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6" r:id="rId1"/>
    <p:sldMasterId id="2147483718" r:id="rId2"/>
  </p:sldMasterIdLst>
  <p:notesMasterIdLst>
    <p:notesMasterId r:id="rId75"/>
  </p:notesMasterIdLst>
  <p:sldIdLst>
    <p:sldId id="334" r:id="rId3"/>
    <p:sldId id="307" r:id="rId4"/>
    <p:sldId id="308" r:id="rId5"/>
    <p:sldId id="309" r:id="rId6"/>
    <p:sldId id="359" r:id="rId7"/>
    <p:sldId id="310" r:id="rId8"/>
    <p:sldId id="360" r:id="rId9"/>
    <p:sldId id="313" r:id="rId10"/>
    <p:sldId id="314" r:id="rId11"/>
    <p:sldId id="362" r:id="rId12"/>
    <p:sldId id="363" r:id="rId13"/>
    <p:sldId id="364" r:id="rId14"/>
    <p:sldId id="365" r:id="rId15"/>
    <p:sldId id="366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33" r:id="rId25"/>
    <p:sldId id="377" r:id="rId26"/>
    <p:sldId id="336" r:id="rId27"/>
    <p:sldId id="337" r:id="rId28"/>
    <p:sldId id="378" r:id="rId29"/>
    <p:sldId id="379" r:id="rId30"/>
    <p:sldId id="380" r:id="rId31"/>
    <p:sldId id="381" r:id="rId32"/>
    <p:sldId id="382" r:id="rId33"/>
    <p:sldId id="384" r:id="rId34"/>
    <p:sldId id="385" r:id="rId35"/>
    <p:sldId id="268" r:id="rId36"/>
    <p:sldId id="269" r:id="rId37"/>
    <p:sldId id="272" r:id="rId38"/>
    <p:sldId id="266" r:id="rId39"/>
    <p:sldId id="258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51" r:id="rId49"/>
    <p:sldId id="271" r:id="rId50"/>
    <p:sldId id="273" r:id="rId51"/>
    <p:sldId id="275" r:id="rId52"/>
    <p:sldId id="276" r:id="rId53"/>
    <p:sldId id="274" r:id="rId54"/>
    <p:sldId id="284" r:id="rId55"/>
    <p:sldId id="352" r:id="rId56"/>
    <p:sldId id="353" r:id="rId57"/>
    <p:sldId id="354" r:id="rId58"/>
    <p:sldId id="394" r:id="rId59"/>
    <p:sldId id="395" r:id="rId60"/>
    <p:sldId id="396" r:id="rId61"/>
    <p:sldId id="263" r:id="rId62"/>
    <p:sldId id="264" r:id="rId63"/>
    <p:sldId id="265" r:id="rId64"/>
    <p:sldId id="290" r:id="rId65"/>
    <p:sldId id="291" r:id="rId66"/>
    <p:sldId id="294" r:id="rId67"/>
    <p:sldId id="295" r:id="rId68"/>
    <p:sldId id="296" r:id="rId69"/>
    <p:sldId id="297" r:id="rId70"/>
    <p:sldId id="298" r:id="rId71"/>
    <p:sldId id="299" r:id="rId72"/>
    <p:sldId id="304" r:id="rId73"/>
    <p:sldId id="305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58" autoAdjust="0"/>
    <p:restoredTop sz="94660"/>
  </p:normalViewPr>
  <p:slideViewPr>
    <p:cSldViewPr>
      <p:cViewPr varScale="1">
        <p:scale>
          <a:sx n="89" d="100"/>
          <a:sy n="89" d="100"/>
        </p:scale>
        <p:origin x="-11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7213" cy="7802721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F4870EFC-319D-4605-A0B5-A42A2AAFBFEE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F2BAEBD-0795-4507-B68A-726141DB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184DB9-D493-4EA9-B0DB-FA9024B0D95A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This process of sampling / pruning / binding continues for each layer.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E4B6F9-FD51-4656-B9D8-642840E81747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At the top layer, the target object itself is bound together. Each proposal at each layer retains the hierarchy of parts that composed it.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DEBF66-6442-4A40-A901-5FE9EDEFB6E8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E052BD-8874-4636-8754-D375887BDFF4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6D246-A110-48C2-A6CA-147857B03C98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20BAB-8E70-425E-AFAF-160DDDC77F4D}" type="slidenum">
              <a:rPr lang="fr-FR"/>
              <a:pPr/>
              <a:t>29</a:t>
            </a:fld>
            <a:endParaRPr lang="fr-FR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71975C-E8B0-410E-96B7-0CD852EE13AA}" type="slidenum">
              <a:rPr lang="en-US">
                <a:latin typeface="Arial" charset="0"/>
                <a:ea typeface="宋体" pitchFamily="2" charset="-122"/>
              </a:rPr>
              <a:pPr/>
              <a:t>34</a:t>
            </a:fld>
            <a:endParaRPr lang="en-US"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321592-2196-4361-A985-516A0AF4BE69}" type="slidenum">
              <a:rPr lang="en-US">
                <a:latin typeface="Arial" charset="0"/>
                <a:ea typeface="宋体" pitchFamily="2" charset="-122"/>
              </a:rPr>
              <a:pPr/>
              <a:t>52</a:t>
            </a:fld>
            <a:endParaRPr lang="en-US"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C4430D-26FF-44AC-A4B2-120D0C446680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591C23-CFCF-4DCF-BBB5-3854A72AC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4B3540-F920-407E-9961-5C46E5B2151C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C75547-7F52-4F32-BEF7-7773E64CBEB4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2F188C-7C37-4849-BF09-2F8D9E598E1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object is represented as a hierarchical composition of parts. These parts are then arranged into a set of layers such that all subparts are always in a lower layer.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8FC818-1874-4908-AE70-16C626747BE1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For each layer, a candidacy graph is constructed to represent both compatible and incompatible constraints between part representations. A probability model is defined on this graph, and sampled with the C4 sampler. Nodes that are turned on with low frequency are pruned.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00A4E4-43A1-484E-91CD-BE1B6FCB8393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After pruning, the remaining nodes are composed using binding rules to form parts for the next layer.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C07FBF-B433-455A-894D-FD5E9A41844D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C651A-AFC2-44FD-B019-C9560810CAAA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0D48-26BC-48A6-BCFF-178D4C5AD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0BE1D-AB8C-4758-AA4C-C535A80DB629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B9C45-1862-45B6-A667-A722FC20C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62D94-FCE3-420B-9C82-8FB4A96839C4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5C8F-86B0-462D-BA2D-66313087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4182A-3F30-4D4A-90DD-73FB04CBEB93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12D3-17BC-401B-8C58-9BEE058EB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660ED-A8FA-4B13-BE82-3FFA50692747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25AA3-B42B-4C3F-883F-04918B3C4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A3C1E-C9DA-4900-AF1B-187E3507DE7F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37303-683A-4356-B445-8830FE5B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F65C3-FFCE-4814-AE80-FE1041B43183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C6E52-A024-4B1D-9EAA-621F1CDDF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7650F-79B6-459A-9360-0145A8814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0E07-78D4-4E9E-9DCE-EA69DBBA03BB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79B3E-3802-40D8-BEC8-8241423EDEDF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651D-2B90-4701-B93A-F9A61B51B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708C-9561-4EBC-BB9D-EFB48A839BCC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76C72-2E75-4B58-B81D-E739C08D0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7AE4-A024-44AA-93B3-16C505B7CA18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63A6-F6EB-491D-92E3-8EA6E64CD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47DAA-8142-489B-8294-838D8B7A8CC9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46873-C593-416F-A85E-212D2F76E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53A8D-80B7-47BD-98BC-1EC9D9106153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84A6-5E99-4663-8FD2-59FF90A60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E3F11-D661-4698-9582-0DA90C08F5E7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79B3-67E1-4E03-A06C-7AF4D2C73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1B3D5-DD1B-4BE6-93AD-E36D7762491C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2219-B5E9-49E7-9CDB-7260E99DA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49CE5-0948-4F50-813D-E89274E05842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145D9-5977-4114-92CC-B0BB94ADC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5021E-64DA-4BCE-AA30-CE53B42D465B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779F-F8FE-4591-AD5D-A1AEDDB86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02B71-74FE-4FE1-B36B-527860FC5607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7CAB0-F84C-49E0-9EBB-09FD72974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0FA21-C9DF-43F4-850D-72D387A4B323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09351-4EBE-4853-B9A5-D307010F7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B6D54-CD7F-4098-9B03-66B15911058F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83349-39FA-4B3D-8693-E4E48A462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C5537-20C8-4813-80B3-AC27742BA37D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DCA4F-156A-48C7-92BC-56F333F7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50CA4-B53C-4305-88D0-B78C70EDCFA2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A25A-98DD-4CFB-9FB9-8D4754C25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5EA736E0-2822-4C25-A6AE-21D619D90682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495D56B9-D86E-4BE1-9621-FF29D2F0C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714" y="990664"/>
            <a:ext cx="853417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 smtClean="0">
                <a:solidFill>
                  <a:schemeClr val="tx2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6AC1095-6FBB-4DD6-AA2F-EE300AFE8122}" type="datetimeFigureOut">
              <a:rPr lang="en-US"/>
              <a:pPr>
                <a:defRPr/>
              </a:pPr>
              <a:t>8/22/2010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 smtClean="0">
                <a:solidFill>
                  <a:schemeClr val="tx2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83A2AF1-C2C9-436E-909C-69AF06E46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46" r:id="rId2"/>
    <p:sldLayoutId id="2147483753" r:id="rId3"/>
    <p:sldLayoutId id="2147483747" r:id="rId4"/>
    <p:sldLayoutId id="2147483754" r:id="rId5"/>
    <p:sldLayoutId id="2147483748" r:id="rId6"/>
    <p:sldLayoutId id="2147483749" r:id="rId7"/>
    <p:sldLayoutId id="2147483755" r:id="rId8"/>
    <p:sldLayoutId id="2147483756" r:id="rId9"/>
    <p:sldLayoutId id="2147483750" r:id="rId10"/>
    <p:sldLayoutId id="214748375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file:///C:\Zhu\Students\PHD\Porway\C4\figs\figs.vsd\Drawing\~PottsState\Sheet.2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08" y="1295456"/>
            <a:ext cx="7620000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</a:rPr>
              <a:t>The Joy of Ambiguity in Vision and Visual Art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533400" y="3048000"/>
            <a:ext cx="410048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</a:rPr>
              <a:t>Song-Chun </a:t>
            </a:r>
            <a:r>
              <a:rPr lang="en-US" sz="2000" dirty="0">
                <a:solidFill>
                  <a:srgbClr val="002060"/>
                </a:solidFill>
                <a:latin typeface="Arial Narrow" pitchFamily="34" charset="0"/>
              </a:rPr>
              <a:t>Zhu</a:t>
            </a:r>
          </a:p>
          <a:p>
            <a:endParaRPr lang="en-US" sz="2000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</a:rPr>
              <a:t>University of California, Los Angeles, USA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</a:rPr>
              <a:t>Lotus Hill Research Institute, China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506" y="5029158"/>
            <a:ext cx="7612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R</a:t>
            </a:r>
            <a:r>
              <a:rPr lang="en-US" sz="1400" dirty="0" smtClean="0">
                <a:latin typeface="Arial Narrow" pitchFamily="34" charset="0"/>
              </a:rPr>
              <a:t>eferences:</a:t>
            </a:r>
          </a:p>
          <a:p>
            <a:r>
              <a:rPr lang="en-US" sz="1400" dirty="0" smtClean="0">
                <a:latin typeface="Arial Narrow" pitchFamily="34" charset="0"/>
              </a:rPr>
              <a:t>   </a:t>
            </a:r>
            <a:r>
              <a:rPr lang="en-US" sz="1400" dirty="0" smtClean="0">
                <a:latin typeface="Arial Narrow" pitchFamily="34" charset="0"/>
              </a:rPr>
              <a:t>[1] </a:t>
            </a:r>
            <a:r>
              <a:rPr lang="en-US" sz="1400" dirty="0" smtClean="0">
                <a:latin typeface="Arial Narrow" pitchFamily="34" charset="0"/>
              </a:rPr>
              <a:t>J. Porway and S.C. </a:t>
            </a:r>
            <a:r>
              <a:rPr lang="en-US" sz="1400" dirty="0" smtClean="0">
                <a:latin typeface="Arial Narrow" pitchFamily="34" charset="0"/>
              </a:rPr>
              <a:t>Zhu,  </a:t>
            </a:r>
            <a:r>
              <a:rPr lang="en-US" sz="1400" b="1" dirty="0" smtClean="0">
                <a:latin typeface="Arial Narrow" pitchFamily="34" charset="0"/>
              </a:rPr>
              <a:t>C4 </a:t>
            </a:r>
            <a:r>
              <a:rPr lang="en-US" sz="1400" dirty="0" smtClean="0">
                <a:latin typeface="Arial Narrow" pitchFamily="34" charset="0"/>
              </a:rPr>
              <a:t>: Computing Multiple Solutions in Graphical Models by Cluster </a:t>
            </a:r>
            <a:r>
              <a:rPr lang="en-US" sz="1400" dirty="0" smtClean="0">
                <a:latin typeface="Arial Narrow" pitchFamily="34" charset="0"/>
              </a:rPr>
              <a:t>Sampling, 2010.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   [2] </a:t>
            </a:r>
            <a:r>
              <a:rPr lang="en-US" sz="1400" dirty="0" smtClean="0">
                <a:latin typeface="Arial Narrow" pitchFamily="34" charset="0"/>
              </a:rPr>
              <a:t>M.T. Zhao and S.C. </a:t>
            </a:r>
            <a:r>
              <a:rPr lang="en-US" sz="1400" dirty="0" smtClean="0">
                <a:latin typeface="Arial Narrow" pitchFamily="34" charset="0"/>
              </a:rPr>
              <a:t>Zhu, </a:t>
            </a:r>
            <a:r>
              <a:rPr lang="en-US" sz="1400" b="1" dirty="0" smtClean="0">
                <a:latin typeface="Arial Narrow" pitchFamily="34" charset="0"/>
              </a:rPr>
              <a:t>Sisley </a:t>
            </a:r>
            <a:r>
              <a:rPr lang="en-US" sz="1400" dirty="0" smtClean="0">
                <a:latin typeface="Arial Narrow" pitchFamily="34" charset="0"/>
              </a:rPr>
              <a:t>the Abstract </a:t>
            </a:r>
            <a:r>
              <a:rPr lang="en-US" sz="1400" dirty="0" smtClean="0">
                <a:latin typeface="Arial Narrow" pitchFamily="34" charset="0"/>
              </a:rPr>
              <a:t>Painter, NPAR, 2010.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>
              <a:latin typeface="Arial Narrow" pitchFamily="34" charset="0"/>
            </a:endParaRPr>
          </a:p>
        </p:txBody>
      </p:sp>
      <p:pic>
        <p:nvPicPr>
          <p:cNvPr id="5" name="Picture 4" descr="C:\Documents and Settings\Song-Chun Zhu\Desktop\jporw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376" y="5714940"/>
            <a:ext cx="990604" cy="99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C:\Users\Song-Chun Zhu\Desktop\Sna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346" y="5676246"/>
            <a:ext cx="990574" cy="1029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2516" y="228684"/>
            <a:ext cx="8001000" cy="792162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0070C0"/>
                </a:solidFill>
                <a:latin typeface="Arial Narrow" pitchFamily="34" charset="0"/>
              </a:rPr>
              <a:t>Experiments on Negative Edge </a:t>
            </a:r>
            <a:r>
              <a:rPr lang="en-US" sz="3200" dirty="0" err="1" smtClean="0">
                <a:solidFill>
                  <a:srgbClr val="0070C0"/>
                </a:solidFill>
                <a:latin typeface="Arial Narrow" pitchFamily="34" charset="0"/>
              </a:rPr>
              <a:t>Ising</a:t>
            </a:r>
            <a:r>
              <a:rPr lang="en-US" sz="3200" dirty="0" smtClean="0">
                <a:solidFill>
                  <a:srgbClr val="0070C0"/>
                </a:solidFill>
                <a:latin typeface="Arial Narrow" pitchFamily="34" charset="0"/>
              </a:rPr>
              <a:t> Model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0" y="6019732"/>
            <a:ext cx="5080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itchFamily="34" charset="0"/>
              </a:rPr>
              <a:t>Created “checkerboard” constraint problem.</a:t>
            </a:r>
          </a:p>
        </p:txBody>
      </p:sp>
      <p:pic>
        <p:nvPicPr>
          <p:cNvPr id="23556" name="Picture 2" descr="C:\Jake\Work\Papers\PAMI\figs\Ising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110" y="3124208"/>
            <a:ext cx="8153306" cy="231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2819400" y="1524000"/>
          <a:ext cx="4373563" cy="1212850"/>
        </p:xfrm>
        <a:graphic>
          <a:graphicData uri="http://schemas.openxmlformats.org/presentationml/2006/ole">
            <p:oleObj spid="_x0000_s46082" name="Equation" r:id="rId4" imgW="2654280" imgH="736560" progId="Equation.3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687513"/>
            <a:ext cx="29151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Negative Edge 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Potts model</a:t>
            </a:r>
            <a:r>
              <a:rPr lang="en-US" dirty="0">
                <a:latin typeface="Calibri" pitchFamily="34" charset="0"/>
              </a:rPr>
              <a:t>: 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28714" y="1143060"/>
            <a:ext cx="7689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Split our edge set E into E</a:t>
            </a:r>
            <a:r>
              <a:rPr lang="en-US" baseline="30000" dirty="0">
                <a:latin typeface="Calibri" pitchFamily="34" charset="0"/>
              </a:rPr>
              <a:t>+ </a:t>
            </a:r>
            <a:r>
              <a:rPr lang="en-US" dirty="0">
                <a:latin typeface="Calibri" pitchFamily="34" charset="0"/>
              </a:rPr>
              <a:t>and E- to represent positive and negative interactions:</a:t>
            </a:r>
            <a:endParaRPr lang="en-US" baseline="30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04" y="1219258"/>
            <a:ext cx="792480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304912" y="304882"/>
            <a:ext cx="66640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Arial Narrow" pitchFamily="34" charset="0"/>
                <a:cs typeface="Times New Roman" pitchFamily="18" charset="0"/>
              </a:rPr>
              <a:t>CCCP: Composite Connected Components</a:t>
            </a:r>
          </a:p>
        </p:txBody>
      </p:sp>
      <p:pic>
        <p:nvPicPr>
          <p:cNvPr id="48131" name="Picture 3" descr="C:\Users\Song-Chun Zhu\Desktop\Snap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99" y="4724366"/>
            <a:ext cx="6476830" cy="193373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705544" y="5867336"/>
            <a:ext cx="761980" cy="761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228714" y="228684"/>
            <a:ext cx="6096000" cy="715963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Edge probabilities for clustering </a:t>
            </a:r>
            <a:r>
              <a:rPr lang="en-US" sz="3200" dirty="0" err="1" smtClean="0">
                <a:solidFill>
                  <a:srgbClr val="002060"/>
                </a:solidFill>
                <a:latin typeface="Arial Narrow" pitchFamily="34" charset="0"/>
              </a:rPr>
              <a:t>cccp’s</a:t>
            </a:r>
            <a:endParaRPr lang="en-US" sz="3200" dirty="0" smtClean="0">
              <a:solidFill>
                <a:srgbClr val="002060"/>
              </a:solidFill>
              <a:latin typeface="Arial Narrow" pitchFamily="34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181584" y="1219258"/>
          <a:ext cx="2971800" cy="3103563"/>
        </p:xfrm>
        <a:graphic>
          <a:graphicData uri="http://schemas.openxmlformats.org/presentationml/2006/ole">
            <p:oleObj spid="_x0000_s44034" name="Equation" r:id="rId3" imgW="1993680" imgH="2082600" progId="Equation.3">
              <p:embed/>
            </p:oleObj>
          </a:graphicData>
        </a:graphic>
      </p:graphicFrame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381000" y="1524000"/>
            <a:ext cx="4191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For positive edge, the edge variable follows a Bernoulli probability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u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e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 ~ Bernoulli(q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e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1(x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s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=x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t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))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For negative edge, it follows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 u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e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 ~ Bernoulli(q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e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1(x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s  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 x</a:t>
            </a:r>
            <a:r>
              <a:rPr lang="en-US" sz="2400" baseline="-25000">
                <a:solidFill>
                  <a:srgbClr val="0070C0"/>
                </a:solidFill>
                <a:latin typeface="Calibri" pitchFamily="34" charset="0"/>
              </a:rPr>
              <a:t>t</a:t>
            </a:r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))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184" y="1143058"/>
            <a:ext cx="3657600" cy="335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4099" name="Object 14"/>
          <p:cNvGraphicFramePr>
            <a:graphicFrameLocks noChangeAspect="1"/>
          </p:cNvGraphicFramePr>
          <p:nvPr/>
        </p:nvGraphicFramePr>
        <p:xfrm>
          <a:off x="2971800" y="3657600"/>
          <a:ext cx="228600" cy="228600"/>
        </p:xfrm>
        <a:graphic>
          <a:graphicData uri="http://schemas.openxmlformats.org/presentationml/2006/ole">
            <p:oleObj spid="_x0000_s44035" name="Equation" r:id="rId4" imgW="139680" imgH="139680" progId="Equation.3">
              <p:embed/>
            </p:oleObj>
          </a:graphicData>
        </a:graphic>
      </p:graphicFrame>
      <p:pic>
        <p:nvPicPr>
          <p:cNvPr id="7" name="Picture 2" descr="C:\Users\Song-Chun Zhu\Desktop\Snap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506" y="5029158"/>
            <a:ext cx="6244519" cy="1371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4876786" cy="7620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</a:rPr>
              <a:t>Example 1:  the Necker Cube</a:t>
            </a:r>
            <a:endParaRPr lang="en-US" dirty="0" smtClean="0"/>
          </a:p>
        </p:txBody>
      </p:sp>
      <p:pic>
        <p:nvPicPr>
          <p:cNvPr id="25603" name="Picture 3" descr="C:\Jake\Work\Papers\PAMI\figs\IsingState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905000"/>
            <a:ext cx="37655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381000" y="1143000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Arial Narrow" pitchFamily="34" charset="0"/>
              </a:rPr>
              <a:t>solution states over time for Ising model (two states)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609600" y="5638800"/>
            <a:ext cx="75834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</a:t>
            </a:r>
            <a:r>
              <a:rPr lang="en-US" sz="2000" baseline="30000"/>
              <a:t>4</a:t>
            </a:r>
            <a:r>
              <a:rPr lang="en-US" sz="2000"/>
              <a:t> has</a:t>
            </a:r>
          </a:p>
          <a:p>
            <a:r>
              <a:rPr lang="en-US" sz="2000"/>
              <a:t>   - Low burn-in time (converges quickly).</a:t>
            </a:r>
          </a:p>
          <a:p>
            <a:r>
              <a:rPr lang="en-US" sz="2000"/>
              <a:t>   - High mixing rate (samples remaing unbiased over short run).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16150"/>
            <a:ext cx="48006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0" y="228684"/>
            <a:ext cx="9144000" cy="6397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Example 2: Simulating 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the Potts 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model on the checkerboard pattern</a:t>
            </a:r>
            <a:endParaRPr lang="en-US" sz="2800" dirty="0" smtClean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1828800" y="23622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Energy vs. time</a:t>
            </a:r>
          </a:p>
        </p:txBody>
      </p:sp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94" y="1752644"/>
            <a:ext cx="7483099" cy="304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11"/>
          <p:cNvGraphicFramePr>
            <a:graphicFrameLocks noChangeAspect="1"/>
          </p:cNvGraphicFramePr>
          <p:nvPr/>
        </p:nvGraphicFramePr>
        <p:xfrm>
          <a:off x="2286000" y="4114800"/>
          <a:ext cx="204788" cy="284163"/>
        </p:xfrm>
        <a:graphic>
          <a:graphicData uri="http://schemas.openxmlformats.org/presentationml/2006/ole">
            <p:oleObj spid="_x0000_s45058" name="Visio" r:id="rId4" imgW="204815" imgH="283819" progId="Visio.Drawing.11">
              <p:link updateAutomatic="1"/>
            </p:oleObj>
          </a:graphicData>
        </a:graphic>
      </p:graphicFrame>
      <p:sp>
        <p:nvSpPr>
          <p:cNvPr id="5126" name="TextBox 11"/>
          <p:cNvSpPr txBox="1">
            <a:spLocks noChangeArrowheads="1"/>
          </p:cNvSpPr>
          <p:nvPr/>
        </p:nvSpPr>
        <p:spPr bwMode="auto">
          <a:xfrm>
            <a:off x="2895600" y="2819400"/>
            <a:ext cx="454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SW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69103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228714" y="381080"/>
            <a:ext cx="83055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Example 3: Line </a:t>
            </a:r>
            <a:r>
              <a:rPr lang="en-US" sz="2800" dirty="0">
                <a:latin typeface="Arial Narrow" pitchFamily="34" charset="0"/>
              </a:rPr>
              <a:t>drawing interpretation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219200" y="4038600"/>
            <a:ext cx="1752600" cy="1752600"/>
            <a:chOff x="1066800" y="4267200"/>
            <a:chExt cx="1752600" cy="1752600"/>
          </a:xfrm>
        </p:grpSpPr>
        <p:pic>
          <p:nvPicPr>
            <p:cNvPr id="27678" name="Picture 4" descr="C:\Users\Song-Chun Zhu\Desktop\Snap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4267200"/>
              <a:ext cx="1752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9" name="TextBox 9"/>
            <p:cNvSpPr txBox="1">
              <a:spLocks noChangeArrowheads="1"/>
            </p:cNvSpPr>
            <p:nvPr/>
          </p:nvSpPr>
          <p:spPr bwMode="auto">
            <a:xfrm>
              <a:off x="1752600" y="47244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0" name="TextBox 11"/>
            <p:cNvSpPr txBox="1">
              <a:spLocks noChangeArrowheads="1"/>
            </p:cNvSpPr>
            <p:nvPr/>
          </p:nvSpPr>
          <p:spPr bwMode="auto">
            <a:xfrm>
              <a:off x="1981200" y="52197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1" name="TextBox 12"/>
            <p:cNvSpPr txBox="1">
              <a:spLocks noChangeArrowheads="1"/>
            </p:cNvSpPr>
            <p:nvPr/>
          </p:nvSpPr>
          <p:spPr bwMode="auto">
            <a:xfrm>
              <a:off x="1600200" y="494561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2" name="TextBox 13"/>
            <p:cNvSpPr txBox="1">
              <a:spLocks noChangeArrowheads="1"/>
            </p:cNvSpPr>
            <p:nvPr/>
          </p:nvSpPr>
          <p:spPr bwMode="auto">
            <a:xfrm>
              <a:off x="1838325" y="5507593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3" name="TextBox 14"/>
            <p:cNvSpPr txBox="1">
              <a:spLocks noChangeArrowheads="1"/>
            </p:cNvSpPr>
            <p:nvPr/>
          </p:nvSpPr>
          <p:spPr bwMode="auto">
            <a:xfrm>
              <a:off x="1143000" y="458366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4" name="TextBox 15"/>
            <p:cNvSpPr txBox="1">
              <a:spLocks noChangeArrowheads="1"/>
            </p:cNvSpPr>
            <p:nvPr/>
          </p:nvSpPr>
          <p:spPr bwMode="auto">
            <a:xfrm>
              <a:off x="2423882" y="460271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5" name="TextBox 16"/>
            <p:cNvSpPr txBox="1">
              <a:spLocks noChangeArrowheads="1"/>
            </p:cNvSpPr>
            <p:nvPr/>
          </p:nvSpPr>
          <p:spPr bwMode="auto">
            <a:xfrm>
              <a:off x="1524000" y="44958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6" name="TextBox 17"/>
            <p:cNvSpPr txBox="1">
              <a:spLocks noChangeArrowheads="1"/>
            </p:cNvSpPr>
            <p:nvPr/>
          </p:nvSpPr>
          <p:spPr bwMode="auto">
            <a:xfrm>
              <a:off x="2271482" y="48768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7" name="TextBox 18"/>
            <p:cNvSpPr txBox="1">
              <a:spLocks noChangeArrowheads="1"/>
            </p:cNvSpPr>
            <p:nvPr/>
          </p:nvSpPr>
          <p:spPr bwMode="auto">
            <a:xfrm>
              <a:off x="1328507" y="488846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8" name="TextBox 19"/>
            <p:cNvSpPr txBox="1">
              <a:spLocks noChangeArrowheads="1"/>
            </p:cNvSpPr>
            <p:nvPr/>
          </p:nvSpPr>
          <p:spPr bwMode="auto">
            <a:xfrm>
              <a:off x="1600200" y="525041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89" name="TextBox 20"/>
            <p:cNvSpPr txBox="1">
              <a:spLocks noChangeArrowheads="1"/>
            </p:cNvSpPr>
            <p:nvPr/>
          </p:nvSpPr>
          <p:spPr bwMode="auto">
            <a:xfrm>
              <a:off x="2042882" y="496466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352800" y="4038600"/>
            <a:ext cx="1752600" cy="1752600"/>
            <a:chOff x="3352800" y="4343400"/>
            <a:chExt cx="1752600" cy="1752600"/>
          </a:xfrm>
        </p:grpSpPr>
        <p:pic>
          <p:nvPicPr>
            <p:cNvPr id="27667" name="Picture 4" descr="C:\Users\Song-Chun Zhu\Desktop\Snap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4343400"/>
              <a:ext cx="1752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8" name="TextBox 21"/>
            <p:cNvSpPr txBox="1">
              <a:spLocks noChangeArrowheads="1"/>
            </p:cNvSpPr>
            <p:nvPr/>
          </p:nvSpPr>
          <p:spPr bwMode="auto">
            <a:xfrm>
              <a:off x="4076700" y="48006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9" name="TextBox 22"/>
            <p:cNvSpPr txBox="1">
              <a:spLocks noChangeArrowheads="1"/>
            </p:cNvSpPr>
            <p:nvPr/>
          </p:nvSpPr>
          <p:spPr bwMode="auto">
            <a:xfrm>
              <a:off x="4267200" y="52959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70" name="TextBox 23"/>
            <p:cNvSpPr txBox="1">
              <a:spLocks noChangeArrowheads="1"/>
            </p:cNvSpPr>
            <p:nvPr/>
          </p:nvSpPr>
          <p:spPr bwMode="auto">
            <a:xfrm>
              <a:off x="3924300" y="4983718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71" name="TextBox 24"/>
            <p:cNvSpPr txBox="1">
              <a:spLocks noChangeArrowheads="1"/>
            </p:cNvSpPr>
            <p:nvPr/>
          </p:nvSpPr>
          <p:spPr bwMode="auto">
            <a:xfrm>
              <a:off x="3429000" y="465986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72" name="TextBox 25"/>
            <p:cNvSpPr txBox="1">
              <a:spLocks noChangeArrowheads="1"/>
            </p:cNvSpPr>
            <p:nvPr/>
          </p:nvSpPr>
          <p:spPr bwMode="auto">
            <a:xfrm>
              <a:off x="4709882" y="467891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73" name="TextBox 26"/>
            <p:cNvSpPr txBox="1">
              <a:spLocks noChangeArrowheads="1"/>
            </p:cNvSpPr>
            <p:nvPr/>
          </p:nvSpPr>
          <p:spPr bwMode="auto">
            <a:xfrm>
              <a:off x="3810000" y="45720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74" name="TextBox 27"/>
            <p:cNvSpPr txBox="1">
              <a:spLocks noChangeArrowheads="1"/>
            </p:cNvSpPr>
            <p:nvPr/>
          </p:nvSpPr>
          <p:spPr bwMode="auto">
            <a:xfrm>
              <a:off x="4557482" y="49530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75" name="TextBox 28"/>
            <p:cNvSpPr txBox="1">
              <a:spLocks noChangeArrowheads="1"/>
            </p:cNvSpPr>
            <p:nvPr/>
          </p:nvSpPr>
          <p:spPr bwMode="auto">
            <a:xfrm>
              <a:off x="3614507" y="496466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76" name="TextBox 29"/>
            <p:cNvSpPr txBox="1">
              <a:spLocks noChangeArrowheads="1"/>
            </p:cNvSpPr>
            <p:nvPr/>
          </p:nvSpPr>
          <p:spPr bwMode="auto">
            <a:xfrm>
              <a:off x="3886200" y="532661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77" name="TextBox 30"/>
            <p:cNvSpPr txBox="1">
              <a:spLocks noChangeArrowheads="1"/>
            </p:cNvSpPr>
            <p:nvPr/>
          </p:nvSpPr>
          <p:spPr bwMode="auto">
            <a:xfrm>
              <a:off x="4319915" y="4981575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791200" y="4038600"/>
            <a:ext cx="1752600" cy="1752600"/>
            <a:chOff x="5791200" y="4343400"/>
            <a:chExt cx="1752600" cy="1752600"/>
          </a:xfrm>
        </p:grpSpPr>
        <p:pic>
          <p:nvPicPr>
            <p:cNvPr id="27655" name="Picture 4" descr="C:\Users\Song-Chun Zhu\Desktop\Snap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1200" y="4343400"/>
              <a:ext cx="1752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6" name="TextBox 31"/>
            <p:cNvSpPr txBox="1">
              <a:spLocks noChangeArrowheads="1"/>
            </p:cNvSpPr>
            <p:nvPr/>
          </p:nvSpPr>
          <p:spPr bwMode="auto">
            <a:xfrm>
              <a:off x="6477000" y="4800600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57" name="TextBox 32"/>
            <p:cNvSpPr txBox="1">
              <a:spLocks noChangeArrowheads="1"/>
            </p:cNvSpPr>
            <p:nvPr/>
          </p:nvSpPr>
          <p:spPr bwMode="auto">
            <a:xfrm>
              <a:off x="6705600" y="52959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58" name="TextBox 33"/>
            <p:cNvSpPr txBox="1">
              <a:spLocks noChangeArrowheads="1"/>
            </p:cNvSpPr>
            <p:nvPr/>
          </p:nvSpPr>
          <p:spPr bwMode="auto">
            <a:xfrm>
              <a:off x="6324600" y="502181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7659" name="TextBox 34"/>
            <p:cNvSpPr txBox="1">
              <a:spLocks noChangeArrowheads="1"/>
            </p:cNvSpPr>
            <p:nvPr/>
          </p:nvSpPr>
          <p:spPr bwMode="auto">
            <a:xfrm>
              <a:off x="6562725" y="5583793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0" name="TextBox 35"/>
            <p:cNvSpPr txBox="1">
              <a:spLocks noChangeArrowheads="1"/>
            </p:cNvSpPr>
            <p:nvPr/>
          </p:nvSpPr>
          <p:spPr bwMode="auto">
            <a:xfrm>
              <a:off x="5867400" y="4659868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1" name="TextBox 36"/>
            <p:cNvSpPr txBox="1">
              <a:spLocks noChangeArrowheads="1"/>
            </p:cNvSpPr>
            <p:nvPr/>
          </p:nvSpPr>
          <p:spPr bwMode="auto">
            <a:xfrm>
              <a:off x="7148282" y="4678918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2" name="TextBox 37"/>
            <p:cNvSpPr txBox="1">
              <a:spLocks noChangeArrowheads="1"/>
            </p:cNvSpPr>
            <p:nvPr/>
          </p:nvSpPr>
          <p:spPr bwMode="auto">
            <a:xfrm>
              <a:off x="6248400" y="45720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3" name="TextBox 38"/>
            <p:cNvSpPr txBox="1">
              <a:spLocks noChangeArrowheads="1"/>
            </p:cNvSpPr>
            <p:nvPr/>
          </p:nvSpPr>
          <p:spPr bwMode="auto">
            <a:xfrm>
              <a:off x="6995882" y="49530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4" name="TextBox 39"/>
            <p:cNvSpPr txBox="1">
              <a:spLocks noChangeArrowheads="1"/>
            </p:cNvSpPr>
            <p:nvPr/>
          </p:nvSpPr>
          <p:spPr bwMode="auto">
            <a:xfrm>
              <a:off x="6052907" y="4964668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5" name="TextBox 40"/>
            <p:cNvSpPr txBox="1">
              <a:spLocks noChangeArrowheads="1"/>
            </p:cNvSpPr>
            <p:nvPr/>
          </p:nvSpPr>
          <p:spPr bwMode="auto">
            <a:xfrm>
              <a:off x="6324600" y="5326618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</a:p>
          </p:txBody>
        </p:sp>
        <p:sp>
          <p:nvSpPr>
            <p:cNvPr id="27666" name="TextBox 41"/>
            <p:cNvSpPr txBox="1">
              <a:spLocks noChangeArrowheads="1"/>
            </p:cNvSpPr>
            <p:nvPr/>
          </p:nvSpPr>
          <p:spPr bwMode="auto">
            <a:xfrm>
              <a:off x="6767282" y="5040868"/>
              <a:ext cx="3193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04912" y="152486"/>
            <a:ext cx="6096000" cy="8382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Problem with “Flat”-- C</a:t>
            </a:r>
            <a:r>
              <a:rPr lang="en-US" sz="3200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36867" name="Picture 3" descr="C:\Jake\Work\Papers\PAMI\figs\FlatDuckRabbit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10" y="3962386"/>
            <a:ext cx="4414838" cy="272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8" name="TextBox 10"/>
          <p:cNvSpPr txBox="1">
            <a:spLocks noChangeArrowheads="1"/>
          </p:cNvSpPr>
          <p:nvPr/>
        </p:nvSpPr>
        <p:spPr bwMode="auto">
          <a:xfrm>
            <a:off x="1143090" y="4571970"/>
            <a:ext cx="266693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e.g. Love triangles in the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duck/rabbit illusion.</a:t>
            </a:r>
          </a:p>
        </p:txBody>
      </p:sp>
      <p:sp>
        <p:nvSpPr>
          <p:cNvPr id="36869" name="TextBox 11"/>
          <p:cNvSpPr txBox="1">
            <a:spLocks noChangeArrowheads="1"/>
          </p:cNvSpPr>
          <p:nvPr/>
        </p:nvSpPr>
        <p:spPr bwMode="auto">
          <a:xfrm>
            <a:off x="990694" y="1752644"/>
            <a:ext cx="33105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itchFamily="34" charset="0"/>
                <a:cs typeface="Times New Roman" pitchFamily="18" charset="0"/>
              </a:rPr>
              <a:t>The “love triangles”:</a:t>
            </a:r>
          </a:p>
          <a:p>
            <a:r>
              <a:rPr lang="en-US" sz="2400" dirty="0">
                <a:latin typeface="Arial Narrow" pitchFamily="34" charset="0"/>
                <a:cs typeface="Times New Roman" pitchFamily="18" charset="0"/>
              </a:rPr>
              <a:t> create inconsistent clusters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952924" y="1333494"/>
            <a:ext cx="2514600" cy="2324100"/>
            <a:chOff x="6165850" y="1544638"/>
            <a:chExt cx="1522413" cy="1465263"/>
          </a:xfrm>
        </p:grpSpPr>
        <p:sp>
          <p:nvSpPr>
            <p:cNvPr id="36871" name="Freeform 20"/>
            <p:cNvSpPr>
              <a:spLocks/>
            </p:cNvSpPr>
            <p:nvPr/>
          </p:nvSpPr>
          <p:spPr bwMode="auto">
            <a:xfrm>
              <a:off x="6165850" y="1544638"/>
              <a:ext cx="444500" cy="436563"/>
            </a:xfrm>
            <a:custGeom>
              <a:avLst/>
              <a:gdLst>
                <a:gd name="T0" fmla="*/ 2147483647 w 561"/>
                <a:gd name="T1" fmla="*/ 2147483647 h 550"/>
                <a:gd name="T2" fmla="*/ 2147483647 w 561"/>
                <a:gd name="T3" fmla="*/ 2147483647 h 550"/>
                <a:gd name="T4" fmla="*/ 2147483647 w 561"/>
                <a:gd name="T5" fmla="*/ 2147483647 h 550"/>
                <a:gd name="T6" fmla="*/ 2147483647 w 561"/>
                <a:gd name="T7" fmla="*/ 2147483647 h 550"/>
                <a:gd name="T8" fmla="*/ 2147483647 w 561"/>
                <a:gd name="T9" fmla="*/ 2147483647 h 550"/>
                <a:gd name="T10" fmla="*/ 2147483647 w 561"/>
                <a:gd name="T11" fmla="*/ 2147483647 h 550"/>
                <a:gd name="T12" fmla="*/ 2147483647 w 561"/>
                <a:gd name="T13" fmla="*/ 2147483647 h 550"/>
                <a:gd name="T14" fmla="*/ 2147483647 w 561"/>
                <a:gd name="T15" fmla="*/ 2147483647 h 550"/>
                <a:gd name="T16" fmla="*/ 2147483647 w 561"/>
                <a:gd name="T17" fmla="*/ 2147483647 h 550"/>
                <a:gd name="T18" fmla="*/ 2147483647 w 561"/>
                <a:gd name="T19" fmla="*/ 2147483647 h 550"/>
                <a:gd name="T20" fmla="*/ 2147483647 w 561"/>
                <a:gd name="T21" fmla="*/ 2147483647 h 550"/>
                <a:gd name="T22" fmla="*/ 2147483647 w 561"/>
                <a:gd name="T23" fmla="*/ 2147483647 h 550"/>
                <a:gd name="T24" fmla="*/ 2147483647 w 561"/>
                <a:gd name="T25" fmla="*/ 2147483647 h 550"/>
                <a:gd name="T26" fmla="*/ 2147483647 w 561"/>
                <a:gd name="T27" fmla="*/ 2147483647 h 550"/>
                <a:gd name="T28" fmla="*/ 2147483647 w 561"/>
                <a:gd name="T29" fmla="*/ 2147483647 h 550"/>
                <a:gd name="T30" fmla="*/ 2147483647 w 561"/>
                <a:gd name="T31" fmla="*/ 2147483647 h 550"/>
                <a:gd name="T32" fmla="*/ 2147483647 w 561"/>
                <a:gd name="T33" fmla="*/ 2147483647 h 550"/>
                <a:gd name="T34" fmla="*/ 2147483647 w 561"/>
                <a:gd name="T35" fmla="*/ 2147483647 h 550"/>
                <a:gd name="T36" fmla="*/ 2147483647 w 561"/>
                <a:gd name="T37" fmla="*/ 2147483647 h 550"/>
                <a:gd name="T38" fmla="*/ 2147483647 w 561"/>
                <a:gd name="T39" fmla="*/ 2147483647 h 550"/>
                <a:gd name="T40" fmla="*/ 2147483647 w 561"/>
                <a:gd name="T41" fmla="*/ 2147483647 h 550"/>
                <a:gd name="T42" fmla="*/ 2147483647 w 561"/>
                <a:gd name="T43" fmla="*/ 2147483647 h 550"/>
                <a:gd name="T44" fmla="*/ 2147483647 w 561"/>
                <a:gd name="T45" fmla="*/ 2147483647 h 550"/>
                <a:gd name="T46" fmla="*/ 2147483647 w 561"/>
                <a:gd name="T47" fmla="*/ 2147483647 h 550"/>
                <a:gd name="T48" fmla="*/ 2147483647 w 561"/>
                <a:gd name="T49" fmla="*/ 2147483647 h 550"/>
                <a:gd name="T50" fmla="*/ 2147483647 w 561"/>
                <a:gd name="T51" fmla="*/ 2147483647 h 550"/>
                <a:gd name="T52" fmla="*/ 2147483647 w 561"/>
                <a:gd name="T53" fmla="*/ 2147483647 h 550"/>
                <a:gd name="T54" fmla="*/ 2147483647 w 561"/>
                <a:gd name="T55" fmla="*/ 2147483647 h 550"/>
                <a:gd name="T56" fmla="*/ 2147483647 w 561"/>
                <a:gd name="T57" fmla="*/ 2147483647 h 550"/>
                <a:gd name="T58" fmla="*/ 2147483647 w 561"/>
                <a:gd name="T59" fmla="*/ 2147483647 h 550"/>
                <a:gd name="T60" fmla="*/ 2147483647 w 561"/>
                <a:gd name="T61" fmla="*/ 2147483647 h 550"/>
                <a:gd name="T62" fmla="*/ 2147483647 w 561"/>
                <a:gd name="T63" fmla="*/ 2147483647 h 5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61"/>
                <a:gd name="T97" fmla="*/ 0 h 550"/>
                <a:gd name="T98" fmla="*/ 561 w 561"/>
                <a:gd name="T99" fmla="*/ 550 h 5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61" h="550">
                  <a:moveTo>
                    <a:pt x="561" y="275"/>
                  </a:moveTo>
                  <a:lnTo>
                    <a:pt x="558" y="247"/>
                  </a:lnTo>
                  <a:lnTo>
                    <a:pt x="554" y="220"/>
                  </a:lnTo>
                  <a:lnTo>
                    <a:pt x="548" y="193"/>
                  </a:lnTo>
                  <a:lnTo>
                    <a:pt x="538" y="168"/>
                  </a:lnTo>
                  <a:lnTo>
                    <a:pt x="527" y="143"/>
                  </a:lnTo>
                  <a:lnTo>
                    <a:pt x="513" y="121"/>
                  </a:lnTo>
                  <a:lnTo>
                    <a:pt x="496" y="100"/>
                  </a:lnTo>
                  <a:lnTo>
                    <a:pt x="479" y="80"/>
                  </a:lnTo>
                  <a:lnTo>
                    <a:pt x="459" y="63"/>
                  </a:lnTo>
                  <a:lnTo>
                    <a:pt x="437" y="47"/>
                  </a:lnTo>
                  <a:lnTo>
                    <a:pt x="413" y="33"/>
                  </a:lnTo>
                  <a:lnTo>
                    <a:pt x="389" y="22"/>
                  </a:lnTo>
                  <a:lnTo>
                    <a:pt x="363" y="12"/>
                  </a:lnTo>
                  <a:lnTo>
                    <a:pt x="336" y="6"/>
                  </a:lnTo>
                  <a:lnTo>
                    <a:pt x="309" y="1"/>
                  </a:lnTo>
                  <a:lnTo>
                    <a:pt x="280" y="0"/>
                  </a:lnTo>
                  <a:lnTo>
                    <a:pt x="252" y="1"/>
                  </a:lnTo>
                  <a:lnTo>
                    <a:pt x="224" y="6"/>
                  </a:lnTo>
                  <a:lnTo>
                    <a:pt x="197" y="12"/>
                  </a:lnTo>
                  <a:lnTo>
                    <a:pt x="172" y="22"/>
                  </a:lnTo>
                  <a:lnTo>
                    <a:pt x="146" y="33"/>
                  </a:lnTo>
                  <a:lnTo>
                    <a:pt x="124" y="47"/>
                  </a:lnTo>
                  <a:lnTo>
                    <a:pt x="102" y="63"/>
                  </a:lnTo>
                  <a:lnTo>
                    <a:pt x="82" y="80"/>
                  </a:lnTo>
                  <a:lnTo>
                    <a:pt x="65" y="100"/>
                  </a:lnTo>
                  <a:lnTo>
                    <a:pt x="48" y="121"/>
                  </a:lnTo>
                  <a:lnTo>
                    <a:pt x="34" y="143"/>
                  </a:lnTo>
                  <a:lnTo>
                    <a:pt x="23" y="168"/>
                  </a:lnTo>
                  <a:lnTo>
                    <a:pt x="13" y="193"/>
                  </a:lnTo>
                  <a:lnTo>
                    <a:pt x="7" y="220"/>
                  </a:lnTo>
                  <a:lnTo>
                    <a:pt x="2" y="247"/>
                  </a:lnTo>
                  <a:lnTo>
                    <a:pt x="0" y="275"/>
                  </a:lnTo>
                  <a:lnTo>
                    <a:pt x="2" y="303"/>
                  </a:lnTo>
                  <a:lnTo>
                    <a:pt x="7" y="330"/>
                  </a:lnTo>
                  <a:lnTo>
                    <a:pt x="13" y="356"/>
                  </a:lnTo>
                  <a:lnTo>
                    <a:pt x="23" y="382"/>
                  </a:lnTo>
                  <a:lnTo>
                    <a:pt x="34" y="406"/>
                  </a:lnTo>
                  <a:lnTo>
                    <a:pt x="48" y="429"/>
                  </a:lnTo>
                  <a:lnTo>
                    <a:pt x="65" y="450"/>
                  </a:lnTo>
                  <a:lnTo>
                    <a:pt x="82" y="470"/>
                  </a:lnTo>
                  <a:lnTo>
                    <a:pt x="102" y="487"/>
                  </a:lnTo>
                  <a:lnTo>
                    <a:pt x="124" y="503"/>
                  </a:lnTo>
                  <a:lnTo>
                    <a:pt x="146" y="517"/>
                  </a:lnTo>
                  <a:lnTo>
                    <a:pt x="172" y="528"/>
                  </a:lnTo>
                  <a:lnTo>
                    <a:pt x="197" y="538"/>
                  </a:lnTo>
                  <a:lnTo>
                    <a:pt x="224" y="544"/>
                  </a:lnTo>
                  <a:lnTo>
                    <a:pt x="252" y="548"/>
                  </a:lnTo>
                  <a:lnTo>
                    <a:pt x="280" y="550"/>
                  </a:lnTo>
                  <a:lnTo>
                    <a:pt x="309" y="548"/>
                  </a:lnTo>
                  <a:lnTo>
                    <a:pt x="336" y="544"/>
                  </a:lnTo>
                  <a:lnTo>
                    <a:pt x="363" y="538"/>
                  </a:lnTo>
                  <a:lnTo>
                    <a:pt x="389" y="528"/>
                  </a:lnTo>
                  <a:lnTo>
                    <a:pt x="413" y="517"/>
                  </a:lnTo>
                  <a:lnTo>
                    <a:pt x="437" y="503"/>
                  </a:lnTo>
                  <a:lnTo>
                    <a:pt x="459" y="487"/>
                  </a:lnTo>
                  <a:lnTo>
                    <a:pt x="479" y="470"/>
                  </a:lnTo>
                  <a:lnTo>
                    <a:pt x="496" y="450"/>
                  </a:lnTo>
                  <a:lnTo>
                    <a:pt x="513" y="429"/>
                  </a:lnTo>
                  <a:lnTo>
                    <a:pt x="527" y="406"/>
                  </a:lnTo>
                  <a:lnTo>
                    <a:pt x="538" y="382"/>
                  </a:lnTo>
                  <a:lnTo>
                    <a:pt x="548" y="356"/>
                  </a:lnTo>
                  <a:lnTo>
                    <a:pt x="554" y="330"/>
                  </a:lnTo>
                  <a:lnTo>
                    <a:pt x="558" y="303"/>
                  </a:lnTo>
                  <a:lnTo>
                    <a:pt x="561" y="27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2" name="TextBox 6"/>
            <p:cNvSpPr txBox="1">
              <a:spLocks noChangeArrowheads="1"/>
            </p:cNvSpPr>
            <p:nvPr/>
          </p:nvSpPr>
          <p:spPr bwMode="auto">
            <a:xfrm>
              <a:off x="6288217" y="1544638"/>
              <a:ext cx="246703" cy="36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Calibri" pitchFamily="34" charset="0"/>
                </a:rPr>
                <a:t>B</a:t>
              </a:r>
            </a:p>
          </p:txBody>
        </p:sp>
        <p:sp>
          <p:nvSpPr>
            <p:cNvPr id="36873" name="Freeform 21"/>
            <p:cNvSpPr>
              <a:spLocks/>
            </p:cNvSpPr>
            <p:nvPr/>
          </p:nvSpPr>
          <p:spPr bwMode="auto">
            <a:xfrm>
              <a:off x="6165850" y="1544638"/>
              <a:ext cx="444500" cy="436563"/>
            </a:xfrm>
            <a:custGeom>
              <a:avLst/>
              <a:gdLst>
                <a:gd name="T0" fmla="*/ 2147483647 w 561"/>
                <a:gd name="T1" fmla="*/ 2147483647 h 550"/>
                <a:gd name="T2" fmla="*/ 2147483647 w 561"/>
                <a:gd name="T3" fmla="*/ 2147483647 h 550"/>
                <a:gd name="T4" fmla="*/ 2147483647 w 561"/>
                <a:gd name="T5" fmla="*/ 2147483647 h 550"/>
                <a:gd name="T6" fmla="*/ 2147483647 w 561"/>
                <a:gd name="T7" fmla="*/ 2147483647 h 550"/>
                <a:gd name="T8" fmla="*/ 2147483647 w 561"/>
                <a:gd name="T9" fmla="*/ 2147483647 h 550"/>
                <a:gd name="T10" fmla="*/ 2147483647 w 561"/>
                <a:gd name="T11" fmla="*/ 2147483647 h 550"/>
                <a:gd name="T12" fmla="*/ 2147483647 w 561"/>
                <a:gd name="T13" fmla="*/ 2147483647 h 550"/>
                <a:gd name="T14" fmla="*/ 2147483647 w 561"/>
                <a:gd name="T15" fmla="*/ 2147483647 h 550"/>
                <a:gd name="T16" fmla="*/ 2147483647 w 561"/>
                <a:gd name="T17" fmla="*/ 2147483647 h 550"/>
                <a:gd name="T18" fmla="*/ 2147483647 w 561"/>
                <a:gd name="T19" fmla="*/ 2147483647 h 550"/>
                <a:gd name="T20" fmla="*/ 2147483647 w 561"/>
                <a:gd name="T21" fmla="*/ 2147483647 h 550"/>
                <a:gd name="T22" fmla="*/ 2147483647 w 561"/>
                <a:gd name="T23" fmla="*/ 2147483647 h 550"/>
                <a:gd name="T24" fmla="*/ 2147483647 w 561"/>
                <a:gd name="T25" fmla="*/ 2147483647 h 550"/>
                <a:gd name="T26" fmla="*/ 2147483647 w 561"/>
                <a:gd name="T27" fmla="*/ 2147483647 h 550"/>
                <a:gd name="T28" fmla="*/ 2147483647 w 561"/>
                <a:gd name="T29" fmla="*/ 2147483647 h 550"/>
                <a:gd name="T30" fmla="*/ 2147483647 w 561"/>
                <a:gd name="T31" fmla="*/ 2147483647 h 550"/>
                <a:gd name="T32" fmla="*/ 2147483647 w 561"/>
                <a:gd name="T33" fmla="*/ 2147483647 h 550"/>
                <a:gd name="T34" fmla="*/ 2147483647 w 561"/>
                <a:gd name="T35" fmla="*/ 2147483647 h 550"/>
                <a:gd name="T36" fmla="*/ 2147483647 w 561"/>
                <a:gd name="T37" fmla="*/ 2147483647 h 550"/>
                <a:gd name="T38" fmla="*/ 2147483647 w 561"/>
                <a:gd name="T39" fmla="*/ 2147483647 h 550"/>
                <a:gd name="T40" fmla="*/ 2147483647 w 561"/>
                <a:gd name="T41" fmla="*/ 2147483647 h 550"/>
                <a:gd name="T42" fmla="*/ 2147483647 w 561"/>
                <a:gd name="T43" fmla="*/ 2147483647 h 550"/>
                <a:gd name="T44" fmla="*/ 2147483647 w 561"/>
                <a:gd name="T45" fmla="*/ 2147483647 h 550"/>
                <a:gd name="T46" fmla="*/ 2147483647 w 561"/>
                <a:gd name="T47" fmla="*/ 2147483647 h 550"/>
                <a:gd name="T48" fmla="*/ 2147483647 w 561"/>
                <a:gd name="T49" fmla="*/ 2147483647 h 550"/>
                <a:gd name="T50" fmla="*/ 2147483647 w 561"/>
                <a:gd name="T51" fmla="*/ 2147483647 h 550"/>
                <a:gd name="T52" fmla="*/ 2147483647 w 561"/>
                <a:gd name="T53" fmla="*/ 2147483647 h 550"/>
                <a:gd name="T54" fmla="*/ 2147483647 w 561"/>
                <a:gd name="T55" fmla="*/ 2147483647 h 550"/>
                <a:gd name="T56" fmla="*/ 2147483647 w 561"/>
                <a:gd name="T57" fmla="*/ 2147483647 h 550"/>
                <a:gd name="T58" fmla="*/ 2147483647 w 561"/>
                <a:gd name="T59" fmla="*/ 2147483647 h 550"/>
                <a:gd name="T60" fmla="*/ 2147483647 w 561"/>
                <a:gd name="T61" fmla="*/ 2147483647 h 550"/>
                <a:gd name="T62" fmla="*/ 2147483647 w 561"/>
                <a:gd name="T63" fmla="*/ 2147483647 h 5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61"/>
                <a:gd name="T97" fmla="*/ 0 h 550"/>
                <a:gd name="T98" fmla="*/ 561 w 561"/>
                <a:gd name="T99" fmla="*/ 550 h 5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61" h="550">
                  <a:moveTo>
                    <a:pt x="561" y="275"/>
                  </a:moveTo>
                  <a:lnTo>
                    <a:pt x="558" y="247"/>
                  </a:lnTo>
                  <a:lnTo>
                    <a:pt x="554" y="220"/>
                  </a:lnTo>
                  <a:lnTo>
                    <a:pt x="548" y="193"/>
                  </a:lnTo>
                  <a:lnTo>
                    <a:pt x="538" y="168"/>
                  </a:lnTo>
                  <a:lnTo>
                    <a:pt x="527" y="143"/>
                  </a:lnTo>
                  <a:lnTo>
                    <a:pt x="513" y="121"/>
                  </a:lnTo>
                  <a:lnTo>
                    <a:pt x="496" y="100"/>
                  </a:lnTo>
                  <a:lnTo>
                    <a:pt x="479" y="80"/>
                  </a:lnTo>
                  <a:lnTo>
                    <a:pt x="459" y="63"/>
                  </a:lnTo>
                  <a:lnTo>
                    <a:pt x="437" y="47"/>
                  </a:lnTo>
                  <a:lnTo>
                    <a:pt x="413" y="33"/>
                  </a:lnTo>
                  <a:lnTo>
                    <a:pt x="389" y="22"/>
                  </a:lnTo>
                  <a:lnTo>
                    <a:pt x="363" y="12"/>
                  </a:lnTo>
                  <a:lnTo>
                    <a:pt x="336" y="6"/>
                  </a:lnTo>
                  <a:lnTo>
                    <a:pt x="309" y="1"/>
                  </a:lnTo>
                  <a:lnTo>
                    <a:pt x="280" y="0"/>
                  </a:lnTo>
                  <a:lnTo>
                    <a:pt x="252" y="1"/>
                  </a:lnTo>
                  <a:lnTo>
                    <a:pt x="224" y="6"/>
                  </a:lnTo>
                  <a:lnTo>
                    <a:pt x="197" y="12"/>
                  </a:lnTo>
                  <a:lnTo>
                    <a:pt x="172" y="22"/>
                  </a:lnTo>
                  <a:lnTo>
                    <a:pt x="146" y="33"/>
                  </a:lnTo>
                  <a:lnTo>
                    <a:pt x="124" y="47"/>
                  </a:lnTo>
                  <a:lnTo>
                    <a:pt x="102" y="63"/>
                  </a:lnTo>
                  <a:lnTo>
                    <a:pt x="82" y="80"/>
                  </a:lnTo>
                  <a:lnTo>
                    <a:pt x="65" y="100"/>
                  </a:lnTo>
                  <a:lnTo>
                    <a:pt x="48" y="121"/>
                  </a:lnTo>
                  <a:lnTo>
                    <a:pt x="34" y="143"/>
                  </a:lnTo>
                  <a:lnTo>
                    <a:pt x="23" y="168"/>
                  </a:lnTo>
                  <a:lnTo>
                    <a:pt x="13" y="193"/>
                  </a:lnTo>
                  <a:lnTo>
                    <a:pt x="7" y="220"/>
                  </a:lnTo>
                  <a:lnTo>
                    <a:pt x="2" y="247"/>
                  </a:lnTo>
                  <a:lnTo>
                    <a:pt x="0" y="275"/>
                  </a:lnTo>
                  <a:lnTo>
                    <a:pt x="2" y="303"/>
                  </a:lnTo>
                  <a:lnTo>
                    <a:pt x="7" y="330"/>
                  </a:lnTo>
                  <a:lnTo>
                    <a:pt x="13" y="356"/>
                  </a:lnTo>
                  <a:lnTo>
                    <a:pt x="23" y="382"/>
                  </a:lnTo>
                  <a:lnTo>
                    <a:pt x="34" y="406"/>
                  </a:lnTo>
                  <a:lnTo>
                    <a:pt x="48" y="429"/>
                  </a:lnTo>
                  <a:lnTo>
                    <a:pt x="65" y="450"/>
                  </a:lnTo>
                  <a:lnTo>
                    <a:pt x="82" y="470"/>
                  </a:lnTo>
                  <a:lnTo>
                    <a:pt x="102" y="487"/>
                  </a:lnTo>
                  <a:lnTo>
                    <a:pt x="124" y="503"/>
                  </a:lnTo>
                  <a:lnTo>
                    <a:pt x="146" y="517"/>
                  </a:lnTo>
                  <a:lnTo>
                    <a:pt x="172" y="528"/>
                  </a:lnTo>
                  <a:lnTo>
                    <a:pt x="197" y="538"/>
                  </a:lnTo>
                  <a:lnTo>
                    <a:pt x="224" y="544"/>
                  </a:lnTo>
                  <a:lnTo>
                    <a:pt x="252" y="548"/>
                  </a:lnTo>
                  <a:lnTo>
                    <a:pt x="280" y="550"/>
                  </a:lnTo>
                  <a:lnTo>
                    <a:pt x="309" y="548"/>
                  </a:lnTo>
                  <a:lnTo>
                    <a:pt x="336" y="544"/>
                  </a:lnTo>
                  <a:lnTo>
                    <a:pt x="363" y="538"/>
                  </a:lnTo>
                  <a:lnTo>
                    <a:pt x="389" y="528"/>
                  </a:lnTo>
                  <a:lnTo>
                    <a:pt x="413" y="517"/>
                  </a:lnTo>
                  <a:lnTo>
                    <a:pt x="437" y="503"/>
                  </a:lnTo>
                  <a:lnTo>
                    <a:pt x="459" y="487"/>
                  </a:lnTo>
                  <a:lnTo>
                    <a:pt x="479" y="470"/>
                  </a:lnTo>
                  <a:lnTo>
                    <a:pt x="496" y="450"/>
                  </a:lnTo>
                  <a:lnTo>
                    <a:pt x="513" y="429"/>
                  </a:lnTo>
                  <a:lnTo>
                    <a:pt x="527" y="406"/>
                  </a:lnTo>
                  <a:lnTo>
                    <a:pt x="538" y="382"/>
                  </a:lnTo>
                  <a:lnTo>
                    <a:pt x="548" y="356"/>
                  </a:lnTo>
                  <a:lnTo>
                    <a:pt x="554" y="330"/>
                  </a:lnTo>
                  <a:lnTo>
                    <a:pt x="558" y="303"/>
                  </a:lnTo>
                  <a:lnTo>
                    <a:pt x="561" y="275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Freeform 22"/>
            <p:cNvSpPr>
              <a:spLocks/>
            </p:cNvSpPr>
            <p:nvPr/>
          </p:nvSpPr>
          <p:spPr bwMode="auto">
            <a:xfrm>
              <a:off x="6197600" y="2573338"/>
              <a:ext cx="442913" cy="436563"/>
            </a:xfrm>
            <a:custGeom>
              <a:avLst/>
              <a:gdLst>
                <a:gd name="T0" fmla="*/ 2147483647 w 559"/>
                <a:gd name="T1" fmla="*/ 2147483647 h 550"/>
                <a:gd name="T2" fmla="*/ 2147483647 w 559"/>
                <a:gd name="T3" fmla="*/ 2147483647 h 550"/>
                <a:gd name="T4" fmla="*/ 2147483647 w 559"/>
                <a:gd name="T5" fmla="*/ 2147483647 h 550"/>
                <a:gd name="T6" fmla="*/ 2147483647 w 559"/>
                <a:gd name="T7" fmla="*/ 2147483647 h 550"/>
                <a:gd name="T8" fmla="*/ 2147483647 w 559"/>
                <a:gd name="T9" fmla="*/ 2147483647 h 550"/>
                <a:gd name="T10" fmla="*/ 2147483647 w 559"/>
                <a:gd name="T11" fmla="*/ 2147483647 h 550"/>
                <a:gd name="T12" fmla="*/ 2147483647 w 559"/>
                <a:gd name="T13" fmla="*/ 2147483647 h 550"/>
                <a:gd name="T14" fmla="*/ 2147483647 w 559"/>
                <a:gd name="T15" fmla="*/ 2147483647 h 550"/>
                <a:gd name="T16" fmla="*/ 2147483647 w 559"/>
                <a:gd name="T17" fmla="*/ 2147483647 h 550"/>
                <a:gd name="T18" fmla="*/ 2147483647 w 559"/>
                <a:gd name="T19" fmla="*/ 2147483647 h 550"/>
                <a:gd name="T20" fmla="*/ 2147483647 w 559"/>
                <a:gd name="T21" fmla="*/ 2147483647 h 550"/>
                <a:gd name="T22" fmla="*/ 2147483647 w 559"/>
                <a:gd name="T23" fmla="*/ 2147483647 h 550"/>
                <a:gd name="T24" fmla="*/ 2147483647 w 559"/>
                <a:gd name="T25" fmla="*/ 2147483647 h 550"/>
                <a:gd name="T26" fmla="*/ 2147483647 w 559"/>
                <a:gd name="T27" fmla="*/ 2147483647 h 550"/>
                <a:gd name="T28" fmla="*/ 2147483647 w 559"/>
                <a:gd name="T29" fmla="*/ 2147483647 h 550"/>
                <a:gd name="T30" fmla="*/ 2147483647 w 559"/>
                <a:gd name="T31" fmla="*/ 2147483647 h 550"/>
                <a:gd name="T32" fmla="*/ 2147483647 w 559"/>
                <a:gd name="T33" fmla="*/ 2147483647 h 550"/>
                <a:gd name="T34" fmla="*/ 2147483647 w 559"/>
                <a:gd name="T35" fmla="*/ 2147483647 h 550"/>
                <a:gd name="T36" fmla="*/ 2147483647 w 559"/>
                <a:gd name="T37" fmla="*/ 2147483647 h 550"/>
                <a:gd name="T38" fmla="*/ 2147483647 w 559"/>
                <a:gd name="T39" fmla="*/ 2147483647 h 550"/>
                <a:gd name="T40" fmla="*/ 2147483647 w 559"/>
                <a:gd name="T41" fmla="*/ 2147483647 h 550"/>
                <a:gd name="T42" fmla="*/ 2147483647 w 559"/>
                <a:gd name="T43" fmla="*/ 2147483647 h 550"/>
                <a:gd name="T44" fmla="*/ 2147483647 w 559"/>
                <a:gd name="T45" fmla="*/ 2147483647 h 550"/>
                <a:gd name="T46" fmla="*/ 2147483647 w 559"/>
                <a:gd name="T47" fmla="*/ 2147483647 h 550"/>
                <a:gd name="T48" fmla="*/ 2147483647 w 559"/>
                <a:gd name="T49" fmla="*/ 2147483647 h 550"/>
                <a:gd name="T50" fmla="*/ 2147483647 w 559"/>
                <a:gd name="T51" fmla="*/ 2147483647 h 550"/>
                <a:gd name="T52" fmla="*/ 2147483647 w 559"/>
                <a:gd name="T53" fmla="*/ 2147483647 h 550"/>
                <a:gd name="T54" fmla="*/ 2147483647 w 559"/>
                <a:gd name="T55" fmla="*/ 2147483647 h 550"/>
                <a:gd name="T56" fmla="*/ 2147483647 w 559"/>
                <a:gd name="T57" fmla="*/ 2147483647 h 550"/>
                <a:gd name="T58" fmla="*/ 2147483647 w 559"/>
                <a:gd name="T59" fmla="*/ 2147483647 h 550"/>
                <a:gd name="T60" fmla="*/ 2147483647 w 559"/>
                <a:gd name="T61" fmla="*/ 2147483647 h 550"/>
                <a:gd name="T62" fmla="*/ 2147483647 w 559"/>
                <a:gd name="T63" fmla="*/ 2147483647 h 5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9"/>
                <a:gd name="T97" fmla="*/ 0 h 550"/>
                <a:gd name="T98" fmla="*/ 559 w 559"/>
                <a:gd name="T99" fmla="*/ 550 h 5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9" h="550">
                  <a:moveTo>
                    <a:pt x="559" y="275"/>
                  </a:moveTo>
                  <a:lnTo>
                    <a:pt x="557" y="246"/>
                  </a:lnTo>
                  <a:lnTo>
                    <a:pt x="554" y="219"/>
                  </a:lnTo>
                  <a:lnTo>
                    <a:pt x="546" y="193"/>
                  </a:lnTo>
                  <a:lnTo>
                    <a:pt x="537" y="169"/>
                  </a:lnTo>
                  <a:lnTo>
                    <a:pt x="526" y="144"/>
                  </a:lnTo>
                  <a:lnTo>
                    <a:pt x="511" y="122"/>
                  </a:lnTo>
                  <a:lnTo>
                    <a:pt x="496" y="100"/>
                  </a:lnTo>
                  <a:lnTo>
                    <a:pt x="477" y="81"/>
                  </a:lnTo>
                  <a:lnTo>
                    <a:pt x="457" y="63"/>
                  </a:lnTo>
                  <a:lnTo>
                    <a:pt x="435" y="47"/>
                  </a:lnTo>
                  <a:lnTo>
                    <a:pt x="413" y="34"/>
                  </a:lnTo>
                  <a:lnTo>
                    <a:pt x="389" y="21"/>
                  </a:lnTo>
                  <a:lnTo>
                    <a:pt x="362" y="13"/>
                  </a:lnTo>
                  <a:lnTo>
                    <a:pt x="336" y="5"/>
                  </a:lnTo>
                  <a:lnTo>
                    <a:pt x="308" y="2"/>
                  </a:lnTo>
                  <a:lnTo>
                    <a:pt x="279" y="0"/>
                  </a:lnTo>
                  <a:lnTo>
                    <a:pt x="250" y="2"/>
                  </a:lnTo>
                  <a:lnTo>
                    <a:pt x="223" y="5"/>
                  </a:lnTo>
                  <a:lnTo>
                    <a:pt x="196" y="13"/>
                  </a:lnTo>
                  <a:lnTo>
                    <a:pt x="171" y="21"/>
                  </a:lnTo>
                  <a:lnTo>
                    <a:pt x="146" y="34"/>
                  </a:lnTo>
                  <a:lnTo>
                    <a:pt x="123" y="47"/>
                  </a:lnTo>
                  <a:lnTo>
                    <a:pt x="102" y="63"/>
                  </a:lnTo>
                  <a:lnTo>
                    <a:pt x="82" y="81"/>
                  </a:lnTo>
                  <a:lnTo>
                    <a:pt x="64" y="100"/>
                  </a:lnTo>
                  <a:lnTo>
                    <a:pt x="48" y="122"/>
                  </a:lnTo>
                  <a:lnTo>
                    <a:pt x="34" y="144"/>
                  </a:lnTo>
                  <a:lnTo>
                    <a:pt x="21" y="169"/>
                  </a:lnTo>
                  <a:lnTo>
                    <a:pt x="12" y="193"/>
                  </a:lnTo>
                  <a:lnTo>
                    <a:pt x="5" y="219"/>
                  </a:lnTo>
                  <a:lnTo>
                    <a:pt x="1" y="246"/>
                  </a:lnTo>
                  <a:lnTo>
                    <a:pt x="0" y="275"/>
                  </a:lnTo>
                  <a:lnTo>
                    <a:pt x="1" y="303"/>
                  </a:lnTo>
                  <a:lnTo>
                    <a:pt x="5" y="331"/>
                  </a:lnTo>
                  <a:lnTo>
                    <a:pt x="12" y="357"/>
                  </a:lnTo>
                  <a:lnTo>
                    <a:pt x="21" y="383"/>
                  </a:lnTo>
                  <a:lnTo>
                    <a:pt x="34" y="406"/>
                  </a:lnTo>
                  <a:lnTo>
                    <a:pt x="48" y="428"/>
                  </a:lnTo>
                  <a:lnTo>
                    <a:pt x="64" y="449"/>
                  </a:lnTo>
                  <a:lnTo>
                    <a:pt x="82" y="469"/>
                  </a:lnTo>
                  <a:lnTo>
                    <a:pt x="102" y="488"/>
                  </a:lnTo>
                  <a:lnTo>
                    <a:pt x="123" y="503"/>
                  </a:lnTo>
                  <a:lnTo>
                    <a:pt x="146" y="517"/>
                  </a:lnTo>
                  <a:lnTo>
                    <a:pt x="171" y="528"/>
                  </a:lnTo>
                  <a:lnTo>
                    <a:pt x="196" y="537"/>
                  </a:lnTo>
                  <a:lnTo>
                    <a:pt x="223" y="545"/>
                  </a:lnTo>
                  <a:lnTo>
                    <a:pt x="250" y="548"/>
                  </a:lnTo>
                  <a:lnTo>
                    <a:pt x="279" y="550"/>
                  </a:lnTo>
                  <a:lnTo>
                    <a:pt x="308" y="548"/>
                  </a:lnTo>
                  <a:lnTo>
                    <a:pt x="336" y="545"/>
                  </a:lnTo>
                  <a:lnTo>
                    <a:pt x="362" y="537"/>
                  </a:lnTo>
                  <a:lnTo>
                    <a:pt x="389" y="528"/>
                  </a:lnTo>
                  <a:lnTo>
                    <a:pt x="413" y="517"/>
                  </a:lnTo>
                  <a:lnTo>
                    <a:pt x="435" y="503"/>
                  </a:lnTo>
                  <a:lnTo>
                    <a:pt x="457" y="488"/>
                  </a:lnTo>
                  <a:lnTo>
                    <a:pt x="477" y="469"/>
                  </a:lnTo>
                  <a:lnTo>
                    <a:pt x="496" y="449"/>
                  </a:lnTo>
                  <a:lnTo>
                    <a:pt x="511" y="428"/>
                  </a:lnTo>
                  <a:lnTo>
                    <a:pt x="526" y="406"/>
                  </a:lnTo>
                  <a:lnTo>
                    <a:pt x="537" y="383"/>
                  </a:lnTo>
                  <a:lnTo>
                    <a:pt x="546" y="357"/>
                  </a:lnTo>
                  <a:lnTo>
                    <a:pt x="554" y="331"/>
                  </a:lnTo>
                  <a:lnTo>
                    <a:pt x="557" y="303"/>
                  </a:lnTo>
                  <a:lnTo>
                    <a:pt x="559" y="27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5" name="Freeform 23"/>
            <p:cNvSpPr>
              <a:spLocks/>
            </p:cNvSpPr>
            <p:nvPr/>
          </p:nvSpPr>
          <p:spPr bwMode="auto">
            <a:xfrm>
              <a:off x="6197600" y="2573338"/>
              <a:ext cx="442913" cy="436563"/>
            </a:xfrm>
            <a:custGeom>
              <a:avLst/>
              <a:gdLst>
                <a:gd name="T0" fmla="*/ 2147483647 w 559"/>
                <a:gd name="T1" fmla="*/ 2147483647 h 550"/>
                <a:gd name="T2" fmla="*/ 2147483647 w 559"/>
                <a:gd name="T3" fmla="*/ 2147483647 h 550"/>
                <a:gd name="T4" fmla="*/ 2147483647 w 559"/>
                <a:gd name="T5" fmla="*/ 2147483647 h 550"/>
                <a:gd name="T6" fmla="*/ 2147483647 w 559"/>
                <a:gd name="T7" fmla="*/ 2147483647 h 550"/>
                <a:gd name="T8" fmla="*/ 2147483647 w 559"/>
                <a:gd name="T9" fmla="*/ 2147483647 h 550"/>
                <a:gd name="T10" fmla="*/ 2147483647 w 559"/>
                <a:gd name="T11" fmla="*/ 2147483647 h 550"/>
                <a:gd name="T12" fmla="*/ 2147483647 w 559"/>
                <a:gd name="T13" fmla="*/ 2147483647 h 550"/>
                <a:gd name="T14" fmla="*/ 2147483647 w 559"/>
                <a:gd name="T15" fmla="*/ 2147483647 h 550"/>
                <a:gd name="T16" fmla="*/ 2147483647 w 559"/>
                <a:gd name="T17" fmla="*/ 2147483647 h 550"/>
                <a:gd name="T18" fmla="*/ 2147483647 w 559"/>
                <a:gd name="T19" fmla="*/ 2147483647 h 550"/>
                <a:gd name="T20" fmla="*/ 2147483647 w 559"/>
                <a:gd name="T21" fmla="*/ 2147483647 h 550"/>
                <a:gd name="T22" fmla="*/ 2147483647 w 559"/>
                <a:gd name="T23" fmla="*/ 2147483647 h 550"/>
                <a:gd name="T24" fmla="*/ 2147483647 w 559"/>
                <a:gd name="T25" fmla="*/ 2147483647 h 550"/>
                <a:gd name="T26" fmla="*/ 2147483647 w 559"/>
                <a:gd name="T27" fmla="*/ 2147483647 h 550"/>
                <a:gd name="T28" fmla="*/ 2147483647 w 559"/>
                <a:gd name="T29" fmla="*/ 2147483647 h 550"/>
                <a:gd name="T30" fmla="*/ 2147483647 w 559"/>
                <a:gd name="T31" fmla="*/ 2147483647 h 550"/>
                <a:gd name="T32" fmla="*/ 2147483647 w 559"/>
                <a:gd name="T33" fmla="*/ 2147483647 h 550"/>
                <a:gd name="T34" fmla="*/ 2147483647 w 559"/>
                <a:gd name="T35" fmla="*/ 2147483647 h 550"/>
                <a:gd name="T36" fmla="*/ 2147483647 w 559"/>
                <a:gd name="T37" fmla="*/ 2147483647 h 550"/>
                <a:gd name="T38" fmla="*/ 2147483647 w 559"/>
                <a:gd name="T39" fmla="*/ 2147483647 h 550"/>
                <a:gd name="T40" fmla="*/ 2147483647 w 559"/>
                <a:gd name="T41" fmla="*/ 2147483647 h 550"/>
                <a:gd name="T42" fmla="*/ 2147483647 w 559"/>
                <a:gd name="T43" fmla="*/ 2147483647 h 550"/>
                <a:gd name="T44" fmla="*/ 2147483647 w 559"/>
                <a:gd name="T45" fmla="*/ 2147483647 h 550"/>
                <a:gd name="T46" fmla="*/ 2147483647 w 559"/>
                <a:gd name="T47" fmla="*/ 2147483647 h 550"/>
                <a:gd name="T48" fmla="*/ 2147483647 w 559"/>
                <a:gd name="T49" fmla="*/ 2147483647 h 550"/>
                <a:gd name="T50" fmla="*/ 2147483647 w 559"/>
                <a:gd name="T51" fmla="*/ 2147483647 h 550"/>
                <a:gd name="T52" fmla="*/ 2147483647 w 559"/>
                <a:gd name="T53" fmla="*/ 2147483647 h 550"/>
                <a:gd name="T54" fmla="*/ 2147483647 w 559"/>
                <a:gd name="T55" fmla="*/ 2147483647 h 550"/>
                <a:gd name="T56" fmla="*/ 2147483647 w 559"/>
                <a:gd name="T57" fmla="*/ 2147483647 h 550"/>
                <a:gd name="T58" fmla="*/ 2147483647 w 559"/>
                <a:gd name="T59" fmla="*/ 2147483647 h 550"/>
                <a:gd name="T60" fmla="*/ 2147483647 w 559"/>
                <a:gd name="T61" fmla="*/ 2147483647 h 550"/>
                <a:gd name="T62" fmla="*/ 2147483647 w 559"/>
                <a:gd name="T63" fmla="*/ 2147483647 h 5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9"/>
                <a:gd name="T97" fmla="*/ 0 h 550"/>
                <a:gd name="T98" fmla="*/ 559 w 559"/>
                <a:gd name="T99" fmla="*/ 550 h 5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9" h="550">
                  <a:moveTo>
                    <a:pt x="559" y="275"/>
                  </a:moveTo>
                  <a:lnTo>
                    <a:pt x="557" y="246"/>
                  </a:lnTo>
                  <a:lnTo>
                    <a:pt x="554" y="219"/>
                  </a:lnTo>
                  <a:lnTo>
                    <a:pt x="546" y="193"/>
                  </a:lnTo>
                  <a:lnTo>
                    <a:pt x="537" y="169"/>
                  </a:lnTo>
                  <a:lnTo>
                    <a:pt x="526" y="144"/>
                  </a:lnTo>
                  <a:lnTo>
                    <a:pt x="511" y="122"/>
                  </a:lnTo>
                  <a:lnTo>
                    <a:pt x="496" y="100"/>
                  </a:lnTo>
                  <a:lnTo>
                    <a:pt x="477" y="81"/>
                  </a:lnTo>
                  <a:lnTo>
                    <a:pt x="457" y="63"/>
                  </a:lnTo>
                  <a:lnTo>
                    <a:pt x="435" y="47"/>
                  </a:lnTo>
                  <a:lnTo>
                    <a:pt x="413" y="34"/>
                  </a:lnTo>
                  <a:lnTo>
                    <a:pt x="389" y="21"/>
                  </a:lnTo>
                  <a:lnTo>
                    <a:pt x="362" y="13"/>
                  </a:lnTo>
                  <a:lnTo>
                    <a:pt x="336" y="5"/>
                  </a:lnTo>
                  <a:lnTo>
                    <a:pt x="308" y="2"/>
                  </a:lnTo>
                  <a:lnTo>
                    <a:pt x="279" y="0"/>
                  </a:lnTo>
                  <a:lnTo>
                    <a:pt x="250" y="2"/>
                  </a:lnTo>
                  <a:lnTo>
                    <a:pt x="223" y="5"/>
                  </a:lnTo>
                  <a:lnTo>
                    <a:pt x="196" y="13"/>
                  </a:lnTo>
                  <a:lnTo>
                    <a:pt x="171" y="21"/>
                  </a:lnTo>
                  <a:lnTo>
                    <a:pt x="146" y="34"/>
                  </a:lnTo>
                  <a:lnTo>
                    <a:pt x="123" y="47"/>
                  </a:lnTo>
                  <a:lnTo>
                    <a:pt x="102" y="63"/>
                  </a:lnTo>
                  <a:lnTo>
                    <a:pt x="82" y="81"/>
                  </a:lnTo>
                  <a:lnTo>
                    <a:pt x="64" y="100"/>
                  </a:lnTo>
                  <a:lnTo>
                    <a:pt x="48" y="122"/>
                  </a:lnTo>
                  <a:lnTo>
                    <a:pt x="34" y="144"/>
                  </a:lnTo>
                  <a:lnTo>
                    <a:pt x="21" y="169"/>
                  </a:lnTo>
                  <a:lnTo>
                    <a:pt x="12" y="193"/>
                  </a:lnTo>
                  <a:lnTo>
                    <a:pt x="5" y="219"/>
                  </a:lnTo>
                  <a:lnTo>
                    <a:pt x="1" y="246"/>
                  </a:lnTo>
                  <a:lnTo>
                    <a:pt x="0" y="275"/>
                  </a:lnTo>
                  <a:lnTo>
                    <a:pt x="1" y="303"/>
                  </a:lnTo>
                  <a:lnTo>
                    <a:pt x="5" y="331"/>
                  </a:lnTo>
                  <a:lnTo>
                    <a:pt x="12" y="357"/>
                  </a:lnTo>
                  <a:lnTo>
                    <a:pt x="21" y="383"/>
                  </a:lnTo>
                  <a:lnTo>
                    <a:pt x="34" y="406"/>
                  </a:lnTo>
                  <a:lnTo>
                    <a:pt x="48" y="428"/>
                  </a:lnTo>
                  <a:lnTo>
                    <a:pt x="64" y="449"/>
                  </a:lnTo>
                  <a:lnTo>
                    <a:pt x="82" y="469"/>
                  </a:lnTo>
                  <a:lnTo>
                    <a:pt x="102" y="488"/>
                  </a:lnTo>
                  <a:lnTo>
                    <a:pt x="123" y="503"/>
                  </a:lnTo>
                  <a:lnTo>
                    <a:pt x="146" y="517"/>
                  </a:lnTo>
                  <a:lnTo>
                    <a:pt x="171" y="528"/>
                  </a:lnTo>
                  <a:lnTo>
                    <a:pt x="196" y="537"/>
                  </a:lnTo>
                  <a:lnTo>
                    <a:pt x="223" y="545"/>
                  </a:lnTo>
                  <a:lnTo>
                    <a:pt x="250" y="548"/>
                  </a:lnTo>
                  <a:lnTo>
                    <a:pt x="279" y="550"/>
                  </a:lnTo>
                  <a:lnTo>
                    <a:pt x="308" y="548"/>
                  </a:lnTo>
                  <a:lnTo>
                    <a:pt x="336" y="545"/>
                  </a:lnTo>
                  <a:lnTo>
                    <a:pt x="362" y="537"/>
                  </a:lnTo>
                  <a:lnTo>
                    <a:pt x="389" y="528"/>
                  </a:lnTo>
                  <a:lnTo>
                    <a:pt x="413" y="517"/>
                  </a:lnTo>
                  <a:lnTo>
                    <a:pt x="435" y="503"/>
                  </a:lnTo>
                  <a:lnTo>
                    <a:pt x="457" y="488"/>
                  </a:lnTo>
                  <a:lnTo>
                    <a:pt x="477" y="469"/>
                  </a:lnTo>
                  <a:lnTo>
                    <a:pt x="496" y="449"/>
                  </a:lnTo>
                  <a:lnTo>
                    <a:pt x="511" y="428"/>
                  </a:lnTo>
                  <a:lnTo>
                    <a:pt x="526" y="406"/>
                  </a:lnTo>
                  <a:lnTo>
                    <a:pt x="537" y="383"/>
                  </a:lnTo>
                  <a:lnTo>
                    <a:pt x="546" y="357"/>
                  </a:lnTo>
                  <a:lnTo>
                    <a:pt x="554" y="331"/>
                  </a:lnTo>
                  <a:lnTo>
                    <a:pt x="557" y="303"/>
                  </a:lnTo>
                  <a:lnTo>
                    <a:pt x="559" y="275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Freeform 24"/>
            <p:cNvSpPr>
              <a:spLocks/>
            </p:cNvSpPr>
            <p:nvPr/>
          </p:nvSpPr>
          <p:spPr bwMode="auto">
            <a:xfrm>
              <a:off x="7243763" y="1949450"/>
              <a:ext cx="444500" cy="436563"/>
            </a:xfrm>
            <a:custGeom>
              <a:avLst/>
              <a:gdLst>
                <a:gd name="T0" fmla="*/ 2147483647 w 559"/>
                <a:gd name="T1" fmla="*/ 2147483647 h 549"/>
                <a:gd name="T2" fmla="*/ 2147483647 w 559"/>
                <a:gd name="T3" fmla="*/ 2147483647 h 549"/>
                <a:gd name="T4" fmla="*/ 2147483647 w 559"/>
                <a:gd name="T5" fmla="*/ 2147483647 h 549"/>
                <a:gd name="T6" fmla="*/ 2147483647 w 559"/>
                <a:gd name="T7" fmla="*/ 2147483647 h 549"/>
                <a:gd name="T8" fmla="*/ 2147483647 w 559"/>
                <a:gd name="T9" fmla="*/ 2147483647 h 549"/>
                <a:gd name="T10" fmla="*/ 2147483647 w 559"/>
                <a:gd name="T11" fmla="*/ 2147483647 h 549"/>
                <a:gd name="T12" fmla="*/ 2147483647 w 559"/>
                <a:gd name="T13" fmla="*/ 2147483647 h 549"/>
                <a:gd name="T14" fmla="*/ 2147483647 w 559"/>
                <a:gd name="T15" fmla="*/ 2147483647 h 549"/>
                <a:gd name="T16" fmla="*/ 2147483647 w 559"/>
                <a:gd name="T17" fmla="*/ 2147483647 h 549"/>
                <a:gd name="T18" fmla="*/ 2147483647 w 559"/>
                <a:gd name="T19" fmla="*/ 2147483647 h 549"/>
                <a:gd name="T20" fmla="*/ 2147483647 w 559"/>
                <a:gd name="T21" fmla="*/ 2147483647 h 549"/>
                <a:gd name="T22" fmla="*/ 2147483647 w 559"/>
                <a:gd name="T23" fmla="*/ 2147483647 h 549"/>
                <a:gd name="T24" fmla="*/ 2147483647 w 559"/>
                <a:gd name="T25" fmla="*/ 2147483647 h 549"/>
                <a:gd name="T26" fmla="*/ 2147483647 w 559"/>
                <a:gd name="T27" fmla="*/ 2147483647 h 549"/>
                <a:gd name="T28" fmla="*/ 2147483647 w 559"/>
                <a:gd name="T29" fmla="*/ 2147483647 h 549"/>
                <a:gd name="T30" fmla="*/ 2147483647 w 559"/>
                <a:gd name="T31" fmla="*/ 2147483647 h 549"/>
                <a:gd name="T32" fmla="*/ 2147483647 w 559"/>
                <a:gd name="T33" fmla="*/ 2147483647 h 549"/>
                <a:gd name="T34" fmla="*/ 2147483647 w 559"/>
                <a:gd name="T35" fmla="*/ 2147483647 h 549"/>
                <a:gd name="T36" fmla="*/ 2147483647 w 559"/>
                <a:gd name="T37" fmla="*/ 2147483647 h 549"/>
                <a:gd name="T38" fmla="*/ 2147483647 w 559"/>
                <a:gd name="T39" fmla="*/ 2147483647 h 549"/>
                <a:gd name="T40" fmla="*/ 2147483647 w 559"/>
                <a:gd name="T41" fmla="*/ 2147483647 h 549"/>
                <a:gd name="T42" fmla="*/ 2147483647 w 559"/>
                <a:gd name="T43" fmla="*/ 2147483647 h 549"/>
                <a:gd name="T44" fmla="*/ 2147483647 w 559"/>
                <a:gd name="T45" fmla="*/ 2147483647 h 549"/>
                <a:gd name="T46" fmla="*/ 2147483647 w 559"/>
                <a:gd name="T47" fmla="*/ 2147483647 h 549"/>
                <a:gd name="T48" fmla="*/ 2147483647 w 559"/>
                <a:gd name="T49" fmla="*/ 2147483647 h 549"/>
                <a:gd name="T50" fmla="*/ 2147483647 w 559"/>
                <a:gd name="T51" fmla="*/ 2147483647 h 549"/>
                <a:gd name="T52" fmla="*/ 2147483647 w 559"/>
                <a:gd name="T53" fmla="*/ 2147483647 h 549"/>
                <a:gd name="T54" fmla="*/ 2147483647 w 559"/>
                <a:gd name="T55" fmla="*/ 2147483647 h 549"/>
                <a:gd name="T56" fmla="*/ 2147483647 w 559"/>
                <a:gd name="T57" fmla="*/ 2147483647 h 549"/>
                <a:gd name="T58" fmla="*/ 2147483647 w 559"/>
                <a:gd name="T59" fmla="*/ 2147483647 h 549"/>
                <a:gd name="T60" fmla="*/ 2147483647 w 559"/>
                <a:gd name="T61" fmla="*/ 2147483647 h 549"/>
                <a:gd name="T62" fmla="*/ 2147483647 w 559"/>
                <a:gd name="T63" fmla="*/ 2147483647 h 5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9"/>
                <a:gd name="T97" fmla="*/ 0 h 549"/>
                <a:gd name="T98" fmla="*/ 559 w 559"/>
                <a:gd name="T99" fmla="*/ 549 h 5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9" h="549">
                  <a:moveTo>
                    <a:pt x="559" y="274"/>
                  </a:moveTo>
                  <a:lnTo>
                    <a:pt x="557" y="246"/>
                  </a:lnTo>
                  <a:lnTo>
                    <a:pt x="554" y="219"/>
                  </a:lnTo>
                  <a:lnTo>
                    <a:pt x="546" y="193"/>
                  </a:lnTo>
                  <a:lnTo>
                    <a:pt x="537" y="168"/>
                  </a:lnTo>
                  <a:lnTo>
                    <a:pt x="525" y="143"/>
                  </a:lnTo>
                  <a:lnTo>
                    <a:pt x="511" y="121"/>
                  </a:lnTo>
                  <a:lnTo>
                    <a:pt x="494" y="100"/>
                  </a:lnTo>
                  <a:lnTo>
                    <a:pt x="477" y="80"/>
                  </a:lnTo>
                  <a:lnTo>
                    <a:pt x="457" y="63"/>
                  </a:lnTo>
                  <a:lnTo>
                    <a:pt x="435" y="47"/>
                  </a:lnTo>
                  <a:lnTo>
                    <a:pt x="413" y="33"/>
                  </a:lnTo>
                  <a:lnTo>
                    <a:pt x="387" y="21"/>
                  </a:lnTo>
                  <a:lnTo>
                    <a:pt x="362" y="12"/>
                  </a:lnTo>
                  <a:lnTo>
                    <a:pt x="336" y="5"/>
                  </a:lnTo>
                  <a:lnTo>
                    <a:pt x="308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3"/>
                  </a:lnTo>
                  <a:lnTo>
                    <a:pt x="123" y="47"/>
                  </a:lnTo>
                  <a:lnTo>
                    <a:pt x="100" y="63"/>
                  </a:lnTo>
                  <a:lnTo>
                    <a:pt x="82" y="80"/>
                  </a:lnTo>
                  <a:lnTo>
                    <a:pt x="63" y="100"/>
                  </a:lnTo>
                  <a:lnTo>
                    <a:pt x="48" y="121"/>
                  </a:lnTo>
                  <a:lnTo>
                    <a:pt x="32" y="143"/>
                  </a:lnTo>
                  <a:lnTo>
                    <a:pt x="21" y="168"/>
                  </a:lnTo>
                  <a:lnTo>
                    <a:pt x="12" y="193"/>
                  </a:lnTo>
                  <a:lnTo>
                    <a:pt x="5" y="219"/>
                  </a:lnTo>
                  <a:lnTo>
                    <a:pt x="1" y="246"/>
                  </a:lnTo>
                  <a:lnTo>
                    <a:pt x="0" y="274"/>
                  </a:lnTo>
                  <a:lnTo>
                    <a:pt x="1" y="303"/>
                  </a:lnTo>
                  <a:lnTo>
                    <a:pt x="5" y="330"/>
                  </a:lnTo>
                  <a:lnTo>
                    <a:pt x="12" y="356"/>
                  </a:lnTo>
                  <a:lnTo>
                    <a:pt x="21" y="382"/>
                  </a:lnTo>
                  <a:lnTo>
                    <a:pt x="32" y="406"/>
                  </a:lnTo>
                  <a:lnTo>
                    <a:pt x="48" y="428"/>
                  </a:lnTo>
                  <a:lnTo>
                    <a:pt x="63" y="449"/>
                  </a:lnTo>
                  <a:lnTo>
                    <a:pt x="82" y="469"/>
                  </a:lnTo>
                  <a:lnTo>
                    <a:pt x="100" y="487"/>
                  </a:lnTo>
                  <a:lnTo>
                    <a:pt x="123" y="502"/>
                  </a:lnTo>
                  <a:lnTo>
                    <a:pt x="146" y="517"/>
                  </a:lnTo>
                  <a:lnTo>
                    <a:pt x="170" y="528"/>
                  </a:lnTo>
                  <a:lnTo>
                    <a:pt x="196" y="537"/>
                  </a:lnTo>
                  <a:lnTo>
                    <a:pt x="223" y="544"/>
                  </a:lnTo>
                  <a:lnTo>
                    <a:pt x="250" y="548"/>
                  </a:lnTo>
                  <a:lnTo>
                    <a:pt x="279" y="549"/>
                  </a:lnTo>
                  <a:lnTo>
                    <a:pt x="308" y="548"/>
                  </a:lnTo>
                  <a:lnTo>
                    <a:pt x="336" y="544"/>
                  </a:lnTo>
                  <a:lnTo>
                    <a:pt x="362" y="537"/>
                  </a:lnTo>
                  <a:lnTo>
                    <a:pt x="387" y="528"/>
                  </a:lnTo>
                  <a:lnTo>
                    <a:pt x="413" y="517"/>
                  </a:lnTo>
                  <a:lnTo>
                    <a:pt x="435" y="502"/>
                  </a:lnTo>
                  <a:lnTo>
                    <a:pt x="457" y="487"/>
                  </a:lnTo>
                  <a:lnTo>
                    <a:pt x="477" y="469"/>
                  </a:lnTo>
                  <a:lnTo>
                    <a:pt x="494" y="449"/>
                  </a:lnTo>
                  <a:lnTo>
                    <a:pt x="511" y="428"/>
                  </a:lnTo>
                  <a:lnTo>
                    <a:pt x="525" y="406"/>
                  </a:lnTo>
                  <a:lnTo>
                    <a:pt x="537" y="382"/>
                  </a:lnTo>
                  <a:lnTo>
                    <a:pt x="546" y="356"/>
                  </a:lnTo>
                  <a:lnTo>
                    <a:pt x="554" y="330"/>
                  </a:lnTo>
                  <a:lnTo>
                    <a:pt x="557" y="303"/>
                  </a:lnTo>
                  <a:lnTo>
                    <a:pt x="559" y="2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7" name="Freeform 25"/>
            <p:cNvSpPr>
              <a:spLocks/>
            </p:cNvSpPr>
            <p:nvPr/>
          </p:nvSpPr>
          <p:spPr bwMode="auto">
            <a:xfrm>
              <a:off x="7243763" y="1949450"/>
              <a:ext cx="444500" cy="436563"/>
            </a:xfrm>
            <a:custGeom>
              <a:avLst/>
              <a:gdLst>
                <a:gd name="T0" fmla="*/ 2147483647 w 559"/>
                <a:gd name="T1" fmla="*/ 2147483647 h 549"/>
                <a:gd name="T2" fmla="*/ 2147483647 w 559"/>
                <a:gd name="T3" fmla="*/ 2147483647 h 549"/>
                <a:gd name="T4" fmla="*/ 2147483647 w 559"/>
                <a:gd name="T5" fmla="*/ 2147483647 h 549"/>
                <a:gd name="T6" fmla="*/ 2147483647 w 559"/>
                <a:gd name="T7" fmla="*/ 2147483647 h 549"/>
                <a:gd name="T8" fmla="*/ 2147483647 w 559"/>
                <a:gd name="T9" fmla="*/ 2147483647 h 549"/>
                <a:gd name="T10" fmla="*/ 2147483647 w 559"/>
                <a:gd name="T11" fmla="*/ 2147483647 h 549"/>
                <a:gd name="T12" fmla="*/ 2147483647 w 559"/>
                <a:gd name="T13" fmla="*/ 2147483647 h 549"/>
                <a:gd name="T14" fmla="*/ 2147483647 w 559"/>
                <a:gd name="T15" fmla="*/ 2147483647 h 549"/>
                <a:gd name="T16" fmla="*/ 2147483647 w 559"/>
                <a:gd name="T17" fmla="*/ 2147483647 h 549"/>
                <a:gd name="T18" fmla="*/ 2147483647 w 559"/>
                <a:gd name="T19" fmla="*/ 2147483647 h 549"/>
                <a:gd name="T20" fmla="*/ 2147483647 w 559"/>
                <a:gd name="T21" fmla="*/ 2147483647 h 549"/>
                <a:gd name="T22" fmla="*/ 2147483647 w 559"/>
                <a:gd name="T23" fmla="*/ 2147483647 h 549"/>
                <a:gd name="T24" fmla="*/ 2147483647 w 559"/>
                <a:gd name="T25" fmla="*/ 2147483647 h 549"/>
                <a:gd name="T26" fmla="*/ 2147483647 w 559"/>
                <a:gd name="T27" fmla="*/ 2147483647 h 549"/>
                <a:gd name="T28" fmla="*/ 2147483647 w 559"/>
                <a:gd name="T29" fmla="*/ 2147483647 h 549"/>
                <a:gd name="T30" fmla="*/ 2147483647 w 559"/>
                <a:gd name="T31" fmla="*/ 2147483647 h 549"/>
                <a:gd name="T32" fmla="*/ 2147483647 w 559"/>
                <a:gd name="T33" fmla="*/ 2147483647 h 549"/>
                <a:gd name="T34" fmla="*/ 2147483647 w 559"/>
                <a:gd name="T35" fmla="*/ 2147483647 h 549"/>
                <a:gd name="T36" fmla="*/ 2147483647 w 559"/>
                <a:gd name="T37" fmla="*/ 2147483647 h 549"/>
                <a:gd name="T38" fmla="*/ 2147483647 w 559"/>
                <a:gd name="T39" fmla="*/ 2147483647 h 549"/>
                <a:gd name="T40" fmla="*/ 2147483647 w 559"/>
                <a:gd name="T41" fmla="*/ 2147483647 h 549"/>
                <a:gd name="T42" fmla="*/ 2147483647 w 559"/>
                <a:gd name="T43" fmla="*/ 2147483647 h 549"/>
                <a:gd name="T44" fmla="*/ 2147483647 w 559"/>
                <a:gd name="T45" fmla="*/ 2147483647 h 549"/>
                <a:gd name="T46" fmla="*/ 2147483647 w 559"/>
                <a:gd name="T47" fmla="*/ 2147483647 h 549"/>
                <a:gd name="T48" fmla="*/ 2147483647 w 559"/>
                <a:gd name="T49" fmla="*/ 2147483647 h 549"/>
                <a:gd name="T50" fmla="*/ 2147483647 w 559"/>
                <a:gd name="T51" fmla="*/ 2147483647 h 549"/>
                <a:gd name="T52" fmla="*/ 2147483647 w 559"/>
                <a:gd name="T53" fmla="*/ 2147483647 h 549"/>
                <a:gd name="T54" fmla="*/ 2147483647 w 559"/>
                <a:gd name="T55" fmla="*/ 2147483647 h 549"/>
                <a:gd name="T56" fmla="*/ 2147483647 w 559"/>
                <a:gd name="T57" fmla="*/ 2147483647 h 549"/>
                <a:gd name="T58" fmla="*/ 2147483647 w 559"/>
                <a:gd name="T59" fmla="*/ 2147483647 h 549"/>
                <a:gd name="T60" fmla="*/ 2147483647 w 559"/>
                <a:gd name="T61" fmla="*/ 2147483647 h 549"/>
                <a:gd name="T62" fmla="*/ 2147483647 w 559"/>
                <a:gd name="T63" fmla="*/ 2147483647 h 5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9"/>
                <a:gd name="T97" fmla="*/ 0 h 549"/>
                <a:gd name="T98" fmla="*/ 559 w 559"/>
                <a:gd name="T99" fmla="*/ 549 h 5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9" h="549">
                  <a:moveTo>
                    <a:pt x="559" y="274"/>
                  </a:moveTo>
                  <a:lnTo>
                    <a:pt x="557" y="246"/>
                  </a:lnTo>
                  <a:lnTo>
                    <a:pt x="554" y="219"/>
                  </a:lnTo>
                  <a:lnTo>
                    <a:pt x="546" y="193"/>
                  </a:lnTo>
                  <a:lnTo>
                    <a:pt x="537" y="168"/>
                  </a:lnTo>
                  <a:lnTo>
                    <a:pt x="525" y="143"/>
                  </a:lnTo>
                  <a:lnTo>
                    <a:pt x="511" y="121"/>
                  </a:lnTo>
                  <a:lnTo>
                    <a:pt x="494" y="100"/>
                  </a:lnTo>
                  <a:lnTo>
                    <a:pt x="477" y="80"/>
                  </a:lnTo>
                  <a:lnTo>
                    <a:pt x="457" y="63"/>
                  </a:lnTo>
                  <a:lnTo>
                    <a:pt x="435" y="47"/>
                  </a:lnTo>
                  <a:lnTo>
                    <a:pt x="413" y="33"/>
                  </a:lnTo>
                  <a:lnTo>
                    <a:pt x="387" y="21"/>
                  </a:lnTo>
                  <a:lnTo>
                    <a:pt x="362" y="12"/>
                  </a:lnTo>
                  <a:lnTo>
                    <a:pt x="336" y="5"/>
                  </a:lnTo>
                  <a:lnTo>
                    <a:pt x="308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3"/>
                  </a:lnTo>
                  <a:lnTo>
                    <a:pt x="123" y="47"/>
                  </a:lnTo>
                  <a:lnTo>
                    <a:pt x="100" y="63"/>
                  </a:lnTo>
                  <a:lnTo>
                    <a:pt x="82" y="80"/>
                  </a:lnTo>
                  <a:lnTo>
                    <a:pt x="63" y="100"/>
                  </a:lnTo>
                  <a:lnTo>
                    <a:pt x="48" y="121"/>
                  </a:lnTo>
                  <a:lnTo>
                    <a:pt x="32" y="143"/>
                  </a:lnTo>
                  <a:lnTo>
                    <a:pt x="21" y="168"/>
                  </a:lnTo>
                  <a:lnTo>
                    <a:pt x="12" y="193"/>
                  </a:lnTo>
                  <a:lnTo>
                    <a:pt x="5" y="219"/>
                  </a:lnTo>
                  <a:lnTo>
                    <a:pt x="1" y="246"/>
                  </a:lnTo>
                  <a:lnTo>
                    <a:pt x="0" y="274"/>
                  </a:lnTo>
                  <a:lnTo>
                    <a:pt x="1" y="303"/>
                  </a:lnTo>
                  <a:lnTo>
                    <a:pt x="5" y="330"/>
                  </a:lnTo>
                  <a:lnTo>
                    <a:pt x="12" y="356"/>
                  </a:lnTo>
                  <a:lnTo>
                    <a:pt x="21" y="382"/>
                  </a:lnTo>
                  <a:lnTo>
                    <a:pt x="32" y="406"/>
                  </a:lnTo>
                  <a:lnTo>
                    <a:pt x="48" y="428"/>
                  </a:lnTo>
                  <a:lnTo>
                    <a:pt x="63" y="449"/>
                  </a:lnTo>
                  <a:lnTo>
                    <a:pt x="82" y="469"/>
                  </a:lnTo>
                  <a:lnTo>
                    <a:pt x="100" y="487"/>
                  </a:lnTo>
                  <a:lnTo>
                    <a:pt x="123" y="502"/>
                  </a:lnTo>
                  <a:lnTo>
                    <a:pt x="146" y="517"/>
                  </a:lnTo>
                  <a:lnTo>
                    <a:pt x="170" y="528"/>
                  </a:lnTo>
                  <a:lnTo>
                    <a:pt x="196" y="537"/>
                  </a:lnTo>
                  <a:lnTo>
                    <a:pt x="223" y="544"/>
                  </a:lnTo>
                  <a:lnTo>
                    <a:pt x="250" y="548"/>
                  </a:lnTo>
                  <a:lnTo>
                    <a:pt x="279" y="549"/>
                  </a:lnTo>
                  <a:lnTo>
                    <a:pt x="308" y="548"/>
                  </a:lnTo>
                  <a:lnTo>
                    <a:pt x="336" y="544"/>
                  </a:lnTo>
                  <a:lnTo>
                    <a:pt x="362" y="537"/>
                  </a:lnTo>
                  <a:lnTo>
                    <a:pt x="387" y="528"/>
                  </a:lnTo>
                  <a:lnTo>
                    <a:pt x="413" y="517"/>
                  </a:lnTo>
                  <a:lnTo>
                    <a:pt x="435" y="502"/>
                  </a:lnTo>
                  <a:lnTo>
                    <a:pt x="457" y="487"/>
                  </a:lnTo>
                  <a:lnTo>
                    <a:pt x="477" y="469"/>
                  </a:lnTo>
                  <a:lnTo>
                    <a:pt x="494" y="449"/>
                  </a:lnTo>
                  <a:lnTo>
                    <a:pt x="511" y="428"/>
                  </a:lnTo>
                  <a:lnTo>
                    <a:pt x="525" y="406"/>
                  </a:lnTo>
                  <a:lnTo>
                    <a:pt x="537" y="382"/>
                  </a:lnTo>
                  <a:lnTo>
                    <a:pt x="546" y="356"/>
                  </a:lnTo>
                  <a:lnTo>
                    <a:pt x="554" y="330"/>
                  </a:lnTo>
                  <a:lnTo>
                    <a:pt x="557" y="303"/>
                  </a:lnTo>
                  <a:lnTo>
                    <a:pt x="559" y="274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8" name="Freeform 29"/>
            <p:cNvSpPr>
              <a:spLocks/>
            </p:cNvSpPr>
            <p:nvPr/>
          </p:nvSpPr>
          <p:spPr bwMode="auto">
            <a:xfrm>
              <a:off x="6616700" y="1793875"/>
              <a:ext cx="635000" cy="360363"/>
            </a:xfrm>
            <a:custGeom>
              <a:avLst/>
              <a:gdLst>
                <a:gd name="T0" fmla="*/ 0 w 801"/>
                <a:gd name="T1" fmla="*/ 0 h 454"/>
                <a:gd name="T2" fmla="*/ 2147483647 w 801"/>
                <a:gd name="T3" fmla="*/ 2147483647 h 454"/>
                <a:gd name="T4" fmla="*/ 2147483647 w 801"/>
                <a:gd name="T5" fmla="*/ 2147483647 h 454"/>
                <a:gd name="T6" fmla="*/ 2147483647 w 801"/>
                <a:gd name="T7" fmla="*/ 2147483647 h 454"/>
                <a:gd name="T8" fmla="*/ 2147483647 w 801"/>
                <a:gd name="T9" fmla="*/ 2147483647 h 454"/>
                <a:gd name="T10" fmla="*/ 2147483647 w 801"/>
                <a:gd name="T11" fmla="*/ 2147483647 h 454"/>
                <a:gd name="T12" fmla="*/ 2147483647 w 801"/>
                <a:gd name="T13" fmla="*/ 2147483647 h 4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1"/>
                <a:gd name="T22" fmla="*/ 0 h 454"/>
                <a:gd name="T23" fmla="*/ 801 w 801"/>
                <a:gd name="T24" fmla="*/ 454 h 4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1" h="454">
                  <a:moveTo>
                    <a:pt x="0" y="0"/>
                  </a:moveTo>
                  <a:lnTo>
                    <a:pt x="160" y="92"/>
                  </a:lnTo>
                  <a:lnTo>
                    <a:pt x="296" y="40"/>
                  </a:lnTo>
                  <a:lnTo>
                    <a:pt x="343" y="324"/>
                  </a:lnTo>
                  <a:lnTo>
                    <a:pt x="617" y="222"/>
                  </a:lnTo>
                  <a:lnTo>
                    <a:pt x="640" y="364"/>
                  </a:lnTo>
                  <a:lnTo>
                    <a:pt x="801" y="454"/>
                  </a:lnTo>
                </a:path>
              </a:pathLst>
            </a:custGeom>
            <a:noFill/>
            <a:ln w="2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9" name="Line 32"/>
            <p:cNvSpPr>
              <a:spLocks noChangeShapeType="1"/>
            </p:cNvSpPr>
            <p:nvPr/>
          </p:nvSpPr>
          <p:spPr bwMode="auto">
            <a:xfrm>
              <a:off x="6419850" y="1981200"/>
              <a:ext cx="1588" cy="592138"/>
            </a:xfrm>
            <a:prstGeom prst="line">
              <a:avLst/>
            </a:prstGeom>
            <a:noFill/>
            <a:ln w="2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0" name="Line 33"/>
            <p:cNvSpPr>
              <a:spLocks noChangeShapeType="1"/>
            </p:cNvSpPr>
            <p:nvPr/>
          </p:nvSpPr>
          <p:spPr bwMode="auto">
            <a:xfrm flipV="1">
              <a:off x="6553200" y="2286000"/>
              <a:ext cx="714375" cy="381000"/>
            </a:xfrm>
            <a:prstGeom prst="line">
              <a:avLst/>
            </a:prstGeom>
            <a:noFill/>
            <a:ln w="2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1" name="TextBox 5"/>
            <p:cNvSpPr txBox="1">
              <a:spLocks noChangeArrowheads="1"/>
            </p:cNvSpPr>
            <p:nvPr/>
          </p:nvSpPr>
          <p:spPr bwMode="auto">
            <a:xfrm>
              <a:off x="6279483" y="2617200"/>
              <a:ext cx="255437" cy="36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Calibri" pitchFamily="34" charset="0"/>
                </a:rPr>
                <a:t>A</a:t>
              </a:r>
            </a:p>
          </p:txBody>
        </p:sp>
        <p:sp>
          <p:nvSpPr>
            <p:cNvPr id="36882" name="TextBox 7"/>
            <p:cNvSpPr txBox="1">
              <a:spLocks noChangeArrowheads="1"/>
            </p:cNvSpPr>
            <p:nvPr/>
          </p:nvSpPr>
          <p:spPr bwMode="auto">
            <a:xfrm>
              <a:off x="7362603" y="1981200"/>
              <a:ext cx="244762" cy="36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Calibri" pitchFamily="34" charset="0"/>
                </a:rPr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04912" y="228684"/>
            <a:ext cx="8229600" cy="685800"/>
          </a:xfrm>
        </p:spPr>
        <p:txBody>
          <a:bodyPr/>
          <a:lstStyle/>
          <a:p>
            <a:pPr algn="l"/>
            <a:r>
              <a:rPr lang="en-US" sz="2800" dirty="0" smtClean="0">
                <a:latin typeface="Arial Narrow" pitchFamily="34" charset="0"/>
              </a:rPr>
              <a:t>Hierarchical C</a:t>
            </a:r>
            <a:r>
              <a:rPr lang="en-US" sz="2800" baseline="30000" dirty="0" smtClean="0">
                <a:latin typeface="Arial Narrow" pitchFamily="34" charset="0"/>
              </a:rPr>
              <a:t>4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1143000" y="5943600"/>
            <a:ext cx="696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System will now flip between duck and rabbit without love triangle issue.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0" y="228600"/>
            <a:ext cx="5334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304912" y="1143060"/>
            <a:ext cx="67762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 Narrow" pitchFamily="34" charset="0"/>
              </a:rPr>
              <a:t>The candidacy graph so far represent </a:t>
            </a:r>
            <a:r>
              <a:rPr lang="en-US" dirty="0" smtClean="0">
                <a:latin typeface="Arial Narrow" pitchFamily="34" charset="0"/>
              </a:rPr>
              <a:t>pair-wise </a:t>
            </a:r>
            <a:r>
              <a:rPr lang="en-US" dirty="0">
                <a:latin typeface="Arial Narrow" pitchFamily="34" charset="0"/>
              </a:rPr>
              <a:t>edges,  high-order relations are</a:t>
            </a:r>
          </a:p>
          <a:p>
            <a:r>
              <a:rPr lang="en-US" dirty="0">
                <a:latin typeface="Arial Narrow" pitchFamily="34" charset="0"/>
              </a:rPr>
              <a:t> represented by extended candidacy graphs </a:t>
            </a:r>
          </a:p>
        </p:txBody>
      </p:sp>
      <p:pic>
        <p:nvPicPr>
          <p:cNvPr id="37894" name="Picture 10" descr="C:\Documents and Settings\Jake\Desktop\duc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78962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04912" y="228684"/>
            <a:ext cx="3429018" cy="639828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Arial Narrow" pitchFamily="34" charset="0"/>
              </a:rPr>
              <a:t>The Elephant </a:t>
            </a:r>
            <a:r>
              <a:rPr lang="en-US" sz="2800" dirty="0" smtClean="0">
                <a:solidFill>
                  <a:schemeClr val="tx1"/>
                </a:solidFill>
                <a:latin typeface="Arial Narrow" pitchFamily="34" charset="0"/>
              </a:rPr>
              <a:t>Illusion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112461"/>
            <a:ext cx="2285972" cy="167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70288"/>
            <a:ext cx="32019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60"/>
          <p:cNvSpPr/>
          <p:nvPr/>
        </p:nvSpPr>
        <p:spPr>
          <a:xfrm>
            <a:off x="5334000" y="3875088"/>
            <a:ext cx="24384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86400" y="4027488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Elephant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86400" y="4484688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 Pair, Head, Back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86400" y="4941888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Leg, Trunk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486400" y="5399088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Line</a:t>
            </a:r>
          </a:p>
        </p:txBody>
      </p:sp>
      <p:sp>
        <p:nvSpPr>
          <p:cNvPr id="38922" name="TextBox 61"/>
          <p:cNvSpPr txBox="1">
            <a:spLocks noChangeArrowheads="1"/>
          </p:cNvSpPr>
          <p:nvPr/>
        </p:nvSpPr>
        <p:spPr bwMode="auto">
          <a:xfrm>
            <a:off x="1295400" y="3124200"/>
            <a:ext cx="2132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 Narrow" pitchFamily="34" charset="0"/>
              </a:rPr>
              <a:t>Hierarchical part model</a:t>
            </a:r>
          </a:p>
        </p:txBody>
      </p:sp>
      <p:sp>
        <p:nvSpPr>
          <p:cNvPr id="38923" name="TextBox 62"/>
          <p:cNvSpPr txBox="1">
            <a:spLocks noChangeArrowheads="1"/>
          </p:cNvSpPr>
          <p:nvPr/>
        </p:nvSpPr>
        <p:spPr bwMode="auto">
          <a:xfrm>
            <a:off x="4876792" y="3124208"/>
            <a:ext cx="3180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 Narrow" pitchFamily="34" charset="0"/>
              </a:rPr>
              <a:t>Layered representation of hierarchy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28714" y="0"/>
            <a:ext cx="4800474" cy="990664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Arial Narrow" pitchFamily="34" charset="0"/>
              </a:rPr>
              <a:t>Composing the Bottom Layer</a:t>
            </a:r>
          </a:p>
        </p:txBody>
      </p:sp>
      <p:sp>
        <p:nvSpPr>
          <p:cNvPr id="39939" name="TextBox 15"/>
          <p:cNvSpPr txBox="1">
            <a:spLocks noChangeArrowheads="1"/>
          </p:cNvSpPr>
          <p:nvPr/>
        </p:nvSpPr>
        <p:spPr bwMode="auto">
          <a:xfrm>
            <a:off x="228600" y="1981200"/>
            <a:ext cx="214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Trunk compatibilities</a:t>
            </a:r>
          </a:p>
        </p:txBody>
      </p:sp>
      <p:sp>
        <p:nvSpPr>
          <p:cNvPr id="39940" name="TextBox 16"/>
          <p:cNvSpPr txBox="1">
            <a:spLocks noChangeArrowheads="1"/>
          </p:cNvSpPr>
          <p:nvPr/>
        </p:nvSpPr>
        <p:spPr bwMode="auto">
          <a:xfrm>
            <a:off x="273050" y="3429000"/>
            <a:ext cx="193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Leg compatibilities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4572000"/>
            <a:ext cx="8458200" cy="2057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47244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Elephant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51816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 Pair, Head, Back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56388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Leg, Trunk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7200" y="6096000"/>
            <a:ext cx="21336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Line</a:t>
            </a:r>
          </a:p>
        </p:txBody>
      </p:sp>
      <p:pic>
        <p:nvPicPr>
          <p:cNvPr id="3994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6142038"/>
            <a:ext cx="42037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4" descr="LegTrunk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219200"/>
            <a:ext cx="5257800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188" y="152486"/>
            <a:ext cx="7696118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latin typeface="Arial Narrow" pitchFamily="34" charset="0"/>
                <a:ea typeface="+mj-ea"/>
                <a:cs typeface="+mj-cs"/>
              </a:rPr>
              <a:t>Part 1: Computing </a:t>
            </a:r>
            <a:r>
              <a:rPr lang="en-US" sz="3200" dirty="0">
                <a:latin typeface="Arial Narrow" pitchFamily="34" charset="0"/>
                <a:ea typeface="+mj-ea"/>
                <a:cs typeface="+mj-cs"/>
              </a:rPr>
              <a:t>Multiple </a:t>
            </a:r>
            <a:r>
              <a:rPr lang="en-US" sz="3200" dirty="0" smtClean="0">
                <a:latin typeface="Arial Narrow" pitchFamily="34" charset="0"/>
                <a:ea typeface="+mj-ea"/>
                <a:cs typeface="+mj-cs"/>
              </a:rPr>
              <a:t>Solutions from Images</a:t>
            </a:r>
            <a:endParaRPr lang="en-US" sz="3200" dirty="0"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609594" y="5573646"/>
            <a:ext cx="640074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Narrow" pitchFamily="34" charset="0"/>
              </a:rPr>
              <a:t>C</a:t>
            </a:r>
            <a:r>
              <a:rPr lang="en-US" sz="2000" dirty="0" smtClean="0">
                <a:latin typeface="Arial Narrow" pitchFamily="34" charset="0"/>
              </a:rPr>
              <a:t>riteria </a:t>
            </a:r>
            <a:r>
              <a:rPr lang="en-US" sz="2000" dirty="0">
                <a:latin typeface="Arial Narrow" pitchFamily="34" charset="0"/>
              </a:rPr>
              <a:t>for designing “</a:t>
            </a:r>
            <a:r>
              <a:rPr lang="en-US" sz="2000" dirty="0" smtClean="0">
                <a:latin typeface="Arial Narrow" pitchFamily="34" charset="0"/>
              </a:rPr>
              <a:t>effective and robust </a:t>
            </a:r>
            <a:r>
              <a:rPr lang="en-US" sz="2000" dirty="0">
                <a:latin typeface="Arial Narrow" pitchFamily="34" charset="0"/>
              </a:rPr>
              <a:t>algorithms</a:t>
            </a:r>
            <a:r>
              <a:rPr lang="en-US" sz="2000" dirty="0" smtClean="0">
                <a:latin typeface="Arial Narrow" pitchFamily="34" charset="0"/>
              </a:rPr>
              <a:t>”</a:t>
            </a:r>
            <a:endParaRPr lang="en-US" sz="2000" dirty="0">
              <a:latin typeface="Arial Narrow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58200" y="152400"/>
            <a:ext cx="3048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197" name="Picture 26" descr="C:\Documents and Settings\Jake\Desktop\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64"/>
            <a:ext cx="832167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152516" y="838268"/>
            <a:ext cx="457200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458098" y="1143060"/>
            <a:ext cx="457200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1926" y="5954636"/>
            <a:ext cx="662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1,  Fast convergence to global optimal solutions:    </a:t>
            </a:r>
            <a:r>
              <a:rPr lang="en-US" dirty="0" smtClean="0">
                <a:latin typeface="Arial Narrow" pitchFamily="34" charset="0"/>
              </a:rPr>
              <a:t>  </a:t>
            </a:r>
            <a:r>
              <a:rPr lang="en-US" dirty="0">
                <a:latin typeface="Arial Narrow" pitchFamily="34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not greedy</a:t>
            </a:r>
            <a:r>
              <a:rPr lang="en-US" b="1" dirty="0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14656" y="6259428"/>
            <a:ext cx="617223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Narrow" pitchFamily="34" charset="0"/>
              </a:rPr>
              <a:t>2,  Exploring diverse solutions (liquidate) :              </a:t>
            </a:r>
            <a:r>
              <a:rPr lang="en-US" dirty="0" smtClean="0">
                <a:latin typeface="Arial Narrow" pitchFamily="34" charset="0"/>
              </a:rPr>
              <a:t>  </a:t>
            </a:r>
            <a:r>
              <a:rPr lang="en-US" dirty="0">
                <a:latin typeface="Arial Narrow" pitchFamily="34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not stubborn</a:t>
            </a:r>
            <a:r>
              <a:rPr lang="en-US" b="1" dirty="0">
                <a:latin typeface="Arial Narrow" pitchFamily="34" charset="0"/>
              </a:rPr>
              <a:t>”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620000" cy="792163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Part Binding for Next Layer</a:t>
            </a:r>
          </a:p>
        </p:txBody>
      </p:sp>
      <p:sp>
        <p:nvSpPr>
          <p:cNvPr id="40963" name="TextBox 15"/>
          <p:cNvSpPr txBox="1">
            <a:spLocks noChangeArrowheads="1"/>
          </p:cNvSpPr>
          <p:nvPr/>
        </p:nvSpPr>
        <p:spPr bwMode="auto">
          <a:xfrm>
            <a:off x="1600200" y="2133600"/>
            <a:ext cx="155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Trunk bindings</a:t>
            </a:r>
          </a:p>
        </p:txBody>
      </p:sp>
      <p:sp>
        <p:nvSpPr>
          <p:cNvPr id="40964" name="TextBox 16"/>
          <p:cNvSpPr txBox="1">
            <a:spLocks noChangeArrowheads="1"/>
          </p:cNvSpPr>
          <p:nvPr/>
        </p:nvSpPr>
        <p:spPr bwMode="auto">
          <a:xfrm>
            <a:off x="1676400" y="3429000"/>
            <a:ext cx="135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Leg bindings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752600"/>
            <a:ext cx="2667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971800"/>
            <a:ext cx="2722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04800" y="4572000"/>
            <a:ext cx="8458200" cy="2057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7244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Elephant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" y="51816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 Pair, Head, Back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5638800"/>
            <a:ext cx="21336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Leg, Trunk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6096000"/>
            <a:ext cx="21336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Line</a:t>
            </a:r>
          </a:p>
        </p:txBody>
      </p:sp>
      <p:pic>
        <p:nvPicPr>
          <p:cNvPr id="4097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6142038"/>
            <a:ext cx="42037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688013"/>
            <a:ext cx="5943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239000" cy="715963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Arial Narrow" pitchFamily="34" charset="0"/>
              </a:rPr>
              <a:t>Continue Sampling/Binding for each layer</a:t>
            </a:r>
          </a:p>
        </p:txBody>
      </p:sp>
      <p:sp>
        <p:nvSpPr>
          <p:cNvPr id="41987" name="TextBox 15"/>
          <p:cNvSpPr txBox="1">
            <a:spLocks noChangeArrowheads="1"/>
          </p:cNvSpPr>
          <p:nvPr/>
        </p:nvSpPr>
        <p:spPr bwMode="auto">
          <a:xfrm>
            <a:off x="152400" y="1828800"/>
            <a:ext cx="253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Leg </a:t>
            </a:r>
            <a:r>
              <a:rPr lang="en-US" dirty="0" smtClean="0"/>
              <a:t>pair </a:t>
            </a:r>
            <a:r>
              <a:rPr lang="en-US" dirty="0"/>
              <a:t>compatibilities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086" y="1295400"/>
            <a:ext cx="61722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04800" y="4572000"/>
            <a:ext cx="8458200" cy="2057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7244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Elephant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" y="5181600"/>
            <a:ext cx="21336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 Pair, Head, Back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5638800"/>
            <a:ext cx="21336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Leg, Trunk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60960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Line</a:t>
            </a:r>
          </a:p>
        </p:txBody>
      </p:sp>
      <p:pic>
        <p:nvPicPr>
          <p:cNvPr id="4199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6142038"/>
            <a:ext cx="42037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688013"/>
            <a:ext cx="5943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181600"/>
            <a:ext cx="4724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164" y="2743200"/>
            <a:ext cx="35814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TextBox 25"/>
          <p:cNvSpPr txBox="1">
            <a:spLocks noChangeArrowheads="1"/>
          </p:cNvSpPr>
          <p:nvPr/>
        </p:nvSpPr>
        <p:spPr bwMode="auto">
          <a:xfrm>
            <a:off x="152400" y="3200400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Leg </a:t>
            </a:r>
            <a:r>
              <a:rPr lang="en-US" dirty="0" smtClean="0"/>
              <a:t>pair </a:t>
            </a:r>
            <a:r>
              <a:rPr lang="en-US" dirty="0"/>
              <a:t>bindings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800588" cy="639763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Arial Narrow" pitchFamily="34" charset="0"/>
              </a:rPr>
              <a:t>Top Level Bindings and sampling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572000"/>
            <a:ext cx="8458200" cy="2057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724400"/>
            <a:ext cx="2133600" cy="381000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Elephant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5181600"/>
            <a:ext cx="2133600" cy="381000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 Pair, Head, Back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6388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Leg, Trunk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60960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Line</a:t>
            </a:r>
          </a:p>
        </p:txBody>
      </p:sp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6142038"/>
            <a:ext cx="42037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688013"/>
            <a:ext cx="5943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181600"/>
            <a:ext cx="4724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7638" y="4764088"/>
            <a:ext cx="6477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2" descr="C:\Users\rothrock\Desktop\anim\layer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295400"/>
            <a:ext cx="251460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1" name="TextBox 14"/>
          <p:cNvSpPr txBox="1">
            <a:spLocks noChangeArrowheads="1"/>
          </p:cNvSpPr>
          <p:nvPr/>
        </p:nvSpPr>
        <p:spPr bwMode="auto">
          <a:xfrm>
            <a:off x="457200" y="2514600"/>
            <a:ext cx="1562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Elephant</a:t>
            </a:r>
          </a:p>
          <a:p>
            <a:r>
              <a:rPr lang="en-US"/>
              <a:t>compatibilities</a:t>
            </a:r>
          </a:p>
        </p:txBody>
      </p:sp>
      <p:pic>
        <p:nvPicPr>
          <p:cNvPr id="4302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1295400"/>
            <a:ext cx="3657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2819400"/>
            <a:ext cx="37338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533506" y="1219258"/>
            <a:ext cx="7772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1,  A </a:t>
            </a:r>
            <a:r>
              <a:rPr lang="en-US" sz="2000" b="1" dirty="0">
                <a:latin typeface="Calibri" pitchFamily="34" charset="0"/>
              </a:rPr>
              <a:t>candidacy graph representation </a:t>
            </a:r>
            <a:r>
              <a:rPr lang="en-US" sz="2000" dirty="0" smtClean="0">
                <a:latin typeface="Calibri" pitchFamily="34" charset="0"/>
              </a:rPr>
              <a:t>incorporates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         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</a:rPr>
              <a:t>MRF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</a:rPr>
              <a:t>CRF</a:t>
            </a:r>
            <a:r>
              <a:rPr lang="en-US" sz="2000" dirty="0">
                <a:latin typeface="Calibri" pitchFamily="34" charset="0"/>
              </a:rPr>
              <a:t> structures</a:t>
            </a:r>
          </a:p>
          <a:p>
            <a:r>
              <a:rPr lang="en-US" sz="2000" dirty="0">
                <a:latin typeface="Calibri" pitchFamily="34" charset="0"/>
              </a:rPr>
              <a:t>         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</a:rPr>
              <a:t>Soft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</a:rPr>
              <a:t>hard</a:t>
            </a:r>
            <a:r>
              <a:rPr lang="en-US" sz="2000" dirty="0">
                <a:latin typeface="Calibri" pitchFamily="34" charset="0"/>
              </a:rPr>
              <a:t> constraints.</a:t>
            </a:r>
          </a:p>
          <a:p>
            <a:r>
              <a:rPr lang="en-US" sz="2000" dirty="0">
                <a:latin typeface="Calibri" pitchFamily="34" charset="0"/>
              </a:rPr>
              <a:t>         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</a:rPr>
              <a:t>Positive</a:t>
            </a:r>
            <a:r>
              <a:rPr lang="en-US" sz="2000" dirty="0">
                <a:latin typeface="Calibri" pitchFamily="34" charset="0"/>
              </a:rPr>
              <a:t> (collaborative) and 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</a:rPr>
              <a:t>negative</a:t>
            </a:r>
            <a:r>
              <a:rPr lang="en-US" sz="2000" dirty="0">
                <a:latin typeface="Calibri" pitchFamily="34" charset="0"/>
              </a:rPr>
              <a:t> (competitive) edges.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         </a:t>
            </a: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</a:rPr>
              <a:t>hierarchical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compositional structures for high-order relations. 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2, An </a:t>
            </a:r>
            <a:r>
              <a:rPr lang="en-US" sz="2000" b="1" dirty="0">
                <a:latin typeface="Calibri" pitchFamily="34" charset="0"/>
              </a:rPr>
              <a:t>algorithm</a:t>
            </a:r>
            <a:r>
              <a:rPr lang="en-US" sz="2000" dirty="0">
                <a:latin typeface="Calibri" pitchFamily="34" charset="0"/>
              </a:rPr>
              <a:t> with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large composite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moves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         </a:t>
            </a:r>
            <a:r>
              <a:rPr lang="en-US" sz="2000" b="1" dirty="0">
                <a:latin typeface="Calibri" pitchFamily="34" charset="0"/>
              </a:rPr>
              <a:t>Fast convergence </a:t>
            </a:r>
            <a:r>
              <a:rPr lang="en-US" sz="2000" dirty="0">
                <a:latin typeface="Calibri" pitchFamily="34" charset="0"/>
              </a:rPr>
              <a:t>to global solutions</a:t>
            </a:r>
          </a:p>
          <a:p>
            <a:r>
              <a:rPr lang="en-US" sz="2000" dirty="0">
                <a:latin typeface="Calibri" pitchFamily="34" charset="0"/>
              </a:rPr>
              <a:t>         </a:t>
            </a:r>
            <a:r>
              <a:rPr lang="en-US" sz="2000" b="1" dirty="0">
                <a:latin typeface="Calibri" pitchFamily="34" charset="0"/>
              </a:rPr>
              <a:t>Effective mixing </a:t>
            </a:r>
            <a:r>
              <a:rPr lang="en-US" sz="2000" dirty="0">
                <a:latin typeface="Calibri" pitchFamily="34" charset="0"/>
              </a:rPr>
              <a:t>between solutions</a:t>
            </a: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304912" y="304882"/>
            <a:ext cx="16257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Arial Narrow" pitchFamily="34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912" y="228684"/>
            <a:ext cx="7086414" cy="761980"/>
          </a:xfrm>
        </p:spPr>
        <p:txBody>
          <a:bodyPr/>
          <a:lstStyle/>
          <a:p>
            <a:pPr algn="l" eaLnBrk="1" hangingPunct="1"/>
            <a:r>
              <a:rPr lang="en-US" sz="2400" dirty="0" smtClean="0">
                <a:latin typeface="Arial Narrow" pitchFamily="34" charset="0"/>
              </a:rPr>
              <a:t>Literature:  MCMC </a:t>
            </a:r>
            <a:r>
              <a:rPr lang="en-US" sz="2400" dirty="0" smtClean="0">
                <a:latin typeface="Arial Narrow" pitchFamily="34" charset="0"/>
              </a:rPr>
              <a:t>developments related to vision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5749849" y="1219200"/>
            <a:ext cx="1717675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Metropolis 1946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5810174" y="2006600"/>
            <a:ext cx="1657350" cy="40005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Hastings 1970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533400" y="1181100"/>
            <a:ext cx="2192338" cy="369888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Waltz 1972 (labeling)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71500" y="2019300"/>
            <a:ext cx="4953000" cy="461963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Rosenfeld, Hummel, </a:t>
            </a:r>
            <a:r>
              <a:rPr lang="en-US" sz="2000" dirty="0" err="1"/>
              <a:t>Zucker</a:t>
            </a:r>
            <a:r>
              <a:rPr lang="en-US" sz="2000" dirty="0"/>
              <a:t> 1976 (relaxation</a:t>
            </a:r>
            <a:r>
              <a:rPr lang="en-US" dirty="0"/>
              <a:t>)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609600" y="3709379"/>
            <a:ext cx="4190994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Geman brothers 1984, (Gibbs sampler)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09600" y="4750779"/>
            <a:ext cx="3733806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/>
              <a:t>Swendsen</a:t>
            </a:r>
            <a:r>
              <a:rPr lang="en-US" sz="1800" dirty="0"/>
              <a:t>-Wang 1987 (clustering)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5410200" y="3479802"/>
            <a:ext cx="2590710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Miller, Grenander,1994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5867400" y="2794000"/>
            <a:ext cx="1523926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/>
              <a:t>Heat bath</a:t>
            </a:r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1600200" y="1638300"/>
            <a:ext cx="0" cy="3810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H="1">
            <a:off x="1600278" y="2438426"/>
            <a:ext cx="0" cy="1219168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1600200" y="4114802"/>
            <a:ext cx="0" cy="6223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>
            <a:off x="6477000" y="1625600"/>
            <a:ext cx="0" cy="3810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6477000" y="2438400"/>
            <a:ext cx="0" cy="3810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 flipH="1">
            <a:off x="5181584" y="2971800"/>
            <a:ext cx="685816" cy="152408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81" name="Line 17"/>
          <p:cNvSpPr>
            <a:spLocks noChangeShapeType="1"/>
          </p:cNvSpPr>
          <p:nvPr/>
        </p:nvSpPr>
        <p:spPr bwMode="auto">
          <a:xfrm flipH="1">
            <a:off x="7086534" y="2438400"/>
            <a:ext cx="66" cy="1066798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3276634" y="2971812"/>
            <a:ext cx="1879600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Kirkpatrick 1983</a:t>
            </a:r>
          </a:p>
        </p:txBody>
      </p:sp>
      <p:sp>
        <p:nvSpPr>
          <p:cNvPr id="62483" name="Line 19"/>
          <p:cNvSpPr>
            <a:spLocks noChangeShapeType="1"/>
          </p:cNvSpPr>
          <p:nvPr/>
        </p:nvSpPr>
        <p:spPr bwMode="auto">
          <a:xfrm flipH="1">
            <a:off x="3505200" y="3352802"/>
            <a:ext cx="609600" cy="3556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5791200" y="4354448"/>
            <a:ext cx="1523928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Green 1995</a:t>
            </a: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685800" y="5639779"/>
            <a:ext cx="2971824" cy="36988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/>
              <a:t>Swendsen-Wang Cut 2003</a:t>
            </a:r>
          </a:p>
        </p:txBody>
      </p:sp>
      <p:sp>
        <p:nvSpPr>
          <p:cNvPr id="62487" name="Text Box 23"/>
          <p:cNvSpPr txBox="1">
            <a:spLocks noChangeArrowheads="1"/>
          </p:cNvSpPr>
          <p:nvPr/>
        </p:nvSpPr>
        <p:spPr bwMode="auto">
          <a:xfrm>
            <a:off x="5499100" y="5333950"/>
            <a:ext cx="3698513" cy="369332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DDMCMC, Tu and Zhu 2001-2005</a:t>
            </a:r>
            <a:endParaRPr lang="en-US" sz="1800" dirty="0"/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1752674" y="5169879"/>
            <a:ext cx="0" cy="4572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89" name="Line 25"/>
          <p:cNvSpPr>
            <a:spLocks noChangeShapeType="1"/>
          </p:cNvSpPr>
          <p:nvPr/>
        </p:nvSpPr>
        <p:spPr bwMode="auto">
          <a:xfrm>
            <a:off x="6476950" y="4724366"/>
            <a:ext cx="0" cy="6096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6476950" y="3856882"/>
            <a:ext cx="0" cy="457188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64062" y="6248326"/>
            <a:ext cx="4579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What about Loopy BP, ICM, </a:t>
            </a:r>
            <a:r>
              <a:rPr lang="en-US" dirty="0" err="1"/>
              <a:t>Graphcut</a:t>
            </a:r>
            <a:r>
              <a:rPr lang="en-US" dirty="0"/>
              <a:t>, … ?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685902" y="6465197"/>
            <a:ext cx="3047920" cy="369332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C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 Porway and Zhu, 2009</a:t>
            </a:r>
            <a:endParaRPr lang="en-US" sz="1800" dirty="0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1752674" y="6019732"/>
            <a:ext cx="0" cy="4572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0" y="228684"/>
            <a:ext cx="5638760" cy="716026"/>
          </a:xfrm>
        </p:spPr>
        <p:txBody>
          <a:bodyPr/>
          <a:lstStyle/>
          <a:p>
            <a:r>
              <a:rPr lang="en-US" sz="3200" dirty="0" smtClean="0">
                <a:latin typeface="Arial Narrow" pitchFamily="34" charset="0"/>
              </a:rPr>
              <a:t>Part II:    Sisley </a:t>
            </a:r>
            <a:r>
              <a:rPr lang="en-US" sz="3200" dirty="0" smtClean="0">
                <a:latin typeface="Arial Narrow" pitchFamily="34" charset="0"/>
              </a:rPr>
              <a:t>the Abstract </a:t>
            </a:r>
            <a:r>
              <a:rPr lang="en-US" sz="3200" dirty="0" smtClean="0">
                <a:latin typeface="Arial Narrow" pitchFamily="34" charset="0"/>
              </a:rPr>
              <a:t>Painter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08" y="4419574"/>
            <a:ext cx="8229600" cy="2239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“I considered that the painter had no right to paint </a:t>
            </a:r>
            <a:r>
              <a:rPr lang="en-US" sz="2400" dirty="0" smtClean="0">
                <a:solidFill>
                  <a:srgbClr val="C00000"/>
                </a:solidFill>
              </a:rPr>
              <a:t>indistinctly</a:t>
            </a:r>
            <a:r>
              <a:rPr lang="en-US" sz="2400" dirty="0" smtClean="0"/>
              <a:t> … and I noticed with surprise and </a:t>
            </a:r>
            <a:r>
              <a:rPr lang="en-US" sz="2400" dirty="0" smtClean="0">
                <a:solidFill>
                  <a:srgbClr val="C00000"/>
                </a:solidFill>
              </a:rPr>
              <a:t>confusion</a:t>
            </a:r>
            <a:r>
              <a:rPr lang="en-US" sz="2400" dirty="0" smtClean="0"/>
              <a:t> that the picture not only gripped me, but impressed itself ineradicably on my memory</a:t>
            </a:r>
            <a:r>
              <a:rPr lang="en-US" sz="2400" dirty="0" smtClean="0"/>
              <a:t>.”</a:t>
            </a:r>
          </a:p>
          <a:p>
            <a:pPr algn="r">
              <a:buNone/>
            </a:pPr>
            <a:r>
              <a:rPr lang="en-US" sz="2400" dirty="0" smtClean="0"/>
              <a:t>-- </a:t>
            </a:r>
            <a:r>
              <a:rPr lang="en-US" sz="2400" dirty="0" err="1" smtClean="0"/>
              <a:t>Wassily</a:t>
            </a:r>
            <a:r>
              <a:rPr lang="en-US" sz="2400" dirty="0" smtClean="0"/>
              <a:t> Kandinsky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05386" y="1905040"/>
            <a:ext cx="3657504" cy="205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Wheat stack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(Thaw, Sunset)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Claude Monet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/>
              <a:t>1890-91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Alfred\Documents\My Dropbox\npar10-talk\figs\wheatst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912" y="1066862"/>
            <a:ext cx="4435867" cy="3077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12" y="228684"/>
            <a:ext cx="3733810" cy="716026"/>
          </a:xfrm>
        </p:spPr>
        <p:txBody>
          <a:bodyPr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Perceptual Ambiguity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08" y="1371655"/>
            <a:ext cx="8229600" cy="31241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The </a:t>
            </a:r>
            <a:r>
              <a:rPr lang="en-US" sz="2800" dirty="0" smtClean="0"/>
              <a:t>Mechanism of Abstract Arts [</a:t>
            </a:r>
            <a:r>
              <a:rPr lang="en-US" sz="2800" dirty="0" err="1" smtClean="0"/>
              <a:t>Berlyne</a:t>
            </a:r>
            <a:r>
              <a:rPr lang="en-US" sz="2800" dirty="0" smtClean="0"/>
              <a:t> 1971]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400" dirty="0" smtClean="0"/>
              <a:t>Perceptual </a:t>
            </a:r>
            <a:r>
              <a:rPr lang="en-US" sz="2400" dirty="0" smtClean="0"/>
              <a:t>Ambiguity</a:t>
            </a:r>
          </a:p>
          <a:p>
            <a:pPr lvl="1">
              <a:buNone/>
            </a:pPr>
            <a:r>
              <a:rPr lang="en-US" sz="2400" dirty="0" smtClean="0"/>
              <a:t>		=&gt;Mental Efforts</a:t>
            </a:r>
          </a:p>
          <a:p>
            <a:pPr lvl="1">
              <a:buNone/>
            </a:pPr>
            <a:r>
              <a:rPr lang="en-US" sz="2400" dirty="0" smtClean="0"/>
              <a:t>			=&gt;Arousal Changes</a:t>
            </a:r>
          </a:p>
          <a:p>
            <a:pPr lvl="1">
              <a:buNone/>
            </a:pPr>
            <a:r>
              <a:rPr lang="en-US" sz="2400" dirty="0" smtClean="0"/>
              <a:t>				=&gt;Aesthetic </a:t>
            </a:r>
            <a:r>
              <a:rPr lang="en-US" sz="2400" dirty="0" smtClean="0"/>
              <a:t>Pleasures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028700"/>
            <a:ext cx="6553200" cy="4921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34853" name="Rectangle 5"/>
          <p:cNvSpPr>
            <a:spLocks noChangeArrowheads="1"/>
          </p:cNvSpPr>
          <p:nvPr/>
        </p:nvSpPr>
        <p:spPr bwMode="auto">
          <a:xfrm>
            <a:off x="228714" y="348070"/>
            <a:ext cx="4499693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defTabSz="762000" eaLnBrk="1" hangingPunct="1"/>
            <a:r>
              <a:rPr lang="fr-FR" sz="2800" dirty="0">
                <a:solidFill>
                  <a:schemeClr val="accent2"/>
                </a:solidFill>
                <a:latin typeface="Arial Narrow" pitchFamily="34" charset="0"/>
              </a:rPr>
              <a:t>Cézanne,  Mont Sainte-Victoire.</a:t>
            </a:r>
            <a:r>
              <a:rPr lang="fr-FR" sz="2800" dirty="0">
                <a:latin typeface="Arial Narrow" pitchFamily="34" charset="0"/>
              </a:rPr>
              <a:t>  </a:t>
            </a: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>
            <a:off x="685902" y="6019732"/>
            <a:ext cx="472427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Arial Narrow" pitchFamily="34" charset="0"/>
              </a:rPr>
              <a:t>Any object recognition algorithm is bound to failure !</a:t>
            </a:r>
          </a:p>
          <a:p>
            <a:r>
              <a:rPr lang="en-US" dirty="0">
                <a:latin typeface="Arial Narrow" pitchFamily="34" charset="0"/>
              </a:rPr>
              <a:t>     You cannot recognize the houses locally.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304912" y="304882"/>
            <a:ext cx="7757124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Arial Narrow" pitchFamily="34" charset="0"/>
              </a:rPr>
              <a:t>A generative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34" charset="0"/>
              </a:rPr>
              <a:t>model for top-down/bottom-up image parsing</a:t>
            </a:r>
            <a:endParaRPr lang="en-US" sz="28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35877" name="Oval 5"/>
          <p:cNvSpPr>
            <a:spLocks noChangeArrowheads="1"/>
          </p:cNvSpPr>
          <p:nvPr/>
        </p:nvSpPr>
        <p:spPr bwMode="auto">
          <a:xfrm>
            <a:off x="4068763" y="2997200"/>
            <a:ext cx="1008062" cy="50323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78" name="Text Box 6"/>
          <p:cNvSpPr txBox="1">
            <a:spLocks noChangeArrowheads="1"/>
          </p:cNvSpPr>
          <p:nvPr/>
        </p:nvSpPr>
        <p:spPr bwMode="auto">
          <a:xfrm>
            <a:off x="4140200" y="2997200"/>
            <a:ext cx="8604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/>
              <a:t>scene</a:t>
            </a:r>
          </a:p>
        </p:txBody>
      </p:sp>
      <p:sp>
        <p:nvSpPr>
          <p:cNvPr id="335879" name="Oval 7"/>
          <p:cNvSpPr>
            <a:spLocks noChangeArrowheads="1"/>
          </p:cNvSpPr>
          <p:nvPr/>
        </p:nvSpPr>
        <p:spPr bwMode="auto">
          <a:xfrm>
            <a:off x="1763713" y="5084763"/>
            <a:ext cx="1008062" cy="3603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1835150" y="5084763"/>
            <a:ext cx="10080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600"/>
              <a:t>object 1</a:t>
            </a:r>
          </a:p>
        </p:txBody>
      </p:sp>
      <p:sp>
        <p:nvSpPr>
          <p:cNvPr id="335883" name="Oval 11"/>
          <p:cNvSpPr>
            <a:spLocks noChangeArrowheads="1"/>
          </p:cNvSpPr>
          <p:nvPr/>
        </p:nvSpPr>
        <p:spPr bwMode="auto">
          <a:xfrm>
            <a:off x="4211638" y="5084763"/>
            <a:ext cx="1008062" cy="3603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4" name="Text Box 12"/>
          <p:cNvSpPr txBox="1">
            <a:spLocks noChangeArrowheads="1"/>
          </p:cNvSpPr>
          <p:nvPr/>
        </p:nvSpPr>
        <p:spPr bwMode="auto">
          <a:xfrm>
            <a:off x="4283075" y="5084763"/>
            <a:ext cx="10080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600"/>
              <a:t>object 3</a:t>
            </a:r>
          </a:p>
        </p:txBody>
      </p:sp>
      <p:sp>
        <p:nvSpPr>
          <p:cNvPr id="335885" name="Oval 13"/>
          <p:cNvSpPr>
            <a:spLocks noChangeArrowheads="1"/>
          </p:cNvSpPr>
          <p:nvPr/>
        </p:nvSpPr>
        <p:spPr bwMode="auto">
          <a:xfrm>
            <a:off x="2987675" y="5084763"/>
            <a:ext cx="1008063" cy="3603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6" name="Text Box 14"/>
          <p:cNvSpPr txBox="1">
            <a:spLocks noChangeArrowheads="1"/>
          </p:cNvSpPr>
          <p:nvPr/>
        </p:nvSpPr>
        <p:spPr bwMode="auto">
          <a:xfrm>
            <a:off x="3059113" y="5084763"/>
            <a:ext cx="100806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600"/>
              <a:t>object 2</a:t>
            </a:r>
          </a:p>
        </p:txBody>
      </p:sp>
      <p:sp>
        <p:nvSpPr>
          <p:cNvPr id="335887" name="Oval 15"/>
          <p:cNvSpPr>
            <a:spLocks noChangeArrowheads="1"/>
          </p:cNvSpPr>
          <p:nvPr/>
        </p:nvSpPr>
        <p:spPr bwMode="auto">
          <a:xfrm>
            <a:off x="6445250" y="5084763"/>
            <a:ext cx="1008063" cy="3603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8" name="Text Box 16"/>
          <p:cNvSpPr txBox="1">
            <a:spLocks noChangeArrowheads="1"/>
          </p:cNvSpPr>
          <p:nvPr/>
        </p:nvSpPr>
        <p:spPr bwMode="auto">
          <a:xfrm>
            <a:off x="6516688" y="5084763"/>
            <a:ext cx="100806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600"/>
              <a:t>object n</a:t>
            </a:r>
          </a:p>
        </p:txBody>
      </p:sp>
      <p:sp>
        <p:nvSpPr>
          <p:cNvPr id="335889" name="Line 17"/>
          <p:cNvSpPr>
            <a:spLocks noChangeShapeType="1"/>
          </p:cNvSpPr>
          <p:nvPr/>
        </p:nvSpPr>
        <p:spPr bwMode="auto">
          <a:xfrm flipV="1">
            <a:off x="3563938" y="3500438"/>
            <a:ext cx="863600" cy="15843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5890" name="Line 18"/>
          <p:cNvSpPr>
            <a:spLocks noChangeShapeType="1"/>
          </p:cNvSpPr>
          <p:nvPr/>
        </p:nvSpPr>
        <p:spPr bwMode="auto">
          <a:xfrm flipH="1">
            <a:off x="2411413" y="3500438"/>
            <a:ext cx="1800225" cy="1511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5892" name="Line 20"/>
          <p:cNvSpPr>
            <a:spLocks noChangeShapeType="1"/>
          </p:cNvSpPr>
          <p:nvPr/>
        </p:nvSpPr>
        <p:spPr bwMode="auto">
          <a:xfrm flipH="1">
            <a:off x="4643438" y="3573463"/>
            <a:ext cx="73025" cy="1511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5893" name="Line 21"/>
          <p:cNvSpPr>
            <a:spLocks noChangeShapeType="1"/>
          </p:cNvSpPr>
          <p:nvPr/>
        </p:nvSpPr>
        <p:spPr bwMode="auto">
          <a:xfrm>
            <a:off x="4859338" y="3500438"/>
            <a:ext cx="2089150" cy="15843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5894" name="Line 22"/>
          <p:cNvSpPr>
            <a:spLocks noChangeShapeType="1"/>
          </p:cNvSpPr>
          <p:nvPr/>
        </p:nvSpPr>
        <p:spPr bwMode="auto">
          <a:xfrm>
            <a:off x="4787900" y="3573463"/>
            <a:ext cx="936625" cy="1511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5895" name="Line 23"/>
          <p:cNvSpPr>
            <a:spLocks noChangeShapeType="1"/>
          </p:cNvSpPr>
          <p:nvPr/>
        </p:nvSpPr>
        <p:spPr bwMode="auto">
          <a:xfrm>
            <a:off x="5580063" y="5300663"/>
            <a:ext cx="5048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1110" y="1219258"/>
            <a:ext cx="7467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latin typeface="Arial Narrow" pitchFamily="34" charset="0"/>
              </a:rPr>
              <a:t>Using </a:t>
            </a:r>
            <a:r>
              <a:rPr lang="en-US" sz="2000" dirty="0" smtClean="0">
                <a:latin typeface="Arial Narrow" pitchFamily="34" charset="0"/>
              </a:rPr>
              <a:t>a couple of key objects to prime the recognition of the scene</a:t>
            </a:r>
          </a:p>
          <a:p>
            <a:r>
              <a:rPr lang="en-US" sz="2000" dirty="0" smtClean="0">
                <a:latin typeface="Arial Narrow" pitchFamily="34" charset="0"/>
              </a:rPr>
              <a:t> in a bottom-up process, then predict/figure the other objects in the </a:t>
            </a:r>
          </a:p>
          <a:p>
            <a:r>
              <a:rPr lang="en-US" sz="2000" dirty="0" smtClean="0">
                <a:latin typeface="Arial Narrow" pitchFamily="34" charset="0"/>
              </a:rPr>
              <a:t> scene in a top-down </a:t>
            </a:r>
            <a:r>
              <a:rPr lang="en-US" sz="2000" dirty="0" smtClean="0">
                <a:latin typeface="Arial Narrow" pitchFamily="34" charset="0"/>
              </a:rPr>
              <a:t>process. </a:t>
            </a:r>
            <a:endParaRPr lang="en-US" sz="2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04" y="1600248"/>
            <a:ext cx="7848394" cy="48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8714" y="152486"/>
            <a:ext cx="723881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571500" lvl="1" algn="ctr" defTabSz="762000">
              <a:spcBef>
                <a:spcPct val="50000"/>
              </a:spcBef>
            </a:pPr>
            <a:r>
              <a:rPr lang="fr-FR" sz="2800" dirty="0">
                <a:solidFill>
                  <a:schemeClr val="accent2"/>
                </a:solidFill>
                <a:latin typeface="Arial Narrow" pitchFamily="34" charset="0"/>
              </a:rPr>
              <a:t>Matisse: Le Clocher (</a:t>
            </a:r>
            <a:r>
              <a:rPr lang="fr-FR" sz="2800" dirty="0" err="1">
                <a:solidFill>
                  <a:schemeClr val="accent2"/>
                </a:solidFill>
                <a:latin typeface="Arial Narrow" pitchFamily="34" charset="0"/>
              </a:rPr>
              <a:t>bell</a:t>
            </a:r>
            <a:r>
              <a:rPr lang="fr-FR" sz="2800" dirty="0">
                <a:solidFill>
                  <a:schemeClr val="accent2"/>
                </a:solidFill>
                <a:latin typeface="Arial Narrow" pitchFamily="34" charset="0"/>
              </a:rPr>
              <a:t>-</a:t>
            </a:r>
            <a:r>
              <a:rPr lang="fr-FR" sz="2800" dirty="0" err="1">
                <a:solidFill>
                  <a:schemeClr val="accent2"/>
                </a:solidFill>
                <a:latin typeface="Arial Narrow" pitchFamily="34" charset="0"/>
              </a:rPr>
              <a:t>tower</a:t>
            </a:r>
            <a:r>
              <a:rPr lang="fr-FR" sz="2800" dirty="0">
                <a:solidFill>
                  <a:schemeClr val="accent2"/>
                </a:solidFill>
                <a:latin typeface="Arial Narrow" pitchFamily="34" charset="0"/>
              </a:rPr>
              <a:t>), Collioure, 1905.</a:t>
            </a:r>
            <a:r>
              <a:rPr lang="fr-FR" sz="2800" b="1" dirty="0">
                <a:latin typeface="Arial Narrow" pitchFamily="34" charset="0"/>
              </a:rPr>
              <a:t>  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308" y="1066862"/>
            <a:ext cx="264367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Arial Narrow" pitchFamily="34" charset="0"/>
              </a:rPr>
              <a:t>Guess: what are the objects?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Zhu\Lotus\people\数字艺术工程人员\邓昆\Scanned_Design_images\Boring Figure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54"/>
            <a:ext cx="2667000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Zhu\Lotus\people\数字艺术工程人员\邓昆\Scanned_Design_images\Sara Nader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430392"/>
            <a:ext cx="22098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29200" y="1430392"/>
            <a:ext cx="2209800" cy="2590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304912" y="304882"/>
            <a:ext cx="5482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Arial Narrow" pitchFamily="34" charset="0"/>
              </a:rPr>
              <a:t>Sometime, </a:t>
            </a:r>
            <a:r>
              <a:rPr lang="en-US" sz="3200" dirty="0" smtClean="0">
                <a:latin typeface="Arial Narrow" pitchFamily="34" charset="0"/>
              </a:rPr>
              <a:t>it is more challenging …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100" y="6019732"/>
            <a:ext cx="7391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fact, we may </a:t>
            </a:r>
            <a:r>
              <a:rPr lang="en-US" dirty="0" smtClean="0"/>
              <a:t>design </a:t>
            </a:r>
            <a:r>
              <a:rPr lang="en-US" dirty="0" smtClean="0"/>
              <a:t>ambiguities and thus create art pictures (part 2).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902" y="4648168"/>
            <a:ext cx="6096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Jumping between the two solutions requires 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               the swapping of two hierarchical parse trees!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7" name="Picture 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981075"/>
            <a:ext cx="7772400" cy="4941888"/>
          </a:xfrm>
        </p:spPr>
      </p:pic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1979613" y="188913"/>
            <a:ext cx="25161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2"/>
                </a:solidFill>
              </a:rPr>
              <a:t>The real bell-tower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879475" y="5949950"/>
            <a:ext cx="7640638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/>
              <a:t>Only those who are familiar with this scene could appreciate </a:t>
            </a:r>
          </a:p>
          <a:p>
            <a:r>
              <a:rPr lang="en-US"/>
              <a:t>the previous painting.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Art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28397" cy="5943534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24674" y="5934670"/>
            <a:ext cx="2819326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Art paintings by a modern</a:t>
            </a:r>
          </a:p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 French artist that I scanned </a:t>
            </a:r>
          </a:p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from a magazine, 2006.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Art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32620" cy="5867336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24674" y="5934670"/>
            <a:ext cx="2819326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Art paintings by a modern</a:t>
            </a:r>
          </a:p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 French artist that I scanned </a:t>
            </a:r>
          </a:p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from a magazine, 2006.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Art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14" y="0"/>
            <a:ext cx="4827588" cy="6858000"/>
          </a:xfrm>
          <a:prstGeom prst="rect">
            <a:avLst/>
          </a:prstGeom>
          <a:noFill/>
        </p:spPr>
      </p:pic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228714" y="1219258"/>
            <a:ext cx="2819326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Art paintings by a modern</a:t>
            </a:r>
          </a:p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 French artist that I scanned </a:t>
            </a:r>
          </a:p>
          <a:p>
            <a:r>
              <a:rPr lang="en-US" dirty="0">
                <a:solidFill>
                  <a:schemeClr val="accent2"/>
                </a:solidFill>
                <a:latin typeface="Arial Narrow" pitchFamily="34" charset="0"/>
              </a:rPr>
              <a:t>from a magazine, 2006.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6026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Ambiguity and imperceptibility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308" y="1219258"/>
            <a:ext cx="8686692" cy="1904949"/>
          </a:xfrm>
        </p:spPr>
        <p:txBody>
          <a:bodyPr/>
          <a:lstStyle/>
          <a:p>
            <a:pPr eaLnBrk="1" hangingPunct="1"/>
            <a:r>
              <a:rPr lang="en-US" sz="2000" dirty="0" smtClean="0"/>
              <a:t>Visual inference is often posed as maximizing a posterior probability</a:t>
            </a:r>
          </a:p>
          <a:p>
            <a:pPr eaLnBrk="1" hangingPunct="1">
              <a:buNone/>
            </a:pPr>
            <a:r>
              <a:rPr lang="en-US" sz="2000" dirty="0" smtClean="0"/>
              <a:t>                                  </a:t>
            </a:r>
            <a:r>
              <a:rPr lang="en-US" sz="2000" dirty="0" smtClean="0">
                <a:solidFill>
                  <a:srgbClr val="0070C0"/>
                </a:solidFill>
              </a:rPr>
              <a:t>L* = </a:t>
            </a:r>
            <a:r>
              <a:rPr lang="en-US" sz="2000" dirty="0" err="1" smtClean="0">
                <a:solidFill>
                  <a:srgbClr val="0070C0"/>
                </a:solidFill>
              </a:rPr>
              <a:t>arg</a:t>
            </a:r>
            <a:r>
              <a:rPr lang="en-US" sz="2000" dirty="0" smtClean="0">
                <a:solidFill>
                  <a:srgbClr val="0070C0"/>
                </a:solidFill>
              </a:rPr>
              <a:t> max p(L | I)</a:t>
            </a:r>
          </a:p>
          <a:p>
            <a:pPr eaLnBrk="1" hangingPunct="1">
              <a:buNone/>
            </a:pPr>
            <a:r>
              <a:rPr lang="en-US" sz="2000" dirty="0" smtClean="0"/>
              <a:t>  </a:t>
            </a:r>
            <a:r>
              <a:rPr lang="en-US" sz="2000" dirty="0" smtClean="0"/>
              <a:t>          L= (L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, 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….,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) is a vector of labels for scene, objects, and parts </a:t>
            </a:r>
          </a:p>
          <a:p>
            <a:pPr eaLnBrk="1" hangingPunct="1">
              <a:buNone/>
            </a:pPr>
            <a:r>
              <a:rPr lang="en-US" sz="2000" dirty="0" smtClean="0"/>
              <a:t> </a:t>
            </a:r>
            <a:r>
              <a:rPr lang="en-US" sz="2000" dirty="0" smtClean="0"/>
              <a:t>           in a parse tree.</a:t>
            </a:r>
            <a:endParaRPr lang="en-US" sz="2000" dirty="0" smtClean="0"/>
          </a:p>
          <a:p>
            <a:pPr eaLnBrk="1" hangingPunct="1">
              <a:buNone/>
            </a:pPr>
            <a:r>
              <a:rPr lang="en-US" sz="2000" dirty="0" smtClean="0"/>
              <a:t>      </a:t>
            </a:r>
            <a:r>
              <a:rPr lang="en-US" sz="2000" dirty="0" smtClean="0"/>
              <a:t>B</a:t>
            </a:r>
            <a:r>
              <a:rPr lang="en-US" sz="2000" dirty="0" smtClean="0"/>
              <a:t>ut, MAP </a:t>
            </a:r>
            <a:r>
              <a:rPr lang="en-US" sz="2000" dirty="0" smtClean="0"/>
              <a:t>does not </a:t>
            </a:r>
            <a:r>
              <a:rPr lang="en-US" sz="2000" dirty="0" smtClean="0"/>
              <a:t>characterize</a:t>
            </a:r>
            <a:r>
              <a:rPr lang="en-US" sz="2000" dirty="0" smtClean="0"/>
              <a:t> </a:t>
            </a:r>
            <a:r>
              <a:rPr lang="en-US" sz="2000" dirty="0" smtClean="0"/>
              <a:t>the uncertainty in </a:t>
            </a:r>
            <a:r>
              <a:rPr lang="en-US" sz="2000" i="1" dirty="0" smtClean="0">
                <a:solidFill>
                  <a:srgbClr val="0070C0"/>
                </a:solidFill>
              </a:rPr>
              <a:t>p</a:t>
            </a:r>
            <a:r>
              <a:rPr lang="en-US" sz="2000" dirty="0" smtClean="0">
                <a:solidFill>
                  <a:srgbClr val="0070C0"/>
                </a:solidFill>
              </a:rPr>
              <a:t>(L|I</a:t>
            </a:r>
            <a:r>
              <a:rPr lang="en-US" sz="2000" dirty="0" smtClean="0">
                <a:solidFill>
                  <a:srgbClr val="0070C0"/>
                </a:solidFill>
              </a:rPr>
              <a:t>)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We define imperceptibility to measure the level of perceptual ambiguity</a:t>
            </a:r>
          </a:p>
          <a:p>
            <a:pPr algn="ctr" eaLnBrk="1" hangingPunct="1">
              <a:buFontTx/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H(L)|I</a:t>
            </a:r>
            <a:r>
              <a:rPr lang="en-US" sz="2000" dirty="0" smtClean="0">
                <a:solidFill>
                  <a:srgbClr val="0070C0"/>
                </a:solidFill>
              </a:rPr>
              <a:t>= - </a:t>
            </a:r>
            <a:r>
              <a:rPr lang="el-GR" sz="2000" dirty="0" smtClean="0">
                <a:solidFill>
                  <a:srgbClr val="0070C0"/>
                </a:solidFill>
                <a:cs typeface="Arial" charset="0"/>
              </a:rPr>
              <a:t>Σ</a:t>
            </a:r>
            <a:r>
              <a:rPr lang="en-US" sz="2000" baseline="-25000" dirty="0" smtClean="0">
                <a:solidFill>
                  <a:srgbClr val="0070C0"/>
                </a:solidFill>
                <a:cs typeface="Arial" charset="0"/>
              </a:rPr>
              <a:t>L</a:t>
            </a:r>
            <a:r>
              <a:rPr lang="en-US" sz="200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en-US" sz="2000" i="1" dirty="0" smtClean="0">
                <a:solidFill>
                  <a:srgbClr val="0070C0"/>
                </a:solidFill>
                <a:cs typeface="Arial" charset="0"/>
              </a:rPr>
              <a:t>p</a:t>
            </a:r>
            <a:r>
              <a:rPr lang="en-US" sz="2000" dirty="0" smtClean="0">
                <a:solidFill>
                  <a:srgbClr val="0070C0"/>
                </a:solidFill>
                <a:cs typeface="Arial" charset="0"/>
              </a:rPr>
              <a:t>(L|I) log </a:t>
            </a:r>
            <a:r>
              <a:rPr lang="en-US" sz="2000" i="1" dirty="0" smtClean="0">
                <a:solidFill>
                  <a:srgbClr val="0070C0"/>
                </a:solidFill>
                <a:cs typeface="Arial" charset="0"/>
              </a:rPr>
              <a:t>p</a:t>
            </a:r>
            <a:r>
              <a:rPr lang="en-US" sz="2000" dirty="0" smtClean="0">
                <a:solidFill>
                  <a:srgbClr val="0070C0"/>
                </a:solidFill>
                <a:cs typeface="Arial" charset="0"/>
              </a:rPr>
              <a:t>(L|I</a:t>
            </a:r>
            <a:r>
              <a:rPr lang="en-US" sz="2000" dirty="0" smtClean="0">
                <a:solidFill>
                  <a:srgbClr val="0070C0"/>
                </a:solidFill>
                <a:cs typeface="Arial" charset="0"/>
              </a:rPr>
              <a:t>)</a:t>
            </a:r>
            <a:endParaRPr lang="en-US" sz="1400" dirty="0" smtClean="0"/>
          </a:p>
          <a:p>
            <a:pPr eaLnBrk="1" hangingPunct="1">
              <a:buNone/>
            </a:pPr>
            <a:r>
              <a:rPr lang="en-US" sz="1400" dirty="0" smtClean="0"/>
              <a:t> </a:t>
            </a:r>
            <a:r>
              <a:rPr lang="en-US" sz="1400" dirty="0" smtClean="0"/>
              <a:t>                                                                                                            </a:t>
            </a:r>
            <a:r>
              <a:rPr lang="en-US" sz="1400" dirty="0" smtClean="0"/>
              <a:t>(this is not </a:t>
            </a:r>
            <a:r>
              <a:rPr lang="en-US" sz="1400" dirty="0" smtClean="0"/>
              <a:t>the conditional entropy </a:t>
            </a:r>
            <a:r>
              <a:rPr lang="en-US" sz="1400" dirty="0" smtClean="0">
                <a:solidFill>
                  <a:srgbClr val="0070C0"/>
                </a:solidFill>
              </a:rPr>
              <a:t>H(L|I</a:t>
            </a:r>
            <a:r>
              <a:rPr lang="en-US" sz="1400" dirty="0" smtClean="0">
                <a:solidFill>
                  <a:srgbClr val="0070C0"/>
                </a:solidFill>
              </a:rPr>
              <a:t>)</a:t>
            </a:r>
            <a:r>
              <a:rPr lang="en-US" sz="1400" dirty="0" smtClean="0"/>
              <a:t>).</a:t>
            </a:r>
            <a:endParaRPr lang="en-US" sz="1400" dirty="0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90694" y="4267178"/>
            <a:ext cx="70961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6026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Design </a:t>
            </a:r>
            <a:r>
              <a:rPr lang="en-US" sz="3200" dirty="0" smtClean="0">
                <a:latin typeface="Arial Narrow" pitchFamily="34" charset="0"/>
              </a:rPr>
              <a:t>Principles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81110" y="1524050"/>
            <a:ext cx="8229600" cy="3886098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dirty="0" smtClean="0"/>
              <a:t>For </a:t>
            </a:r>
            <a:r>
              <a:rPr lang="en-US" sz="2400" dirty="0" smtClean="0"/>
              <a:t>a </a:t>
            </a:r>
            <a:r>
              <a:rPr lang="en-US" sz="2400" dirty="0" smtClean="0"/>
              <a:t>photo image </a:t>
            </a:r>
            <a:r>
              <a:rPr lang="en-US" sz="2400" dirty="0" smtClean="0">
                <a:solidFill>
                  <a:srgbClr val="0070C0"/>
                </a:solidFill>
              </a:rPr>
              <a:t>I </a:t>
            </a:r>
            <a:r>
              <a:rPr lang="en-US" sz="2400" dirty="0" smtClean="0"/>
              <a:t>and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an </a:t>
            </a:r>
            <a:r>
              <a:rPr lang="en-US" sz="2400" dirty="0" smtClean="0"/>
              <a:t>abstract art </a:t>
            </a:r>
            <a:r>
              <a:rPr lang="en-US" sz="2400" dirty="0" smtClean="0"/>
              <a:t>rendering </a:t>
            </a:r>
            <a:r>
              <a:rPr lang="en-US" sz="2400" dirty="0" smtClean="0">
                <a:solidFill>
                  <a:srgbClr val="0070C0"/>
                </a:solidFill>
              </a:rPr>
              <a:t>I</a:t>
            </a:r>
            <a:r>
              <a:rPr lang="en-US" sz="2400" dirty="0" smtClean="0">
                <a:solidFill>
                  <a:srgbClr val="0070C0"/>
                </a:solidFill>
              </a:rPr>
              <a:t>’</a:t>
            </a:r>
            <a:endParaRPr lang="en-US" sz="2400" dirty="0" smtClean="0"/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>
              <a:buNone/>
            </a:pPr>
            <a:r>
              <a:rPr lang="en-US" sz="2400" dirty="0" smtClean="0"/>
              <a:t> </a:t>
            </a:r>
            <a:r>
              <a:rPr lang="en-US" sz="2400" dirty="0" smtClean="0"/>
              <a:t>   Principle </a:t>
            </a:r>
            <a:r>
              <a:rPr lang="en-US" sz="2400" dirty="0" smtClean="0"/>
              <a:t>1</a:t>
            </a:r>
            <a:r>
              <a:rPr lang="en-US" sz="2400" dirty="0" smtClean="0"/>
              <a:t>: </a:t>
            </a:r>
            <a:r>
              <a:rPr lang="en-US" sz="2400" dirty="0" smtClean="0"/>
              <a:t> </a:t>
            </a:r>
            <a:r>
              <a:rPr lang="en-US" sz="2400" dirty="0" smtClean="0"/>
              <a:t>Identity </a:t>
            </a:r>
            <a:r>
              <a:rPr lang="en-US" sz="2400" dirty="0" smtClean="0"/>
              <a:t>Preserving</a:t>
            </a:r>
            <a:endParaRPr lang="en-US" sz="2400" dirty="0" smtClean="0"/>
          </a:p>
          <a:p>
            <a:pPr algn="ctr" eaLnBrk="1" hangingPunct="1">
              <a:buFontTx/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L</a:t>
            </a:r>
            <a:r>
              <a:rPr lang="en-US" sz="2400" baseline="30000" dirty="0" smtClean="0">
                <a:solidFill>
                  <a:srgbClr val="0070C0"/>
                </a:solidFill>
              </a:rPr>
              <a:t>*</a:t>
            </a:r>
            <a:r>
              <a:rPr lang="en-US" sz="2400" i="1" dirty="0" smtClean="0">
                <a:solidFill>
                  <a:srgbClr val="0070C0"/>
                </a:solidFill>
              </a:rPr>
              <a:t>=</a:t>
            </a:r>
            <a:r>
              <a:rPr lang="en-US" sz="2400" dirty="0" err="1" smtClean="0">
                <a:solidFill>
                  <a:srgbClr val="0070C0"/>
                </a:solidFill>
              </a:rPr>
              <a:t>arg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max</a:t>
            </a:r>
            <a:r>
              <a:rPr lang="en-US" sz="2400" i="1" baseline="-25000" dirty="0" err="1" smtClean="0">
                <a:solidFill>
                  <a:srgbClr val="0070C0"/>
                </a:solidFill>
              </a:rPr>
              <a:t>L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p</a:t>
            </a:r>
            <a:r>
              <a:rPr lang="en-US" sz="2400" dirty="0" smtClean="0">
                <a:solidFill>
                  <a:srgbClr val="0070C0"/>
                </a:solidFill>
              </a:rPr>
              <a:t>(L | I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  <a:r>
              <a:rPr lang="en-US" sz="2400" i="1" dirty="0" smtClean="0">
                <a:solidFill>
                  <a:srgbClr val="0070C0"/>
                </a:solidFill>
              </a:rPr>
              <a:t>=</a:t>
            </a:r>
            <a:r>
              <a:rPr lang="en-US" sz="2400" dirty="0" err="1" smtClean="0">
                <a:solidFill>
                  <a:srgbClr val="0070C0"/>
                </a:solidFill>
              </a:rPr>
              <a:t>arg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max</a:t>
            </a:r>
            <a:r>
              <a:rPr lang="en-US" sz="2400" i="1" baseline="-25000" dirty="0" err="1" smtClean="0">
                <a:solidFill>
                  <a:srgbClr val="0070C0"/>
                </a:solidFill>
              </a:rPr>
              <a:t>L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p</a:t>
            </a:r>
            <a:r>
              <a:rPr lang="en-US" sz="2400" dirty="0" smtClean="0">
                <a:solidFill>
                  <a:srgbClr val="0070C0"/>
                </a:solidFill>
              </a:rPr>
              <a:t>(L | I’)</a:t>
            </a:r>
            <a:endParaRPr lang="en-US" sz="2400" dirty="0" smtClean="0"/>
          </a:p>
          <a:p>
            <a:pPr eaLnBrk="1" hangingPunct="1">
              <a:buNone/>
            </a:pPr>
            <a:r>
              <a:rPr lang="en-US" sz="2400" dirty="0" smtClean="0"/>
              <a:t>    </a:t>
            </a:r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>
              <a:buNone/>
            </a:pPr>
            <a:r>
              <a:rPr lang="en-US" sz="2400" dirty="0" smtClean="0"/>
              <a:t>    Principle </a:t>
            </a:r>
            <a:r>
              <a:rPr lang="en-US" sz="24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 smtClean="0"/>
              <a:t> </a:t>
            </a:r>
            <a:r>
              <a:rPr lang="en-US" sz="2400" dirty="0" smtClean="0"/>
              <a:t>Imperceptibility </a:t>
            </a:r>
            <a:r>
              <a:rPr lang="en-US" sz="2400" dirty="0" smtClean="0"/>
              <a:t>Increasing</a:t>
            </a:r>
            <a:endParaRPr lang="en-US" sz="2400" dirty="0" smtClean="0"/>
          </a:p>
          <a:p>
            <a:pPr eaLnBrk="1" hangingPunct="1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                     H</a:t>
            </a:r>
            <a:r>
              <a:rPr lang="en-US" sz="2400" dirty="0" smtClean="0">
                <a:solidFill>
                  <a:srgbClr val="0070C0"/>
                </a:solidFill>
              </a:rPr>
              <a:t>(</a:t>
            </a:r>
            <a:r>
              <a:rPr lang="en-US" sz="2400" i="1" dirty="0" smtClean="0">
                <a:solidFill>
                  <a:srgbClr val="0070C0"/>
                </a:solidFill>
              </a:rPr>
              <a:t>L</a:t>
            </a:r>
            <a:r>
              <a:rPr lang="en-US" sz="2400" dirty="0" smtClean="0">
                <a:solidFill>
                  <a:srgbClr val="0070C0"/>
                </a:solidFill>
              </a:rPr>
              <a:t>) | I</a:t>
            </a:r>
            <a:r>
              <a:rPr lang="en-US" sz="2400" i="1" dirty="0" smtClean="0">
                <a:solidFill>
                  <a:srgbClr val="0070C0"/>
                </a:solidFill>
              </a:rPr>
              <a:t>  &lt;   H</a:t>
            </a:r>
            <a:r>
              <a:rPr lang="en-US" sz="2400" dirty="0" smtClean="0">
                <a:solidFill>
                  <a:srgbClr val="0070C0"/>
                </a:solidFill>
              </a:rPr>
              <a:t>(</a:t>
            </a:r>
            <a:r>
              <a:rPr lang="en-US" sz="2400" i="1" dirty="0" smtClean="0">
                <a:solidFill>
                  <a:srgbClr val="0070C0"/>
                </a:solidFill>
              </a:rPr>
              <a:t>L</a:t>
            </a:r>
            <a:r>
              <a:rPr lang="en-US" sz="2400" dirty="0" smtClean="0">
                <a:solidFill>
                  <a:srgbClr val="0070C0"/>
                </a:solidFill>
              </a:rPr>
              <a:t>) | I’</a:t>
            </a:r>
            <a:r>
              <a:rPr lang="en-US" sz="2400" dirty="0" smtClean="0"/>
              <a:t>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Computation of Imperceptibility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000" smtClean="0"/>
              <a:t>Computation and storage of the joint probability </a:t>
            </a:r>
            <a:r>
              <a:rPr lang="en-US" sz="2000" i="1" smtClean="0">
                <a:solidFill>
                  <a:srgbClr val="0070C0"/>
                </a:solidFill>
              </a:rPr>
              <a:t>p</a:t>
            </a:r>
            <a:r>
              <a:rPr lang="en-US" sz="2000" smtClean="0">
                <a:solidFill>
                  <a:srgbClr val="0070C0"/>
                </a:solidFill>
              </a:rPr>
              <a:t>(</a:t>
            </a:r>
            <a:r>
              <a:rPr lang="en-US" sz="2000" i="1" smtClean="0">
                <a:solidFill>
                  <a:srgbClr val="0070C0"/>
                </a:solidFill>
              </a:rPr>
              <a:t>L</a:t>
            </a:r>
            <a:r>
              <a:rPr lang="en-US" sz="2000" smtClean="0">
                <a:solidFill>
                  <a:srgbClr val="0070C0"/>
                </a:solidFill>
              </a:rPr>
              <a:t>|</a:t>
            </a:r>
            <a:r>
              <a:rPr lang="en-US" sz="2000" i="1" smtClean="0">
                <a:solidFill>
                  <a:srgbClr val="0070C0"/>
                </a:solidFill>
              </a:rPr>
              <a:t>I</a:t>
            </a:r>
            <a:r>
              <a:rPr lang="en-US" sz="2000" smtClean="0">
                <a:solidFill>
                  <a:srgbClr val="0070C0"/>
                </a:solidFill>
              </a:rPr>
              <a:t>)</a:t>
            </a:r>
            <a:r>
              <a:rPr lang="en-US" sz="2000" smtClean="0"/>
              <a:t> is extremely expensive (e.g. for </a:t>
            </a:r>
            <a:r>
              <a:rPr lang="en-US" sz="2000" smtClean="0">
                <a:solidFill>
                  <a:srgbClr val="0070C0"/>
                </a:solidFill>
              </a:rPr>
              <a:t>10</a:t>
            </a:r>
            <a:r>
              <a:rPr lang="en-US" sz="2000" smtClean="0"/>
              <a:t> nodes from </a:t>
            </a:r>
            <a:r>
              <a:rPr lang="en-US" sz="2000" smtClean="0">
                <a:solidFill>
                  <a:srgbClr val="0070C0"/>
                </a:solidFill>
              </a:rPr>
              <a:t>100</a:t>
            </a:r>
            <a:r>
              <a:rPr lang="en-US" sz="2000" smtClean="0"/>
              <a:t> categories, </a:t>
            </a:r>
            <a:r>
              <a:rPr lang="en-US" sz="2000" smtClean="0">
                <a:solidFill>
                  <a:srgbClr val="0070C0"/>
                </a:solidFill>
              </a:rPr>
              <a:t>|</a:t>
            </a:r>
            <a:r>
              <a:rPr lang="el-GR" sz="2000" smtClean="0">
                <a:solidFill>
                  <a:srgbClr val="0070C0"/>
                </a:solidFill>
              </a:rPr>
              <a:t>Ω</a:t>
            </a:r>
            <a:r>
              <a:rPr lang="en-US" sz="2000" i="1" baseline="-25000" smtClean="0">
                <a:solidFill>
                  <a:srgbClr val="0070C0"/>
                </a:solidFill>
              </a:rPr>
              <a:t>L</a:t>
            </a:r>
            <a:r>
              <a:rPr lang="en-US" sz="2000" smtClean="0">
                <a:solidFill>
                  <a:srgbClr val="0070C0"/>
                </a:solidFill>
              </a:rPr>
              <a:t>|=100</a:t>
            </a:r>
            <a:r>
              <a:rPr lang="en-US" sz="2000" baseline="30000" smtClean="0">
                <a:solidFill>
                  <a:srgbClr val="0070C0"/>
                </a:solidFill>
              </a:rPr>
              <a:t>10</a:t>
            </a:r>
            <a:r>
              <a:rPr lang="en-US" sz="2000" smtClean="0"/>
              <a:t>) and perhaps unnecessary [Pearl 1986].</a:t>
            </a:r>
          </a:p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We do computation of its marginal probabilities through two steps:</a:t>
            </a:r>
          </a:p>
          <a:p>
            <a:pPr eaLnBrk="1" hangingPunct="1"/>
            <a:r>
              <a:rPr lang="en-US" sz="2000" smtClean="0"/>
              <a:t>(1) Computing </a:t>
            </a:r>
            <a:r>
              <a:rPr lang="en-US" sz="2000" i="1" smtClean="0">
                <a:solidFill>
                  <a:srgbClr val="0070C0"/>
                </a:solidFill>
              </a:rPr>
              <a:t>p</a:t>
            </a:r>
            <a:r>
              <a:rPr lang="en-US" sz="2000" smtClean="0">
                <a:solidFill>
                  <a:srgbClr val="0070C0"/>
                </a:solidFill>
              </a:rPr>
              <a:t>(</a:t>
            </a:r>
            <a:r>
              <a:rPr lang="en-US" sz="2000" i="1" smtClean="0">
                <a:solidFill>
                  <a:srgbClr val="0070C0"/>
                </a:solidFill>
              </a:rPr>
              <a:t>l</a:t>
            </a:r>
            <a:r>
              <a:rPr lang="en-US" sz="2000" i="1" baseline="-25000" smtClean="0">
                <a:solidFill>
                  <a:srgbClr val="0070C0"/>
                </a:solidFill>
              </a:rPr>
              <a:t>k</a:t>
            </a:r>
            <a:r>
              <a:rPr lang="en-US" sz="2000" smtClean="0">
                <a:solidFill>
                  <a:srgbClr val="0070C0"/>
                </a:solidFill>
              </a:rPr>
              <a:t>|</a:t>
            </a:r>
            <a:r>
              <a:rPr lang="en-US" sz="2000" i="1" smtClean="0">
                <a:solidFill>
                  <a:srgbClr val="0070C0"/>
                </a:solidFill>
              </a:rPr>
              <a:t>I</a:t>
            </a:r>
            <a:r>
              <a:rPr lang="en-US" sz="2000" i="1" baseline="-25000" smtClean="0">
                <a:solidFill>
                  <a:srgbClr val="0070C0"/>
                </a:solidFill>
              </a:rPr>
              <a:t>k</a:t>
            </a:r>
            <a:r>
              <a:rPr lang="en-US" sz="2000" i="1" smtClean="0">
                <a:solidFill>
                  <a:srgbClr val="0070C0"/>
                </a:solidFill>
              </a:rPr>
              <a:t>’</a:t>
            </a:r>
            <a:r>
              <a:rPr lang="en-US" sz="2000" smtClean="0">
                <a:solidFill>
                  <a:srgbClr val="0070C0"/>
                </a:solidFill>
              </a:rPr>
              <a:t>) </a:t>
            </a:r>
            <a:r>
              <a:rPr lang="en-US" sz="2000" smtClean="0"/>
              <a:t>and </a:t>
            </a:r>
            <a:r>
              <a:rPr lang="en-US" sz="2000" smtClean="0">
                <a:solidFill>
                  <a:srgbClr val="0070C0"/>
                </a:solidFill>
              </a:rPr>
              <a:t>H(</a:t>
            </a:r>
            <a:r>
              <a:rPr lang="en-US" sz="2000" i="1" smtClean="0">
                <a:solidFill>
                  <a:srgbClr val="0070C0"/>
                </a:solidFill>
              </a:rPr>
              <a:t>l</a:t>
            </a:r>
            <a:r>
              <a:rPr lang="en-US" sz="2000" i="1" baseline="-25000" smtClean="0">
                <a:solidFill>
                  <a:srgbClr val="0070C0"/>
                </a:solidFill>
              </a:rPr>
              <a:t>k</a:t>
            </a:r>
            <a:r>
              <a:rPr lang="en-US" sz="2000" smtClean="0">
                <a:solidFill>
                  <a:srgbClr val="0070C0"/>
                </a:solidFill>
              </a:rPr>
              <a:t>)|</a:t>
            </a:r>
            <a:r>
              <a:rPr lang="en-US" sz="2000" i="1" smtClean="0">
                <a:solidFill>
                  <a:srgbClr val="0070C0"/>
                </a:solidFill>
              </a:rPr>
              <a:t>I</a:t>
            </a:r>
            <a:r>
              <a:rPr lang="en-US" sz="2000" i="1" baseline="-25000" smtClean="0">
                <a:solidFill>
                  <a:srgbClr val="0070C0"/>
                </a:solidFill>
              </a:rPr>
              <a:t>k</a:t>
            </a:r>
            <a:r>
              <a:rPr lang="en-US" sz="2000" i="1" smtClean="0">
                <a:solidFill>
                  <a:srgbClr val="0070C0"/>
                </a:solidFill>
              </a:rPr>
              <a:t>’</a:t>
            </a:r>
            <a:r>
              <a:rPr lang="en-US" sz="2000" smtClean="0">
                <a:solidFill>
                  <a:srgbClr val="0070C0"/>
                </a:solidFill>
              </a:rPr>
              <a:t> </a:t>
            </a:r>
            <a:r>
              <a:rPr lang="en-US" sz="2000" smtClean="0"/>
              <a:t>for each node </a:t>
            </a:r>
            <a:r>
              <a:rPr lang="en-US" sz="2000" i="1" smtClean="0">
                <a:solidFill>
                  <a:srgbClr val="0070C0"/>
                </a:solidFill>
              </a:rPr>
              <a:t>R</a:t>
            </a:r>
            <a:r>
              <a:rPr lang="en-US" sz="2000" i="1" baseline="-25000" smtClean="0">
                <a:solidFill>
                  <a:srgbClr val="0070C0"/>
                </a:solidFill>
              </a:rPr>
              <a:t>k</a:t>
            </a:r>
            <a:r>
              <a:rPr lang="en-US" sz="2000" smtClean="0"/>
              <a:t> in the parse tree based on its image appearance </a:t>
            </a:r>
            <a:r>
              <a:rPr lang="en-US" sz="2000" i="1" smtClean="0">
                <a:solidFill>
                  <a:srgbClr val="0070C0"/>
                </a:solidFill>
              </a:rPr>
              <a:t>I</a:t>
            </a:r>
            <a:r>
              <a:rPr lang="en-US" sz="2000" i="1" baseline="-25000" smtClean="0">
                <a:solidFill>
                  <a:srgbClr val="0070C0"/>
                </a:solidFill>
              </a:rPr>
              <a:t>k</a:t>
            </a:r>
            <a:r>
              <a:rPr lang="en-US" sz="2000" i="1" smtClean="0">
                <a:solidFill>
                  <a:srgbClr val="0070C0"/>
                </a:solidFill>
              </a:rPr>
              <a:t>’</a:t>
            </a:r>
            <a:r>
              <a:rPr lang="en-US" sz="2000" smtClean="0"/>
              <a:t>.</a:t>
            </a:r>
          </a:p>
          <a:p>
            <a:pPr eaLnBrk="1" hangingPunct="1"/>
            <a:r>
              <a:rPr lang="en-US" sz="2000" smtClean="0"/>
              <a:t>(2) Computing </a:t>
            </a:r>
            <a:r>
              <a:rPr lang="en-US" sz="2000" i="1" smtClean="0">
                <a:solidFill>
                  <a:srgbClr val="0070C0"/>
                </a:solidFill>
              </a:rPr>
              <a:t>p</a:t>
            </a:r>
            <a:r>
              <a:rPr lang="en-US" sz="2000" smtClean="0">
                <a:solidFill>
                  <a:srgbClr val="0070C0"/>
                </a:solidFill>
              </a:rPr>
              <a:t>(</a:t>
            </a:r>
            <a:r>
              <a:rPr lang="en-US" sz="2000" i="1" smtClean="0">
                <a:solidFill>
                  <a:srgbClr val="0070C0"/>
                </a:solidFill>
              </a:rPr>
              <a:t>l</a:t>
            </a:r>
            <a:r>
              <a:rPr lang="en-US" sz="2000" i="1" baseline="-25000" smtClean="0">
                <a:solidFill>
                  <a:srgbClr val="0070C0"/>
                </a:solidFill>
              </a:rPr>
              <a:t>k</a:t>
            </a:r>
            <a:r>
              <a:rPr lang="en-US" sz="2000" smtClean="0">
                <a:solidFill>
                  <a:srgbClr val="0070C0"/>
                </a:solidFill>
              </a:rPr>
              <a:t>|</a:t>
            </a:r>
            <a:r>
              <a:rPr lang="en-US" sz="2000" i="1" smtClean="0">
                <a:solidFill>
                  <a:srgbClr val="0070C0"/>
                </a:solidFill>
              </a:rPr>
              <a:t>I’</a:t>
            </a:r>
            <a:r>
              <a:rPr lang="en-US" sz="2000" smtClean="0">
                <a:solidFill>
                  <a:srgbClr val="0070C0"/>
                </a:solidFill>
              </a:rPr>
              <a:t>) </a:t>
            </a:r>
            <a:r>
              <a:rPr lang="en-US" sz="2000" smtClean="0"/>
              <a:t>with the contextual information of the entire image, using the </a:t>
            </a:r>
            <a:r>
              <a:rPr lang="en-US" sz="2000" i="1" smtClean="0"/>
              <a:t>belief propagation </a:t>
            </a:r>
            <a:r>
              <a:rPr lang="en-US" sz="2000" smtClean="0"/>
              <a:t>algorithm [Pearl 1986] on the parse tree, initialized with results from the previous step, then estimate the total imperceptibility </a:t>
            </a:r>
            <a:r>
              <a:rPr lang="en-US" sz="2000" i="1" smtClean="0">
                <a:solidFill>
                  <a:srgbClr val="0070C0"/>
                </a:solidFill>
              </a:rPr>
              <a:t>H</a:t>
            </a:r>
            <a:r>
              <a:rPr lang="en-US" sz="2000" smtClean="0">
                <a:solidFill>
                  <a:srgbClr val="0070C0"/>
                </a:solidFill>
              </a:rPr>
              <a:t>(</a:t>
            </a:r>
            <a:r>
              <a:rPr lang="en-US" sz="2000" i="1" smtClean="0">
                <a:solidFill>
                  <a:srgbClr val="0070C0"/>
                </a:solidFill>
              </a:rPr>
              <a:t>L</a:t>
            </a:r>
            <a:r>
              <a:rPr lang="en-US" sz="2000" smtClean="0">
                <a:solidFill>
                  <a:srgbClr val="0070C0"/>
                </a:solidFill>
              </a:rPr>
              <a:t>)|</a:t>
            </a:r>
            <a:r>
              <a:rPr lang="en-US" sz="2000" i="1" smtClean="0">
                <a:solidFill>
                  <a:srgbClr val="0070C0"/>
                </a:solidFill>
              </a:rPr>
              <a:t>I’</a:t>
            </a:r>
            <a:r>
              <a:rPr lang="en-US" sz="200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 idx="4294967295"/>
          </p:nvPr>
        </p:nvSpPr>
        <p:spPr>
          <a:xfrm>
            <a:off x="304912" y="304882"/>
            <a:ext cx="3124226" cy="639828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Image </a:t>
            </a:r>
            <a:r>
              <a:rPr lang="en-US" sz="3200" dirty="0" smtClean="0">
                <a:latin typeface="Arial Narrow" pitchFamily="34" charset="0"/>
              </a:rPr>
              <a:t>parsing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18435" name="Content Placeholder 1"/>
          <p:cNvSpPr>
            <a:spLocks noGrp="1"/>
          </p:cNvSpPr>
          <p:nvPr>
            <p:ph idx="4294967295"/>
          </p:nvPr>
        </p:nvSpPr>
        <p:spPr>
          <a:xfrm>
            <a:off x="304912" y="1600248"/>
            <a:ext cx="8229600" cy="452596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An image and </a:t>
            </a:r>
            <a:r>
              <a:rPr lang="en-US" dirty="0" smtClean="0"/>
              <a:t>its </a:t>
            </a:r>
            <a:r>
              <a:rPr lang="en-US" dirty="0" smtClean="0">
                <a:solidFill>
                  <a:srgbClr val="0070C0"/>
                </a:solidFill>
              </a:rPr>
              <a:t>parse tree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43255" y="1268738"/>
            <a:ext cx="3819636" cy="276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100" y="4114782"/>
            <a:ext cx="71056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sailboat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-4763" y="152400"/>
            <a:ext cx="9148763" cy="66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4724384" cy="457238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Arial Narrow" pitchFamily="34" charset="0"/>
              </a:rPr>
              <a:t>Most people first recognize the sails.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516" y="152486"/>
            <a:ext cx="8229600" cy="838178"/>
          </a:xfrm>
        </p:spPr>
        <p:txBody>
          <a:bodyPr/>
          <a:lstStyle/>
          <a:p>
            <a:pPr algn="l"/>
            <a:r>
              <a:rPr sz="3200" dirty="0" smtClean="0">
                <a:latin typeface="Arial Narrow" pitchFamily="34" charset="0"/>
              </a:rPr>
              <a:t>The Perception </a:t>
            </a:r>
            <a:r>
              <a:rPr lang="en-US" sz="3200" dirty="0" smtClean="0">
                <a:latin typeface="Arial Narrow" pitchFamily="34" charset="0"/>
              </a:rPr>
              <a:t>p</a:t>
            </a:r>
            <a:r>
              <a:rPr sz="3200" dirty="0" smtClean="0">
                <a:latin typeface="Arial Narrow" pitchFamily="34" charset="0"/>
              </a:rPr>
              <a:t>ath </a:t>
            </a:r>
            <a:endParaRPr lang="en-US" sz="3200" dirty="0">
              <a:latin typeface="Arial Narrow" pitchFamily="34" charset="0"/>
            </a:endParaRPr>
          </a:p>
        </p:txBody>
      </p:sp>
      <p:grpSp>
        <p:nvGrpSpPr>
          <p:cNvPr id="4" name="Group 104"/>
          <p:cNvGrpSpPr/>
          <p:nvPr/>
        </p:nvGrpSpPr>
        <p:grpSpPr>
          <a:xfrm>
            <a:off x="1219200" y="2895600"/>
            <a:ext cx="5867400" cy="3585633"/>
            <a:chOff x="457200" y="76200"/>
            <a:chExt cx="8229600" cy="5029200"/>
          </a:xfrm>
        </p:grpSpPr>
        <p:sp>
          <p:nvSpPr>
            <p:cNvPr id="106" name="Oval 105"/>
            <p:cNvSpPr/>
            <p:nvPr/>
          </p:nvSpPr>
          <p:spPr>
            <a:xfrm>
              <a:off x="3200400" y="762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Scene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066800" y="15240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Back-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ground</a:t>
              </a:r>
            </a:p>
          </p:txBody>
        </p:sp>
        <p:sp>
          <p:nvSpPr>
            <p:cNvPr id="108" name="Oval 107"/>
            <p:cNvSpPr/>
            <p:nvPr/>
          </p:nvSpPr>
          <p:spPr>
            <a:xfrm>
              <a:off x="5334000" y="15240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Sailing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572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Sky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16764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Sea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28956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Body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41148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53340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Masts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65532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Flag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77724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Sailors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1676400" y="41910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Wake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7" name="Straight Arrow Connector 116"/>
            <p:cNvCxnSpPr>
              <a:stCxn id="108" idx="4"/>
              <a:endCxn id="113" idx="0"/>
            </p:cNvCxnSpPr>
            <p:nvPr/>
          </p:nvCxnSpPr>
          <p:spPr>
            <a:xfrm rot="5400000">
              <a:off x="5524500" y="2705100"/>
              <a:ext cx="5334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8" name="Straight Arrow Connector 117"/>
            <p:cNvCxnSpPr>
              <a:stCxn id="110" idx="4"/>
              <a:endCxn id="116" idx="0"/>
            </p:cNvCxnSpPr>
            <p:nvPr/>
          </p:nvCxnSpPr>
          <p:spPr>
            <a:xfrm rot="5400000">
              <a:off x="1981200" y="40386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10800000">
              <a:off x="3352800" y="2667000"/>
              <a:ext cx="48768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0" name="Straight Arrow Connector 119"/>
            <p:cNvCxnSpPr>
              <a:endCxn id="111" idx="0"/>
            </p:cNvCxnSpPr>
            <p:nvPr/>
          </p:nvCxnSpPr>
          <p:spPr>
            <a:xfrm rot="5400000">
              <a:off x="32004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1" name="Straight Arrow Connector 120"/>
            <p:cNvCxnSpPr>
              <a:endCxn id="112" idx="0"/>
            </p:cNvCxnSpPr>
            <p:nvPr/>
          </p:nvCxnSpPr>
          <p:spPr>
            <a:xfrm rot="5400000">
              <a:off x="44196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2" name="Straight Arrow Connector 121"/>
            <p:cNvCxnSpPr>
              <a:endCxn id="114" idx="0"/>
            </p:cNvCxnSpPr>
            <p:nvPr/>
          </p:nvCxnSpPr>
          <p:spPr>
            <a:xfrm rot="5400000">
              <a:off x="68580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3" name="Straight Arrow Connector 122"/>
            <p:cNvCxnSpPr>
              <a:endCxn id="115" idx="0"/>
            </p:cNvCxnSpPr>
            <p:nvPr/>
          </p:nvCxnSpPr>
          <p:spPr>
            <a:xfrm rot="5400000">
              <a:off x="80772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>
              <a:off x="914400" y="2667000"/>
              <a:ext cx="1219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5" name="Straight Arrow Connector 124"/>
            <p:cNvCxnSpPr>
              <a:endCxn id="109" idx="0"/>
            </p:cNvCxnSpPr>
            <p:nvPr/>
          </p:nvCxnSpPr>
          <p:spPr>
            <a:xfrm rot="5400000">
              <a:off x="7627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6" name="Straight Arrow Connector 125"/>
            <p:cNvCxnSpPr>
              <a:endCxn id="110" idx="0"/>
            </p:cNvCxnSpPr>
            <p:nvPr/>
          </p:nvCxnSpPr>
          <p:spPr>
            <a:xfrm rot="5400000">
              <a:off x="19819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7" name="Straight Arrow Connector 126"/>
            <p:cNvCxnSpPr>
              <a:stCxn id="107" idx="4"/>
            </p:cNvCxnSpPr>
            <p:nvPr/>
          </p:nvCxnSpPr>
          <p:spPr>
            <a:xfrm rot="5400000">
              <a:off x="1409700" y="25527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10800000">
              <a:off x="1524000" y="1219200"/>
              <a:ext cx="4267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9" name="Straight Arrow Connector 128"/>
            <p:cNvCxnSpPr>
              <a:endCxn id="107" idx="0"/>
            </p:cNvCxnSpPr>
            <p:nvPr/>
          </p:nvCxnSpPr>
          <p:spPr>
            <a:xfrm rot="5400000">
              <a:off x="13723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0" name="Straight Arrow Connector 129"/>
            <p:cNvCxnSpPr>
              <a:endCxn id="108" idx="0"/>
            </p:cNvCxnSpPr>
            <p:nvPr/>
          </p:nvCxnSpPr>
          <p:spPr>
            <a:xfrm rot="5400000">
              <a:off x="56395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1" name="Straight Arrow Connector 130"/>
            <p:cNvCxnSpPr>
              <a:stCxn id="106" idx="4"/>
            </p:cNvCxnSpPr>
            <p:nvPr/>
          </p:nvCxnSpPr>
          <p:spPr>
            <a:xfrm rot="5400000">
              <a:off x="3543300" y="11049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132" name="Content Placeholder 3" descr="sailboa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2895600"/>
            <a:ext cx="2313496" cy="167640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28714" y="76266"/>
            <a:ext cx="6629346" cy="838200"/>
          </a:xfrm>
        </p:spPr>
        <p:txBody>
          <a:bodyPr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Ambiguities are ubiquitous in images</a:t>
            </a:r>
          </a:p>
        </p:txBody>
      </p:sp>
      <p:pic>
        <p:nvPicPr>
          <p:cNvPr id="10243" name="Picture 11" descr="business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62" y="1828842"/>
            <a:ext cx="37338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685902" y="5333950"/>
            <a:ext cx="60131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 Narrow" pitchFamily="34" charset="0"/>
              </a:rPr>
              <a:t>Local interpretations are often strongly coupled !  </a:t>
            </a:r>
          </a:p>
          <a:p>
            <a:endParaRPr lang="en-US" sz="2000" dirty="0">
              <a:latin typeface="Arial Narrow" pitchFamily="34" charset="0"/>
            </a:endParaRPr>
          </a:p>
          <a:p>
            <a:r>
              <a:rPr lang="en-US" sz="2000" dirty="0">
                <a:latin typeface="Arial Narrow" pitchFamily="34" charset="0"/>
              </a:rPr>
              <a:t>They form “</a:t>
            </a:r>
            <a:r>
              <a:rPr lang="en-US" sz="2000" dirty="0">
                <a:solidFill>
                  <a:srgbClr val="0070C0"/>
                </a:solidFill>
                <a:latin typeface="Arial Narrow" pitchFamily="34" charset="0"/>
              </a:rPr>
              <a:t>clusters</a:t>
            </a:r>
            <a:r>
              <a:rPr lang="en-US" sz="2000" dirty="0">
                <a:latin typeface="Arial Narrow" pitchFamily="34" charset="0"/>
              </a:rPr>
              <a:t>” and the search algorithms often get stuck.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308" y="1143060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Example I.   scene labeling:  cars on parking lot  vs. vent on roof  </a:t>
            </a:r>
            <a:endParaRPr lang="en-US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ilboa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2895600"/>
            <a:ext cx="2313497" cy="1676400"/>
          </a:xfrm>
          <a:prstGeom prst="rect">
            <a:avLst/>
          </a:prstGeom>
          <a:effectLst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110" y="1295456"/>
            <a:ext cx="8229600" cy="1219168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Then they recognize the entire sailing ship, and can locate the ship body and masts which are almost unrecognizable without the context.</a:t>
            </a:r>
            <a:endParaRPr lang="en-US" sz="2400" dirty="0"/>
          </a:p>
        </p:txBody>
      </p:sp>
      <p:grpSp>
        <p:nvGrpSpPr>
          <p:cNvPr id="5" name="Group 21"/>
          <p:cNvGrpSpPr/>
          <p:nvPr/>
        </p:nvGrpSpPr>
        <p:grpSpPr>
          <a:xfrm>
            <a:off x="1219200" y="2895600"/>
            <a:ext cx="5867400" cy="3585633"/>
            <a:chOff x="457200" y="76200"/>
            <a:chExt cx="8229600" cy="5029200"/>
          </a:xfrm>
        </p:grpSpPr>
        <p:sp>
          <p:nvSpPr>
            <p:cNvPr id="23" name="Oval 22"/>
            <p:cNvSpPr/>
            <p:nvPr/>
          </p:nvSpPr>
          <p:spPr>
            <a:xfrm>
              <a:off x="3200400" y="762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Scene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66800" y="15240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Back-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ground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334000" y="15240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Sailing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572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Sky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6764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Sea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956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Body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1148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3340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Masts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532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Flag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7724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Sailors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676400" y="41910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Wake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4" name="Straight Arrow Connector 33"/>
            <p:cNvCxnSpPr>
              <a:stCxn id="25" idx="4"/>
              <a:endCxn id="30" idx="0"/>
            </p:cNvCxnSpPr>
            <p:nvPr/>
          </p:nvCxnSpPr>
          <p:spPr>
            <a:xfrm rot="5400000">
              <a:off x="5524500" y="2705100"/>
              <a:ext cx="5334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5" name="Straight Arrow Connector 34"/>
            <p:cNvCxnSpPr>
              <a:stCxn id="27" idx="4"/>
              <a:endCxn id="33" idx="0"/>
            </p:cNvCxnSpPr>
            <p:nvPr/>
          </p:nvCxnSpPr>
          <p:spPr>
            <a:xfrm rot="5400000">
              <a:off x="1981200" y="40386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>
              <a:off x="3352800" y="2667000"/>
              <a:ext cx="48768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7" name="Straight Arrow Connector 36"/>
            <p:cNvCxnSpPr>
              <a:endCxn id="28" idx="0"/>
            </p:cNvCxnSpPr>
            <p:nvPr/>
          </p:nvCxnSpPr>
          <p:spPr>
            <a:xfrm rot="5400000">
              <a:off x="32004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8" name="Straight Arrow Connector 37"/>
            <p:cNvCxnSpPr>
              <a:endCxn id="29" idx="0"/>
            </p:cNvCxnSpPr>
            <p:nvPr/>
          </p:nvCxnSpPr>
          <p:spPr>
            <a:xfrm rot="5400000">
              <a:off x="44196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9" name="Straight Arrow Connector 38"/>
            <p:cNvCxnSpPr>
              <a:endCxn id="31" idx="0"/>
            </p:cNvCxnSpPr>
            <p:nvPr/>
          </p:nvCxnSpPr>
          <p:spPr>
            <a:xfrm rot="5400000">
              <a:off x="68580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0" name="Straight Arrow Connector 39"/>
            <p:cNvCxnSpPr>
              <a:endCxn id="32" idx="0"/>
            </p:cNvCxnSpPr>
            <p:nvPr/>
          </p:nvCxnSpPr>
          <p:spPr>
            <a:xfrm rot="5400000">
              <a:off x="80772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914400" y="2667000"/>
              <a:ext cx="1219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2" name="Straight Arrow Connector 41"/>
            <p:cNvCxnSpPr>
              <a:endCxn id="26" idx="0"/>
            </p:cNvCxnSpPr>
            <p:nvPr/>
          </p:nvCxnSpPr>
          <p:spPr>
            <a:xfrm rot="5400000">
              <a:off x="7627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3" name="Straight Arrow Connector 42"/>
            <p:cNvCxnSpPr>
              <a:endCxn id="27" idx="0"/>
            </p:cNvCxnSpPr>
            <p:nvPr/>
          </p:nvCxnSpPr>
          <p:spPr>
            <a:xfrm rot="5400000">
              <a:off x="19819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4" name="Straight Arrow Connector 43"/>
            <p:cNvCxnSpPr>
              <a:stCxn id="24" idx="4"/>
            </p:cNvCxnSpPr>
            <p:nvPr/>
          </p:nvCxnSpPr>
          <p:spPr>
            <a:xfrm rot="5400000">
              <a:off x="1409700" y="25527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0800000">
              <a:off x="1524000" y="1219200"/>
              <a:ext cx="4267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6" name="Straight Arrow Connector 45"/>
            <p:cNvCxnSpPr>
              <a:endCxn id="24" idx="0"/>
            </p:cNvCxnSpPr>
            <p:nvPr/>
          </p:nvCxnSpPr>
          <p:spPr>
            <a:xfrm rot="5400000">
              <a:off x="13723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7" name="Straight Arrow Connector 46"/>
            <p:cNvCxnSpPr>
              <a:endCxn id="25" idx="0"/>
            </p:cNvCxnSpPr>
            <p:nvPr/>
          </p:nvCxnSpPr>
          <p:spPr>
            <a:xfrm rot="5400000">
              <a:off x="56395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8" name="Straight Arrow Connector 47"/>
            <p:cNvCxnSpPr>
              <a:stCxn id="23" idx="4"/>
            </p:cNvCxnSpPr>
            <p:nvPr/>
          </p:nvCxnSpPr>
          <p:spPr>
            <a:xfrm rot="5400000">
              <a:off x="3543300" y="11049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cxnSp>
        <p:nvCxnSpPr>
          <p:cNvPr id="51" name="Straight Arrow Connector 50"/>
          <p:cNvCxnSpPr>
            <a:stCxn id="25" idx="3"/>
            <a:endCxn id="28" idx="7"/>
          </p:cNvCxnSpPr>
          <p:nvPr/>
        </p:nvCxnSpPr>
        <p:spPr>
          <a:xfrm rot="5400000">
            <a:off x="3867280" y="4131157"/>
            <a:ext cx="571240" cy="1277502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5" idx="3"/>
            <a:endCxn id="30" idx="1"/>
          </p:cNvCxnSpPr>
          <p:nvPr/>
        </p:nvCxnSpPr>
        <p:spPr>
          <a:xfrm rot="5400000">
            <a:off x="4506031" y="4769908"/>
            <a:ext cx="571240" cy="1588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7"/>
            <a:endCxn id="25" idx="3"/>
          </p:cNvCxnSpPr>
          <p:nvPr/>
        </p:nvCxnSpPr>
        <p:spPr>
          <a:xfrm rot="5400000" flipH="1" flipV="1">
            <a:off x="4301902" y="4565779"/>
            <a:ext cx="571240" cy="40825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2"/>
          <p:cNvSpPr txBox="1">
            <a:spLocks/>
          </p:cNvSpPr>
          <p:nvPr/>
        </p:nvSpPr>
        <p:spPr bwMode="auto">
          <a:xfrm>
            <a:off x="152516" y="152486"/>
            <a:ext cx="8229600" cy="8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The Perception path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110" y="1371654"/>
            <a:ext cx="8229600" cy="685782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latin typeface="Arial Narrow" pitchFamily="34" charset="0"/>
              </a:rPr>
              <a:t>The sailing ship also hints the background sky and the sea.</a:t>
            </a:r>
            <a:endParaRPr lang="en-US" sz="2800" dirty="0">
              <a:latin typeface="Arial Narrow" pitchFamily="34" charset="0"/>
            </a:endParaRPr>
          </a:p>
        </p:txBody>
      </p:sp>
      <p:grpSp>
        <p:nvGrpSpPr>
          <p:cNvPr id="4" name="Group 55"/>
          <p:cNvGrpSpPr/>
          <p:nvPr/>
        </p:nvGrpSpPr>
        <p:grpSpPr>
          <a:xfrm>
            <a:off x="1219200" y="2895600"/>
            <a:ext cx="5867400" cy="3585633"/>
            <a:chOff x="457200" y="76200"/>
            <a:chExt cx="8229600" cy="5029200"/>
          </a:xfrm>
        </p:grpSpPr>
        <p:sp>
          <p:nvSpPr>
            <p:cNvPr id="57" name="Oval 56"/>
            <p:cNvSpPr/>
            <p:nvPr/>
          </p:nvSpPr>
          <p:spPr>
            <a:xfrm>
              <a:off x="3200400" y="762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Scene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066800" y="15240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Back-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ground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5334000" y="15240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Sailing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572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Sky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764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Sea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8956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Body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1148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3340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Masts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5532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Flag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7772400" y="29718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Sailors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676400" y="4191000"/>
              <a:ext cx="914400" cy="914400"/>
            </a:xfrm>
            <a:prstGeom prst="ellips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Wake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Straight Arrow Connector 67"/>
            <p:cNvCxnSpPr>
              <a:stCxn id="59" idx="4"/>
              <a:endCxn id="64" idx="0"/>
            </p:cNvCxnSpPr>
            <p:nvPr/>
          </p:nvCxnSpPr>
          <p:spPr>
            <a:xfrm rot="5400000">
              <a:off x="5524500" y="2705100"/>
              <a:ext cx="5334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69" name="Straight Arrow Connector 68"/>
            <p:cNvCxnSpPr>
              <a:stCxn id="61" idx="4"/>
              <a:endCxn id="67" idx="0"/>
            </p:cNvCxnSpPr>
            <p:nvPr/>
          </p:nvCxnSpPr>
          <p:spPr>
            <a:xfrm rot="5400000">
              <a:off x="1981200" y="40386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0800000">
              <a:off x="3352800" y="2667000"/>
              <a:ext cx="48768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1" name="Straight Arrow Connector 70"/>
            <p:cNvCxnSpPr>
              <a:endCxn id="62" idx="0"/>
            </p:cNvCxnSpPr>
            <p:nvPr/>
          </p:nvCxnSpPr>
          <p:spPr>
            <a:xfrm rot="5400000">
              <a:off x="32004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2" name="Straight Arrow Connector 71"/>
            <p:cNvCxnSpPr>
              <a:endCxn id="63" idx="0"/>
            </p:cNvCxnSpPr>
            <p:nvPr/>
          </p:nvCxnSpPr>
          <p:spPr>
            <a:xfrm rot="5400000">
              <a:off x="44196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3" name="Straight Arrow Connector 72"/>
            <p:cNvCxnSpPr>
              <a:endCxn id="65" idx="0"/>
            </p:cNvCxnSpPr>
            <p:nvPr/>
          </p:nvCxnSpPr>
          <p:spPr>
            <a:xfrm rot="5400000">
              <a:off x="68580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4" name="Straight Arrow Connector 73"/>
            <p:cNvCxnSpPr>
              <a:endCxn id="66" idx="0"/>
            </p:cNvCxnSpPr>
            <p:nvPr/>
          </p:nvCxnSpPr>
          <p:spPr>
            <a:xfrm rot="5400000">
              <a:off x="80772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914400" y="2667000"/>
              <a:ext cx="1219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6" name="Straight Arrow Connector 75"/>
            <p:cNvCxnSpPr>
              <a:endCxn id="60" idx="0"/>
            </p:cNvCxnSpPr>
            <p:nvPr/>
          </p:nvCxnSpPr>
          <p:spPr>
            <a:xfrm rot="5400000">
              <a:off x="7627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7" name="Straight Arrow Connector 76"/>
            <p:cNvCxnSpPr>
              <a:endCxn id="61" idx="0"/>
            </p:cNvCxnSpPr>
            <p:nvPr/>
          </p:nvCxnSpPr>
          <p:spPr>
            <a:xfrm rot="5400000">
              <a:off x="19819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8" name="Straight Arrow Connector 77"/>
            <p:cNvCxnSpPr>
              <a:stCxn id="58" idx="4"/>
            </p:cNvCxnSpPr>
            <p:nvPr/>
          </p:nvCxnSpPr>
          <p:spPr>
            <a:xfrm rot="5400000">
              <a:off x="1409700" y="25527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0800000">
              <a:off x="1524000" y="1219200"/>
              <a:ext cx="4267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0" name="Straight Arrow Connector 79"/>
            <p:cNvCxnSpPr>
              <a:endCxn id="58" idx="0"/>
            </p:cNvCxnSpPr>
            <p:nvPr/>
          </p:nvCxnSpPr>
          <p:spPr>
            <a:xfrm rot="5400000">
              <a:off x="13723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1" name="Straight Arrow Connector 80"/>
            <p:cNvCxnSpPr>
              <a:endCxn id="59" idx="0"/>
            </p:cNvCxnSpPr>
            <p:nvPr/>
          </p:nvCxnSpPr>
          <p:spPr>
            <a:xfrm rot="5400000">
              <a:off x="56395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2" name="Straight Arrow Connector 81"/>
            <p:cNvCxnSpPr>
              <a:stCxn id="57" idx="4"/>
            </p:cNvCxnSpPr>
            <p:nvPr/>
          </p:nvCxnSpPr>
          <p:spPr>
            <a:xfrm rot="5400000">
              <a:off x="3543300" y="11049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83" name="Content Placeholder 3" descr="sailboa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2895600"/>
            <a:ext cx="2313496" cy="1676400"/>
          </a:xfrm>
          <a:prstGeom prst="rect">
            <a:avLst/>
          </a:prstGeom>
          <a:effectLst/>
        </p:spPr>
      </p:pic>
      <p:cxnSp>
        <p:nvCxnSpPr>
          <p:cNvPr id="84" name="Straight Arrow Connector 83"/>
          <p:cNvCxnSpPr>
            <a:stCxn id="58" idx="4"/>
            <a:endCxn id="61" idx="1"/>
          </p:cNvCxnSpPr>
          <p:nvPr/>
        </p:nvCxnSpPr>
        <p:spPr>
          <a:xfrm rot="16200000" flipH="1">
            <a:off x="1843970" y="4715580"/>
            <a:ext cx="475767" cy="204128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9" idx="3"/>
            <a:endCxn id="64" idx="1"/>
          </p:cNvCxnSpPr>
          <p:nvPr/>
        </p:nvCxnSpPr>
        <p:spPr>
          <a:xfrm rot="5400000">
            <a:off x="4506031" y="4769908"/>
            <a:ext cx="571240" cy="1588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63" idx="7"/>
            <a:endCxn id="59" idx="3"/>
          </p:cNvCxnSpPr>
          <p:nvPr/>
        </p:nvCxnSpPr>
        <p:spPr>
          <a:xfrm rot="5400000" flipH="1" flipV="1">
            <a:off x="4301902" y="4565779"/>
            <a:ext cx="571240" cy="40825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59" idx="1"/>
            <a:endCxn id="57" idx="5"/>
          </p:cNvCxnSpPr>
          <p:nvPr/>
        </p:nvCxnSpPr>
        <p:spPr>
          <a:xfrm rot="16200000" flipV="1">
            <a:off x="3975936" y="3207585"/>
            <a:ext cx="571241" cy="106019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57" idx="3"/>
            <a:endCxn id="58" idx="7"/>
          </p:cNvCxnSpPr>
          <p:nvPr/>
        </p:nvCxnSpPr>
        <p:spPr>
          <a:xfrm rot="5400000">
            <a:off x="2454758" y="3207585"/>
            <a:ext cx="571241" cy="1060191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9" idx="3"/>
            <a:endCxn id="62" idx="7"/>
          </p:cNvCxnSpPr>
          <p:nvPr/>
        </p:nvCxnSpPr>
        <p:spPr>
          <a:xfrm rot="5400000">
            <a:off x="3867280" y="4131157"/>
            <a:ext cx="571240" cy="1277502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58" idx="4"/>
            <a:endCxn id="60" idx="7"/>
          </p:cNvCxnSpPr>
          <p:nvPr/>
        </p:nvCxnSpPr>
        <p:spPr>
          <a:xfrm rot="5400000">
            <a:off x="1639842" y="4715580"/>
            <a:ext cx="475767" cy="204129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2"/>
          <p:cNvSpPr>
            <a:spLocks noGrp="1"/>
          </p:cNvSpPr>
          <p:nvPr>
            <p:ph type="title"/>
          </p:nvPr>
        </p:nvSpPr>
        <p:spPr>
          <a:xfrm>
            <a:off x="152516" y="152486"/>
            <a:ext cx="8229600" cy="838178"/>
          </a:xfrm>
        </p:spPr>
        <p:txBody>
          <a:bodyPr/>
          <a:lstStyle/>
          <a:p>
            <a:pPr algn="l"/>
            <a:r>
              <a:rPr sz="3200" dirty="0" smtClean="0">
                <a:latin typeface="Arial Narrow" pitchFamily="34" charset="0"/>
              </a:rPr>
              <a:t>The Perception </a:t>
            </a:r>
            <a:r>
              <a:rPr lang="en-US" sz="3200" dirty="0" smtClean="0">
                <a:latin typeface="Arial Narrow" pitchFamily="34" charset="0"/>
              </a:rPr>
              <a:t>p</a:t>
            </a:r>
            <a:r>
              <a:rPr sz="3200" dirty="0" smtClean="0">
                <a:latin typeface="Arial Narrow" pitchFamily="34" charset="0"/>
              </a:rPr>
              <a:t>ath </a:t>
            </a:r>
            <a:endParaRPr lang="en-US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110" y="1219258"/>
            <a:ext cx="8229600" cy="1295416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Finally some tiny parts are probably recognized by hallucination, for example, the wake after the ship, the flag and sailors on the ship, etc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4" name="Group 63"/>
          <p:cNvGrpSpPr/>
          <p:nvPr/>
        </p:nvGrpSpPr>
        <p:grpSpPr>
          <a:xfrm>
            <a:off x="1219200" y="2895600"/>
            <a:ext cx="5867400" cy="3585633"/>
            <a:chOff x="457200" y="76200"/>
            <a:chExt cx="8229600" cy="5029200"/>
          </a:xfrm>
        </p:grpSpPr>
        <p:sp>
          <p:nvSpPr>
            <p:cNvPr id="65" name="Oval 64"/>
            <p:cNvSpPr/>
            <p:nvPr/>
          </p:nvSpPr>
          <p:spPr>
            <a:xfrm>
              <a:off x="3200400" y="762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Scene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066800" y="15240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Back-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ground</a:t>
              </a:r>
            </a:p>
          </p:txBody>
        </p:sp>
        <p:sp>
          <p:nvSpPr>
            <p:cNvPr id="67" name="Oval 66"/>
            <p:cNvSpPr/>
            <p:nvPr/>
          </p:nvSpPr>
          <p:spPr>
            <a:xfrm>
              <a:off x="5334000" y="15240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Sailing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572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Sky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6764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Sea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8956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Ship</a:t>
              </a:r>
            </a:p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Body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41148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3340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Masts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5532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Flag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7772400" y="29718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Sailors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676400" y="4191000"/>
              <a:ext cx="914400" cy="914400"/>
            </a:xfrm>
            <a:prstGeom prst="ellipse">
              <a:avLst/>
            </a:prstGeom>
            <a:ln>
              <a:tailEnd type="stealth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Wake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6" name="Straight Arrow Connector 75"/>
            <p:cNvCxnSpPr>
              <a:stCxn id="67" idx="4"/>
              <a:endCxn id="72" idx="0"/>
            </p:cNvCxnSpPr>
            <p:nvPr/>
          </p:nvCxnSpPr>
          <p:spPr>
            <a:xfrm rot="5400000">
              <a:off x="5524500" y="2705100"/>
              <a:ext cx="5334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7" name="Straight Arrow Connector 76"/>
            <p:cNvCxnSpPr>
              <a:stCxn id="69" idx="4"/>
              <a:endCxn id="75" idx="0"/>
            </p:cNvCxnSpPr>
            <p:nvPr/>
          </p:nvCxnSpPr>
          <p:spPr>
            <a:xfrm rot="5400000">
              <a:off x="1981200" y="40386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3352800" y="2667000"/>
              <a:ext cx="48768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9" name="Straight Arrow Connector 78"/>
            <p:cNvCxnSpPr>
              <a:endCxn id="70" idx="0"/>
            </p:cNvCxnSpPr>
            <p:nvPr/>
          </p:nvCxnSpPr>
          <p:spPr>
            <a:xfrm rot="5400000">
              <a:off x="32004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0" name="Straight Arrow Connector 79"/>
            <p:cNvCxnSpPr>
              <a:endCxn id="71" idx="0"/>
            </p:cNvCxnSpPr>
            <p:nvPr/>
          </p:nvCxnSpPr>
          <p:spPr>
            <a:xfrm rot="5400000">
              <a:off x="44196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1" name="Straight Arrow Connector 80"/>
            <p:cNvCxnSpPr>
              <a:endCxn id="73" idx="0"/>
            </p:cNvCxnSpPr>
            <p:nvPr/>
          </p:nvCxnSpPr>
          <p:spPr>
            <a:xfrm rot="5400000">
              <a:off x="68580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2" name="Straight Arrow Connector 81"/>
            <p:cNvCxnSpPr>
              <a:endCxn id="74" idx="0"/>
            </p:cNvCxnSpPr>
            <p:nvPr/>
          </p:nvCxnSpPr>
          <p:spPr>
            <a:xfrm rot="5400000">
              <a:off x="8077200" y="2819400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0800000">
              <a:off x="914400" y="2667000"/>
              <a:ext cx="1219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4" name="Straight Arrow Connector 83"/>
            <p:cNvCxnSpPr>
              <a:endCxn id="68" idx="0"/>
            </p:cNvCxnSpPr>
            <p:nvPr/>
          </p:nvCxnSpPr>
          <p:spPr>
            <a:xfrm rot="5400000">
              <a:off x="7627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5" name="Straight Arrow Connector 84"/>
            <p:cNvCxnSpPr>
              <a:endCxn id="69" idx="0"/>
            </p:cNvCxnSpPr>
            <p:nvPr/>
          </p:nvCxnSpPr>
          <p:spPr>
            <a:xfrm rot="5400000">
              <a:off x="1981994" y="28186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6" name="Straight Arrow Connector 85"/>
            <p:cNvCxnSpPr>
              <a:stCxn id="66" idx="4"/>
            </p:cNvCxnSpPr>
            <p:nvPr/>
          </p:nvCxnSpPr>
          <p:spPr>
            <a:xfrm rot="5400000">
              <a:off x="1409700" y="25527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10800000">
              <a:off x="1524000" y="1219200"/>
              <a:ext cx="42672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8" name="Straight Arrow Connector 87"/>
            <p:cNvCxnSpPr>
              <a:endCxn id="66" idx="0"/>
            </p:cNvCxnSpPr>
            <p:nvPr/>
          </p:nvCxnSpPr>
          <p:spPr>
            <a:xfrm rot="5400000">
              <a:off x="13723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9" name="Straight Arrow Connector 88"/>
            <p:cNvCxnSpPr>
              <a:endCxn id="67" idx="0"/>
            </p:cNvCxnSpPr>
            <p:nvPr/>
          </p:nvCxnSpPr>
          <p:spPr>
            <a:xfrm rot="5400000">
              <a:off x="5639594" y="1370806"/>
              <a:ext cx="304800" cy="158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90" name="Straight Arrow Connector 89"/>
            <p:cNvCxnSpPr>
              <a:stCxn id="65" idx="4"/>
            </p:cNvCxnSpPr>
            <p:nvPr/>
          </p:nvCxnSpPr>
          <p:spPr>
            <a:xfrm rot="5400000">
              <a:off x="3543300" y="1104900"/>
              <a:ext cx="228600" cy="1588"/>
            </a:xfrm>
            <a:prstGeom prst="straightConnector1">
              <a:avLst/>
            </a:prstGeom>
            <a:ln w="25400"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91" name="Content Placeholder 3" descr="sailboa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2895609"/>
            <a:ext cx="2313497" cy="1676381"/>
          </a:xfrm>
          <a:prstGeom prst="rect">
            <a:avLst/>
          </a:prstGeom>
          <a:effectLst/>
        </p:spPr>
      </p:pic>
      <p:sp>
        <p:nvSpPr>
          <p:cNvPr id="92" name="Rectangle 91"/>
          <p:cNvSpPr/>
          <p:nvPr/>
        </p:nvSpPr>
        <p:spPr>
          <a:xfrm>
            <a:off x="7467600" y="4038600"/>
            <a:ext cx="1066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>
            <a:stCxn id="66" idx="4"/>
            <a:endCxn id="69" idx="1"/>
          </p:cNvCxnSpPr>
          <p:nvPr/>
        </p:nvCxnSpPr>
        <p:spPr>
          <a:xfrm rot="16200000" flipH="1">
            <a:off x="1843970" y="4715580"/>
            <a:ext cx="475767" cy="204128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67" idx="3"/>
            <a:endCxn id="72" idx="1"/>
          </p:cNvCxnSpPr>
          <p:nvPr/>
        </p:nvCxnSpPr>
        <p:spPr>
          <a:xfrm rot="5400000">
            <a:off x="4506031" y="4769908"/>
            <a:ext cx="571240" cy="1588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71" idx="7"/>
            <a:endCxn id="67" idx="3"/>
          </p:cNvCxnSpPr>
          <p:nvPr/>
        </p:nvCxnSpPr>
        <p:spPr>
          <a:xfrm rot="5400000" flipH="1" flipV="1">
            <a:off x="4301902" y="4565779"/>
            <a:ext cx="571240" cy="40825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67" idx="1"/>
            <a:endCxn id="65" idx="5"/>
          </p:cNvCxnSpPr>
          <p:nvPr/>
        </p:nvCxnSpPr>
        <p:spPr>
          <a:xfrm rot="16200000" flipV="1">
            <a:off x="3975936" y="3207585"/>
            <a:ext cx="571241" cy="106019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5" idx="3"/>
            <a:endCxn id="66" idx="7"/>
          </p:cNvCxnSpPr>
          <p:nvPr/>
        </p:nvCxnSpPr>
        <p:spPr>
          <a:xfrm rot="5400000">
            <a:off x="2454758" y="3207585"/>
            <a:ext cx="571241" cy="1060191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67" idx="3"/>
            <a:endCxn id="70" idx="7"/>
          </p:cNvCxnSpPr>
          <p:nvPr/>
        </p:nvCxnSpPr>
        <p:spPr>
          <a:xfrm rot="5400000">
            <a:off x="3867280" y="4131157"/>
            <a:ext cx="571240" cy="1277502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66" idx="4"/>
            <a:endCxn id="68" idx="7"/>
          </p:cNvCxnSpPr>
          <p:nvPr/>
        </p:nvCxnSpPr>
        <p:spPr>
          <a:xfrm rot="5400000">
            <a:off x="1639842" y="4715580"/>
            <a:ext cx="475767" cy="204129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9" idx="5"/>
            <a:endCxn id="75" idx="7"/>
          </p:cNvCxnSpPr>
          <p:nvPr/>
        </p:nvCxnSpPr>
        <p:spPr>
          <a:xfrm rot="5400000">
            <a:off x="2440775" y="5720644"/>
            <a:ext cx="408258" cy="1588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7" idx="5"/>
            <a:endCxn id="73" idx="1"/>
          </p:cNvCxnSpPr>
          <p:nvPr/>
        </p:nvCxnSpPr>
        <p:spPr>
          <a:xfrm rot="16200000" flipH="1">
            <a:off x="5171146" y="4565779"/>
            <a:ext cx="571240" cy="408257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67" idx="5"/>
            <a:endCxn id="74" idx="1"/>
          </p:cNvCxnSpPr>
          <p:nvPr/>
        </p:nvCxnSpPr>
        <p:spPr>
          <a:xfrm rot="16200000" flipH="1">
            <a:off x="5605769" y="4131157"/>
            <a:ext cx="571240" cy="1277502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2"/>
          <p:cNvSpPr txBox="1">
            <a:spLocks/>
          </p:cNvSpPr>
          <p:nvPr/>
        </p:nvSpPr>
        <p:spPr bwMode="auto">
          <a:xfrm>
            <a:off x="152516" y="152486"/>
            <a:ext cx="8229600" cy="8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The Perception path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ha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2979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6400800"/>
            <a:ext cx="9144000" cy="457200"/>
          </a:xfrm>
        </p:spPr>
        <p:txBody>
          <a:bodyPr>
            <a:normAutofit/>
          </a:bodyPr>
          <a:lstStyle/>
          <a:p>
            <a:pPr algn="ctr"/>
            <a:r>
              <a:rPr sz="2400" dirty="0" smtClean="0"/>
              <a:t>Effect (II)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912" y="152486"/>
            <a:ext cx="3047920" cy="761980"/>
          </a:xfrm>
        </p:spPr>
        <p:txBody>
          <a:bodyPr/>
          <a:lstStyle/>
          <a:p>
            <a:pPr algn="l"/>
            <a:r>
              <a:rPr sz="3200" dirty="0" smtClean="0">
                <a:latin typeface="Arial Narrow" pitchFamily="34" charset="0"/>
              </a:rPr>
              <a:t>Perceptual </a:t>
            </a:r>
            <a:r>
              <a:rPr lang="en-US" sz="3200" dirty="0" smtClean="0">
                <a:latin typeface="Arial Narrow" pitchFamily="34" charset="0"/>
              </a:rPr>
              <a:t>p</a:t>
            </a:r>
            <a:r>
              <a:rPr sz="3200" dirty="0" smtClean="0">
                <a:latin typeface="Arial Narrow" pitchFamily="34" charset="0"/>
              </a:rPr>
              <a:t>ath</a:t>
            </a:r>
            <a:r>
              <a:rPr lang="en-US" sz="3200" dirty="0" smtClean="0">
                <a:latin typeface="Arial Narrow" pitchFamily="34" charset="0"/>
              </a:rPr>
              <a:t> II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57600" y="19812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0" y="29718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5791200" y="29718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4400" y="39624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33600" y="39624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39624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0" y="39624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91200" y="39624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10400" y="39624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29600" y="39624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33600" y="4953000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>
            <a:stCxn id="12" idx="1"/>
            <a:endCxn id="6" idx="5"/>
          </p:cNvCxnSpPr>
          <p:nvPr/>
        </p:nvCxnSpPr>
        <p:spPr>
          <a:xfrm rot="16200000" flipV="1">
            <a:off x="6295745" y="3247745"/>
            <a:ext cx="667310" cy="89591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>
            <a:stCxn id="13" idx="1"/>
            <a:endCxn id="6" idx="6"/>
          </p:cNvCxnSpPr>
          <p:nvPr/>
        </p:nvCxnSpPr>
        <p:spPr>
          <a:xfrm rot="16200000" flipV="1">
            <a:off x="6858001" y="2590800"/>
            <a:ext cx="828955" cy="2048155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stCxn id="14" idx="0"/>
            <a:endCxn id="8" idx="4"/>
          </p:cNvCxnSpPr>
          <p:nvPr/>
        </p:nvCxnSpPr>
        <p:spPr>
          <a:xfrm rot="5400000" flipH="1" flipV="1">
            <a:off x="2095500" y="4686300"/>
            <a:ext cx="533400" cy="1588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8" name="Straight Arrow Connector 17"/>
          <p:cNvCxnSpPr>
            <a:stCxn id="6" idx="4"/>
            <a:endCxn id="11" idx="0"/>
          </p:cNvCxnSpPr>
          <p:nvPr/>
        </p:nvCxnSpPr>
        <p:spPr>
          <a:xfrm rot="5400000">
            <a:off x="5753100" y="3695700"/>
            <a:ext cx="533400" cy="1588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>
            <a:stCxn id="6" idx="3"/>
            <a:endCxn id="10" idx="7"/>
          </p:cNvCxnSpPr>
          <p:nvPr/>
        </p:nvCxnSpPr>
        <p:spPr>
          <a:xfrm rot="5400000">
            <a:off x="5076545" y="3247745"/>
            <a:ext cx="667310" cy="895910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Straight Arrow Connector 19"/>
          <p:cNvCxnSpPr>
            <a:stCxn id="6" idx="1"/>
            <a:endCxn id="4" idx="5"/>
          </p:cNvCxnSpPr>
          <p:nvPr/>
        </p:nvCxnSpPr>
        <p:spPr>
          <a:xfrm rot="16200000" flipV="1">
            <a:off x="4619345" y="1799945"/>
            <a:ext cx="667310" cy="181031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Straight Arrow Connector 20"/>
          <p:cNvCxnSpPr>
            <a:stCxn id="4" idx="3"/>
            <a:endCxn id="5" idx="7"/>
          </p:cNvCxnSpPr>
          <p:nvPr/>
        </p:nvCxnSpPr>
        <p:spPr>
          <a:xfrm rot="5400000">
            <a:off x="2485745" y="1799945"/>
            <a:ext cx="667310" cy="1810310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>
            <a:stCxn id="5" idx="3"/>
            <a:endCxn id="7" idx="0"/>
          </p:cNvCxnSpPr>
          <p:nvPr/>
        </p:nvCxnSpPr>
        <p:spPr>
          <a:xfrm rot="5400000">
            <a:off x="1066801" y="3438245"/>
            <a:ext cx="600355" cy="447955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Straight Arrow Connector 22"/>
          <p:cNvCxnSpPr>
            <a:stCxn id="9" idx="7"/>
            <a:endCxn id="6" idx="2"/>
          </p:cNvCxnSpPr>
          <p:nvPr/>
        </p:nvCxnSpPr>
        <p:spPr>
          <a:xfrm rot="5400000" flipH="1" flipV="1">
            <a:off x="4352645" y="2590801"/>
            <a:ext cx="828955" cy="2048155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4" name="Straight Arrow Connector 23"/>
          <p:cNvCxnSpPr>
            <a:stCxn id="8" idx="0"/>
            <a:endCxn id="5" idx="5"/>
          </p:cNvCxnSpPr>
          <p:nvPr/>
        </p:nvCxnSpPr>
        <p:spPr>
          <a:xfrm rot="16200000" flipV="1">
            <a:off x="1838046" y="3438245"/>
            <a:ext cx="600355" cy="447955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5" name="TextBox 24"/>
          <p:cNvSpPr txBox="1"/>
          <p:nvPr/>
        </p:nvSpPr>
        <p:spPr>
          <a:xfrm>
            <a:off x="4191000" y="1905000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Scene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2514600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3836" y="44958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Sky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29909" y="358140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953000"/>
            <a:ext cx="876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Wake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9400" y="449580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Ship Body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9600" y="449580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Sails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62600" y="449580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Masts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0" y="449580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Flag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52533" y="44958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Sailors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72200" y="2590800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Sailing Ship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thb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1" y="228600"/>
            <a:ext cx="8689953" cy="63002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6248400"/>
            <a:ext cx="9144000" cy="457200"/>
          </a:xfrm>
        </p:spPr>
        <p:txBody>
          <a:bodyPr>
            <a:normAutofit/>
          </a:bodyPr>
          <a:lstStyle/>
          <a:p>
            <a:pPr algn="ctr"/>
            <a:r>
              <a:rPr sz="2400" smtClean="0"/>
              <a:t>Effect (III)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57600" y="19767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0" y="29673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791200" y="29673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4400" y="39579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33600" y="39579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39579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0" y="39579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91200" y="39579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10400" y="39579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29600" y="39579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33600" y="4948535"/>
            <a:ext cx="457200" cy="457200"/>
          </a:xfrm>
          <a:prstGeom prst="ellipse">
            <a:avLst/>
          </a:prstGeom>
          <a:ln w="25400"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>
            <a:stCxn id="6" idx="4"/>
            <a:endCxn id="11" idx="0"/>
          </p:cNvCxnSpPr>
          <p:nvPr/>
        </p:nvCxnSpPr>
        <p:spPr>
          <a:xfrm rot="5400000">
            <a:off x="5753100" y="3691235"/>
            <a:ext cx="533400" cy="1588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>
            <a:stCxn id="6" idx="3"/>
            <a:endCxn id="10" idx="7"/>
          </p:cNvCxnSpPr>
          <p:nvPr/>
        </p:nvCxnSpPr>
        <p:spPr>
          <a:xfrm rot="5400000">
            <a:off x="5076545" y="3243280"/>
            <a:ext cx="667310" cy="895910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stCxn id="5" idx="3"/>
            <a:endCxn id="7" idx="0"/>
          </p:cNvCxnSpPr>
          <p:nvPr/>
        </p:nvCxnSpPr>
        <p:spPr>
          <a:xfrm rot="5400000">
            <a:off x="1066801" y="3433780"/>
            <a:ext cx="600355" cy="447955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8" name="Straight Arrow Connector 17"/>
          <p:cNvCxnSpPr>
            <a:stCxn id="8" idx="0"/>
            <a:endCxn id="5" idx="5"/>
          </p:cNvCxnSpPr>
          <p:nvPr/>
        </p:nvCxnSpPr>
        <p:spPr>
          <a:xfrm rot="16200000" flipV="1">
            <a:off x="1838046" y="3433780"/>
            <a:ext cx="600355" cy="447955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>
            <a:stCxn id="8" idx="4"/>
            <a:endCxn id="14" idx="0"/>
          </p:cNvCxnSpPr>
          <p:nvPr/>
        </p:nvCxnSpPr>
        <p:spPr>
          <a:xfrm rot="5400000">
            <a:off x="2095500" y="4681835"/>
            <a:ext cx="533400" cy="1588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Straight Arrow Connector 19"/>
          <p:cNvCxnSpPr>
            <a:stCxn id="5" idx="7"/>
            <a:endCxn id="4" idx="3"/>
          </p:cNvCxnSpPr>
          <p:nvPr/>
        </p:nvCxnSpPr>
        <p:spPr>
          <a:xfrm rot="5400000" flipH="1" flipV="1">
            <a:off x="2485745" y="1795480"/>
            <a:ext cx="667310" cy="181031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Straight Arrow Connector 20"/>
          <p:cNvCxnSpPr>
            <a:stCxn id="4" idx="5"/>
            <a:endCxn id="6" idx="1"/>
          </p:cNvCxnSpPr>
          <p:nvPr/>
        </p:nvCxnSpPr>
        <p:spPr>
          <a:xfrm rot="16200000" flipH="1">
            <a:off x="4619345" y="1795480"/>
            <a:ext cx="667310" cy="1810310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>
            <a:stCxn id="6" idx="2"/>
            <a:endCxn id="9" idx="7"/>
          </p:cNvCxnSpPr>
          <p:nvPr/>
        </p:nvCxnSpPr>
        <p:spPr>
          <a:xfrm rot="10800000" flipV="1">
            <a:off x="3743046" y="3195934"/>
            <a:ext cx="2048155" cy="828955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Straight Arrow Connector 22"/>
          <p:cNvCxnSpPr>
            <a:stCxn id="6" idx="6"/>
            <a:endCxn id="13" idx="1"/>
          </p:cNvCxnSpPr>
          <p:nvPr/>
        </p:nvCxnSpPr>
        <p:spPr>
          <a:xfrm>
            <a:off x="6248400" y="3195935"/>
            <a:ext cx="2048155" cy="828955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4" name="Straight Arrow Connector 23"/>
          <p:cNvCxnSpPr>
            <a:stCxn id="6" idx="5"/>
            <a:endCxn id="12" idx="1"/>
          </p:cNvCxnSpPr>
          <p:nvPr/>
        </p:nvCxnSpPr>
        <p:spPr>
          <a:xfrm rot="16200000" flipH="1">
            <a:off x="6295745" y="3243280"/>
            <a:ext cx="667310" cy="895910"/>
          </a:xfrm>
          <a:prstGeom prst="straightConnector1">
            <a:avLst/>
          </a:prstGeom>
          <a:ln w="44450">
            <a:solidFill>
              <a:srgbClr val="00B0F0"/>
            </a:solidFill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5" name="TextBox 24"/>
          <p:cNvSpPr txBox="1"/>
          <p:nvPr/>
        </p:nvSpPr>
        <p:spPr>
          <a:xfrm>
            <a:off x="4191000" y="1900535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Scene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2510135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3836" y="4491335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Sky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29909" y="3576935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948535"/>
            <a:ext cx="876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Wake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9400" y="449133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Ship Body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9600" y="449133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Sails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62600" y="449133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Masts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0" y="4491335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Flag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52533" y="4491335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Sailors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72200" y="2586335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Sailing Ship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itle 2"/>
          <p:cNvSpPr>
            <a:spLocks noGrp="1"/>
          </p:cNvSpPr>
          <p:nvPr>
            <p:ph type="title"/>
          </p:nvPr>
        </p:nvSpPr>
        <p:spPr>
          <a:xfrm>
            <a:off x="304912" y="152486"/>
            <a:ext cx="3047920" cy="761980"/>
          </a:xfrm>
        </p:spPr>
        <p:txBody>
          <a:bodyPr/>
          <a:lstStyle/>
          <a:p>
            <a:pPr algn="l"/>
            <a:r>
              <a:rPr sz="3200" dirty="0" smtClean="0">
                <a:latin typeface="Arial Narrow" pitchFamily="34" charset="0"/>
              </a:rPr>
              <a:t>Perceptual </a:t>
            </a:r>
            <a:r>
              <a:rPr lang="en-US" sz="3200" dirty="0" smtClean="0">
                <a:latin typeface="Arial Narrow" pitchFamily="34" charset="0"/>
              </a:rPr>
              <a:t>p</a:t>
            </a:r>
            <a:r>
              <a:rPr sz="3200" dirty="0" smtClean="0">
                <a:latin typeface="Arial Narrow" pitchFamily="34" charset="0"/>
              </a:rPr>
              <a:t>ath</a:t>
            </a:r>
            <a:r>
              <a:rPr lang="en-US" sz="3200" dirty="0" smtClean="0">
                <a:latin typeface="Arial Narrow" pitchFamily="34" charset="0"/>
              </a:rPr>
              <a:t> III</a:t>
            </a:r>
            <a:endParaRPr lang="en-US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14" y="228684"/>
            <a:ext cx="8686572" cy="716026"/>
          </a:xfrm>
        </p:spPr>
        <p:txBody>
          <a:bodyPr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Degrees of Abstraction can be controlled by a sliding bar</a:t>
            </a:r>
            <a:endParaRPr lang="en-US" sz="3200" dirty="0">
              <a:latin typeface="Arial Narrow" pitchFamily="34" charset="0"/>
            </a:endParaRPr>
          </a:p>
        </p:txBody>
      </p:sp>
      <p:pic>
        <p:nvPicPr>
          <p:cNvPr id="5122" name="Picture 2" descr="C:\Users\Alfred\Documents\My Dropbox\npar10-talk\figs\sb100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0997" y="4151412"/>
            <a:ext cx="2768203" cy="2020788"/>
          </a:xfrm>
          <a:prstGeom prst="rect">
            <a:avLst/>
          </a:prstGeom>
          <a:noFill/>
        </p:spPr>
      </p:pic>
      <p:pic>
        <p:nvPicPr>
          <p:cNvPr id="5123" name="Picture 3" descr="C:\Users\Alfred\Documents\My Dropbox\npar10-talk\figs\s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36" y="1371654"/>
            <a:ext cx="2780026" cy="2028008"/>
          </a:xfrm>
          <a:prstGeom prst="rect">
            <a:avLst/>
          </a:prstGeom>
          <a:noFill/>
        </p:spPr>
      </p:pic>
      <p:pic>
        <p:nvPicPr>
          <p:cNvPr id="5124" name="Picture 4" descr="C:\Users\Alfred\Documents\My Dropbox\npar10-talk\figs\sb0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51412"/>
            <a:ext cx="2768203" cy="2020788"/>
          </a:xfrm>
          <a:prstGeom prst="rect">
            <a:avLst/>
          </a:prstGeom>
          <a:noFill/>
        </p:spPr>
      </p:pic>
      <p:pic>
        <p:nvPicPr>
          <p:cNvPr id="5125" name="Picture 5" descr="C:\Users\Alfred\Documents\My Dropbox\npar10-talk\figs\sb50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151412"/>
            <a:ext cx="2768203" cy="20207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67208" y="350519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90" y="624832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H=0.25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86218" y="632452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H=0.50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1742" y="632452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H=0.75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4912" y="152486"/>
            <a:ext cx="8229600" cy="716026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Stochastic </a:t>
            </a:r>
            <a:r>
              <a:rPr lang="en-US" sz="3200" dirty="0" smtClean="0">
                <a:latin typeface="Arial Narrow" pitchFamily="34" charset="0"/>
              </a:rPr>
              <a:t>i</a:t>
            </a:r>
            <a:r>
              <a:rPr lang="en-US" sz="3200" dirty="0" smtClean="0">
                <a:latin typeface="Arial Narrow" pitchFamily="34" charset="0"/>
              </a:rPr>
              <a:t>mage </a:t>
            </a:r>
            <a:r>
              <a:rPr lang="en-US" sz="3200" dirty="0" smtClean="0">
                <a:latin typeface="Arial Narrow" pitchFamily="34" charset="0"/>
              </a:rPr>
              <a:t>o</a:t>
            </a:r>
            <a:r>
              <a:rPr lang="en-US" sz="3200" dirty="0" smtClean="0">
                <a:latin typeface="Arial Narrow" pitchFamily="34" charset="0"/>
              </a:rPr>
              <a:t>perators on regions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308" y="1524050"/>
            <a:ext cx="8229600" cy="1981196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Color Scheme Transfer</a:t>
            </a:r>
          </a:p>
          <a:p>
            <a:pPr eaLnBrk="1" hangingPunct="1"/>
            <a:r>
              <a:rPr lang="en-US" sz="2000" dirty="0" smtClean="0"/>
              <a:t>Color Richness Reduction</a:t>
            </a:r>
          </a:p>
          <a:p>
            <a:pPr eaLnBrk="1" hangingPunct="1"/>
            <a:r>
              <a:rPr lang="en-US" sz="2000" dirty="0" smtClean="0"/>
              <a:t>Kernel Smoothing</a:t>
            </a:r>
          </a:p>
          <a:p>
            <a:pPr eaLnBrk="1" hangingPunct="1"/>
            <a:r>
              <a:rPr lang="en-US" sz="2000" dirty="0" smtClean="0"/>
              <a:t>Texture Modification</a:t>
            </a:r>
          </a:p>
          <a:p>
            <a:pPr eaLnBrk="1" hangingPunct="1"/>
            <a:r>
              <a:rPr lang="en-US" sz="2000" dirty="0" smtClean="0"/>
              <a:t>Morphing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3475038"/>
            <a:ext cx="8991600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912" y="1066862"/>
            <a:ext cx="830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dirty="0" smtClean="0"/>
              <a:t>The operators affect the </a:t>
            </a:r>
            <a:r>
              <a:rPr lang="en-US" dirty="0" smtClean="0">
                <a:solidFill>
                  <a:srgbClr val="0070C0"/>
                </a:solidFill>
              </a:rPr>
              <a:t>color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texture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shape</a:t>
            </a:r>
            <a:r>
              <a:rPr lang="en-US" dirty="0" smtClean="0"/>
              <a:t> features of images.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714" y="152486"/>
            <a:ext cx="7543602" cy="76198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 Narrow" pitchFamily="34" charset="0"/>
              </a:rPr>
              <a:t>Computing the entropy by non-parametric model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308" y="1219259"/>
            <a:ext cx="8229600" cy="1752554"/>
          </a:xfrm>
        </p:spPr>
        <p:txBody>
          <a:bodyPr/>
          <a:lstStyle/>
          <a:p>
            <a:pPr eaLnBrk="1" hangingPunct="1"/>
            <a:r>
              <a:rPr lang="en-US" sz="2400" dirty="0" smtClean="0"/>
              <a:t>Using appearance-category pairs </a:t>
            </a:r>
            <a:r>
              <a:rPr lang="en-US" sz="2400" dirty="0" smtClean="0">
                <a:solidFill>
                  <a:srgbClr val="0070C0"/>
                </a:solidFill>
              </a:rPr>
              <a:t>{ (</a:t>
            </a:r>
            <a:r>
              <a:rPr lang="en-US" sz="2400" i="1" dirty="0" err="1" smtClean="0">
                <a:solidFill>
                  <a:srgbClr val="0070C0"/>
                </a:solidFill>
              </a:rPr>
              <a:t>J</a:t>
            </a:r>
            <a:r>
              <a:rPr lang="en-US" sz="2400" i="1" baseline="-25000" dirty="0" err="1" smtClean="0">
                <a:solidFill>
                  <a:srgbClr val="0070C0"/>
                </a:solidFill>
              </a:rPr>
              <a:t>n</a:t>
            </a:r>
            <a:r>
              <a:rPr lang="en-US" sz="2400" i="1" dirty="0" err="1" smtClean="0">
                <a:solidFill>
                  <a:srgbClr val="0070C0"/>
                </a:solidFill>
              </a:rPr>
              <a:t>,l</a:t>
            </a:r>
            <a:r>
              <a:rPr lang="en-US" sz="2400" i="1" baseline="-25000" dirty="0" err="1" smtClean="0">
                <a:solidFill>
                  <a:srgbClr val="0070C0"/>
                </a:solidFill>
              </a:rPr>
              <a:t>n</a:t>
            </a:r>
            <a:r>
              <a:rPr lang="en-US" sz="2400" dirty="0" smtClean="0">
                <a:solidFill>
                  <a:srgbClr val="0070C0"/>
                </a:solidFill>
              </a:rPr>
              <a:t>),</a:t>
            </a:r>
            <a:r>
              <a:rPr lang="en-US" sz="2400" i="1" dirty="0" smtClean="0">
                <a:solidFill>
                  <a:srgbClr val="0070C0"/>
                </a:solidFill>
              </a:rPr>
              <a:t>n=</a:t>
            </a:r>
            <a:r>
              <a:rPr lang="en-US" sz="2400" dirty="0" smtClean="0">
                <a:solidFill>
                  <a:srgbClr val="0070C0"/>
                </a:solidFill>
              </a:rPr>
              <a:t>1</a:t>
            </a:r>
            <a:r>
              <a:rPr lang="en-US" sz="2400" i="1" dirty="0" smtClean="0">
                <a:solidFill>
                  <a:srgbClr val="0070C0"/>
                </a:solidFill>
              </a:rPr>
              <a:t>,</a:t>
            </a:r>
            <a:r>
              <a:rPr lang="en-US" sz="2400" dirty="0" smtClean="0">
                <a:solidFill>
                  <a:srgbClr val="0070C0"/>
                </a:solidFill>
              </a:rPr>
              <a:t>2</a:t>
            </a:r>
            <a:r>
              <a:rPr lang="en-US" sz="2400" i="1" dirty="0" smtClean="0">
                <a:solidFill>
                  <a:srgbClr val="0070C0"/>
                </a:solidFill>
              </a:rPr>
              <a:t>,</a:t>
            </a:r>
            <a:r>
              <a:rPr lang="en-US" sz="2400" dirty="0" smtClean="0">
                <a:solidFill>
                  <a:srgbClr val="0070C0"/>
                </a:solidFill>
              </a:rPr>
              <a:t>…</a:t>
            </a:r>
            <a:r>
              <a:rPr lang="en-US" sz="2400" i="1" dirty="0" smtClean="0">
                <a:solidFill>
                  <a:srgbClr val="0070C0"/>
                </a:solidFill>
              </a:rPr>
              <a:t>,</a:t>
            </a:r>
            <a:r>
              <a:rPr lang="en-US" sz="2400" i="1" dirty="0" smtClean="0">
                <a:solidFill>
                  <a:srgbClr val="0070C0"/>
                </a:solidFill>
              </a:rPr>
              <a:t>N </a:t>
            </a:r>
            <a:r>
              <a:rPr lang="en-US" sz="2400" dirty="0" smtClean="0">
                <a:solidFill>
                  <a:srgbClr val="0070C0"/>
                </a:solidFill>
              </a:rPr>
              <a:t>} </a:t>
            </a:r>
            <a:r>
              <a:rPr lang="en-US" sz="2400" dirty="0" smtClean="0"/>
              <a:t>of </a:t>
            </a:r>
            <a:r>
              <a:rPr lang="en-US" sz="2400" dirty="0" smtClean="0">
                <a:solidFill>
                  <a:srgbClr val="0070C0"/>
                </a:solidFill>
              </a:rPr>
              <a:t>323,414</a:t>
            </a:r>
            <a:r>
              <a:rPr lang="en-US" sz="2400" dirty="0" smtClean="0"/>
              <a:t> parse tree nodes from </a:t>
            </a:r>
            <a:r>
              <a:rPr lang="en-US" sz="2400" dirty="0" smtClean="0">
                <a:solidFill>
                  <a:srgbClr val="0070C0"/>
                </a:solidFill>
              </a:rPr>
              <a:t>14,360</a:t>
            </a:r>
            <a:r>
              <a:rPr lang="en-US" sz="2400" dirty="0" smtClean="0"/>
              <a:t> natural scene images from the LHI image database.</a:t>
            </a:r>
          </a:p>
          <a:p>
            <a:pPr eaLnBrk="1" hangingPunct="1"/>
            <a:r>
              <a:rPr lang="en-US" sz="2400" dirty="0" smtClean="0"/>
              <a:t>Classification by probabilistic vote: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71684" y="3048010"/>
            <a:ext cx="64770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029188" y="6172128"/>
            <a:ext cx="3886098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 dirty="0" smtClean="0"/>
              <a:t>Ref. Tu and Zhu, DDMCMC, PAMI 2002.</a:t>
            </a:r>
            <a:endParaRPr lang="en-US" sz="1800" dirty="0" smtClean="0"/>
          </a:p>
        </p:txBody>
      </p:sp>
      <p:pic>
        <p:nvPicPr>
          <p:cNvPr id="10243" name="Picture 2" descr="zebra_syn_t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675" y="2074795"/>
            <a:ext cx="251460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zebra_curves_sy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675" y="4082982"/>
            <a:ext cx="2514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zebra_ob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2074795"/>
            <a:ext cx="251460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zebra_seg_te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5675" y="2074795"/>
            <a:ext cx="2514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1133475" y="3701982"/>
            <a:ext cx="7629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a. Input image                           b. Segmented texture regions      c. synthesis by texture models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958850" y="5683182"/>
            <a:ext cx="7680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                                          </a:t>
            </a:r>
            <a:r>
              <a:rPr lang="en-US" sz="1400"/>
              <a:t>d. curve processes + bkgd region   e. synthesis by curve models</a:t>
            </a:r>
          </a:p>
        </p:txBody>
      </p:sp>
      <p:sp>
        <p:nvSpPr>
          <p:cNvPr id="10249" name="Line 8"/>
          <p:cNvSpPr>
            <a:spLocks noChangeShapeType="1"/>
          </p:cNvSpPr>
          <p:nvPr/>
        </p:nvSpPr>
        <p:spPr bwMode="auto">
          <a:xfrm>
            <a:off x="3160713" y="4692582"/>
            <a:ext cx="2514600" cy="0"/>
          </a:xfrm>
          <a:prstGeom prst="line">
            <a:avLst/>
          </a:prstGeom>
          <a:noFill/>
          <a:ln w="762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36950" y="4090920"/>
            <a:ext cx="2457450" cy="1516062"/>
            <a:chOff x="2077" y="1925"/>
            <a:chExt cx="1548" cy="955"/>
          </a:xfrm>
        </p:grpSpPr>
        <p:pic>
          <p:nvPicPr>
            <p:cNvPr id="10252" name="Picture 10" descr="zebra_seg_curv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77" y="1930"/>
              <a:ext cx="1548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3" name="Line 11"/>
            <p:cNvSpPr>
              <a:spLocks noChangeShapeType="1"/>
            </p:cNvSpPr>
            <p:nvPr/>
          </p:nvSpPr>
          <p:spPr bwMode="auto">
            <a:xfrm flipH="1">
              <a:off x="2077" y="1925"/>
              <a:ext cx="5" cy="9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714" y="76266"/>
            <a:ext cx="6629346" cy="838200"/>
          </a:xfrm>
        </p:spPr>
        <p:txBody>
          <a:bodyPr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Ambiguities are ubiquitous in images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308" y="1066862"/>
            <a:ext cx="7696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Example 2.   A whole zebra vs. a number of stripes</a:t>
            </a:r>
          </a:p>
          <a:p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                                                (black on white vs. white on black ?)</a:t>
            </a:r>
            <a:endParaRPr lang="en-US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000" smtClean="0"/>
              <a:t>We need to determine the weights of votes, based on the distances.</a:t>
            </a:r>
          </a:p>
        </p:txBody>
      </p:sp>
      <p:grpSp>
        <p:nvGrpSpPr>
          <p:cNvPr id="26628" name="Group 18"/>
          <p:cNvGrpSpPr>
            <a:grpSpLocks/>
          </p:cNvGrpSpPr>
          <p:nvPr/>
        </p:nvGrpSpPr>
        <p:grpSpPr bwMode="auto">
          <a:xfrm>
            <a:off x="1143000" y="2295525"/>
            <a:ext cx="6934200" cy="4333875"/>
            <a:chOff x="0" y="0"/>
            <a:chExt cx="9144000" cy="5715000"/>
          </a:xfrm>
        </p:grpSpPr>
        <p:pic>
          <p:nvPicPr>
            <p:cNvPr id="26629" name="Picture 2" descr="D:\AA\IAA\figs\vote\bd1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209800" y="12192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3" descr="D:\AA\IAA\figs\vote\bd2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81000" y="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4" descr="D:\AA\IAA\figs\vote\bd3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16764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6" descr="D:\AA\IAA\figs\vote\deer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086600" y="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7" descr="D:\AA\IAA\figs\vote\dog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7924800" y="12192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>
              <a:endCxn id="8" idx="1"/>
            </p:cNvCxnSpPr>
            <p:nvPr/>
          </p:nvCxnSpPr>
          <p:spPr>
            <a:xfrm flipV="1">
              <a:off x="3429000" y="1829637"/>
              <a:ext cx="4496637" cy="22818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3"/>
              <a:endCxn id="7" idx="1"/>
            </p:cNvCxnSpPr>
            <p:nvPr/>
          </p:nvCxnSpPr>
          <p:spPr>
            <a:xfrm flipV="1">
              <a:off x="3429000" y="609182"/>
              <a:ext cx="3657182" cy="122045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3"/>
              <a:endCxn id="4" idx="1"/>
            </p:cNvCxnSpPr>
            <p:nvPr/>
          </p:nvCxnSpPr>
          <p:spPr>
            <a:xfrm flipV="1">
              <a:off x="1218363" y="1829637"/>
              <a:ext cx="992275" cy="45636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>
              <a:off x="1599363" y="1143000"/>
              <a:ext cx="611275" cy="53381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8" name="TextBox 12"/>
            <p:cNvSpPr txBox="1">
              <a:spLocks noChangeArrowheads="1"/>
            </p:cNvSpPr>
            <p:nvPr/>
          </p:nvSpPr>
          <p:spPr bwMode="auto">
            <a:xfrm>
              <a:off x="5867400" y="2286000"/>
              <a:ext cx="231185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Distant:</a:t>
              </a: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low-weight votes</a:t>
              </a:r>
            </a:p>
          </p:txBody>
        </p:sp>
        <p:sp>
          <p:nvSpPr>
            <p:cNvPr id="26639" name="TextBox 13"/>
            <p:cNvSpPr txBox="1">
              <a:spLocks noChangeArrowheads="1"/>
            </p:cNvSpPr>
            <p:nvPr/>
          </p:nvSpPr>
          <p:spPr bwMode="auto">
            <a:xfrm>
              <a:off x="1524000" y="0"/>
              <a:ext cx="239681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Close:</a:t>
              </a: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high-weight votes</a:t>
              </a:r>
            </a:p>
          </p:txBody>
        </p:sp>
        <p:pic>
          <p:nvPicPr>
            <p:cNvPr id="26640" name="Picture 2" descr="D:\categories\Tree\Tree_815_13_39_244_217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543800" y="32004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3" descr="D:\categories\Human\Athlete_1220_39_12_217_244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477000" y="44958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Arrow Connector 16"/>
            <p:cNvCxnSpPr>
              <a:endCxn id="16" idx="1"/>
            </p:cNvCxnSpPr>
            <p:nvPr/>
          </p:nvCxnSpPr>
          <p:spPr>
            <a:xfrm>
              <a:off x="2819819" y="2210637"/>
              <a:ext cx="3657181" cy="289518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15" idx="1"/>
            </p:cNvCxnSpPr>
            <p:nvPr/>
          </p:nvCxnSpPr>
          <p:spPr>
            <a:xfrm>
              <a:off x="3200819" y="2210637"/>
              <a:ext cx="4343818" cy="159936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/>
          <p:cNvSpPr txBox="1">
            <a:spLocks/>
          </p:cNvSpPr>
          <p:nvPr/>
        </p:nvSpPr>
        <p:spPr bwMode="auto">
          <a:xfrm>
            <a:off x="228714" y="152486"/>
            <a:ext cx="7543602" cy="76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Computing the entropy by non-parametric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Probabilistic </a:t>
            </a:r>
            <a:r>
              <a:rPr lang="en-US" sz="2400" dirty="0" smtClean="0"/>
              <a:t>vote for leaf nodes in the parse tree:</a:t>
            </a:r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	</a:t>
            </a:r>
            <a:r>
              <a:rPr lang="el-GR" sz="2400" i="1" dirty="0" smtClean="0">
                <a:solidFill>
                  <a:srgbClr val="0070C0"/>
                </a:solidFill>
              </a:rPr>
              <a:t>λ</a:t>
            </a:r>
            <a:r>
              <a:rPr lang="en-US" sz="2400" dirty="0" smtClean="0"/>
              <a:t> is a rate parameter determined empirically (we don’t have </a:t>
            </a:r>
            <a:r>
              <a:rPr lang="en-US" sz="2400" dirty="0" smtClean="0"/>
              <a:t>ground truth </a:t>
            </a:r>
            <a:r>
              <a:rPr lang="en-US" sz="2400" i="1" dirty="0" smtClean="0">
                <a:solidFill>
                  <a:srgbClr val="0070C0"/>
                </a:solidFill>
              </a:rPr>
              <a:t>p</a:t>
            </a:r>
            <a:r>
              <a:rPr lang="en-US" sz="2400" dirty="0" smtClean="0"/>
              <a:t>)</a:t>
            </a:r>
          </a:p>
          <a:p>
            <a:pPr eaLnBrk="1" hangingPunct="1"/>
            <a:r>
              <a:rPr lang="en-US" sz="2400" dirty="0" smtClean="0"/>
              <a:t>Logistic distance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i="1" dirty="0" err="1" smtClean="0">
                <a:solidFill>
                  <a:srgbClr val="0070C0"/>
                </a:solidFill>
              </a:rPr>
              <a:t>h</a:t>
            </a:r>
            <a:r>
              <a:rPr lang="en-US" sz="2400" i="1" baseline="-25000" dirty="0" err="1" smtClean="0">
                <a:solidFill>
                  <a:srgbClr val="0070C0"/>
                </a:solidFill>
              </a:rPr>
              <a:t>f</a:t>
            </a:r>
            <a:r>
              <a:rPr lang="en-US" sz="2400" dirty="0" err="1" smtClean="0"/>
              <a:t>’s</a:t>
            </a:r>
            <a:r>
              <a:rPr lang="en-US" sz="2400" dirty="0" smtClean="0"/>
              <a:t> are image features in color, texture and shape aspects</a:t>
            </a:r>
          </a:p>
          <a:p>
            <a:pPr eaLnBrk="1" hangingPunct="1"/>
            <a:r>
              <a:rPr lang="el-GR" sz="2400" i="1" dirty="0" smtClean="0">
                <a:solidFill>
                  <a:srgbClr val="0070C0"/>
                </a:solidFill>
              </a:rPr>
              <a:t>α</a:t>
            </a:r>
            <a:r>
              <a:rPr lang="en-US" sz="2400" dirty="0" smtClean="0"/>
              <a:t> and </a:t>
            </a:r>
            <a:r>
              <a:rPr lang="el-GR" sz="2400" i="1" dirty="0" smtClean="0">
                <a:solidFill>
                  <a:srgbClr val="0070C0"/>
                </a:solidFill>
              </a:rPr>
              <a:t>β</a:t>
            </a:r>
            <a:r>
              <a:rPr lang="en-US" sz="2400" i="1" baseline="-25000" dirty="0" smtClean="0">
                <a:solidFill>
                  <a:srgbClr val="0070C0"/>
                </a:solidFill>
              </a:rPr>
              <a:t>f</a:t>
            </a:r>
            <a:r>
              <a:rPr lang="en-US" sz="2400" dirty="0" smtClean="0"/>
              <a:t> are learned by logistic regression with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0600" y="2095500"/>
            <a:ext cx="72009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52600" y="4191000"/>
            <a:ext cx="5548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29400" y="5613400"/>
            <a:ext cx="22098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28714" y="152486"/>
            <a:ext cx="7543602" cy="76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Computing the entropy at leaf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5228" y="2438426"/>
            <a:ext cx="43084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5902" y="5562544"/>
            <a:ext cx="75390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28714" y="152486"/>
            <a:ext cx="7543602" cy="76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Propagating the entropy in the parse tree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516" y="1295456"/>
            <a:ext cx="8229600" cy="10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  <a:ea typeface="+mn-ea"/>
              </a:rPr>
              <a:t>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belief propagation [Pearl 1986], which iteratively updates the beliefs of each node according to current marginal probabilities of its neighbors. (very fast for a small parse tree)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28714" y="228684"/>
            <a:ext cx="8229384" cy="716026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Painterly </a:t>
            </a:r>
            <a:r>
              <a:rPr lang="en-US" sz="3200" dirty="0" smtClean="0">
                <a:latin typeface="Arial Narrow" pitchFamily="34" charset="0"/>
              </a:rPr>
              <a:t>Rendering                  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81110" y="1371655"/>
            <a:ext cx="8229600" cy="2743128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dirty="0" smtClean="0">
                <a:latin typeface="Arial Narrow" pitchFamily="34" charset="0"/>
              </a:rPr>
              <a:t>Our previous work on Stroke-Based Rendering (SBR)</a:t>
            </a:r>
          </a:p>
          <a:p>
            <a:pPr eaLnBrk="1" hangingPunct="1">
              <a:buNone/>
            </a:pPr>
            <a:r>
              <a:rPr lang="en-US" sz="2400" dirty="0" smtClean="0">
                <a:latin typeface="Arial Narrow" pitchFamily="34" charset="0"/>
              </a:rPr>
              <a:t>(1) Brush Modeling </a:t>
            </a:r>
            <a:r>
              <a:rPr lang="en-US" sz="2400" dirty="0" smtClean="0">
                <a:solidFill>
                  <a:srgbClr val="0070C0"/>
                </a:solidFill>
                <a:latin typeface="Arial Narrow" pitchFamily="34" charset="0"/>
              </a:rPr>
              <a:t>Brush Dictionary and Color Transfer</a:t>
            </a:r>
          </a:p>
          <a:p>
            <a:pPr eaLnBrk="1" hangingPunct="1"/>
            <a:endParaRPr lang="en-US" sz="2400" dirty="0" smtClean="0">
              <a:latin typeface="Arial Narrow" pitchFamily="34" charset="0"/>
            </a:endParaRPr>
          </a:p>
          <a:p>
            <a:pPr eaLnBrk="1" hangingPunct="1"/>
            <a:endParaRPr lang="en-US" sz="2400" dirty="0" smtClean="0">
              <a:latin typeface="Arial Narrow" pitchFamily="34" charset="0"/>
            </a:endParaRPr>
          </a:p>
          <a:p>
            <a:pPr eaLnBrk="1" hangingPunct="1">
              <a:buNone/>
            </a:pPr>
            <a:endParaRPr lang="en-US" sz="2400" dirty="0" smtClean="0">
              <a:latin typeface="Arial Narrow" pitchFamily="34" charset="0"/>
            </a:endParaRPr>
          </a:p>
          <a:p>
            <a:pPr eaLnBrk="1" hangingPunct="1">
              <a:buNone/>
            </a:pPr>
            <a:r>
              <a:rPr lang="en-US" sz="2400" dirty="0" smtClean="0">
                <a:latin typeface="Arial Narrow" pitchFamily="34" charset="0"/>
              </a:rPr>
              <a:t>(2) Stroke Placement </a:t>
            </a:r>
            <a:r>
              <a:rPr lang="en-US" sz="2400" dirty="0" smtClean="0">
                <a:solidFill>
                  <a:srgbClr val="0070C0"/>
                </a:solidFill>
                <a:latin typeface="Arial Narrow" pitchFamily="34" charset="0"/>
              </a:rPr>
              <a:t>Sketch and Orientation Field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60463" y="2667000"/>
            <a:ext cx="15827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43200" y="2667000"/>
            <a:ext cx="16002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43400" y="2667000"/>
            <a:ext cx="1600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43600" y="2667000"/>
            <a:ext cx="1600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543800" y="2667000"/>
            <a:ext cx="16002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43000" y="41910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9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789363" y="4191000"/>
            <a:ext cx="26400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0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451600" y="4170363"/>
            <a:ext cx="2667000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72158" y="609674"/>
            <a:ext cx="2556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Ref.  </a:t>
            </a:r>
            <a:r>
              <a:rPr lang="en-US" sz="1600" dirty="0" err="1" smtClean="0">
                <a:latin typeface="Arial Narrow" pitchFamily="34" charset="0"/>
              </a:rPr>
              <a:t>Zeng</a:t>
            </a:r>
            <a:r>
              <a:rPr lang="en-US" sz="1600" dirty="0" smtClean="0">
                <a:latin typeface="Arial Narrow" pitchFamily="34" charset="0"/>
              </a:rPr>
              <a:t>, et al ACM </a:t>
            </a:r>
            <a:r>
              <a:rPr lang="en-US" sz="1600" dirty="0" err="1" smtClean="0">
                <a:latin typeface="Arial Narrow" pitchFamily="34" charset="0"/>
              </a:rPr>
              <a:t>ToG</a:t>
            </a:r>
            <a:r>
              <a:rPr lang="en-US" sz="1600" dirty="0" smtClean="0">
                <a:latin typeface="Arial Narrow" pitchFamily="34" charset="0"/>
              </a:rPr>
              <a:t> 2009</a:t>
            </a:r>
            <a:endParaRPr lang="en-US" sz="16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14" y="228684"/>
            <a:ext cx="2438444" cy="716026"/>
          </a:xfrm>
        </p:spPr>
        <p:txBody>
          <a:bodyPr/>
          <a:lstStyle/>
          <a:p>
            <a:r>
              <a:rPr lang="en-US" sz="3200" dirty="0" smtClean="0">
                <a:latin typeface="Arial Narrow" pitchFamily="34" charset="0"/>
              </a:rPr>
              <a:t>More results</a:t>
            </a:r>
            <a:endParaRPr lang="en-US" sz="3200" dirty="0">
              <a:latin typeface="Arial Narrow" pitchFamily="34" charset="0"/>
            </a:endParaRPr>
          </a:p>
        </p:txBody>
      </p:sp>
      <p:pic>
        <p:nvPicPr>
          <p:cNvPr id="6146" name="Picture 2" descr="C:\Users\Alfred\Documents\My Dropbox\npar10-talk\figs\fig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8926" y="1447800"/>
            <a:ext cx="3347561" cy="5029200"/>
          </a:xfrm>
          <a:prstGeom prst="rect">
            <a:avLst/>
          </a:prstGeom>
          <a:noFill/>
        </p:spPr>
      </p:pic>
      <p:pic>
        <p:nvPicPr>
          <p:cNvPr id="6147" name="Picture 3" descr="C:\Users\Alfred\Documents\My Dropbox\npar10-talk\figs\fig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278" y="1447800"/>
            <a:ext cx="3341275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fred\Documents\My Dropbox\npar10-talk\figs\fig6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902" y="381080"/>
            <a:ext cx="8026189" cy="6019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10" y="228684"/>
            <a:ext cx="5943444" cy="68587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Arial Narrow" pitchFamily="34" charset="0"/>
              </a:rPr>
              <a:t>Different Paths of Perception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8194" name="Picture 2" descr="C:\Users\Alfred\Documents\My Dropbox\npar10-talk\figs\fig5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371600"/>
            <a:ext cx="3371850" cy="4495800"/>
          </a:xfrm>
          <a:prstGeom prst="rect">
            <a:avLst/>
          </a:prstGeom>
          <a:noFill/>
        </p:spPr>
      </p:pic>
      <p:pic>
        <p:nvPicPr>
          <p:cNvPr id="8195" name="Picture 3" descr="C:\Users\Alfred\Documents\My Dropbox\npar10-talk\figs\fig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337185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ong-Chun Zhu\Desktop\Snap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911" y="304882"/>
            <a:ext cx="8680785" cy="5714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Song-Chun Zhu\Desktop\Snap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714" y="228684"/>
            <a:ext cx="8638124" cy="6453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Song-Chun Zhu\Desktop\Snap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2" y="0"/>
            <a:ext cx="8381900" cy="6827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04912" y="0"/>
            <a:ext cx="7467404" cy="914400"/>
          </a:xfrm>
        </p:spPr>
        <p:txBody>
          <a:bodyPr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In a statistical language … it is fast  </a:t>
            </a:r>
            <a:r>
              <a:rPr lang="en-US" sz="3200" dirty="0" smtClean="0">
                <a:latin typeface="Arial Narrow" pitchFamily="34" charset="0"/>
              </a:rPr>
              <a:t>“</a:t>
            </a:r>
            <a:r>
              <a:rPr lang="en-US" sz="3200" dirty="0" smtClean="0">
                <a:solidFill>
                  <a:srgbClr val="FF0000"/>
                </a:solidFill>
                <a:latin typeface="Arial Narrow" pitchFamily="34" charset="0"/>
              </a:rPr>
              <a:t>mixing rate</a:t>
            </a:r>
            <a:r>
              <a:rPr lang="en-US" sz="3200" dirty="0" smtClean="0">
                <a:latin typeface="Arial Narrow" pitchFamily="34" charset="0"/>
              </a:rPr>
              <a:t>”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11267" name="TextBox 53"/>
          <p:cNvSpPr txBox="1">
            <a:spLocks noChangeArrowheads="1"/>
          </p:cNvSpPr>
          <p:nvPr/>
        </p:nvSpPr>
        <p:spPr bwMode="auto">
          <a:xfrm>
            <a:off x="533506" y="2743218"/>
            <a:ext cx="2071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Posterior probability  p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77200" y="381000"/>
            <a:ext cx="6096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9" name="TextBox 22"/>
          <p:cNvSpPr txBox="1">
            <a:spLocks noChangeArrowheads="1"/>
          </p:cNvSpPr>
          <p:nvPr/>
        </p:nvSpPr>
        <p:spPr bwMode="auto">
          <a:xfrm>
            <a:off x="533506" y="1498624"/>
            <a:ext cx="82793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 Narrow" pitchFamily="34" charset="0"/>
              </a:rPr>
              <a:t>The two criteria for MCMC design: </a:t>
            </a:r>
          </a:p>
          <a:p>
            <a:r>
              <a:rPr lang="en-US" sz="2000" dirty="0">
                <a:latin typeface="Arial Narrow" pitchFamily="34" charset="0"/>
              </a:rPr>
              <a:t>     1, Short “</a:t>
            </a:r>
            <a:r>
              <a:rPr lang="en-US" sz="2000" dirty="0">
                <a:solidFill>
                  <a:srgbClr val="FF0000"/>
                </a:solidFill>
                <a:latin typeface="Arial Narrow" pitchFamily="34" charset="0"/>
              </a:rPr>
              <a:t>burn-in</a:t>
            </a:r>
            <a:r>
              <a:rPr lang="en-US" sz="2000" dirty="0">
                <a:latin typeface="Arial Narrow" pitchFamily="34" charset="0"/>
              </a:rPr>
              <a:t>” period   </a:t>
            </a:r>
            <a:r>
              <a:rPr lang="en-US" sz="2000" dirty="0" smtClean="0">
                <a:latin typeface="Arial Narrow" pitchFamily="34" charset="0"/>
              </a:rPr>
              <a:t>       --- </a:t>
            </a:r>
            <a:r>
              <a:rPr lang="en-US" sz="2000" dirty="0">
                <a:latin typeface="Arial Narrow" pitchFamily="34" charset="0"/>
              </a:rPr>
              <a:t>The </a:t>
            </a:r>
            <a:r>
              <a:rPr lang="en-US" sz="2000" dirty="0" smtClean="0">
                <a:latin typeface="Arial Narrow" pitchFamily="34" charset="0"/>
              </a:rPr>
              <a:t>Markov Chain </a:t>
            </a:r>
            <a:r>
              <a:rPr lang="en-US" sz="2000" dirty="0">
                <a:latin typeface="Arial Narrow" pitchFamily="34" charset="0"/>
              </a:rPr>
              <a:t>reaches the equilibrium fast     </a:t>
            </a:r>
          </a:p>
          <a:p>
            <a:r>
              <a:rPr lang="en-US" sz="2000" dirty="0">
                <a:latin typeface="Arial Narrow" pitchFamily="34" charset="0"/>
              </a:rPr>
              <a:t>     2, </a:t>
            </a:r>
            <a:r>
              <a:rPr lang="en-US" sz="2000" dirty="0" smtClean="0">
                <a:latin typeface="Arial Narrow" pitchFamily="34" charset="0"/>
              </a:rPr>
              <a:t>low   “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auto-correlation</a:t>
            </a:r>
            <a:r>
              <a:rPr lang="en-US" sz="2000" dirty="0" smtClean="0">
                <a:latin typeface="Arial Narrow" pitchFamily="34" charset="0"/>
              </a:rPr>
              <a:t>”         </a:t>
            </a:r>
            <a:r>
              <a:rPr lang="en-US" sz="2000" dirty="0">
                <a:latin typeface="Arial Narrow" pitchFamily="34" charset="0"/>
              </a:rPr>
              <a:t>--- The </a:t>
            </a:r>
            <a:r>
              <a:rPr lang="en-US" sz="2000" dirty="0" smtClean="0">
                <a:latin typeface="Arial Narrow" pitchFamily="34" charset="0"/>
              </a:rPr>
              <a:t>Markov chain states </a:t>
            </a:r>
            <a:r>
              <a:rPr lang="en-US" sz="2000" dirty="0">
                <a:latin typeface="Arial Narrow" pitchFamily="34" charset="0"/>
              </a:rPr>
              <a:t>are less correlated in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110" y="1066862"/>
            <a:ext cx="4982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Sampling Probabilities with Multiple Modes</a:t>
            </a:r>
            <a:endParaRPr lang="en-US" sz="2400" dirty="0">
              <a:latin typeface="Arial Narrow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914496" y="4114782"/>
            <a:ext cx="1676356" cy="1588"/>
          </a:xfrm>
          <a:prstGeom prst="straightConnector1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752674" y="4952960"/>
            <a:ext cx="5791048" cy="798"/>
          </a:xfrm>
          <a:prstGeom prst="straightConnector1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057400" y="3122083"/>
            <a:ext cx="4038560" cy="1830877"/>
          </a:xfrm>
          <a:custGeom>
            <a:avLst/>
            <a:gdLst>
              <a:gd name="connsiteX0" fmla="*/ 0 w 4064000"/>
              <a:gd name="connsiteY0" fmla="*/ 1818217 h 1866900"/>
              <a:gd name="connsiteX1" fmla="*/ 635000 w 4064000"/>
              <a:gd name="connsiteY1" fmla="*/ 1449917 h 1866900"/>
              <a:gd name="connsiteX2" fmla="*/ 901700 w 4064000"/>
              <a:gd name="connsiteY2" fmla="*/ 167217 h 1866900"/>
              <a:gd name="connsiteX3" fmla="*/ 1054100 w 4064000"/>
              <a:gd name="connsiteY3" fmla="*/ 446617 h 1866900"/>
              <a:gd name="connsiteX4" fmla="*/ 1206500 w 4064000"/>
              <a:gd name="connsiteY4" fmla="*/ 1399117 h 1866900"/>
              <a:gd name="connsiteX5" fmla="*/ 1435100 w 4064000"/>
              <a:gd name="connsiteY5" fmla="*/ 1754717 h 1866900"/>
              <a:gd name="connsiteX6" fmla="*/ 1981200 w 4064000"/>
              <a:gd name="connsiteY6" fmla="*/ 1818217 h 1866900"/>
              <a:gd name="connsiteX7" fmla="*/ 2641600 w 4064000"/>
              <a:gd name="connsiteY7" fmla="*/ 1767417 h 1866900"/>
              <a:gd name="connsiteX8" fmla="*/ 3009900 w 4064000"/>
              <a:gd name="connsiteY8" fmla="*/ 1386417 h 1866900"/>
              <a:gd name="connsiteX9" fmla="*/ 3378200 w 4064000"/>
              <a:gd name="connsiteY9" fmla="*/ 192617 h 1866900"/>
              <a:gd name="connsiteX10" fmla="*/ 3556000 w 4064000"/>
              <a:gd name="connsiteY10" fmla="*/ 421217 h 1866900"/>
              <a:gd name="connsiteX11" fmla="*/ 3683000 w 4064000"/>
              <a:gd name="connsiteY11" fmla="*/ 1310217 h 1866900"/>
              <a:gd name="connsiteX12" fmla="*/ 3873500 w 4064000"/>
              <a:gd name="connsiteY12" fmla="*/ 1780117 h 1866900"/>
              <a:gd name="connsiteX13" fmla="*/ 4064000 w 4064000"/>
              <a:gd name="connsiteY13" fmla="*/ 1830917 h 1866900"/>
              <a:gd name="connsiteX14" fmla="*/ 4064000 w 4064000"/>
              <a:gd name="connsiteY14" fmla="*/ 1830917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4000" h="1866900">
                <a:moveTo>
                  <a:pt x="0" y="1818217"/>
                </a:moveTo>
                <a:cubicBezTo>
                  <a:pt x="242358" y="1771650"/>
                  <a:pt x="484717" y="1725084"/>
                  <a:pt x="635000" y="1449917"/>
                </a:cubicBezTo>
                <a:cubicBezTo>
                  <a:pt x="785283" y="1174750"/>
                  <a:pt x="831850" y="334434"/>
                  <a:pt x="901700" y="167217"/>
                </a:cubicBezTo>
                <a:cubicBezTo>
                  <a:pt x="971550" y="0"/>
                  <a:pt x="1003300" y="241300"/>
                  <a:pt x="1054100" y="446617"/>
                </a:cubicBezTo>
                <a:cubicBezTo>
                  <a:pt x="1104900" y="651934"/>
                  <a:pt x="1143000" y="1181100"/>
                  <a:pt x="1206500" y="1399117"/>
                </a:cubicBezTo>
                <a:cubicBezTo>
                  <a:pt x="1270000" y="1617134"/>
                  <a:pt x="1305983" y="1684867"/>
                  <a:pt x="1435100" y="1754717"/>
                </a:cubicBezTo>
                <a:cubicBezTo>
                  <a:pt x="1564217" y="1824567"/>
                  <a:pt x="1780117" y="1816100"/>
                  <a:pt x="1981200" y="1818217"/>
                </a:cubicBezTo>
                <a:cubicBezTo>
                  <a:pt x="2182283" y="1820334"/>
                  <a:pt x="2470150" y="1839384"/>
                  <a:pt x="2641600" y="1767417"/>
                </a:cubicBezTo>
                <a:cubicBezTo>
                  <a:pt x="2813050" y="1695450"/>
                  <a:pt x="2887133" y="1648884"/>
                  <a:pt x="3009900" y="1386417"/>
                </a:cubicBezTo>
                <a:cubicBezTo>
                  <a:pt x="3132667" y="1123950"/>
                  <a:pt x="3287183" y="353484"/>
                  <a:pt x="3378200" y="192617"/>
                </a:cubicBezTo>
                <a:cubicBezTo>
                  <a:pt x="3469217" y="31750"/>
                  <a:pt x="3505200" y="234950"/>
                  <a:pt x="3556000" y="421217"/>
                </a:cubicBezTo>
                <a:cubicBezTo>
                  <a:pt x="3606800" y="607484"/>
                  <a:pt x="3630083" y="1083734"/>
                  <a:pt x="3683000" y="1310217"/>
                </a:cubicBezTo>
                <a:cubicBezTo>
                  <a:pt x="3735917" y="1536700"/>
                  <a:pt x="3810000" y="1693334"/>
                  <a:pt x="3873500" y="1780117"/>
                </a:cubicBezTo>
                <a:cubicBezTo>
                  <a:pt x="3937000" y="1866900"/>
                  <a:pt x="4064000" y="1830917"/>
                  <a:pt x="4064000" y="1830917"/>
                </a:cubicBezTo>
                <a:lnTo>
                  <a:pt x="4064000" y="1830917"/>
                </a:lnTo>
              </a:path>
            </a:pathLst>
          </a:cu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95644" y="496461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38316" y="496461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2895644" y="4876762"/>
            <a:ext cx="304792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5333980" y="4876762"/>
            <a:ext cx="304792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5902" y="5562544"/>
            <a:ext cx="7468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 1:                 AAAAAAAAAA …. AA   … BBBBBBBBB…</a:t>
            </a:r>
          </a:p>
          <a:p>
            <a:r>
              <a:rPr lang="en-US" dirty="0" smtClean="0"/>
              <a:t>MC 2:                 AABBBABAAABBABAABB …                    mixes faster</a:t>
            </a:r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3124238" y="2971812"/>
            <a:ext cx="2239108" cy="234462"/>
          </a:xfrm>
          <a:custGeom>
            <a:avLst/>
            <a:gdLst>
              <a:gd name="connsiteX0" fmla="*/ 0 w 2239108"/>
              <a:gd name="connsiteY0" fmla="*/ 234462 h 234462"/>
              <a:gd name="connsiteX1" fmla="*/ 1090247 w 2239108"/>
              <a:gd name="connsiteY1" fmla="*/ 0 h 234462"/>
              <a:gd name="connsiteX2" fmla="*/ 2239108 w 2239108"/>
              <a:gd name="connsiteY2" fmla="*/ 234462 h 23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9108" h="234462">
                <a:moveTo>
                  <a:pt x="0" y="234462"/>
                </a:moveTo>
                <a:cubicBezTo>
                  <a:pt x="358531" y="117231"/>
                  <a:pt x="717062" y="0"/>
                  <a:pt x="1090247" y="0"/>
                </a:cubicBezTo>
                <a:cubicBezTo>
                  <a:pt x="1463432" y="0"/>
                  <a:pt x="1851270" y="117231"/>
                  <a:pt x="2239108" y="234462"/>
                </a:cubicBezTo>
              </a:path>
            </a:pathLst>
          </a:cu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3124238" y="3247292"/>
            <a:ext cx="2209742" cy="1641193"/>
            <a:chOff x="3124238" y="3247292"/>
            <a:chExt cx="2209742" cy="1641193"/>
          </a:xfrm>
        </p:grpSpPr>
        <p:sp>
          <p:nvSpPr>
            <p:cNvPr id="36" name="Freeform 35"/>
            <p:cNvSpPr/>
            <p:nvPr/>
          </p:nvSpPr>
          <p:spPr>
            <a:xfrm>
              <a:off x="3124238" y="3247292"/>
              <a:ext cx="2209742" cy="1629470"/>
            </a:xfrm>
            <a:custGeom>
              <a:avLst/>
              <a:gdLst>
                <a:gd name="connsiteX0" fmla="*/ 0 w 2321169"/>
                <a:gd name="connsiteY0" fmla="*/ 46893 h 1625601"/>
                <a:gd name="connsiteX1" fmla="*/ 105508 w 2321169"/>
                <a:gd name="connsiteY1" fmla="*/ 492370 h 1625601"/>
                <a:gd name="connsiteX2" fmla="*/ 164123 w 2321169"/>
                <a:gd name="connsiteY2" fmla="*/ 890954 h 1625601"/>
                <a:gd name="connsiteX3" fmla="*/ 304800 w 2321169"/>
                <a:gd name="connsiteY3" fmla="*/ 1465385 h 1625601"/>
                <a:gd name="connsiteX4" fmla="*/ 808893 w 2321169"/>
                <a:gd name="connsiteY4" fmla="*/ 1606062 h 1625601"/>
                <a:gd name="connsiteX5" fmla="*/ 1547446 w 2321169"/>
                <a:gd name="connsiteY5" fmla="*/ 1570893 h 1625601"/>
                <a:gd name="connsiteX6" fmla="*/ 1922585 w 2321169"/>
                <a:gd name="connsiteY6" fmla="*/ 1277816 h 1625601"/>
                <a:gd name="connsiteX7" fmla="*/ 2098431 w 2321169"/>
                <a:gd name="connsiteY7" fmla="*/ 679939 h 1625601"/>
                <a:gd name="connsiteX8" fmla="*/ 2309446 w 2321169"/>
                <a:gd name="connsiteY8" fmla="*/ 35170 h 1625601"/>
                <a:gd name="connsiteX9" fmla="*/ 2309446 w 2321169"/>
                <a:gd name="connsiteY9" fmla="*/ 35170 h 1625601"/>
                <a:gd name="connsiteX10" fmla="*/ 2309446 w 2321169"/>
                <a:gd name="connsiteY10" fmla="*/ 35170 h 1625601"/>
                <a:gd name="connsiteX11" fmla="*/ 2321169 w 2321169"/>
                <a:gd name="connsiteY11" fmla="*/ 0 h 162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1169" h="1625601">
                  <a:moveTo>
                    <a:pt x="0" y="46893"/>
                  </a:moveTo>
                  <a:cubicBezTo>
                    <a:pt x="39077" y="199293"/>
                    <a:pt x="78154" y="351693"/>
                    <a:pt x="105508" y="492370"/>
                  </a:cubicBezTo>
                  <a:cubicBezTo>
                    <a:pt x="132862" y="633047"/>
                    <a:pt x="130908" y="728785"/>
                    <a:pt x="164123" y="890954"/>
                  </a:cubicBezTo>
                  <a:cubicBezTo>
                    <a:pt x="197338" y="1053123"/>
                    <a:pt x="197338" y="1346200"/>
                    <a:pt x="304800" y="1465385"/>
                  </a:cubicBezTo>
                  <a:cubicBezTo>
                    <a:pt x="412262" y="1584570"/>
                    <a:pt x="601785" y="1588477"/>
                    <a:pt x="808893" y="1606062"/>
                  </a:cubicBezTo>
                  <a:cubicBezTo>
                    <a:pt x="1016001" y="1623647"/>
                    <a:pt x="1361831" y="1625601"/>
                    <a:pt x="1547446" y="1570893"/>
                  </a:cubicBezTo>
                  <a:cubicBezTo>
                    <a:pt x="1733061" y="1516185"/>
                    <a:pt x="1830754" y="1426308"/>
                    <a:pt x="1922585" y="1277816"/>
                  </a:cubicBezTo>
                  <a:cubicBezTo>
                    <a:pt x="2014416" y="1129324"/>
                    <a:pt x="2033954" y="887047"/>
                    <a:pt x="2098431" y="679939"/>
                  </a:cubicBezTo>
                  <a:cubicBezTo>
                    <a:pt x="2162908" y="472831"/>
                    <a:pt x="2309446" y="35170"/>
                    <a:pt x="2309446" y="35170"/>
                  </a:cubicBezTo>
                  <a:lnTo>
                    <a:pt x="2309446" y="35170"/>
                  </a:lnTo>
                  <a:lnTo>
                    <a:pt x="2309446" y="35170"/>
                  </a:lnTo>
                  <a:lnTo>
                    <a:pt x="2321169" y="0"/>
                  </a:lnTo>
                </a:path>
              </a:pathLst>
            </a:custGeom>
            <a:ln w="1905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124238" y="3399691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176990" y="3669317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235605" y="3962386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264911" y="4237872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329386" y="4536801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505228" y="4753672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780711" y="4800564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062060" y="4812287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343406" y="4800564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48198" y="4736089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835763" y="4595416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964713" y="4343376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029188" y="4114782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105386" y="3874465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169861" y="3610702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257782" y="3352802"/>
              <a:ext cx="76198" cy="76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Oval 53"/>
          <p:cNvSpPr/>
          <p:nvPr/>
        </p:nvSpPr>
        <p:spPr>
          <a:xfrm>
            <a:off x="4179287" y="2930783"/>
            <a:ext cx="76198" cy="761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 animBg="1"/>
      <p:bldP spid="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 idx="4294967295"/>
          </p:nvPr>
        </p:nvSpPr>
        <p:spPr>
          <a:xfrm>
            <a:off x="228714" y="152486"/>
            <a:ext cx="7086414" cy="838178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Human </a:t>
            </a:r>
            <a:r>
              <a:rPr lang="en-US" sz="3200" dirty="0" smtClean="0">
                <a:latin typeface="Arial Narrow" pitchFamily="34" charset="0"/>
              </a:rPr>
              <a:t>E</a:t>
            </a:r>
            <a:r>
              <a:rPr lang="en-US" sz="3200" dirty="0" smtClean="0">
                <a:latin typeface="Arial Narrow" pitchFamily="34" charset="0"/>
              </a:rPr>
              <a:t>xperiment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17411" name="Content Placeholder 1"/>
          <p:cNvSpPr>
            <a:spLocks noGrp="1"/>
          </p:cNvSpPr>
          <p:nvPr>
            <p:ph idx="4294967295"/>
          </p:nvPr>
        </p:nvSpPr>
        <p:spPr>
          <a:xfrm>
            <a:off x="457308" y="1219258"/>
            <a:ext cx="8229600" cy="1752604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We collect 123 pairs of abstract art images and their counterparts of photos from 14 scene categories and 70 object categories, and have them observed by 20 test subjects.</a:t>
            </a:r>
          </a:p>
          <a:p>
            <a:pPr eaLnBrk="1" hangingPunct="1"/>
            <a:r>
              <a:rPr lang="en-US" sz="2400" dirty="0" smtClean="0"/>
              <a:t>We measure their </a:t>
            </a:r>
            <a:r>
              <a:rPr lang="en-US" sz="2400" dirty="0" smtClean="0">
                <a:solidFill>
                  <a:srgbClr val="0070C0"/>
                </a:solidFill>
              </a:rPr>
              <a:t>response time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0070C0"/>
                </a:solidFill>
              </a:rPr>
              <a:t>recognition accuracy</a:t>
            </a:r>
            <a:r>
              <a:rPr lang="en-US" sz="2400" dirty="0" smtClean="0"/>
              <a:t>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</p:txBody>
      </p:sp>
      <p:pic>
        <p:nvPicPr>
          <p:cNvPr id="17412" name="Picture 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3429000"/>
            <a:ext cx="85344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ontent Placeholder 1"/>
          <p:cNvSpPr>
            <a:spLocks noGrp="1"/>
          </p:cNvSpPr>
          <p:nvPr>
            <p:ph idx="4294967295"/>
          </p:nvPr>
        </p:nvSpPr>
        <p:spPr>
          <a:xfrm>
            <a:off x="457308" y="1295456"/>
            <a:ext cx="8229600" cy="5334000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None/>
            </a:pPr>
            <a:r>
              <a:rPr lang="en-US" sz="2000" dirty="0" smtClean="0"/>
              <a:t>Similar results are observed for more scene and object categories.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14800" y="1524000"/>
          <a:ext cx="3810000" cy="3810000"/>
        </p:xfrm>
        <a:graphic>
          <a:graphicData uri="http://schemas.openxmlformats.org/presentationml/2006/ole">
            <p:oleObj spid="_x0000_s1026" r:id="rId3" imgW="3564000" imgH="3559680" progId="AcroExch.Document.7">
              <p:embed/>
            </p:oleObj>
          </a:graphicData>
        </a:graphic>
      </p:graphicFrame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19200" y="2971800"/>
            <a:ext cx="22288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228714" y="152486"/>
            <a:ext cx="3962296" cy="8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Human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" y="1524000"/>
          <a:ext cx="4038600" cy="4038600"/>
        </p:xfrm>
        <a:graphic>
          <a:graphicData uri="http://schemas.openxmlformats.org/presentationml/2006/ole">
            <p:oleObj spid="_x0000_s2050" r:id="rId3" imgW="3564000" imgH="3559680" progId="AcroExch.Document.7">
              <p:embed/>
            </p:oleObj>
          </a:graphicData>
        </a:graphic>
      </p:graphicFrame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10088" y="1524000"/>
            <a:ext cx="4176712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228714" y="152486"/>
            <a:ext cx="3962296" cy="8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Human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in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1000" y="507206"/>
            <a:ext cx="8382000" cy="5893594"/>
          </a:xfrm>
          <a:effectLst>
            <a:softEdge rad="1270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8400"/>
            <a:ext cx="9144000" cy="457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z="2400" smtClean="0"/>
              <a:t>What is this colorful thing?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3" descr="train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694238" y="2057400"/>
            <a:ext cx="4008437" cy="2819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Locomotive</a:t>
            </a:r>
            <a:endParaRPr/>
          </a:p>
        </p:txBody>
      </p:sp>
      <p:pic>
        <p:nvPicPr>
          <p:cNvPr id="39940" name="Picture 4" descr="train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2057400"/>
            <a:ext cx="40084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810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Source Image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482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After Applying Operators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stle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06400" y="304800"/>
            <a:ext cx="8356600" cy="6267450"/>
          </a:xfrm>
          <a:effectLst>
            <a:softEdge rad="1270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8400"/>
            <a:ext cx="9144000" cy="457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z="2400" smtClean="0"/>
              <a:t>Looks like moving …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3" descr="castle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648200" y="1943100"/>
            <a:ext cx="4114800" cy="3086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Neuschwanstein Castle</a:t>
            </a:r>
            <a:endParaRPr/>
          </a:p>
        </p:txBody>
      </p:sp>
      <p:pic>
        <p:nvPicPr>
          <p:cNvPr id="44036" name="Picture 4" descr="castle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1000" y="19431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810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Source Image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482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After Applying Operators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anghai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1000" y="262044"/>
            <a:ext cx="8382000" cy="6291156"/>
          </a:xfrm>
          <a:effectLst>
            <a:softEdge rad="1270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8400"/>
            <a:ext cx="9144000" cy="457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z="2400" smtClean="0"/>
              <a:t>Hot vs. Cold?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3" descr="shanghai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81000" y="1939925"/>
            <a:ext cx="4114800" cy="30892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Oriental Pearl, Shanghai</a:t>
            </a:r>
            <a:endParaRPr/>
          </a:p>
        </p:txBody>
      </p:sp>
      <p:pic>
        <p:nvPicPr>
          <p:cNvPr id="46084" name="Picture 4" descr="shanghai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1938338"/>
            <a:ext cx="4116388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810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Source Image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482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After Applying Operators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rd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1000" y="1219200"/>
            <a:ext cx="8408772" cy="4557489"/>
          </a:xfrm>
          <a:effectLst>
            <a:softEdge rad="1270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8400"/>
            <a:ext cx="9144000" cy="457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z="2400" smtClean="0"/>
              <a:t>Again, what is this?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8714" y="76200"/>
            <a:ext cx="8305582" cy="914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 Narrow" pitchFamily="34" charset="0"/>
              </a:rPr>
              <a:t>Example:  Necker Cube as line-drawing interpretation</a:t>
            </a:r>
            <a:endParaRPr lang="en-US" sz="3200" dirty="0" smtClean="0">
              <a:latin typeface="Arial Narrow" pitchFamily="34" charset="0"/>
            </a:endParaRP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4952990" y="6172128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Some labels/edges omitted for clarity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96" y="1103191"/>
            <a:ext cx="3962296" cy="568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3" descr="bird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724400" y="2868613"/>
            <a:ext cx="3987800" cy="21605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Flying Bird</a:t>
            </a:r>
            <a:endParaRPr/>
          </a:p>
        </p:txBody>
      </p:sp>
      <p:pic>
        <p:nvPicPr>
          <p:cNvPr id="48132" name="Picture 4" descr="bird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2852738"/>
            <a:ext cx="401637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810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Source Image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482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After Applying Operators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shes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1000" y="228600"/>
            <a:ext cx="8382000" cy="6286500"/>
          </a:xfrm>
          <a:effectLst>
            <a:softEdge rad="1270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8400"/>
            <a:ext cx="9144000" cy="457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z="2400" smtClean="0"/>
              <a:t>Red, pink and violet, a lot of them, they are …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Content Placeholder 3" descr="fishes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57200" y="1981200"/>
            <a:ext cx="4064000" cy="304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Fishes</a:t>
            </a:r>
            <a:endParaRPr/>
          </a:p>
        </p:txBody>
      </p:sp>
      <p:pic>
        <p:nvPicPr>
          <p:cNvPr id="54276" name="Picture 4" descr="fishes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19812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810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Source Image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48200" y="5029200"/>
            <a:ext cx="4114800" cy="457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After Applying Operators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2516" y="152486"/>
            <a:ext cx="8762770" cy="792163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Arial Narrow" pitchFamily="34" charset="0"/>
              </a:rPr>
              <a:t>Candidacy graphs as a general representation of local hypotheses</a:t>
            </a:r>
            <a:endParaRPr lang="en-US" sz="2800" dirty="0" smtClean="0">
              <a:latin typeface="Arial Narrow" pitchFamily="34" charset="0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533506" y="1219258"/>
            <a:ext cx="7772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We formulate a candidacy graph representation, as it can represents</a:t>
            </a:r>
          </a:p>
          <a:p>
            <a:r>
              <a:rPr lang="en-US" sz="2000" dirty="0">
                <a:latin typeface="Calibri" pitchFamily="34" charset="0"/>
              </a:rPr>
              <a:t>1,   </a:t>
            </a:r>
            <a:r>
              <a:rPr lang="en-US" sz="2000" b="1" dirty="0">
                <a:latin typeface="Calibri" pitchFamily="34" charset="0"/>
              </a:rPr>
              <a:t>MRF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b="1" dirty="0">
                <a:latin typeface="Calibri" pitchFamily="34" charset="0"/>
              </a:rPr>
              <a:t>CRF</a:t>
            </a:r>
            <a:r>
              <a:rPr lang="en-US" sz="2000" dirty="0">
                <a:latin typeface="Calibri" pitchFamily="34" charset="0"/>
              </a:rPr>
              <a:t> structures</a:t>
            </a:r>
          </a:p>
          <a:p>
            <a:r>
              <a:rPr lang="en-US" sz="2000" dirty="0">
                <a:latin typeface="Calibri" pitchFamily="34" charset="0"/>
              </a:rPr>
              <a:t>2,   </a:t>
            </a:r>
            <a:r>
              <a:rPr lang="en-US" sz="2000" b="1" dirty="0">
                <a:latin typeface="Calibri" pitchFamily="34" charset="0"/>
              </a:rPr>
              <a:t>Soft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b="1" dirty="0">
                <a:latin typeface="Calibri" pitchFamily="34" charset="0"/>
              </a:rPr>
              <a:t>hard</a:t>
            </a:r>
            <a:r>
              <a:rPr lang="en-US" sz="2000" dirty="0">
                <a:latin typeface="Calibri" pitchFamily="34" charset="0"/>
              </a:rPr>
              <a:t> constraints.</a:t>
            </a:r>
          </a:p>
          <a:p>
            <a:r>
              <a:rPr lang="en-US" sz="2000" dirty="0">
                <a:latin typeface="Calibri" pitchFamily="34" charset="0"/>
              </a:rPr>
              <a:t>3,   </a:t>
            </a:r>
            <a:r>
              <a:rPr lang="en-US" sz="2000" b="1" dirty="0">
                <a:latin typeface="Calibri" pitchFamily="34" charset="0"/>
              </a:rPr>
              <a:t>Positive</a:t>
            </a:r>
            <a:r>
              <a:rPr lang="en-US" sz="2000" dirty="0">
                <a:latin typeface="Calibri" pitchFamily="34" charset="0"/>
              </a:rPr>
              <a:t> (collaborative) and </a:t>
            </a:r>
            <a:r>
              <a:rPr lang="en-US" sz="2000" b="1" dirty="0">
                <a:latin typeface="Calibri" pitchFamily="34" charset="0"/>
              </a:rPr>
              <a:t>negative</a:t>
            </a:r>
            <a:r>
              <a:rPr lang="en-US" sz="2000" dirty="0">
                <a:latin typeface="Calibri" pitchFamily="34" charset="0"/>
              </a:rPr>
              <a:t> (competitive) edges.</a:t>
            </a:r>
          </a:p>
        </p:txBody>
      </p:sp>
      <p:pic>
        <p:nvPicPr>
          <p:cNvPr id="13316" name="Picture 2" descr="C:\Jake\Work\Papers\PAMI\figs\candidacygrap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506" y="2971812"/>
            <a:ext cx="80327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2516" y="122301"/>
            <a:ext cx="5181572" cy="868363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Flattening the c</a:t>
            </a:r>
            <a:r>
              <a:rPr lang="en-US" sz="3200" dirty="0" smtClean="0">
                <a:latin typeface="Arial Narrow" pitchFamily="34" charset="0"/>
              </a:rPr>
              <a:t>andidacy graphs</a:t>
            </a:r>
            <a:endParaRPr lang="en-US" sz="3200" dirty="0" smtClean="0">
              <a:latin typeface="Arial Narrow" pitchFamily="34" charset="0"/>
            </a:endParaRPr>
          </a:p>
        </p:txBody>
      </p:sp>
      <p:pic>
        <p:nvPicPr>
          <p:cNvPr id="14339" name="Picture 3" descr="C:\Jake\Work\Papers\PAMI\figs\collapsecandidac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8762890" cy="357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0" y="5486346"/>
            <a:ext cx="8392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itchFamily="34" charset="0"/>
              </a:rPr>
              <a:t>This becomes a </a:t>
            </a:r>
            <a:r>
              <a:rPr lang="en-US" sz="2400" dirty="0">
                <a:solidFill>
                  <a:srgbClr val="C00000"/>
                </a:solidFill>
                <a:latin typeface="Arial Narrow" pitchFamily="34" charset="0"/>
              </a:rPr>
              <a:t>graph </a:t>
            </a:r>
            <a:r>
              <a:rPr lang="en-US" sz="2400" dirty="0" smtClean="0">
                <a:solidFill>
                  <a:srgbClr val="C00000"/>
                </a:solidFill>
                <a:latin typeface="Arial Narrow" pitchFamily="34" charset="0"/>
              </a:rPr>
              <a:t>coloring/partition </a:t>
            </a:r>
            <a:r>
              <a:rPr lang="en-US" sz="2400" dirty="0">
                <a:solidFill>
                  <a:srgbClr val="C00000"/>
                </a:solidFill>
                <a:latin typeface="Arial Narrow" pitchFamily="34" charset="0"/>
              </a:rPr>
              <a:t>problem</a:t>
            </a:r>
            <a:r>
              <a:rPr lang="en-US" sz="2400" dirty="0">
                <a:latin typeface="Arial Narrow" pitchFamily="34" charset="0"/>
              </a:rPr>
              <a:t>: each color is a solution.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es New Roman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1692</TotalTime>
  <Pages>0</Pages>
  <Words>2015</Words>
  <Characters>0</Characters>
  <Application>Microsoft Office PowerPoint</Application>
  <DocSecurity>0</DocSecurity>
  <PresentationFormat>On-screen Show (4:3)</PresentationFormat>
  <Lines>0</Lines>
  <Paragraphs>455</Paragraphs>
  <Slides>72</Slides>
  <Notes>16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默认设计模板</vt:lpstr>
      <vt:lpstr>Paper</vt:lpstr>
      <vt:lpstr>C:\Zhu\Students\PHD\Porway\C4\figs\figs.vsd\Drawing\~PottsState\Sheet.25</vt:lpstr>
      <vt:lpstr>Adobe Acrobat Document</vt:lpstr>
      <vt:lpstr>Microsoft Equation 3.0</vt:lpstr>
      <vt:lpstr>The Joy of Ambiguity in Vision and Visual Art</vt:lpstr>
      <vt:lpstr>Slide 2</vt:lpstr>
      <vt:lpstr>Slide 3</vt:lpstr>
      <vt:lpstr>Ambiguities are ubiquitous in images</vt:lpstr>
      <vt:lpstr>Ambiguities are ubiquitous in images</vt:lpstr>
      <vt:lpstr>In a statistical language … it is fast  “mixing rate”</vt:lpstr>
      <vt:lpstr>Example:  Necker Cube as line-drawing interpretation</vt:lpstr>
      <vt:lpstr>Candidacy graphs as a general representation of local hypotheses</vt:lpstr>
      <vt:lpstr>Flattening the candidacy graphs</vt:lpstr>
      <vt:lpstr>Experiments on Negative Edge Ising Model</vt:lpstr>
      <vt:lpstr>Slide 11</vt:lpstr>
      <vt:lpstr>Edge probabilities for clustering cccp’s</vt:lpstr>
      <vt:lpstr>Example 1:  the Necker Cube</vt:lpstr>
      <vt:lpstr>Example 2: Simulating the Potts model on the checkerboard pattern</vt:lpstr>
      <vt:lpstr>Slide 15</vt:lpstr>
      <vt:lpstr>Problem with “Flat”-- C4</vt:lpstr>
      <vt:lpstr>Hierarchical C4</vt:lpstr>
      <vt:lpstr>The Elephant Illusion</vt:lpstr>
      <vt:lpstr>Composing the Bottom Layer</vt:lpstr>
      <vt:lpstr>Part Binding for Next Layer</vt:lpstr>
      <vt:lpstr>Continue Sampling/Binding for each layer</vt:lpstr>
      <vt:lpstr>Top Level Bindings and sampling</vt:lpstr>
      <vt:lpstr>Slide 23</vt:lpstr>
      <vt:lpstr>Literature:  MCMC developments related to vision</vt:lpstr>
      <vt:lpstr>Part II:    Sisley the Abstract Painter</vt:lpstr>
      <vt:lpstr>Perceptual Ambiguity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Ambiguity and imperceptibility</vt:lpstr>
      <vt:lpstr>Design Principles</vt:lpstr>
      <vt:lpstr>Computation of Imperceptibility</vt:lpstr>
      <vt:lpstr>Image parsing</vt:lpstr>
      <vt:lpstr>Slide 38</vt:lpstr>
      <vt:lpstr>The Perception path </vt:lpstr>
      <vt:lpstr>Slide 40</vt:lpstr>
      <vt:lpstr>The Perception path </vt:lpstr>
      <vt:lpstr>Slide 42</vt:lpstr>
      <vt:lpstr>Effect (II)</vt:lpstr>
      <vt:lpstr>Perceptual path II</vt:lpstr>
      <vt:lpstr>Effect (III)</vt:lpstr>
      <vt:lpstr>Perceptual path III</vt:lpstr>
      <vt:lpstr>Degrees of Abstraction can be controlled by a sliding bar</vt:lpstr>
      <vt:lpstr>Stochastic image operators on regions</vt:lpstr>
      <vt:lpstr>Computing the entropy by non-parametric model</vt:lpstr>
      <vt:lpstr>Slide 50</vt:lpstr>
      <vt:lpstr>Slide 51</vt:lpstr>
      <vt:lpstr>Slide 52</vt:lpstr>
      <vt:lpstr>Painterly Rendering                  </vt:lpstr>
      <vt:lpstr>More results</vt:lpstr>
      <vt:lpstr>Slide 55</vt:lpstr>
      <vt:lpstr>Slide 56</vt:lpstr>
      <vt:lpstr>Slide 57</vt:lpstr>
      <vt:lpstr>Slide 58</vt:lpstr>
      <vt:lpstr>Slide 59</vt:lpstr>
      <vt:lpstr>Human Experiment</vt:lpstr>
      <vt:lpstr>Slide 61</vt:lpstr>
      <vt:lpstr>Slide 62</vt:lpstr>
      <vt:lpstr>What is this colorful thing?</vt:lpstr>
      <vt:lpstr>Locomotive</vt:lpstr>
      <vt:lpstr>Looks like moving …</vt:lpstr>
      <vt:lpstr>Neuschwanstein Castle</vt:lpstr>
      <vt:lpstr>Hot vs. Cold?</vt:lpstr>
      <vt:lpstr>Oriental Pearl, Shanghai</vt:lpstr>
      <vt:lpstr>Again, what is this?</vt:lpstr>
      <vt:lpstr>Flying Bird</vt:lpstr>
      <vt:lpstr>Red, pink and violet, a lot of them, they are …</vt:lpstr>
      <vt:lpstr>Fishes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Rendering Abstract Arts by Controlling Imperceptibility</dc:title>
  <dc:creator>Ocarina</dc:creator>
  <cp:lastModifiedBy>Song-Chun Zhu</cp:lastModifiedBy>
  <cp:revision>131</cp:revision>
  <cp:lastPrinted>1899-12-30T00:00:00Z</cp:lastPrinted>
  <dcterms:created xsi:type="dcterms:W3CDTF">2009-04-26T05:29:16Z</dcterms:created>
  <dcterms:modified xsi:type="dcterms:W3CDTF">2010-08-23T09:46:40Z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2052-6.4.0.1930</vt:lpwstr>
  </property>
</Properties>
</file>