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603" r:id="rId2"/>
    <p:sldId id="417" r:id="rId3"/>
    <p:sldId id="579" r:id="rId4"/>
    <p:sldId id="651" r:id="rId5"/>
    <p:sldId id="652" r:id="rId6"/>
    <p:sldId id="653" r:id="rId7"/>
    <p:sldId id="656" r:id="rId8"/>
    <p:sldId id="654" r:id="rId9"/>
    <p:sldId id="655" r:id="rId10"/>
    <p:sldId id="574" r:id="rId11"/>
    <p:sldId id="616" r:id="rId12"/>
    <p:sldId id="618" r:id="rId13"/>
    <p:sldId id="570" r:id="rId14"/>
    <p:sldId id="547" r:id="rId15"/>
    <p:sldId id="611" r:id="rId16"/>
    <p:sldId id="620" r:id="rId17"/>
    <p:sldId id="619" r:id="rId18"/>
    <p:sldId id="607" r:id="rId19"/>
    <p:sldId id="608" r:id="rId20"/>
    <p:sldId id="610" r:id="rId21"/>
    <p:sldId id="597" r:id="rId22"/>
    <p:sldId id="612" r:id="rId23"/>
    <p:sldId id="515" r:id="rId24"/>
    <p:sldId id="613" r:id="rId25"/>
    <p:sldId id="536" r:id="rId26"/>
    <p:sldId id="626" r:id="rId27"/>
    <p:sldId id="627" r:id="rId28"/>
    <p:sldId id="628" r:id="rId29"/>
    <p:sldId id="649" r:id="rId30"/>
    <p:sldId id="629" r:id="rId31"/>
    <p:sldId id="630" r:id="rId32"/>
    <p:sldId id="631" r:id="rId33"/>
    <p:sldId id="633" r:id="rId34"/>
    <p:sldId id="578" r:id="rId35"/>
    <p:sldId id="580" r:id="rId36"/>
    <p:sldId id="647" r:id="rId37"/>
    <p:sldId id="510" r:id="rId38"/>
    <p:sldId id="511" r:id="rId39"/>
    <p:sldId id="503" r:id="rId40"/>
    <p:sldId id="403" r:id="rId41"/>
    <p:sldId id="514" r:id="rId42"/>
    <p:sldId id="519" r:id="rId43"/>
    <p:sldId id="520" r:id="rId44"/>
    <p:sldId id="551" r:id="rId45"/>
    <p:sldId id="650" r:id="rId46"/>
    <p:sldId id="658" r:id="rId47"/>
    <p:sldId id="659" r:id="rId48"/>
    <p:sldId id="642" r:id="rId49"/>
    <p:sldId id="604" r:id="rId50"/>
    <p:sldId id="605" r:id="rId51"/>
    <p:sldId id="660" r:id="rId52"/>
    <p:sldId id="661" r:id="rId53"/>
    <p:sldId id="663" r:id="rId54"/>
    <p:sldId id="657" r:id="rId55"/>
  </p:sldIdLst>
  <p:sldSz cx="9144000" cy="6858000" type="screen4x3"/>
  <p:notesSz cx="7099300" cy="10234613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DDDDDD"/>
    <a:srgbClr val="009999"/>
    <a:srgbClr val="C0C0C0"/>
    <a:srgbClr val="990033"/>
    <a:srgbClr val="0066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9" autoAdjust="0"/>
    <p:restoredTop sz="94700" autoAdjust="0"/>
  </p:normalViewPr>
  <p:slideViewPr>
    <p:cSldViewPr>
      <p:cViewPr>
        <p:scale>
          <a:sx n="100" d="100"/>
          <a:sy n="100" d="100"/>
        </p:scale>
        <p:origin x="-77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5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image" Target="../media/image2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2412ECB0-E9E4-41EB-B0A6-51065C08DD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CBCBCECE-C110-437A-A7ED-4DD8D334B2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ECE-C110-437A-A7ED-4DD8D334B2E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1C3AA-22B8-4FCE-8867-0E91D14FF992}" type="slidenum">
              <a:rPr lang="zh-CN" altLang="en-US" smtClean="0"/>
              <a:pPr/>
              <a:t>31</a:t>
            </a:fld>
            <a:endParaRPr lang="en-US" altLang="zh-CN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00D18-D809-4CBE-8C64-DCDCDB60FF30}" type="slidenum">
              <a:rPr lang="zh-CN" altLang="en-US" smtClean="0"/>
              <a:pPr/>
              <a:t>32</a:t>
            </a:fld>
            <a:endParaRPr lang="en-US" altLang="zh-CN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6F4C2-219A-4F7C-8ABC-89839438B941}" type="slidenum">
              <a:rPr lang="en-US"/>
              <a:pPr/>
              <a:t>33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B77BFD-C5F8-4064-B7C5-F2016AA05C52}" type="slidenum">
              <a:rPr lang="en-US"/>
              <a:pPr/>
              <a:t>34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4023266" y="9723947"/>
            <a:ext cx="3076035" cy="5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476" tIns="50738" rIns="101476" bIns="50738" anchor="b"/>
          <a:lstStyle/>
          <a:p>
            <a:pPr algn="r" defTabSz="1015548"/>
            <a:fld id="{D51690FE-90BD-4C53-9885-D02285FEFF92}" type="slidenum">
              <a:rPr lang="zh-CN" altLang="en-US" sz="130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Arial" charset="0"/>
              </a:rPr>
              <a:pPr algn="r" defTabSz="1015548"/>
              <a:t>49</a:t>
            </a:fld>
            <a:endParaRPr lang="en-US" altLang="zh-CN" sz="1300" dirty="0">
              <a:solidFill>
                <a:prstClr val="black"/>
              </a:solidFill>
              <a:latin typeface="Times New Roman" pitchFamily="18" charset="0"/>
              <a:ea typeface="SimSun" pitchFamily="2" charset="-122"/>
              <a:cs typeface="Arial" charset="0"/>
            </a:endParaRPr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ECE-C110-437A-A7ED-4DD8D334B2E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6DE378-53B6-466A-9C6B-3477F68A1EC9}" type="slidenum">
              <a:rPr lang="en-US"/>
              <a:pPr/>
              <a:t>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6DE378-53B6-466A-9C6B-3477F68A1EC9}" type="slidenum">
              <a:rPr lang="en-US"/>
              <a:pPr/>
              <a:t>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ECE-C110-437A-A7ED-4DD8D334B2E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9B545-C6A0-4626-83D6-377D5B6201AB}" type="slidenum">
              <a:rPr lang="en-US"/>
              <a:pPr/>
              <a:t>20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2EF65-8A36-4B0F-9D55-5D20A49C392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57200" y="1154113"/>
            <a:ext cx="8229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9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gif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96.jpe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gif"/><Relationship Id="rId11" Type="http://schemas.openxmlformats.org/officeDocument/2006/relationships/image" Target="../media/image109.gif"/><Relationship Id="rId5" Type="http://schemas.openxmlformats.org/officeDocument/2006/relationships/image" Target="../media/image103.gif"/><Relationship Id="rId10" Type="http://schemas.openxmlformats.org/officeDocument/2006/relationships/image" Target="../media/image108.gif"/><Relationship Id="rId4" Type="http://schemas.openxmlformats.org/officeDocument/2006/relationships/image" Target="../media/image102.gif"/><Relationship Id="rId9" Type="http://schemas.openxmlformats.org/officeDocument/2006/relationships/image" Target="../media/image10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2.gif"/><Relationship Id="rId5" Type="http://schemas.openxmlformats.org/officeDocument/2006/relationships/image" Target="../media/image96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0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18.jpe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17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26" Type="http://schemas.openxmlformats.org/officeDocument/2006/relationships/image" Target="../media/image143.jpeg"/><Relationship Id="rId3" Type="http://schemas.openxmlformats.org/officeDocument/2006/relationships/image" Target="../media/image120.jpeg"/><Relationship Id="rId21" Type="http://schemas.openxmlformats.org/officeDocument/2006/relationships/image" Target="../media/image138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5" Type="http://schemas.openxmlformats.org/officeDocument/2006/relationships/image" Target="../media/image14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3.jpeg"/><Relationship Id="rId20" Type="http://schemas.openxmlformats.org/officeDocument/2006/relationships/image" Target="../media/image137.jpeg"/><Relationship Id="rId29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24" Type="http://schemas.openxmlformats.org/officeDocument/2006/relationships/image" Target="../media/image141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23" Type="http://schemas.openxmlformats.org/officeDocument/2006/relationships/image" Target="../media/image140.jpeg"/><Relationship Id="rId28" Type="http://schemas.openxmlformats.org/officeDocument/2006/relationships/image" Target="../media/image145.jpeg"/><Relationship Id="rId10" Type="http://schemas.openxmlformats.org/officeDocument/2006/relationships/image" Target="../media/image127.jpeg"/><Relationship Id="rId19" Type="http://schemas.openxmlformats.org/officeDocument/2006/relationships/image" Target="../media/image136.jpeg"/><Relationship Id="rId31" Type="http://schemas.openxmlformats.org/officeDocument/2006/relationships/image" Target="../media/image148.wmf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Relationship Id="rId22" Type="http://schemas.openxmlformats.org/officeDocument/2006/relationships/image" Target="../media/image139.jpeg"/><Relationship Id="rId27" Type="http://schemas.openxmlformats.org/officeDocument/2006/relationships/image" Target="../media/image144.jpeg"/><Relationship Id="rId30" Type="http://schemas.openxmlformats.org/officeDocument/2006/relationships/image" Target="../media/image14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image" Target="../media/image164.jpeg"/><Relationship Id="rId26" Type="http://schemas.openxmlformats.org/officeDocument/2006/relationships/image" Target="../media/image172.jpeg"/><Relationship Id="rId39" Type="http://schemas.openxmlformats.org/officeDocument/2006/relationships/image" Target="../media/image185.jpeg"/><Relationship Id="rId3" Type="http://schemas.openxmlformats.org/officeDocument/2006/relationships/image" Target="../media/image149.jpeg"/><Relationship Id="rId21" Type="http://schemas.openxmlformats.org/officeDocument/2006/relationships/image" Target="../media/image167.jpeg"/><Relationship Id="rId34" Type="http://schemas.openxmlformats.org/officeDocument/2006/relationships/image" Target="../media/image180.jpeg"/><Relationship Id="rId42" Type="http://schemas.openxmlformats.org/officeDocument/2006/relationships/image" Target="../media/image188.jpeg"/><Relationship Id="rId47" Type="http://schemas.openxmlformats.org/officeDocument/2006/relationships/image" Target="../media/image193.jpe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5" Type="http://schemas.openxmlformats.org/officeDocument/2006/relationships/image" Target="../media/image171.jpeg"/><Relationship Id="rId33" Type="http://schemas.openxmlformats.org/officeDocument/2006/relationships/image" Target="../media/image179.jpeg"/><Relationship Id="rId38" Type="http://schemas.openxmlformats.org/officeDocument/2006/relationships/image" Target="../media/image184.jpeg"/><Relationship Id="rId46" Type="http://schemas.openxmlformats.org/officeDocument/2006/relationships/image" Target="../media/image19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2.jpeg"/><Relationship Id="rId20" Type="http://schemas.openxmlformats.org/officeDocument/2006/relationships/image" Target="../media/image166.jpeg"/><Relationship Id="rId29" Type="http://schemas.openxmlformats.org/officeDocument/2006/relationships/image" Target="../media/image175.jpeg"/><Relationship Id="rId41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24" Type="http://schemas.openxmlformats.org/officeDocument/2006/relationships/image" Target="../media/image170.jpeg"/><Relationship Id="rId32" Type="http://schemas.openxmlformats.org/officeDocument/2006/relationships/image" Target="../media/image178.jpeg"/><Relationship Id="rId37" Type="http://schemas.openxmlformats.org/officeDocument/2006/relationships/image" Target="../media/image183.jpeg"/><Relationship Id="rId40" Type="http://schemas.openxmlformats.org/officeDocument/2006/relationships/image" Target="../media/image186.jpeg"/><Relationship Id="rId45" Type="http://schemas.openxmlformats.org/officeDocument/2006/relationships/image" Target="../media/image191.jpeg"/><Relationship Id="rId5" Type="http://schemas.openxmlformats.org/officeDocument/2006/relationships/image" Target="../media/image151.jpeg"/><Relationship Id="rId15" Type="http://schemas.openxmlformats.org/officeDocument/2006/relationships/image" Target="../media/image161.jpeg"/><Relationship Id="rId23" Type="http://schemas.openxmlformats.org/officeDocument/2006/relationships/image" Target="../media/image169.jpeg"/><Relationship Id="rId28" Type="http://schemas.openxmlformats.org/officeDocument/2006/relationships/image" Target="../media/image174.jpeg"/><Relationship Id="rId36" Type="http://schemas.openxmlformats.org/officeDocument/2006/relationships/image" Target="../media/image182.jpeg"/><Relationship Id="rId10" Type="http://schemas.openxmlformats.org/officeDocument/2006/relationships/image" Target="../media/image156.jpeg"/><Relationship Id="rId19" Type="http://schemas.openxmlformats.org/officeDocument/2006/relationships/image" Target="../media/image165.jpeg"/><Relationship Id="rId31" Type="http://schemas.openxmlformats.org/officeDocument/2006/relationships/image" Target="../media/image177.jpeg"/><Relationship Id="rId44" Type="http://schemas.openxmlformats.org/officeDocument/2006/relationships/image" Target="../media/image190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Relationship Id="rId22" Type="http://schemas.openxmlformats.org/officeDocument/2006/relationships/image" Target="../media/image168.jpeg"/><Relationship Id="rId27" Type="http://schemas.openxmlformats.org/officeDocument/2006/relationships/image" Target="../media/image173.jpeg"/><Relationship Id="rId30" Type="http://schemas.openxmlformats.org/officeDocument/2006/relationships/image" Target="../media/image176.jpeg"/><Relationship Id="rId35" Type="http://schemas.openxmlformats.org/officeDocument/2006/relationships/image" Target="../media/image181.jpeg"/><Relationship Id="rId43" Type="http://schemas.openxmlformats.org/officeDocument/2006/relationships/image" Target="../media/image189.jpeg"/><Relationship Id="rId48" Type="http://schemas.openxmlformats.org/officeDocument/2006/relationships/image" Target="../media/image19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20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3.png"/><Relationship Id="rId11" Type="http://schemas.openxmlformats.org/officeDocument/2006/relationships/image" Target="../media/image50.jpe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Zhu\Talks\Overview_Talks\Flags_in_scales.AV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6.gif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gif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gif"/><Relationship Id="rId2" Type="http://schemas.openxmlformats.org/officeDocument/2006/relationships/image" Target="../media/image2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gi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gif"/><Relationship Id="rId4" Type="http://schemas.openxmlformats.org/officeDocument/2006/relationships/image" Target="../media/image2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gif"/><Relationship Id="rId13" Type="http://schemas.openxmlformats.org/officeDocument/2006/relationships/image" Target="../media/image259.gif"/><Relationship Id="rId18" Type="http://schemas.openxmlformats.org/officeDocument/2006/relationships/image" Target="../media/image264.gif"/><Relationship Id="rId3" Type="http://schemas.openxmlformats.org/officeDocument/2006/relationships/image" Target="../media/image249.gif"/><Relationship Id="rId21" Type="http://schemas.openxmlformats.org/officeDocument/2006/relationships/image" Target="../media/image267.gif"/><Relationship Id="rId7" Type="http://schemas.openxmlformats.org/officeDocument/2006/relationships/image" Target="../media/image253.gif"/><Relationship Id="rId12" Type="http://schemas.openxmlformats.org/officeDocument/2006/relationships/image" Target="../media/image258.gif"/><Relationship Id="rId17" Type="http://schemas.openxmlformats.org/officeDocument/2006/relationships/image" Target="../media/image263.gi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62.gif"/><Relationship Id="rId20" Type="http://schemas.openxmlformats.org/officeDocument/2006/relationships/image" Target="../media/image26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2.gif"/><Relationship Id="rId11" Type="http://schemas.openxmlformats.org/officeDocument/2006/relationships/image" Target="../media/image257.gif"/><Relationship Id="rId5" Type="http://schemas.openxmlformats.org/officeDocument/2006/relationships/image" Target="../media/image251.gif"/><Relationship Id="rId15" Type="http://schemas.openxmlformats.org/officeDocument/2006/relationships/image" Target="../media/image261.gif"/><Relationship Id="rId10" Type="http://schemas.openxmlformats.org/officeDocument/2006/relationships/image" Target="../media/image256.gif"/><Relationship Id="rId19" Type="http://schemas.openxmlformats.org/officeDocument/2006/relationships/image" Target="../media/image265.gif"/><Relationship Id="rId4" Type="http://schemas.openxmlformats.org/officeDocument/2006/relationships/image" Target="../media/image250.gif"/><Relationship Id="rId9" Type="http://schemas.openxmlformats.org/officeDocument/2006/relationships/image" Target="../media/image255.gif"/><Relationship Id="rId14" Type="http://schemas.openxmlformats.org/officeDocument/2006/relationships/image" Target="../media/image260.gif"/><Relationship Id="rId22" Type="http://schemas.openxmlformats.org/officeDocument/2006/relationships/image" Target="../media/image26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gif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wmf"/><Relationship Id="rId4" Type="http://schemas.openxmlformats.org/officeDocument/2006/relationships/oleObject" Target="../embeddings/Microsoft_Office_Excel_97-2003_Worksheet1.xls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71600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Information Scaling and Perceptual Transitions in Natural Images and Video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457200" y="3048000"/>
            <a:ext cx="36660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Song-Chun </a:t>
            </a:r>
            <a:r>
              <a:rPr lang="en-US" sz="2000" dirty="0">
                <a:solidFill>
                  <a:schemeClr val="accent2"/>
                </a:solidFill>
              </a:rPr>
              <a:t>Zhu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University of California, Los Angeles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5791200"/>
            <a:ext cx="4821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Joint work with Yingnian Wu, Kent Shi, Zhangzhang Si, ….</a:t>
            </a:r>
            <a:endParaRPr lang="en-US" sz="14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352800"/>
            <a:ext cx="7585587" cy="267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7772400" cy="685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2, Looking at </a:t>
            </a:r>
            <a:r>
              <a:rPr lang="en-US" sz="3200" kern="0" dirty="0" smtClean="0">
                <a:solidFill>
                  <a:schemeClr val="accent2"/>
                </a:solidFill>
                <a:ea typeface="+mj-ea"/>
                <a:cs typeface="+mj-cs"/>
              </a:rPr>
              <a:t>local, generic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natural image statistics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3048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ea typeface="SimSun" pitchFamily="2" charset="-122"/>
              </a:rPr>
              <a:t>….</a:t>
            </a:r>
            <a:endParaRPr lang="en-US" altLang="zh-CN" sz="1800" dirty="0">
              <a:ea typeface="SimSun" pitchFamily="2" charset="-122"/>
            </a:endParaRPr>
          </a:p>
          <a:p>
            <a:r>
              <a:rPr lang="en-US" altLang="zh-CN" sz="1800" dirty="0" err="1">
                <a:ea typeface="SimSun" pitchFamily="2" charset="-122"/>
              </a:rPr>
              <a:t>Ruderman</a:t>
            </a:r>
            <a:r>
              <a:rPr lang="en-US" altLang="zh-CN" sz="1800" dirty="0">
                <a:ea typeface="SimSun" pitchFamily="2" charset="-122"/>
              </a:rPr>
              <a:t> and </a:t>
            </a:r>
            <a:r>
              <a:rPr lang="en-US" altLang="zh-CN" sz="1800" dirty="0" err="1">
                <a:ea typeface="SimSun" pitchFamily="2" charset="-122"/>
              </a:rPr>
              <a:t>Bialek</a:t>
            </a:r>
            <a:r>
              <a:rPr lang="en-US" altLang="zh-CN" sz="1800" dirty="0">
                <a:ea typeface="SimSun" pitchFamily="2" charset="-122"/>
              </a:rPr>
              <a:t> 87, 94</a:t>
            </a:r>
          </a:p>
          <a:p>
            <a:r>
              <a:rPr lang="en-US" altLang="zh-CN" sz="1800" dirty="0">
                <a:ea typeface="SimSun" pitchFamily="2" charset="-122"/>
              </a:rPr>
              <a:t>Fields 87, 94</a:t>
            </a:r>
          </a:p>
          <a:p>
            <a:r>
              <a:rPr lang="en-US" altLang="zh-CN" sz="1800" dirty="0">
                <a:ea typeface="SimSun" pitchFamily="2" charset="-122"/>
              </a:rPr>
              <a:t>Zhu and Mumford 95-96</a:t>
            </a:r>
          </a:p>
          <a:p>
            <a:r>
              <a:rPr lang="en-US" altLang="zh-CN" sz="1800" dirty="0">
                <a:ea typeface="SimSun" pitchFamily="2" charset="-122"/>
              </a:rPr>
              <a:t>Chi and </a:t>
            </a:r>
            <a:r>
              <a:rPr lang="en-US" altLang="zh-CN" sz="1800" dirty="0" err="1">
                <a:ea typeface="SimSun" pitchFamily="2" charset="-122"/>
              </a:rPr>
              <a:t>Geman</a:t>
            </a:r>
            <a:r>
              <a:rPr lang="en-US" altLang="zh-CN" sz="1800" dirty="0">
                <a:ea typeface="SimSun" pitchFamily="2" charset="-122"/>
              </a:rPr>
              <a:t> 97-98</a:t>
            </a:r>
          </a:p>
          <a:p>
            <a:r>
              <a:rPr lang="en-US" altLang="zh-CN" sz="1800" dirty="0" smtClean="0">
                <a:ea typeface="SimSun" pitchFamily="2" charset="-122"/>
              </a:rPr>
              <a:t>Huang, 2000</a:t>
            </a:r>
          </a:p>
          <a:p>
            <a:r>
              <a:rPr lang="en-US" altLang="zh-CN" sz="1800" dirty="0" err="1" smtClean="0">
                <a:ea typeface="SimSun" pitchFamily="2" charset="-122"/>
              </a:rPr>
              <a:t>Simoncelli</a:t>
            </a:r>
            <a:r>
              <a:rPr lang="en-US" altLang="zh-CN" sz="1800" dirty="0" smtClean="0">
                <a:ea typeface="SimSun" pitchFamily="2" charset="-122"/>
              </a:rPr>
              <a:t> </a:t>
            </a:r>
            <a:r>
              <a:rPr lang="en-US" altLang="zh-CN" sz="1800" dirty="0">
                <a:ea typeface="SimSun" pitchFamily="2" charset="-122"/>
              </a:rPr>
              <a:t>etc 98-03</a:t>
            </a:r>
          </a:p>
          <a:p>
            <a:r>
              <a:rPr lang="en-US" altLang="zh-CN" sz="1800" dirty="0">
                <a:ea typeface="SimSun" pitchFamily="2" charset="-122"/>
              </a:rPr>
              <a:t> …..</a:t>
            </a:r>
          </a:p>
        </p:txBody>
      </p:sp>
      <p:pic>
        <p:nvPicPr>
          <p:cNvPr id="5" name="Picture 3" descr="brid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5087" y="1600200"/>
            <a:ext cx="1600200" cy="1600200"/>
          </a:xfrm>
          <a:prstGeom prst="rect">
            <a:avLst/>
          </a:prstGeom>
          <a:noFill/>
        </p:spPr>
      </p:pic>
      <p:pic>
        <p:nvPicPr>
          <p:cNvPr id="6" name="Picture 5" descr="fru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5287" y="1600200"/>
            <a:ext cx="1600200" cy="1600200"/>
          </a:xfrm>
          <a:prstGeom prst="rect">
            <a:avLst/>
          </a:prstGeom>
          <a:noFill/>
        </p:spPr>
      </p:pic>
      <p:pic>
        <p:nvPicPr>
          <p:cNvPr id="7" name="Picture 7" descr="people3_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1600200"/>
            <a:ext cx="1600200" cy="1600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43400" y="5638800"/>
            <a:ext cx="452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33CC"/>
                </a:solidFill>
              </a:rPr>
              <a:t>Most of these work studied marginal statistics !</a:t>
            </a:r>
            <a:endParaRPr lang="en-US" sz="20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6858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Studies on visual (appearance) manifolds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95400"/>
            <a:ext cx="4114800" cy="454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2286000"/>
            <a:ext cx="220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e.g.    ISOMAP,  LLE: </a:t>
            </a:r>
          </a:p>
          <a:p>
            <a:r>
              <a:rPr lang="en-US" sz="1600" dirty="0" smtClean="0"/>
              <a:t>     Saul and </a:t>
            </a:r>
            <a:r>
              <a:rPr lang="en-US" sz="1600" dirty="0" err="1" smtClean="0"/>
              <a:t>Roweis</a:t>
            </a:r>
            <a:r>
              <a:rPr lang="en-US" sz="1600" dirty="0" smtClean="0"/>
              <a:t>, 2000.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00050" y="1563469"/>
            <a:ext cx="442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patches from a single object category</a:t>
            </a:r>
          </a:p>
          <a:p>
            <a:r>
              <a:rPr lang="en-US" dirty="0" smtClean="0"/>
              <a:t>are often found to form low dimensional manifolds.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114800"/>
            <a:ext cx="4272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But, people found that image patches of generic 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natural images do not follow this observation.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847781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405825"/>
            <a:ext cx="8363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wide spectrum of categories from low to high entropy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524000" y="5715000"/>
            <a:ext cx="5615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Entropy  ~   Dimension ~ Log volume( manifold 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27130" y="115669"/>
            <a:ext cx="64353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Visual manifolds have varying dimensions</a:t>
            </a:r>
            <a:endParaRPr lang="en-US" sz="3200" dirty="0">
              <a:solidFill>
                <a:schemeClr val="accent6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6200" y="1676400"/>
            <a:ext cx="3581400" cy="3238500"/>
            <a:chOff x="0" y="1524000"/>
            <a:chExt cx="3860800" cy="3429000"/>
          </a:xfrm>
        </p:grpSpPr>
        <p:pic>
          <p:nvPicPr>
            <p:cNvPr id="55301" name="Picture 2" descr="C:\Users\Kent\Desktop\PCAcurves\PCAcurves\natural_E1\0.000000_1058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1524000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2" name="Picture 3" descr="C:\Users\Kent\Desktop\PCAcurves\PCAcurves\natural_E1\0.000000_107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200" y="1524000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3" name="Picture 4" descr="C:\Users\Kent\Desktop\PCAcurves\PCAcurves\natural_E1\0.000000_1064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81200" y="1524000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4" name="Picture 6" descr="C:\Users\Kent\Desktop\PCAcurves\PCAcurves\natural_E1_pca.bm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057400"/>
              <a:ext cx="38608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3" name="Rectangle 5"/>
            <p:cNvSpPr>
              <a:spLocks noChangeArrowheads="1"/>
            </p:cNvSpPr>
            <p:nvPr/>
          </p:nvSpPr>
          <p:spPr bwMode="auto">
            <a:xfrm>
              <a:off x="838200" y="2895600"/>
              <a:ext cx="1143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latin typeface="Calibri" pitchFamily="34" charset="0"/>
                </a:rPr>
                <a:t>primitives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05200" y="1638300"/>
            <a:ext cx="3455795" cy="3200400"/>
            <a:chOff x="6096000" y="1143000"/>
            <a:chExt cx="3455795" cy="3200400"/>
          </a:xfrm>
        </p:grpSpPr>
        <p:pic>
          <p:nvPicPr>
            <p:cNvPr id="55299" name="Picture 4" descr="C:\Users\Kent\Desktop\PCAcurves\PCAcurves\gaussian_noise_pca.bm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96000" y="1752600"/>
              <a:ext cx="345579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4" name="Rectangle 5"/>
            <p:cNvSpPr>
              <a:spLocks noChangeArrowheads="1"/>
            </p:cNvSpPr>
            <p:nvPr/>
          </p:nvSpPr>
          <p:spPr bwMode="auto">
            <a:xfrm>
              <a:off x="6788150" y="2630488"/>
              <a:ext cx="1143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err="1">
                  <a:latin typeface="Calibri" pitchFamily="34" charset="0"/>
                </a:rPr>
                <a:t>unif</a:t>
              </a:r>
              <a:r>
                <a:rPr lang="en-US" sz="1600" dirty="0">
                  <a:latin typeface="Calibri" pitchFamily="34" charset="0"/>
                </a:rPr>
                <a:t>. noise</a:t>
              </a:r>
            </a:p>
          </p:txBody>
        </p:sp>
        <p:pic>
          <p:nvPicPr>
            <p:cNvPr id="38502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29399" y="1143000"/>
              <a:ext cx="55193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5027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9000" y="1143000"/>
              <a:ext cx="61976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5028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24799" y="1143000"/>
              <a:ext cx="621553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Rectangle 25"/>
          <p:cNvSpPr/>
          <p:nvPr/>
        </p:nvSpPr>
        <p:spPr>
          <a:xfrm>
            <a:off x="457200" y="769203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  <a:latin typeface="Calibri" pitchFamily="34" charset="0"/>
              </a:rPr>
              <a:t>Take 16x16  image patches (256-space), run PCA for each category,  and  plot the </a:t>
            </a:r>
            <a:r>
              <a:rPr lang="en-US" sz="2400" dirty="0" err="1" smtClean="0">
                <a:solidFill>
                  <a:schemeClr val="accent6"/>
                </a:solidFill>
                <a:latin typeface="Calibri" pitchFamily="34" charset="0"/>
              </a:rPr>
              <a:t>eigen</a:t>
            </a:r>
            <a:r>
              <a:rPr lang="en-US" sz="2400" dirty="0" smtClean="0">
                <a:solidFill>
                  <a:schemeClr val="accent6"/>
                </a:solidFill>
                <a:latin typeface="Calibri" pitchFamily="34" charset="0"/>
              </a:rPr>
              <a:t>-values in decreasing order. </a:t>
            </a:r>
            <a:endParaRPr lang="en-US" sz="2400" dirty="0">
              <a:solidFill>
                <a:schemeClr val="accent6"/>
              </a:solidFill>
              <a:latin typeface="Calibri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10200" y="3467100"/>
            <a:ext cx="3505200" cy="3238500"/>
            <a:chOff x="3733800" y="3733800"/>
            <a:chExt cx="3505200" cy="3238500"/>
          </a:xfrm>
        </p:grpSpPr>
        <p:pic>
          <p:nvPicPr>
            <p:cNvPr id="55309" name="Picture 2" descr="C:\Users\Kent\Desktop\PCAcurves\PCAcurves\toy_I1\3132.214112_77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114800" y="3733800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0" name="Picture 3" descr="C:\Users\Kent\Desktop\PCAcurves\PCAcurves\toy_I1\3219.656448_41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76800" y="3733800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1" name="Picture 4" descr="C:\Users\Kent\Desktop\PCAcurves\PCAcurves\toy_I1\3231.811399_525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638800" y="3733800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2" name="Picture 5" descr="C:\Users\Kent\Desktop\PCAcurves\PCAcurves\toy_I1_pca.bmp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733800" y="4343400"/>
              <a:ext cx="350520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6" name="Rectangle 5"/>
            <p:cNvSpPr>
              <a:spLocks noChangeArrowheads="1"/>
            </p:cNvSpPr>
            <p:nvPr/>
          </p:nvSpPr>
          <p:spPr bwMode="auto">
            <a:xfrm>
              <a:off x="4648200" y="5148263"/>
              <a:ext cx="9144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latin typeface="Calibri" pitchFamily="34" charset="0"/>
                </a:rPr>
                <a:t>texture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33600" y="3543300"/>
            <a:ext cx="3200400" cy="3088297"/>
            <a:chOff x="-2286000" y="4111624"/>
            <a:chExt cx="3200400" cy="3088297"/>
          </a:xfrm>
        </p:grpSpPr>
        <p:pic>
          <p:nvPicPr>
            <p:cNvPr id="55305" name="Picture 2" descr="C:\Users\Kent\Desktop\PCAcurves\PCAcurves\tiger\tiger0000000003.jpg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2209800" y="4111624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6" name="Picture 3" descr="C:\Users\Kent\Desktop\PCAcurves\PCAcurves\tiger\tiger0000000002.jpg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1524000" y="4111624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7" name="Picture 4" descr="C:\Users\Kent\Desktop\PCAcurves\PCAcurves\tiger\tiger0000000027.jpg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838200" y="4111624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8" name="Picture 5" descr="C:\Users\Kent\Desktop\PCAcurves\PCAcurves\tiger_pca.bmp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2286000" y="4800600"/>
              <a:ext cx="3200400" cy="239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5" name="Rectangle 5"/>
            <p:cNvSpPr>
              <a:spLocks noChangeArrowheads="1"/>
            </p:cNvSpPr>
            <p:nvPr/>
          </p:nvSpPr>
          <p:spPr bwMode="auto">
            <a:xfrm>
              <a:off x="-1219200" y="5486400"/>
              <a:ext cx="685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tigers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univers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19200"/>
            <a:ext cx="3962400" cy="3182045"/>
          </a:xfrm>
          <a:prstGeom prst="rect">
            <a:avLst/>
          </a:prstGeom>
          <a:noFill/>
        </p:spPr>
      </p:pic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55386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ea typeface="华文仿宋" pitchFamily="2" charset="-122"/>
              </a:rPr>
              <a:t>By analogy: </a:t>
            </a:r>
            <a:r>
              <a:rPr lang="en-US" sz="3200" dirty="0" smtClean="0">
                <a:solidFill>
                  <a:schemeClr val="accent2"/>
                </a:solidFill>
                <a:ea typeface="华文仿宋" pitchFamily="2" charset="-122"/>
              </a:rPr>
              <a:t>pictures </a:t>
            </a:r>
            <a:r>
              <a:rPr lang="en-US" sz="3200" dirty="0">
                <a:solidFill>
                  <a:schemeClr val="accent2"/>
                </a:solidFill>
                <a:ea typeface="华文仿宋" pitchFamily="2" charset="-122"/>
              </a:rPr>
              <a:t>of </a:t>
            </a:r>
            <a:r>
              <a:rPr lang="en-US" sz="3200" dirty="0" smtClean="0">
                <a:solidFill>
                  <a:schemeClr val="accent2"/>
                </a:solidFill>
                <a:ea typeface="华文仿宋" pitchFamily="2" charset="-122"/>
              </a:rPr>
              <a:t>our </a:t>
            </a:r>
            <a:r>
              <a:rPr lang="en-US" sz="3200" dirty="0">
                <a:solidFill>
                  <a:schemeClr val="accent2"/>
                </a:solidFill>
                <a:ea typeface="华文仿宋" pitchFamily="2" charset="-122"/>
              </a:rPr>
              <a:t>universe</a:t>
            </a:r>
          </a:p>
        </p:txBody>
      </p:sp>
      <p:sp>
        <p:nvSpPr>
          <p:cNvPr id="362501" name="Rectangle 5"/>
          <p:cNvSpPr>
            <a:spLocks noChangeArrowheads="1"/>
          </p:cNvSpPr>
          <p:nvPr/>
        </p:nvSpPr>
        <p:spPr bwMode="auto">
          <a:xfrm>
            <a:off x="609600" y="441960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entropy ( temperature ) regimes</a:t>
            </a:r>
            <a:r>
              <a:rPr lang="en-US" sz="2400" dirty="0"/>
              <a:t>. </a:t>
            </a:r>
          </a:p>
        </p:txBody>
      </p:sp>
      <p:pic>
        <p:nvPicPr>
          <p:cNvPr id="362503" name="Picture 7" descr="C:\Documents and Settings\Song-Chun Zhu\Desktop\galaxyg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219200"/>
            <a:ext cx="2878058" cy="3200400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76825" y="441960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compositional structures.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0175" y="5048071"/>
            <a:ext cx="7128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we learn these manifolds?  </a:t>
            </a:r>
          </a:p>
          <a:p>
            <a:r>
              <a:rPr lang="en-US" dirty="0" smtClean="0"/>
              <a:t> Can we do it by K-mean clustering? </a:t>
            </a:r>
          </a:p>
          <a:p>
            <a:r>
              <a:rPr lang="en-US" dirty="0" smtClean="0"/>
              <a:t>3 modeling theories in vision: </a:t>
            </a:r>
          </a:p>
          <a:p>
            <a:r>
              <a:rPr lang="en-US" dirty="0" smtClean="0"/>
              <a:t>           (1) Markov random fields, (2) Sparse coding, (3) Grammar and Composition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924800" cy="6397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3, Manifold pursuit in the universe of image patches</a:t>
            </a:r>
            <a:endParaRPr lang="en-US" sz="32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14600" y="2590800"/>
            <a:ext cx="4724400" cy="32004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81400" y="3505200"/>
            <a:ext cx="1371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4"/>
          <p:cNvGrpSpPr/>
          <p:nvPr/>
        </p:nvGrpSpPr>
        <p:grpSpPr>
          <a:xfrm>
            <a:off x="3124200" y="3200400"/>
            <a:ext cx="2819400" cy="1816100"/>
            <a:chOff x="3124200" y="2819400"/>
            <a:chExt cx="2819400" cy="1816100"/>
          </a:xfrm>
        </p:grpSpPr>
        <p:sp>
          <p:nvSpPr>
            <p:cNvPr id="10" name="Oval 9"/>
            <p:cNvSpPr/>
            <p:nvPr/>
          </p:nvSpPr>
          <p:spPr>
            <a:xfrm>
              <a:off x="3352800" y="2971800"/>
              <a:ext cx="1981200" cy="1447800"/>
            </a:xfrm>
            <a:prstGeom prst="ellipse">
              <a:avLst/>
            </a:prstGeom>
            <a:noFill/>
            <a:ln w="19050"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>
              <a:off x="5143500" y="2857500"/>
              <a:ext cx="304800" cy="2286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3962400" y="4483100"/>
              <a:ext cx="2286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V="1">
              <a:off x="5181600" y="4191000"/>
              <a:ext cx="228600" cy="2286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 flipV="1">
              <a:off x="5486400" y="3581400"/>
              <a:ext cx="4572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124200" y="3810000"/>
              <a:ext cx="2286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H="1">
              <a:off x="3733800" y="2895600"/>
              <a:ext cx="2286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3"/>
          <p:cNvGrpSpPr/>
          <p:nvPr/>
        </p:nvGrpSpPr>
        <p:grpSpPr>
          <a:xfrm>
            <a:off x="2590800" y="2971800"/>
            <a:ext cx="4267200" cy="2590800"/>
            <a:chOff x="2590800" y="2590800"/>
            <a:chExt cx="4267200" cy="2590800"/>
          </a:xfrm>
        </p:grpSpPr>
        <p:sp>
          <p:nvSpPr>
            <p:cNvPr id="9" name="Oval 8"/>
            <p:cNvSpPr/>
            <p:nvPr/>
          </p:nvSpPr>
          <p:spPr>
            <a:xfrm>
              <a:off x="2971800" y="2590800"/>
              <a:ext cx="3200400" cy="2133600"/>
            </a:xfrm>
            <a:prstGeom prst="ellipse">
              <a:avLst/>
            </a:prstGeom>
            <a:noFill/>
            <a:ln w="19050"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 flipV="1">
              <a:off x="5943600" y="2667000"/>
              <a:ext cx="381000" cy="3048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4191794" y="5028406"/>
              <a:ext cx="3048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5715000" y="4572000"/>
              <a:ext cx="381000" cy="3048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6248400" y="3733800"/>
              <a:ext cx="6096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3048000" y="4419600"/>
              <a:ext cx="152400" cy="1524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6200000" flipH="1">
              <a:off x="3048000" y="2895600"/>
              <a:ext cx="152400" cy="1524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590800" y="3886200"/>
              <a:ext cx="2286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55"/>
          <p:cNvGrpSpPr/>
          <p:nvPr/>
        </p:nvGrpSpPr>
        <p:grpSpPr>
          <a:xfrm>
            <a:off x="3429000" y="3429000"/>
            <a:ext cx="1752600" cy="1371600"/>
            <a:chOff x="3429000" y="3048000"/>
            <a:chExt cx="1752600" cy="1371600"/>
          </a:xfrm>
        </p:grpSpPr>
        <p:cxnSp>
          <p:nvCxnSpPr>
            <p:cNvPr id="43" name="Straight Arrow Connector 42"/>
            <p:cNvCxnSpPr/>
            <p:nvPr/>
          </p:nvCxnSpPr>
          <p:spPr>
            <a:xfrm rot="5400000">
              <a:off x="4610100" y="3086100"/>
              <a:ext cx="1524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6200000" flipV="1">
              <a:off x="4457700" y="4305300"/>
              <a:ext cx="1524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0800000" flipV="1">
              <a:off x="4953000" y="3657600"/>
              <a:ext cx="2286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429000" y="3429000"/>
              <a:ext cx="1524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Oval 56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81"/>
          <p:cNvGrpSpPr/>
          <p:nvPr/>
        </p:nvGrpSpPr>
        <p:grpSpPr>
          <a:xfrm>
            <a:off x="3962400" y="3810000"/>
            <a:ext cx="685800" cy="533400"/>
            <a:chOff x="3962400" y="3429000"/>
            <a:chExt cx="685800" cy="533400"/>
          </a:xfrm>
        </p:grpSpPr>
        <p:sp>
          <p:nvSpPr>
            <p:cNvPr id="58" name="Oval 57"/>
            <p:cNvSpPr/>
            <p:nvPr/>
          </p:nvSpPr>
          <p:spPr>
            <a:xfrm>
              <a:off x="3962400" y="3429000"/>
              <a:ext cx="685800" cy="533400"/>
            </a:xfrm>
            <a:prstGeom prst="ellipse">
              <a:avLst/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4356100" y="3695700"/>
              <a:ext cx="228600" cy="1588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5400000">
              <a:off x="4173491" y="3816350"/>
              <a:ext cx="214359" cy="26941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4089400" y="3581400"/>
              <a:ext cx="152400" cy="76200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84"/>
          <p:cNvGrpSpPr/>
          <p:nvPr/>
        </p:nvGrpSpPr>
        <p:grpSpPr>
          <a:xfrm>
            <a:off x="3733800" y="3657600"/>
            <a:ext cx="1143000" cy="914400"/>
            <a:chOff x="228600" y="1676400"/>
            <a:chExt cx="1143000" cy="914400"/>
          </a:xfrm>
        </p:grpSpPr>
        <p:sp>
          <p:nvSpPr>
            <p:cNvPr id="59" name="Oval 58"/>
            <p:cNvSpPr/>
            <p:nvPr/>
          </p:nvSpPr>
          <p:spPr>
            <a:xfrm>
              <a:off x="228600" y="1676400"/>
              <a:ext cx="1143000" cy="914400"/>
            </a:xfrm>
            <a:prstGeom prst="ellipse">
              <a:avLst/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1130300" y="2209800"/>
              <a:ext cx="165100" cy="114300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endCxn id="59" idx="2"/>
            </p:cNvCxnSpPr>
            <p:nvPr/>
          </p:nvCxnSpPr>
          <p:spPr>
            <a:xfrm rot="10800000">
              <a:off x="228600" y="2133600"/>
              <a:ext cx="228600" cy="1588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59" idx="0"/>
            </p:cNvCxnSpPr>
            <p:nvPr/>
          </p:nvCxnSpPr>
          <p:spPr>
            <a:xfrm rot="16200000" flipV="1">
              <a:off x="742950" y="1733550"/>
              <a:ext cx="152400" cy="38100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565149" y="2470150"/>
              <a:ext cx="214359" cy="26941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352425" y="3348335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1,  </a:t>
            </a:r>
            <a:r>
              <a:rPr lang="en-US" sz="2400" i="1" dirty="0" smtClean="0">
                <a:solidFill>
                  <a:schemeClr val="accent2"/>
                </a:solidFill>
              </a:rPr>
              <a:t>q = </a:t>
            </a:r>
            <a:r>
              <a:rPr lang="en-US" sz="2400" i="1" dirty="0" err="1" smtClean="0">
                <a:solidFill>
                  <a:schemeClr val="accent2"/>
                </a:solidFill>
              </a:rPr>
              <a:t>unif</a:t>
            </a:r>
            <a:r>
              <a:rPr lang="en-US" sz="2400" i="1" dirty="0" smtClean="0">
                <a:solidFill>
                  <a:schemeClr val="accent2"/>
                </a:solidFill>
              </a:rPr>
              <a:t>() </a:t>
            </a:r>
            <a:endParaRPr lang="en-US" sz="2400" i="1" dirty="0">
              <a:solidFill>
                <a:schemeClr val="accent6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63334" y="3886200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,   </a:t>
            </a:r>
            <a:r>
              <a:rPr lang="en-US" sz="2400" i="1" dirty="0" smtClean="0">
                <a:solidFill>
                  <a:srgbClr val="0070C0"/>
                </a:solidFill>
              </a:rPr>
              <a:t>q =  </a:t>
            </a:r>
            <a:r>
              <a:rPr lang="en-US" sz="2400" i="1" dirty="0" smtClean="0">
                <a:solidFill>
                  <a:srgbClr val="0070C0"/>
                </a:solidFill>
                <a:latin typeface="Symbol" pitchFamily="18" charset="2"/>
              </a:rPr>
              <a:t>d()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1905000"/>
            <a:ext cx="3686175" cy="381000"/>
          </a:xfrm>
          <a:prstGeom prst="rect">
            <a:avLst/>
          </a:prstGeom>
          <a:noFill/>
        </p:spPr>
      </p:pic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117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2450" y="3352800"/>
            <a:ext cx="161925" cy="381000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533400" y="1295400"/>
            <a:ext cx="5283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f </a:t>
            </a:r>
            <a:r>
              <a:rPr lang="en-US" sz="2000" dirty="0" smtClean="0"/>
              <a:t>: target distribution;     </a:t>
            </a:r>
            <a:r>
              <a:rPr lang="en-US" sz="2000" i="1" dirty="0" smtClean="0"/>
              <a:t>p</a:t>
            </a:r>
            <a:r>
              <a:rPr lang="en-US" sz="2000" dirty="0" smtClean="0"/>
              <a:t>:  our model;    </a:t>
            </a:r>
            <a:r>
              <a:rPr lang="en-US" sz="2000" i="1" dirty="0" smtClean="0"/>
              <a:t>q</a:t>
            </a:r>
            <a:r>
              <a:rPr lang="en-US" sz="2000" dirty="0" smtClean="0"/>
              <a:t>:  initial model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715000" y="2438400"/>
            <a:ext cx="2347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   image universe: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   every point is an image.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023467" y="5867400"/>
            <a:ext cx="42017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 model  ~  image set  ~  manifold  ~  cluster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  <p:bldP spid="86" grpId="0"/>
      <p:bldP spid="8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6811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ea typeface="华文仿宋" pitchFamily="2" charset="-122"/>
              </a:rPr>
              <a:t>Intuitive idea:  a professor grading an exam</a:t>
            </a:r>
            <a:endParaRPr lang="en-US" sz="3200" dirty="0">
              <a:solidFill>
                <a:schemeClr val="accent2"/>
              </a:solidFill>
              <a:ea typeface="华文仿宋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6014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full score (like dimension in our case) is 100. You have two ways:</a:t>
            </a:r>
          </a:p>
          <a:p>
            <a:endParaRPr lang="en-US" dirty="0" smtClean="0"/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7526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top students (high dimensional manifolds), you start from 100 and deduct points 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100 – 2  – 0 – 0 – 3 – 0– 2 – 0 – 0 – 0 – 0 – 0 – 1 = 92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819400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bottom students (low dimensional manifolds), you start from 0 and add points </a:t>
            </a:r>
            <a:r>
              <a:rPr lang="en-US" dirty="0" smtClean="0">
                <a:solidFill>
                  <a:schemeClr val="accent2"/>
                </a:solidFill>
              </a:rPr>
              <a:t>   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0 + 8  + 0 + 0 + 3 + 0 + 2 + 0 + 0 + 5 + 0 + 0 + 1 = 19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038600"/>
            <a:ext cx="8534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reality, suppose the exam is very long (just like the large image has &gt;1M pixels), a student may </a:t>
            </a:r>
          </a:p>
          <a:p>
            <a:r>
              <a:rPr lang="en-US" dirty="0" smtClean="0"/>
              <a:t>have mixed performance, e.g. doing excellent in the 1</a:t>
            </a:r>
            <a:r>
              <a:rPr lang="en-US" baseline="30000" dirty="0" smtClean="0"/>
              <a:t>st</a:t>
            </a:r>
            <a:r>
              <a:rPr lang="en-US" dirty="0" smtClean="0"/>
              <a:t> half and doing poorly in the 2</a:t>
            </a:r>
            <a:r>
              <a:rPr lang="en-US" baseline="30000" dirty="0" smtClean="0"/>
              <a:t>nd</a:t>
            </a:r>
            <a:r>
              <a:rPr lang="en-US" dirty="0" smtClean="0"/>
              <a:t> half. Thus</a:t>
            </a:r>
          </a:p>
          <a:p>
            <a:r>
              <a:rPr lang="en-US" dirty="0" smtClean="0"/>
              <a:t>a most effective way is to use the two methods for different sections of the exam.</a:t>
            </a:r>
          </a:p>
          <a:p>
            <a:r>
              <a:rPr lang="en-US" dirty="0" smtClean="0"/>
              <a:t>                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 (50 – 2  – 0 – 0 – 3 – 0) + (0 + 5 + 3 + 0 + 0 + 2) = 45 + 10 = 55</a:t>
            </a:r>
          </a:p>
          <a:p>
            <a:endParaRPr lang="en-US" dirty="0" smtClean="0"/>
          </a:p>
          <a:p>
            <a:r>
              <a:rPr lang="en-US" dirty="0" smtClean="0"/>
              <a:t>In fact, most of the object categories are middle entropy manifolds and have mixed structures.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5952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Manifold pursuit in the image universe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819400" y="2970212"/>
            <a:ext cx="3810000" cy="274320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19400" y="5713412"/>
            <a:ext cx="4191000" cy="158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1028700" y="3922712"/>
            <a:ext cx="3581400" cy="158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3400" y="1219200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 a simple case: </a:t>
            </a:r>
            <a:r>
              <a:rPr lang="en-US" i="1" dirty="0" smtClean="0"/>
              <a:t>  f  </a:t>
            </a:r>
            <a:r>
              <a:rPr lang="en-US" dirty="0" smtClean="0"/>
              <a:t>is a Gaussian distribution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1742" y="5726668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2 3                                                                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00" y="182880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eigen</a:t>
            </a:r>
            <a:r>
              <a:rPr lang="en-US" dirty="0" smtClean="0"/>
              <a:t>-value </a:t>
            </a:r>
            <a:r>
              <a:rPr lang="en-US" dirty="0" smtClean="0">
                <a:latin typeface="Symbol" pitchFamily="18" charset="2"/>
              </a:rPr>
              <a:t>l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819400" y="2971800"/>
            <a:ext cx="3790950" cy="2773363"/>
          </a:xfrm>
          <a:custGeom>
            <a:avLst/>
            <a:gdLst>
              <a:gd name="connsiteX0" fmla="*/ 0 w 3790950"/>
              <a:gd name="connsiteY0" fmla="*/ 0 h 2773363"/>
              <a:gd name="connsiteX1" fmla="*/ 161925 w 3790950"/>
              <a:gd name="connsiteY1" fmla="*/ 1323975 h 2773363"/>
              <a:gd name="connsiteX2" fmla="*/ 495300 w 3790950"/>
              <a:gd name="connsiteY2" fmla="*/ 2438400 h 2773363"/>
              <a:gd name="connsiteX3" fmla="*/ 1190625 w 3790950"/>
              <a:gd name="connsiteY3" fmla="*/ 2724150 h 2773363"/>
              <a:gd name="connsiteX4" fmla="*/ 3790950 w 3790950"/>
              <a:gd name="connsiteY4" fmla="*/ 2733675 h 2773363"/>
              <a:gd name="connsiteX5" fmla="*/ 3790950 w 3790950"/>
              <a:gd name="connsiteY5" fmla="*/ 2733675 h 277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0950" h="2773363">
                <a:moveTo>
                  <a:pt x="0" y="0"/>
                </a:moveTo>
                <a:cubicBezTo>
                  <a:pt x="39687" y="458787"/>
                  <a:pt x="79375" y="917575"/>
                  <a:pt x="161925" y="1323975"/>
                </a:cubicBezTo>
                <a:cubicBezTo>
                  <a:pt x="244475" y="1730375"/>
                  <a:pt x="323850" y="2205038"/>
                  <a:pt x="495300" y="2438400"/>
                </a:cubicBezTo>
                <a:cubicBezTo>
                  <a:pt x="666750" y="2671762"/>
                  <a:pt x="641350" y="2674937"/>
                  <a:pt x="1190625" y="2724150"/>
                </a:cubicBezTo>
                <a:cubicBezTo>
                  <a:pt x="1739900" y="2773363"/>
                  <a:pt x="3790950" y="2733675"/>
                  <a:pt x="3790950" y="2733675"/>
                </a:cubicBezTo>
                <a:lnTo>
                  <a:pt x="3790950" y="2733675"/>
                </a:lnTo>
              </a:path>
            </a:pathLst>
          </a:cu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3" idx="0"/>
          </p:cNvCxnSpPr>
          <p:nvPr/>
        </p:nvCxnSpPr>
        <p:spPr>
          <a:xfrm flipH="1">
            <a:off x="2818606" y="2971800"/>
            <a:ext cx="794" cy="2743994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286397" y="5028803"/>
            <a:ext cx="1372394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029744" y="5485606"/>
            <a:ext cx="457200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286919" y="5609431"/>
            <a:ext cx="228600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771775" y="2971800"/>
            <a:ext cx="76200" cy="76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952750" y="4267200"/>
            <a:ext cx="76200" cy="76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2781300" y="5372100"/>
            <a:ext cx="685800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209925" y="5257800"/>
            <a:ext cx="76200" cy="76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95625" y="5010150"/>
            <a:ext cx="76200" cy="76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71850" y="5486400"/>
            <a:ext cx="76200" cy="76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657600" y="533400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e.g. face</a:t>
            </a:r>
            <a:endParaRPr lang="en-US" sz="14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2809875" y="2960688"/>
            <a:ext cx="3848100" cy="2754312"/>
            <a:chOff x="981075" y="2960688"/>
            <a:chExt cx="3848100" cy="2754312"/>
          </a:xfrm>
        </p:grpSpPr>
        <p:cxnSp>
          <p:nvCxnSpPr>
            <p:cNvPr id="45" name="Straight Connector 44"/>
            <p:cNvCxnSpPr>
              <a:endCxn id="15" idx="5"/>
            </p:cNvCxnSpPr>
            <p:nvPr/>
          </p:nvCxnSpPr>
          <p:spPr>
            <a:xfrm rot="5400000">
              <a:off x="3429795" y="4333081"/>
              <a:ext cx="2733675" cy="111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981075" y="2960688"/>
              <a:ext cx="3848100" cy="2754312"/>
              <a:chOff x="981075" y="2960688"/>
              <a:chExt cx="3848100" cy="2754312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1075" y="2960688"/>
                <a:ext cx="3848100" cy="2754312"/>
                <a:chOff x="981075" y="2960688"/>
                <a:chExt cx="3848100" cy="2754312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981075" y="2960688"/>
                  <a:ext cx="3833813" cy="2744787"/>
                </a:xfrm>
                <a:custGeom>
                  <a:avLst/>
                  <a:gdLst>
                    <a:gd name="connsiteX0" fmla="*/ 0 w 3833813"/>
                    <a:gd name="connsiteY0" fmla="*/ 39687 h 2744787"/>
                    <a:gd name="connsiteX1" fmla="*/ 2181225 w 3833813"/>
                    <a:gd name="connsiteY1" fmla="*/ 30162 h 2744787"/>
                    <a:gd name="connsiteX2" fmla="*/ 3248025 w 3833813"/>
                    <a:gd name="connsiteY2" fmla="*/ 153987 h 2744787"/>
                    <a:gd name="connsiteX3" fmla="*/ 3667125 w 3833813"/>
                    <a:gd name="connsiteY3" fmla="*/ 954087 h 2744787"/>
                    <a:gd name="connsiteX4" fmla="*/ 3810000 w 3833813"/>
                    <a:gd name="connsiteY4" fmla="*/ 1820862 h 2744787"/>
                    <a:gd name="connsiteX5" fmla="*/ 3810000 w 3833813"/>
                    <a:gd name="connsiteY5" fmla="*/ 2744787 h 274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3813" h="2744787">
                      <a:moveTo>
                        <a:pt x="0" y="39687"/>
                      </a:moveTo>
                      <a:cubicBezTo>
                        <a:pt x="819944" y="25399"/>
                        <a:pt x="1639888" y="11112"/>
                        <a:pt x="2181225" y="30162"/>
                      </a:cubicBezTo>
                      <a:cubicBezTo>
                        <a:pt x="2722562" y="49212"/>
                        <a:pt x="3000375" y="0"/>
                        <a:pt x="3248025" y="153987"/>
                      </a:cubicBezTo>
                      <a:cubicBezTo>
                        <a:pt x="3495675" y="307974"/>
                        <a:pt x="3573463" y="676275"/>
                        <a:pt x="3667125" y="954087"/>
                      </a:cubicBezTo>
                      <a:cubicBezTo>
                        <a:pt x="3760787" y="1231899"/>
                        <a:pt x="3786188" y="1522412"/>
                        <a:pt x="3810000" y="1820862"/>
                      </a:cubicBezTo>
                      <a:cubicBezTo>
                        <a:pt x="3833813" y="2119312"/>
                        <a:pt x="3821906" y="2432049"/>
                        <a:pt x="3810000" y="2744787"/>
                      </a:cubicBezTo>
                    </a:path>
                  </a:pathLst>
                </a:cu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4267994" y="3199606"/>
                  <a:ext cx="457200" cy="158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endCxn id="15" idx="3"/>
                </p:cNvCxnSpPr>
                <p:nvPr/>
              </p:nvCxnSpPr>
              <p:spPr>
                <a:xfrm rot="5400000">
                  <a:off x="4177507" y="3442493"/>
                  <a:ext cx="942975" cy="158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>
                  <a:off x="4752975" y="5638800"/>
                  <a:ext cx="76200" cy="76200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4229894" y="3085306"/>
                  <a:ext cx="228600" cy="158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/>
                <p:cNvSpPr/>
                <p:nvPr/>
              </p:nvSpPr>
              <p:spPr>
                <a:xfrm>
                  <a:off x="4610100" y="3810000"/>
                  <a:ext cx="76200" cy="76200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4467225" y="3409950"/>
                  <a:ext cx="76200" cy="76200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4314825" y="3181350"/>
                  <a:ext cx="76200" cy="76200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3124200" y="2971800"/>
                <a:ext cx="9252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e.g. texture</a:t>
                </a:r>
                <a:endParaRPr lang="en-US" sz="1400" dirty="0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2838450" y="3028950"/>
            <a:ext cx="3752850" cy="2667000"/>
            <a:chOff x="1009650" y="3028950"/>
            <a:chExt cx="3752850" cy="2667000"/>
          </a:xfrm>
        </p:grpSpPr>
        <p:sp>
          <p:nvSpPr>
            <p:cNvPr id="61" name="Freeform 60"/>
            <p:cNvSpPr/>
            <p:nvPr/>
          </p:nvSpPr>
          <p:spPr>
            <a:xfrm>
              <a:off x="1009650" y="3028950"/>
              <a:ext cx="3752850" cy="2667000"/>
            </a:xfrm>
            <a:custGeom>
              <a:avLst/>
              <a:gdLst>
                <a:gd name="connsiteX0" fmla="*/ 0 w 3752850"/>
                <a:gd name="connsiteY0" fmla="*/ 0 h 2667000"/>
                <a:gd name="connsiteX1" fmla="*/ 371475 w 3752850"/>
                <a:gd name="connsiteY1" fmla="*/ 1000125 h 2667000"/>
                <a:gd name="connsiteX2" fmla="*/ 990600 w 3752850"/>
                <a:gd name="connsiteY2" fmla="*/ 1381125 h 2667000"/>
                <a:gd name="connsiteX3" fmla="*/ 2905125 w 3752850"/>
                <a:gd name="connsiteY3" fmla="*/ 1438275 h 2667000"/>
                <a:gd name="connsiteX4" fmla="*/ 3429000 w 3752850"/>
                <a:gd name="connsiteY4" fmla="*/ 1819275 h 2667000"/>
                <a:gd name="connsiteX5" fmla="*/ 3667125 w 3752850"/>
                <a:gd name="connsiteY5" fmla="*/ 2352675 h 2667000"/>
                <a:gd name="connsiteX6" fmla="*/ 3752850 w 3752850"/>
                <a:gd name="connsiteY6" fmla="*/ 2667000 h 26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2850" h="2667000">
                  <a:moveTo>
                    <a:pt x="0" y="0"/>
                  </a:moveTo>
                  <a:cubicBezTo>
                    <a:pt x="103187" y="384969"/>
                    <a:pt x="206375" y="769938"/>
                    <a:pt x="371475" y="1000125"/>
                  </a:cubicBezTo>
                  <a:cubicBezTo>
                    <a:pt x="536575" y="1230312"/>
                    <a:pt x="568325" y="1308100"/>
                    <a:pt x="990600" y="1381125"/>
                  </a:cubicBezTo>
                  <a:cubicBezTo>
                    <a:pt x="1412875" y="1454150"/>
                    <a:pt x="2498725" y="1365250"/>
                    <a:pt x="2905125" y="1438275"/>
                  </a:cubicBezTo>
                  <a:cubicBezTo>
                    <a:pt x="3311525" y="1511300"/>
                    <a:pt x="3302000" y="1666875"/>
                    <a:pt x="3429000" y="1819275"/>
                  </a:cubicBezTo>
                  <a:cubicBezTo>
                    <a:pt x="3556000" y="1971675"/>
                    <a:pt x="3613150" y="2211388"/>
                    <a:pt x="3667125" y="2352675"/>
                  </a:cubicBezTo>
                  <a:cubicBezTo>
                    <a:pt x="3721100" y="2493962"/>
                    <a:pt x="3736975" y="2580481"/>
                    <a:pt x="3752850" y="2667000"/>
                  </a:cubicBez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05000" y="4038600"/>
              <a:ext cx="20088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mixed: e.g. tiger face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3315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2847975"/>
            <a:ext cx="3686175" cy="381000"/>
          </a:xfrm>
          <a:prstGeom prst="rect">
            <a:avLst/>
          </a:prstGeom>
          <a:noFill/>
        </p:spPr>
      </p:pic>
      <p:sp>
        <p:nvSpPr>
          <p:cNvPr id="433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31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31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3166" name="Rectangle 14"/>
          <p:cNvSpPr>
            <a:spLocks noChangeArrowheads="1"/>
          </p:cNvSpPr>
          <p:nvPr/>
        </p:nvSpPr>
        <p:spPr bwMode="auto">
          <a:xfrm>
            <a:off x="457200" y="2362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We pursue a series of models </a:t>
            </a:r>
            <a:r>
              <a:rPr kumimoji="0" lang="en-US" altLang="zh-CN" sz="2000" b="0" i="1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SimSun" pitchFamily="2" charset="-122"/>
                <a:cs typeface="Times New Roman" pitchFamily="18" charset="0"/>
              </a:rPr>
              <a:t>p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 to approach a underlying</a:t>
            </a:r>
            <a:r>
              <a:rPr kumimoji="0" lang="en-US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 “true” </a:t>
            </a:r>
            <a:r>
              <a:rPr lang="en-US" altLang="zh-CN" sz="2000" dirty="0" smtClean="0">
                <a:ea typeface="SimSun" pitchFamily="2" charset="-122"/>
                <a:cs typeface="Times New Roman" pitchFamily="18" charset="0"/>
              </a:rPr>
              <a:t>probability  </a:t>
            </a:r>
            <a:r>
              <a:rPr lang="en-US" altLang="zh-CN" sz="2000" i="1" dirty="0" smtClean="0">
                <a:solidFill>
                  <a:schemeClr val="accent2"/>
                </a:solidFill>
                <a:ea typeface="SimSun" pitchFamily="2" charset="-122"/>
                <a:cs typeface="Times New Roman" pitchFamily="18" charset="0"/>
              </a:rPr>
              <a:t>f</a:t>
            </a:r>
            <a:endParaRPr kumimoji="0" lang="en-US" altLang="zh-CN" sz="2000" b="0" i="1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43316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317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3172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3173" name="Rectangle 21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04800" y="457200"/>
            <a:ext cx="7467600" cy="5334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6"/>
                </a:solidFill>
                <a:ea typeface="+mj-ea"/>
                <a:cs typeface="+mj-cs"/>
              </a:rPr>
              <a:t>Manifold pursuit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</a:rPr>
              <a:t>by information projection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33159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5181601"/>
            <a:ext cx="4572000" cy="544286"/>
          </a:xfrm>
          <a:prstGeom prst="rect">
            <a:avLst/>
          </a:prstGeom>
          <a:noFill/>
        </p:spPr>
      </p:pic>
      <p:grpSp>
        <p:nvGrpSpPr>
          <p:cNvPr id="2" name="Group 24"/>
          <p:cNvGrpSpPr/>
          <p:nvPr/>
        </p:nvGrpSpPr>
        <p:grpSpPr>
          <a:xfrm>
            <a:off x="481848" y="3316843"/>
            <a:ext cx="5537952" cy="369332"/>
            <a:chOff x="405648" y="2373868"/>
            <a:chExt cx="5537952" cy="369332"/>
          </a:xfrm>
        </p:grpSpPr>
        <p:pic>
          <p:nvPicPr>
            <p:cNvPr id="433163" name="Picture 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0" y="2419350"/>
              <a:ext cx="228600" cy="295836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05648" y="2373868"/>
              <a:ext cx="5461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 each step, we augment the current model </a:t>
              </a:r>
              <a:r>
                <a:rPr lang="en-US" i="1" dirty="0" smtClean="0">
                  <a:solidFill>
                    <a:srgbClr val="0070C0"/>
                  </a:solidFill>
                </a:rPr>
                <a:t>p</a:t>
              </a:r>
              <a:r>
                <a:rPr lang="en-US" dirty="0" smtClean="0"/>
                <a:t> to a new model </a:t>
              </a:r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33400" y="472440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 to a projection constraint: </a:t>
            </a:r>
            <a:endParaRPr lang="en-US" dirty="0"/>
          </a:p>
        </p:txBody>
      </p:sp>
      <p:sp>
        <p:nvSpPr>
          <p:cNvPr id="389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9121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1711298"/>
            <a:ext cx="3581400" cy="346102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457200" y="1219200"/>
            <a:ext cx="4333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Given only positive examples from a class c</a:t>
            </a:r>
            <a:endParaRPr lang="en-US" sz="2000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3810000"/>
            <a:ext cx="5029200" cy="428018"/>
          </a:xfrm>
          <a:prstGeom prst="rect">
            <a:avLst/>
          </a:prstGeom>
          <a:noFill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4267200"/>
            <a:ext cx="2895600" cy="425823"/>
          </a:xfrm>
          <a:prstGeom prst="rect">
            <a:avLst/>
          </a:prstGeom>
          <a:noFill/>
        </p:spPr>
      </p:pic>
      <p:sp>
        <p:nvSpPr>
          <p:cNvPr id="4833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3331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33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3332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867400"/>
            <a:ext cx="4352925" cy="323850"/>
          </a:xfrm>
          <a:prstGeom prst="rect">
            <a:avLst/>
          </a:prstGeom>
          <a:noFill/>
        </p:spPr>
      </p:pic>
      <p:sp>
        <p:nvSpPr>
          <p:cNvPr id="483334" name="Rectangle 6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733800"/>
            <a:ext cx="4876800" cy="728293"/>
          </a:xfrm>
          <a:prstGeom prst="rect">
            <a:avLst/>
          </a:prstGeom>
          <a:noFill/>
        </p:spPr>
      </p:pic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4465320" cy="5799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727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Solving the constrained optimization problem leads to the Euler-Lagrange equation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381000"/>
            <a:ext cx="7010400" cy="5334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6"/>
                </a:solidFill>
                <a:ea typeface="+mj-ea"/>
                <a:cs typeface="+mj-cs"/>
              </a:rPr>
              <a:t>Manifold pursuit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</a:rPr>
              <a:t>by information projection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0893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105400"/>
            <a:ext cx="2240280" cy="304800"/>
          </a:xfrm>
          <a:prstGeom prst="rect">
            <a:avLst/>
          </a:prstGeom>
          <a:noFill/>
        </p:spPr>
      </p:pic>
      <p:pic>
        <p:nvPicPr>
          <p:cNvPr id="50893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5105400"/>
            <a:ext cx="2005263" cy="304800"/>
          </a:xfrm>
          <a:prstGeom prst="rect">
            <a:avLst/>
          </a:prstGeom>
          <a:noFill/>
        </p:spPr>
      </p:pic>
      <p:pic>
        <p:nvPicPr>
          <p:cNvPr id="508929" name="Picture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5514975"/>
            <a:ext cx="901591" cy="428625"/>
          </a:xfrm>
          <a:prstGeom prst="rect">
            <a:avLst/>
          </a:prstGeom>
          <a:noFill/>
        </p:spPr>
      </p:pic>
      <p:sp>
        <p:nvSpPr>
          <p:cNvPr id="508932" name="Rectangle 4"/>
          <p:cNvSpPr>
            <a:spLocks noChangeArrowheads="1"/>
          </p:cNvSpPr>
          <p:nvPr/>
        </p:nvSpPr>
        <p:spPr bwMode="auto">
          <a:xfrm>
            <a:off x="990600" y="46482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here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8935" name="Rectangle 7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914400" y="5486400"/>
            <a:ext cx="502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For q being a uniform distribution, we have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893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08936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981200"/>
            <a:ext cx="8296275" cy="63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382000" cy="533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1, Information scaling and perceptual transitions </a:t>
            </a:r>
            <a:endParaRPr lang="en-US" sz="32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2515180"/>
            <a:ext cx="3651837" cy="26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457199" y="2590527"/>
            <a:ext cx="3651837" cy="25815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2819400" y="3040329"/>
            <a:ext cx="4500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3276600" y="3726129"/>
            <a:ext cx="4289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2590800" y="4411929"/>
            <a:ext cx="4500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609600" y="4107129"/>
            <a:ext cx="4289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C</a:t>
            </a:r>
          </a:p>
        </p:txBody>
      </p:sp>
      <p:pic>
        <p:nvPicPr>
          <p:cNvPr id="9" name="Picture 4" descr="bruinwal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452622"/>
            <a:ext cx="3886200" cy="2719453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562599" y="4108319"/>
            <a:ext cx="252521" cy="849443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629400" y="3725409"/>
            <a:ext cx="310795" cy="316366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7200" y="5410200"/>
            <a:ext cx="1800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ea typeface="华文仿宋" pitchFamily="2" charset="-122"/>
                <a:cs typeface="Times New Roman" pitchFamily="18" charset="0"/>
              </a:rPr>
              <a:t>A photo at 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Bei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Air  </a:t>
            </a:r>
            <a:endParaRPr lang="en-US" dirty="0">
              <a:ea typeface="华文仿宋" pitchFamily="2" charset="-122"/>
              <a:cs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248400" y="5410200"/>
            <a:ext cx="2305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ea typeface="华文仿宋" pitchFamily="2" charset="-122"/>
                <a:cs typeface="Times New Roman" pitchFamily="18" charset="0"/>
              </a:rPr>
              <a:t>A photo at UCLA campus</a:t>
            </a:r>
            <a:endParaRPr lang="en-US" dirty="0">
              <a:ea typeface="华文仿宋" pitchFamily="2" charset="-122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57200" y="1447800"/>
            <a:ext cx="4945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ea typeface="华文仿宋" pitchFamily="2" charset="-122"/>
                <a:cs typeface="Times New Roman" pitchFamily="18" charset="0"/>
              </a:rPr>
              <a:t>Watch the texture-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texton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transitions over scale / distance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stCxn id="17" idx="0"/>
            <a:endCxn id="16" idx="4"/>
          </p:cNvCxnSpPr>
          <p:nvPr/>
        </p:nvCxnSpPr>
        <p:spPr>
          <a:xfrm rot="16200000" flipV="1">
            <a:off x="1104900" y="2526268"/>
            <a:ext cx="1828800" cy="152400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Rectangle 2054"/>
          <p:cNvSpPr>
            <a:spLocks noChangeArrowheads="1"/>
          </p:cNvSpPr>
          <p:nvPr/>
        </p:nvSpPr>
        <p:spPr bwMode="auto">
          <a:xfrm>
            <a:off x="340995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5" name="Text Box 2055"/>
          <p:cNvSpPr txBox="1">
            <a:spLocks noChangeArrowheads="1"/>
          </p:cNvSpPr>
          <p:nvPr/>
        </p:nvSpPr>
        <p:spPr bwMode="auto">
          <a:xfrm>
            <a:off x="381000" y="228600"/>
            <a:ext cx="34243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Information projection</a:t>
            </a:r>
          </a:p>
        </p:txBody>
      </p:sp>
      <p:sp>
        <p:nvSpPr>
          <p:cNvPr id="4106" name="Text Box 2056"/>
          <p:cNvSpPr txBox="1">
            <a:spLocks noChangeArrowheads="1"/>
          </p:cNvSpPr>
          <p:nvPr/>
        </p:nvSpPr>
        <p:spPr bwMode="auto">
          <a:xfrm>
            <a:off x="5562600" y="533400"/>
            <a:ext cx="31448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/>
              <a:t>DellaPietra</a:t>
            </a:r>
            <a:r>
              <a:rPr lang="en-US" sz="1600" dirty="0"/>
              <a:t>, </a:t>
            </a:r>
            <a:r>
              <a:rPr lang="en-US" sz="1600" dirty="0" err="1"/>
              <a:t>DellaPietra,Lafferty</a:t>
            </a:r>
            <a:r>
              <a:rPr lang="en-US" sz="1600" dirty="0"/>
              <a:t>, 97</a:t>
            </a:r>
          </a:p>
          <a:p>
            <a:r>
              <a:rPr lang="en-US" sz="1600" dirty="0"/>
              <a:t>Zhu, Wu, Mumford, 97</a:t>
            </a:r>
          </a:p>
        </p:txBody>
      </p:sp>
      <p:sp>
        <p:nvSpPr>
          <p:cNvPr id="4108" name="Rectangle 2059"/>
          <p:cNvSpPr>
            <a:spLocks noChangeArrowheads="1"/>
          </p:cNvSpPr>
          <p:nvPr/>
        </p:nvSpPr>
        <p:spPr bwMode="auto">
          <a:xfrm>
            <a:off x="375285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9" name="Rectangle 2061"/>
          <p:cNvSpPr>
            <a:spLocks noChangeArrowheads="1"/>
          </p:cNvSpPr>
          <p:nvPr/>
        </p:nvSpPr>
        <p:spPr bwMode="auto">
          <a:xfrm>
            <a:off x="35671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10" name="Rectangle 2067"/>
          <p:cNvSpPr>
            <a:spLocks noChangeArrowheads="1"/>
          </p:cNvSpPr>
          <p:nvPr/>
        </p:nvSpPr>
        <p:spPr bwMode="auto">
          <a:xfrm>
            <a:off x="3462338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4100" name="Object 2050"/>
          <p:cNvGraphicFramePr>
            <a:graphicFrameLocks noChangeAspect="1"/>
          </p:cNvGraphicFramePr>
          <p:nvPr/>
        </p:nvGraphicFramePr>
        <p:xfrm>
          <a:off x="2624138" y="4312206"/>
          <a:ext cx="114300" cy="219075"/>
        </p:xfrm>
        <a:graphic>
          <a:graphicData uri="http://schemas.openxmlformats.org/presentationml/2006/ole">
            <p:oleObj spid="_x0000_s480258" r:id="rId4" imgW="114120" imgH="215640" progId="Equation.3">
              <p:embed/>
            </p:oleObj>
          </a:graphicData>
        </a:graphic>
      </p:graphicFrame>
      <p:sp>
        <p:nvSpPr>
          <p:cNvPr id="16" name="Oval 15"/>
          <p:cNvSpPr/>
          <p:nvPr/>
        </p:nvSpPr>
        <p:spPr>
          <a:xfrm>
            <a:off x="1905000" y="1611868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57400" y="3516868"/>
            <a:ext cx="76200" cy="76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605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1383268"/>
            <a:ext cx="800100" cy="381000"/>
          </a:xfrm>
          <a:prstGeom prst="rect">
            <a:avLst/>
          </a:prstGeom>
          <a:noFill/>
        </p:spPr>
      </p:pic>
      <p:grpSp>
        <p:nvGrpSpPr>
          <p:cNvPr id="2" name="Group 88"/>
          <p:cNvGrpSpPr/>
          <p:nvPr/>
        </p:nvGrpSpPr>
        <p:grpSpPr>
          <a:xfrm>
            <a:off x="2122441" y="2059543"/>
            <a:ext cx="849359" cy="1480153"/>
            <a:chOff x="2122441" y="2047875"/>
            <a:chExt cx="849359" cy="1480153"/>
          </a:xfrm>
        </p:grpSpPr>
        <p:cxnSp>
          <p:nvCxnSpPr>
            <p:cNvPr id="29" name="Straight Connector 28"/>
            <p:cNvCxnSpPr>
              <a:stCxn id="17" idx="7"/>
            </p:cNvCxnSpPr>
            <p:nvPr/>
          </p:nvCxnSpPr>
          <p:spPr>
            <a:xfrm rot="5400000" flipH="1" flipV="1">
              <a:off x="1855741" y="2411969"/>
              <a:ext cx="1382759" cy="849359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53"/>
            <p:cNvGrpSpPr/>
            <p:nvPr/>
          </p:nvGrpSpPr>
          <p:grpSpPr>
            <a:xfrm>
              <a:off x="2762250" y="2047875"/>
              <a:ext cx="159327" cy="200889"/>
              <a:chOff x="2743200" y="2057400"/>
              <a:chExt cx="159327" cy="200889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5400000">
                <a:off x="2715492" y="2085108"/>
                <a:ext cx="131616" cy="76200"/>
              </a:xfrm>
              <a:prstGeom prst="line">
                <a:avLst/>
              </a:prstGeom>
              <a:ln w="19050">
                <a:solidFill>
                  <a:srgbClr val="33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750127" y="2182089"/>
                <a:ext cx="152400" cy="76200"/>
              </a:xfrm>
              <a:prstGeom prst="line">
                <a:avLst/>
              </a:prstGeom>
              <a:ln w="19050">
                <a:solidFill>
                  <a:srgbClr val="33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6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87"/>
          <p:cNvGrpSpPr/>
          <p:nvPr/>
        </p:nvGrpSpPr>
        <p:grpSpPr>
          <a:xfrm>
            <a:off x="1952625" y="1649968"/>
            <a:ext cx="1514475" cy="647700"/>
            <a:chOff x="1952625" y="1638300"/>
            <a:chExt cx="1514475" cy="6477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952625" y="1638300"/>
              <a:ext cx="1095375" cy="49530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2896394" y="2058194"/>
              <a:ext cx="75406" cy="75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3000375" y="2066925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6057" name="Picture 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00400" y="1905000"/>
              <a:ext cx="266700" cy="381000"/>
            </a:xfrm>
            <a:prstGeom prst="rect">
              <a:avLst/>
            </a:prstGeom>
            <a:noFill/>
          </p:spPr>
        </p:pic>
      </p:grpSp>
      <p:sp>
        <p:nvSpPr>
          <p:cNvPr id="3860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606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606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606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86"/>
          <p:cNvGrpSpPr/>
          <p:nvPr/>
        </p:nvGrpSpPr>
        <p:grpSpPr>
          <a:xfrm>
            <a:off x="628626" y="1307068"/>
            <a:ext cx="6753249" cy="2562225"/>
            <a:chOff x="628626" y="1295400"/>
            <a:chExt cx="6753249" cy="2562225"/>
          </a:xfrm>
        </p:grpSpPr>
        <p:sp>
          <p:nvSpPr>
            <p:cNvPr id="22" name="Freeform 21"/>
            <p:cNvSpPr/>
            <p:nvPr/>
          </p:nvSpPr>
          <p:spPr>
            <a:xfrm rot="20962292">
              <a:off x="628626" y="1628775"/>
              <a:ext cx="2867025" cy="2228850"/>
            </a:xfrm>
            <a:custGeom>
              <a:avLst/>
              <a:gdLst>
                <a:gd name="connsiteX0" fmla="*/ 2867025 w 2867025"/>
                <a:gd name="connsiteY0" fmla="*/ 0 h 2228850"/>
                <a:gd name="connsiteX1" fmla="*/ 2095500 w 2867025"/>
                <a:gd name="connsiteY1" fmla="*/ 1333500 h 2228850"/>
                <a:gd name="connsiteX2" fmla="*/ 1295400 w 2867025"/>
                <a:gd name="connsiteY2" fmla="*/ 1933575 h 2228850"/>
                <a:gd name="connsiteX3" fmla="*/ 0 w 2867025"/>
                <a:gd name="connsiteY3" fmla="*/ 2228850 h 2228850"/>
                <a:gd name="connsiteX4" fmla="*/ 0 w 2867025"/>
                <a:gd name="connsiteY4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7025" h="2228850">
                  <a:moveTo>
                    <a:pt x="2867025" y="0"/>
                  </a:moveTo>
                  <a:cubicBezTo>
                    <a:pt x="2612231" y="505619"/>
                    <a:pt x="2357438" y="1011238"/>
                    <a:pt x="2095500" y="1333500"/>
                  </a:cubicBezTo>
                  <a:cubicBezTo>
                    <a:pt x="1833563" y="1655763"/>
                    <a:pt x="1644650" y="1784350"/>
                    <a:pt x="1295400" y="1933575"/>
                  </a:cubicBezTo>
                  <a:cubicBezTo>
                    <a:pt x="946150" y="2082800"/>
                    <a:pt x="0" y="2228850"/>
                    <a:pt x="0" y="2228850"/>
                  </a:cubicBezTo>
                  <a:lnTo>
                    <a:pt x="0" y="2228850"/>
                  </a:ln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6065" name="Picture 1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52800" y="1295400"/>
              <a:ext cx="4029075" cy="409575"/>
            </a:xfrm>
            <a:prstGeom prst="rect">
              <a:avLst/>
            </a:prstGeom>
            <a:noFill/>
          </p:spPr>
        </p:pic>
      </p:grpSp>
      <p:sp>
        <p:nvSpPr>
          <p:cNvPr id="38606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89"/>
          <p:cNvGrpSpPr/>
          <p:nvPr/>
        </p:nvGrpSpPr>
        <p:grpSpPr>
          <a:xfrm>
            <a:off x="1243664" y="1850169"/>
            <a:ext cx="6995461" cy="2169498"/>
            <a:chOff x="1243664" y="1838501"/>
            <a:chExt cx="6995461" cy="2169498"/>
          </a:xfrm>
        </p:grpSpPr>
        <p:sp>
          <p:nvSpPr>
            <p:cNvPr id="49" name="Freeform 48"/>
            <p:cNvSpPr/>
            <p:nvPr/>
          </p:nvSpPr>
          <p:spPr>
            <a:xfrm rot="1801182">
              <a:off x="1243664" y="1838501"/>
              <a:ext cx="2189061" cy="2169498"/>
            </a:xfrm>
            <a:custGeom>
              <a:avLst/>
              <a:gdLst>
                <a:gd name="connsiteX0" fmla="*/ 2867025 w 2867025"/>
                <a:gd name="connsiteY0" fmla="*/ 0 h 2228850"/>
                <a:gd name="connsiteX1" fmla="*/ 2095500 w 2867025"/>
                <a:gd name="connsiteY1" fmla="*/ 1333500 h 2228850"/>
                <a:gd name="connsiteX2" fmla="*/ 1295400 w 2867025"/>
                <a:gd name="connsiteY2" fmla="*/ 1933575 h 2228850"/>
                <a:gd name="connsiteX3" fmla="*/ 0 w 2867025"/>
                <a:gd name="connsiteY3" fmla="*/ 2228850 h 2228850"/>
                <a:gd name="connsiteX4" fmla="*/ 0 w 2867025"/>
                <a:gd name="connsiteY4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7025" h="2228850">
                  <a:moveTo>
                    <a:pt x="2867025" y="0"/>
                  </a:moveTo>
                  <a:cubicBezTo>
                    <a:pt x="2612231" y="505619"/>
                    <a:pt x="2357438" y="1011238"/>
                    <a:pt x="2095500" y="1333500"/>
                  </a:cubicBezTo>
                  <a:cubicBezTo>
                    <a:pt x="1833563" y="1655763"/>
                    <a:pt x="1644650" y="1784350"/>
                    <a:pt x="1295400" y="1933575"/>
                  </a:cubicBezTo>
                  <a:cubicBezTo>
                    <a:pt x="946150" y="2082800"/>
                    <a:pt x="0" y="2228850"/>
                    <a:pt x="0" y="2228850"/>
                  </a:cubicBezTo>
                  <a:lnTo>
                    <a:pt x="0" y="2228850"/>
                  </a:ln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6067" name="Picture 1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1000" y="2362200"/>
              <a:ext cx="4048125" cy="409575"/>
            </a:xfrm>
            <a:prstGeom prst="rect">
              <a:avLst/>
            </a:prstGeom>
            <a:noFill/>
          </p:spPr>
        </p:pic>
      </p:grpSp>
      <p:sp>
        <p:nvSpPr>
          <p:cNvPr id="386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607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6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6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6075" name="Picture 2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4431268"/>
            <a:ext cx="4333875" cy="381000"/>
          </a:xfrm>
          <a:prstGeom prst="rect">
            <a:avLst/>
          </a:prstGeom>
          <a:noFill/>
        </p:spPr>
      </p:pic>
      <p:sp>
        <p:nvSpPr>
          <p:cNvPr id="86" name="TextBox 85"/>
          <p:cNvSpPr txBox="1"/>
          <p:nvPr/>
        </p:nvSpPr>
        <p:spPr>
          <a:xfrm>
            <a:off x="609600" y="5345668"/>
            <a:ext cx="415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the KL-divergence decreases monotonically.</a:t>
            </a:r>
            <a:endParaRPr lang="en-US" dirty="0"/>
          </a:p>
        </p:txBody>
      </p:sp>
      <p:grpSp>
        <p:nvGrpSpPr>
          <p:cNvPr id="7" name="Group 94"/>
          <p:cNvGrpSpPr/>
          <p:nvPr/>
        </p:nvGrpSpPr>
        <p:grpSpPr>
          <a:xfrm>
            <a:off x="2209800" y="2135742"/>
            <a:ext cx="1628775" cy="1381126"/>
            <a:chOff x="2209800" y="2124074"/>
            <a:chExt cx="1628775" cy="1381126"/>
          </a:xfrm>
        </p:grpSpPr>
        <p:cxnSp>
          <p:nvCxnSpPr>
            <p:cNvPr id="50" name="Straight Connector 49"/>
            <p:cNvCxnSpPr>
              <a:endCxn id="91" idx="1"/>
            </p:cNvCxnSpPr>
            <p:nvPr/>
          </p:nvCxnSpPr>
          <p:spPr>
            <a:xfrm rot="16200000" flipH="1">
              <a:off x="2886075" y="2276474"/>
              <a:ext cx="696959" cy="392159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209800" y="2819401"/>
              <a:ext cx="1154159" cy="685799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6059" name="Picture 1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05200" y="2743200"/>
              <a:ext cx="333375" cy="381000"/>
            </a:xfrm>
            <a:prstGeom prst="rect">
              <a:avLst/>
            </a:prstGeom>
            <a:noFill/>
          </p:spPr>
        </p:pic>
        <p:sp>
          <p:nvSpPr>
            <p:cNvPr id="91" name="Oval 90"/>
            <p:cNvSpPr/>
            <p:nvPr/>
          </p:nvSpPr>
          <p:spPr>
            <a:xfrm>
              <a:off x="3419475" y="2809875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96"/>
          <p:cNvGrpSpPr/>
          <p:nvPr/>
        </p:nvGrpSpPr>
        <p:grpSpPr>
          <a:xfrm>
            <a:off x="1094558" y="2709804"/>
            <a:ext cx="2763881" cy="1264264"/>
            <a:chOff x="1094558" y="2698136"/>
            <a:chExt cx="2763881" cy="1264264"/>
          </a:xfrm>
        </p:grpSpPr>
        <p:pic>
          <p:nvPicPr>
            <p:cNvPr id="386061" name="Picture 13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6600" y="3581400"/>
              <a:ext cx="333375" cy="381000"/>
            </a:xfrm>
            <a:prstGeom prst="rect">
              <a:avLst/>
            </a:prstGeom>
            <a:noFill/>
          </p:spPr>
        </p:pic>
        <p:grpSp>
          <p:nvGrpSpPr>
            <p:cNvPr id="9" name="Group 95"/>
            <p:cNvGrpSpPr/>
            <p:nvPr/>
          </p:nvGrpSpPr>
          <p:grpSpPr>
            <a:xfrm>
              <a:off x="1094558" y="2698136"/>
              <a:ext cx="2763881" cy="1156684"/>
              <a:chOff x="1094558" y="2698136"/>
              <a:chExt cx="2763881" cy="1156684"/>
            </a:xfrm>
          </p:grpSpPr>
          <p:sp>
            <p:nvSpPr>
              <p:cNvPr id="59" name="Freeform 58"/>
              <p:cNvSpPr/>
              <p:nvPr/>
            </p:nvSpPr>
            <p:spPr>
              <a:xfrm rot="1801182">
                <a:off x="1094558" y="2698136"/>
                <a:ext cx="2763881" cy="1156684"/>
              </a:xfrm>
              <a:custGeom>
                <a:avLst/>
                <a:gdLst>
                  <a:gd name="connsiteX0" fmla="*/ 2867025 w 2867025"/>
                  <a:gd name="connsiteY0" fmla="*/ 0 h 2228850"/>
                  <a:gd name="connsiteX1" fmla="*/ 2095500 w 2867025"/>
                  <a:gd name="connsiteY1" fmla="*/ 1333500 h 2228850"/>
                  <a:gd name="connsiteX2" fmla="*/ 1295400 w 2867025"/>
                  <a:gd name="connsiteY2" fmla="*/ 1933575 h 2228850"/>
                  <a:gd name="connsiteX3" fmla="*/ 0 w 2867025"/>
                  <a:gd name="connsiteY3" fmla="*/ 2228850 h 2228850"/>
                  <a:gd name="connsiteX4" fmla="*/ 0 w 2867025"/>
                  <a:gd name="connsiteY4" fmla="*/ 2228850 h 222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025" h="2228850">
                    <a:moveTo>
                      <a:pt x="2867025" y="0"/>
                    </a:moveTo>
                    <a:cubicBezTo>
                      <a:pt x="2612231" y="505619"/>
                      <a:pt x="2357438" y="1011238"/>
                      <a:pt x="2095500" y="1333500"/>
                    </a:cubicBezTo>
                    <a:cubicBezTo>
                      <a:pt x="1833563" y="1655763"/>
                      <a:pt x="1644650" y="1784350"/>
                      <a:pt x="1295400" y="1933575"/>
                    </a:cubicBezTo>
                    <a:cubicBezTo>
                      <a:pt x="946150" y="2082800"/>
                      <a:pt x="0" y="2228850"/>
                      <a:pt x="0" y="2228850"/>
                    </a:cubicBezTo>
                    <a:lnTo>
                      <a:pt x="0" y="2228850"/>
                    </a:lnTo>
                  </a:path>
                </a:pathLst>
              </a:cu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2143125" y="3562350"/>
                <a:ext cx="1230359" cy="38101"/>
              </a:xfrm>
              <a:prstGeom prst="line">
                <a:avLst/>
              </a:prstGeom>
              <a:ln w="1905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3381375" y="3581400"/>
                <a:ext cx="76200" cy="76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>
                <a:endCxn id="92" idx="0"/>
              </p:cNvCxnSpPr>
              <p:nvPr/>
            </p:nvCxnSpPr>
            <p:spPr>
              <a:xfrm rot="5400000">
                <a:off x="3082132" y="3233738"/>
                <a:ext cx="685006" cy="10319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60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6077" name="Picture 2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593068"/>
            <a:ext cx="161925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3"/>
          <p:cNvSpPr>
            <a:spLocks noChangeArrowheads="1"/>
          </p:cNvSpPr>
          <p:nvPr/>
        </p:nvSpPr>
        <p:spPr bwMode="auto">
          <a:xfrm>
            <a:off x="457200" y="1219200"/>
            <a:ext cx="6781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max-step: choosing a distinct feature and statistics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0" y="1466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503" y="405825"/>
            <a:ext cx="4624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chemeClr val="accent2"/>
                </a:solidFill>
                <a:ea typeface="SimSun" pitchFamily="2" charset="-122"/>
                <a:cs typeface="Times New Roman" pitchFamily="18" charset="0"/>
              </a:rPr>
              <a:t>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SimSun" pitchFamily="2" charset="-122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chemeClr val="accent2"/>
                </a:solidFill>
                <a:ea typeface="SimSun" pitchFamily="2" charset="-122"/>
                <a:cs typeface="Times New Roman" pitchFamily="18" charset="0"/>
              </a:rPr>
              <a:t>M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ea typeface="SimSun" pitchFamily="2" charset="-122"/>
                <a:cs typeface="Times New Roman" pitchFamily="18" charset="0"/>
              </a:rPr>
              <a:t>aximin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SimSun" pitchFamily="2" charset="-122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accent2"/>
                </a:solidFill>
                <a:ea typeface="SimSun" pitchFamily="2" charset="-122"/>
                <a:cs typeface="Times New Roman" pitchFamily="18" charset="0"/>
              </a:rPr>
              <a:t>L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SimSun" pitchFamily="2" charset="-122"/>
                <a:cs typeface="Times New Roman" pitchFamily="18" charset="0"/>
              </a:rPr>
              <a:t>earning </a:t>
            </a:r>
            <a:r>
              <a:rPr lang="en-US" sz="3200" dirty="0" smtClean="0">
                <a:solidFill>
                  <a:schemeClr val="accent2"/>
                </a:solidFill>
                <a:ea typeface="SimSun" pitchFamily="2" charset="-122"/>
                <a:cs typeface="Times New Roman" pitchFamily="18" charset="0"/>
              </a:rPr>
              <a:t>P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SimSun" pitchFamily="2" charset="-122"/>
                <a:cs typeface="Times New Roman" pitchFamily="18" charset="0"/>
              </a:rPr>
              <a:t>rinciple</a:t>
            </a:r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45446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2057400"/>
            <a:ext cx="2981325" cy="381000"/>
          </a:xfrm>
          <a:prstGeom prst="rect">
            <a:avLst/>
          </a:prstGeom>
          <a:noFill/>
        </p:spPr>
      </p:pic>
      <p:sp>
        <p:nvSpPr>
          <p:cNvPr id="4454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45448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505200"/>
            <a:ext cx="3000375" cy="381000"/>
          </a:xfrm>
          <a:prstGeom prst="rect">
            <a:avLst/>
          </a:prstGeom>
          <a:noFill/>
        </p:spPr>
      </p:pic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433591" y="2819400"/>
            <a:ext cx="76610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min-step: given the selected feature constraint, computing the parameter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279" y="4267200"/>
            <a:ext cx="886172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Claim</a:t>
            </a:r>
            <a:r>
              <a:rPr lang="en-US" dirty="0" smtClean="0"/>
              <a:t>:    </a:t>
            </a:r>
            <a:r>
              <a:rPr lang="en-US" sz="2400" dirty="0" smtClean="0"/>
              <a:t>this learning procedure unifies almost all we know in visual modeling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PCA, sparse coding,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MRF, Gibbs, FRAME,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</a:t>
            </a:r>
            <a:r>
              <a:rPr lang="en-US" sz="2400" dirty="0" err="1" smtClean="0"/>
              <a:t>Adaboost</a:t>
            </a:r>
            <a:r>
              <a:rPr lang="en-US" sz="2400" dirty="0" smtClean="0"/>
              <a:t> (when h() is binary),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</a:t>
            </a:r>
            <a:r>
              <a:rPr lang="en-US" sz="2400" dirty="0"/>
              <a:t>S</a:t>
            </a:r>
            <a:r>
              <a:rPr lang="en-US" sz="2400" dirty="0" smtClean="0"/>
              <a:t>tochastic grammar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50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8800"/>
            <a:ext cx="6972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2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4384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5400000">
            <a:off x="4419600" y="3276600"/>
            <a:ext cx="9144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3619500" y="4610100"/>
            <a:ext cx="6858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048000" y="5334000"/>
            <a:ext cx="3810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30480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4,   Case studies:     </a:t>
            </a:r>
          </a:p>
          <a:p>
            <a:endParaRPr lang="en-US" sz="2800" dirty="0" smtClean="0"/>
          </a:p>
          <a:p>
            <a:r>
              <a:rPr lang="en-US" sz="2000" dirty="0" smtClean="0"/>
              <a:t>Case 1:    Pursuing texture models by compression from white noise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0772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A</a:t>
            </a:r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t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exture </a:t>
            </a:r>
            <a:r>
              <a:rPr lang="en-US" altLang="zh-CN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p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attern</a:t>
            </a:r>
            <a:r>
              <a:rPr lang="en-US" altLang="zh-CN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 is an </a:t>
            </a:r>
            <a:r>
              <a:rPr lang="en-US" altLang="zh-CN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“</a:t>
            </a:r>
            <a:r>
              <a:rPr lang="en-US" altLang="zh-CN" sz="3200" dirty="0" smtClean="0">
                <a:solidFill>
                  <a:srgbClr val="FF0000"/>
                </a:solidFill>
                <a:latin typeface="Arial Narrow" pitchFamily="34" charset="0"/>
                <a:ea typeface="华文仿宋" pitchFamily="2" charset="-122"/>
              </a:rPr>
              <a:t>implicit manifold</a:t>
            </a:r>
            <a:r>
              <a:rPr lang="en-US" altLang="zh-CN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”</a:t>
            </a:r>
            <a:endParaRPr lang="en-US" sz="3200" dirty="0">
              <a:solidFill>
                <a:schemeClr val="accent2"/>
              </a:solidFill>
              <a:latin typeface="Arial Narrow" pitchFamily="34" charset="0"/>
              <a:ea typeface="华文仿宋" pitchFamily="2" charset="-122"/>
            </a:endParaRPr>
          </a:p>
        </p:txBody>
      </p:sp>
      <p:pic>
        <p:nvPicPr>
          <p:cNvPr id="320515" name="Picture 3" descr="fur_ob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5" y="2609850"/>
            <a:ext cx="1658938" cy="1504950"/>
          </a:xfrm>
          <a:prstGeom prst="rect">
            <a:avLst/>
          </a:prstGeom>
          <a:noFill/>
        </p:spPr>
      </p:pic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2447925" y="407670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</a:rPr>
              <a:t>I</a:t>
            </a:r>
            <a:r>
              <a:rPr lang="en-US" sz="1600" baseline="30000">
                <a:latin typeface="Times New Roman" pitchFamily="18" charset="0"/>
              </a:rPr>
              <a:t>obs</a:t>
            </a:r>
            <a:endParaRPr lang="en-US" sz="1600" baseline="-25000">
              <a:latin typeface="Times New Roman" pitchFamily="18" charset="0"/>
            </a:endParaRPr>
          </a:p>
        </p:txBody>
      </p:sp>
      <p:pic>
        <p:nvPicPr>
          <p:cNvPr id="320517" name="Picture 5" descr="fur_0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609850"/>
            <a:ext cx="1660525" cy="1504950"/>
          </a:xfrm>
          <a:prstGeom prst="rect">
            <a:avLst/>
          </a:prstGeom>
          <a:noFill/>
        </p:spPr>
      </p:pic>
      <p:sp>
        <p:nvSpPr>
          <p:cNvPr id="320518" name="Rectangle 6"/>
          <p:cNvSpPr>
            <a:spLocks noChangeArrowheads="1"/>
          </p:cNvSpPr>
          <p:nvPr/>
        </p:nvSpPr>
        <p:spPr bwMode="auto">
          <a:xfrm>
            <a:off x="3933825" y="4124325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k=0</a:t>
            </a:r>
          </a:p>
        </p:txBody>
      </p:sp>
      <p:pic>
        <p:nvPicPr>
          <p:cNvPr id="320519" name="Picture 7" descr="fur_2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2609850"/>
            <a:ext cx="1676400" cy="1524000"/>
          </a:xfrm>
          <a:prstGeom prst="rect">
            <a:avLst/>
          </a:prstGeom>
          <a:noFill/>
        </p:spPr>
      </p:pic>
      <p:pic>
        <p:nvPicPr>
          <p:cNvPr id="320520" name="Picture 8" descr="fur_4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7125" y="4438650"/>
            <a:ext cx="1636713" cy="1482725"/>
          </a:xfrm>
          <a:prstGeom prst="rect">
            <a:avLst/>
          </a:prstGeom>
          <a:noFill/>
        </p:spPr>
      </p:pic>
      <p:pic>
        <p:nvPicPr>
          <p:cNvPr id="320521" name="Picture 9" descr="fur_3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2125" y="4438650"/>
            <a:ext cx="1638300" cy="1484313"/>
          </a:xfrm>
          <a:prstGeom prst="rect">
            <a:avLst/>
          </a:prstGeom>
          <a:noFill/>
        </p:spPr>
      </p:pic>
      <p:pic>
        <p:nvPicPr>
          <p:cNvPr id="320522" name="Picture 10" descr="fur_7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25" y="4438650"/>
            <a:ext cx="1597025" cy="1447800"/>
          </a:xfrm>
          <a:prstGeom prst="rect">
            <a:avLst/>
          </a:prstGeom>
          <a:noFill/>
        </p:spPr>
      </p:pic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5800725" y="4114800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k=1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1924050" y="5943600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k=3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5743575" y="5895975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k=7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3790950" y="5905500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k=4</a:t>
            </a:r>
          </a:p>
        </p:txBody>
      </p:sp>
      <p:graphicFrame>
        <p:nvGraphicFramePr>
          <p:cNvPr id="320528" name="Object 16"/>
          <p:cNvGraphicFramePr>
            <a:graphicFrameLocks noChangeAspect="1"/>
          </p:cNvGraphicFramePr>
          <p:nvPr/>
        </p:nvGraphicFramePr>
        <p:xfrm>
          <a:off x="1712913" y="1404938"/>
          <a:ext cx="5795962" cy="457200"/>
        </p:xfrm>
        <a:graphic>
          <a:graphicData uri="http://schemas.openxmlformats.org/presentationml/2006/ole">
            <p:oleObj spid="_x0000_s320528" name="Equation" r:id="rId9" imgW="3047760" imgH="241200" progId="Equation.3">
              <p:embed/>
            </p:oleObj>
          </a:graphicData>
        </a:graphic>
      </p:graphicFrame>
      <p:sp>
        <p:nvSpPr>
          <p:cNvPr id="320529" name="Text Box 17"/>
          <p:cNvSpPr txBox="1">
            <a:spLocks noChangeArrowheads="1"/>
          </p:cNvSpPr>
          <p:nvPr/>
        </p:nvSpPr>
        <p:spPr bwMode="auto">
          <a:xfrm>
            <a:off x="1203325" y="2085975"/>
            <a:ext cx="637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/>
              <a:t>H</a:t>
            </a:r>
            <a:r>
              <a:rPr lang="en-US" sz="2000" baseline="-25000" dirty="0" err="1"/>
              <a:t>c</a:t>
            </a:r>
            <a:r>
              <a:rPr lang="en-US" sz="2000" dirty="0"/>
              <a:t> are histograms of Gabor filters, i.e. marginal distributions of </a:t>
            </a:r>
            <a:r>
              <a:rPr lang="en-US" sz="2000" dirty="0">
                <a:latin typeface="Monotype Corsiva" pitchFamily="66" charset="0"/>
              </a:rPr>
              <a:t>f </a:t>
            </a:r>
            <a:r>
              <a:rPr lang="en-US" sz="2000" dirty="0"/>
              <a:t>(</a:t>
            </a:r>
            <a:r>
              <a:rPr lang="en-US" sz="2000" dirty="0">
                <a:latin typeface="Times New Roman" pitchFamily="18" charset="0"/>
              </a:rPr>
              <a:t>I</a:t>
            </a:r>
            <a:r>
              <a:rPr lang="en-US" sz="2000" dirty="0"/>
              <a:t>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6324600"/>
            <a:ext cx="2616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Zhu,Wu</a:t>
            </a:r>
            <a:r>
              <a:rPr lang="en-US" dirty="0" smtClean="0"/>
              <a:t>, Mumford 97,99,00)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4" grpId="0"/>
      <p:bldP spid="320525" grpId="0"/>
      <p:bldP spid="320526" grpId="0"/>
      <p:bldP spid="3205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77724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More examples of the texture manifold (implicit)</a:t>
            </a:r>
            <a:endParaRPr lang="en-US" sz="32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pic>
        <p:nvPicPr>
          <p:cNvPr id="330755" name="Picture 3" descr="349058_ob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2971800" cy="2014970"/>
          </a:xfrm>
          <a:prstGeom prst="rect">
            <a:avLst/>
          </a:prstGeom>
          <a:noFill/>
        </p:spPr>
      </p:pic>
      <p:pic>
        <p:nvPicPr>
          <p:cNvPr id="330756" name="Picture 4" descr="349058_syn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67200"/>
            <a:ext cx="2362200" cy="2362200"/>
          </a:xfrm>
          <a:prstGeom prst="rect">
            <a:avLst/>
          </a:prstGeom>
          <a:noFill/>
        </p:spPr>
      </p:pic>
      <p:sp>
        <p:nvSpPr>
          <p:cNvPr id="330757" name="Text Box 5"/>
          <p:cNvSpPr txBox="1">
            <a:spLocks noChangeArrowheads="1"/>
          </p:cNvSpPr>
          <p:nvPr/>
        </p:nvSpPr>
        <p:spPr bwMode="auto">
          <a:xfrm>
            <a:off x="209561" y="3867090"/>
            <a:ext cx="17716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Times New Roman" pitchFamily="18" charset="0"/>
              </a:rPr>
              <a:t>MCMC 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</a:rPr>
              <a:t>sample</a:t>
            </a:r>
          </a:p>
        </p:txBody>
      </p:sp>
      <p:pic>
        <p:nvPicPr>
          <p:cNvPr id="7" name="Picture 3" descr="Leaves2_ob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524000"/>
            <a:ext cx="2286000" cy="2223335"/>
          </a:xfrm>
          <a:prstGeom prst="rect">
            <a:avLst/>
          </a:prstGeom>
          <a:noFill/>
        </p:spPr>
      </p:pic>
      <p:pic>
        <p:nvPicPr>
          <p:cNvPr id="8" name="Picture 4" descr="Leaves2_syn_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191000"/>
            <a:ext cx="2362200" cy="2362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02076" y="114300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</a:rPr>
              <a:t>Observed</a:t>
            </a:r>
            <a:endParaRPr lang="en-US" dirty="0"/>
          </a:p>
        </p:txBody>
      </p:sp>
      <p:pic>
        <p:nvPicPr>
          <p:cNvPr id="10" name="Picture 3" descr="mud_ob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1524000"/>
            <a:ext cx="2438400" cy="2206414"/>
          </a:xfrm>
          <a:prstGeom prst="rect">
            <a:avLst/>
          </a:prstGeom>
          <a:noFill/>
        </p:spPr>
      </p:pic>
      <p:pic>
        <p:nvPicPr>
          <p:cNvPr id="11" name="Picture 4" descr="mud_syn_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191000"/>
            <a:ext cx="2468563" cy="246856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0" y="3886200"/>
            <a:ext cx="9144000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7086600" cy="685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schemeClr val="accent2"/>
                </a:solidFill>
                <a:latin typeface="Arial Narrow" pitchFamily="34" charset="0"/>
              </a:rPr>
              <a:t>This is </a:t>
            </a:r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originally from statistical 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</a:rPr>
              <a:t>physics </a:t>
            </a:r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!</a:t>
            </a:r>
            <a:endParaRPr lang="en-US" sz="32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7209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cs typeface="Times New Roman" pitchFamily="18" charset="0"/>
              </a:rPr>
              <a:t>Statistical physics studies macroscopic properties of systems </a:t>
            </a:r>
            <a:endParaRPr lang="en-US" sz="2400" dirty="0" smtClean="0">
              <a:cs typeface="Times New Roman" pitchFamily="18" charset="0"/>
            </a:endParaRPr>
          </a:p>
          <a:p>
            <a:r>
              <a:rPr lang="en-US" sz="2400" dirty="0" smtClean="0">
                <a:cs typeface="Times New Roman" pitchFamily="18" charset="0"/>
              </a:rPr>
              <a:t>that </a:t>
            </a:r>
            <a:r>
              <a:rPr lang="en-US" sz="2400" dirty="0">
                <a:cs typeface="Times New Roman" pitchFamily="18" charset="0"/>
              </a:rPr>
              <a:t>consist </a:t>
            </a:r>
            <a:r>
              <a:rPr lang="en-US" sz="2400" dirty="0" smtClean="0">
                <a:cs typeface="Times New Roman" pitchFamily="18" charset="0"/>
              </a:rPr>
              <a:t>of </a:t>
            </a:r>
            <a:r>
              <a:rPr lang="en-US" sz="2400" dirty="0">
                <a:cs typeface="Times New Roman" pitchFamily="18" charset="0"/>
              </a:rPr>
              <a:t>massive elements with microscopic interactions.</a:t>
            </a:r>
          </a:p>
        </p:txBody>
      </p:sp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609600" y="2041525"/>
            <a:ext cx="574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e.g.: a tank of insulated gas or 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</a:rPr>
              <a:t>ferro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-magnetic material</a:t>
            </a:r>
          </a:p>
        </p:txBody>
      </p:sp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1676400" y="2514600"/>
            <a:ext cx="973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N = 10</a:t>
            </a:r>
            <a:r>
              <a:rPr lang="en-US" baseline="30000">
                <a:solidFill>
                  <a:schemeClr val="tx2"/>
                </a:solidFill>
                <a:latin typeface="Times New Roman" pitchFamily="18" charset="0"/>
              </a:rPr>
              <a:t>23</a:t>
            </a:r>
            <a:endParaRPr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762000" y="4648200"/>
            <a:ext cx="2654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Micro-canonical Ensemble</a:t>
            </a: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4724400" y="3200400"/>
            <a:ext cx="1928813" cy="519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latin typeface="Times New Roman" pitchFamily="18" charset="0"/>
              </a:rPr>
              <a:t>S 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= (x</a:t>
            </a:r>
            <a:r>
              <a:rPr lang="en-US" sz="2800" baseline="30000">
                <a:solidFill>
                  <a:srgbClr val="3333CC"/>
                </a:solidFill>
                <a:latin typeface="Times New Roman" pitchFamily="18" charset="0"/>
              </a:rPr>
              <a:t>N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,  p</a:t>
            </a:r>
            <a:r>
              <a:rPr lang="en-US" sz="2800" baseline="30000">
                <a:solidFill>
                  <a:srgbClr val="3333CC"/>
                </a:solidFill>
                <a:latin typeface="Times New Roman" pitchFamily="18" charset="0"/>
              </a:rPr>
              <a:t>N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346120" name="Group 8"/>
          <p:cNvGrpSpPr>
            <a:grpSpLocks/>
          </p:cNvGrpSpPr>
          <p:nvPr/>
        </p:nvGrpSpPr>
        <p:grpSpPr bwMode="auto">
          <a:xfrm>
            <a:off x="762000" y="2895600"/>
            <a:ext cx="2603500" cy="1739900"/>
            <a:chOff x="2256" y="2592"/>
            <a:chExt cx="1640" cy="1096"/>
          </a:xfrm>
        </p:grpSpPr>
        <p:sp>
          <p:nvSpPr>
            <p:cNvPr id="346121" name="Rectangle 9"/>
            <p:cNvSpPr>
              <a:spLocks noChangeArrowheads="1"/>
            </p:cNvSpPr>
            <p:nvPr/>
          </p:nvSpPr>
          <p:spPr bwMode="auto">
            <a:xfrm>
              <a:off x="2256" y="2592"/>
              <a:ext cx="1640" cy="10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346122" name="Rectangle 10"/>
            <p:cNvSpPr>
              <a:spLocks noChangeArrowheads="1"/>
            </p:cNvSpPr>
            <p:nvPr/>
          </p:nvSpPr>
          <p:spPr bwMode="auto">
            <a:xfrm>
              <a:off x="2304" y="2640"/>
              <a:ext cx="1536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6123" name="Oval 11"/>
          <p:cNvSpPr>
            <a:spLocks noChangeArrowheads="1"/>
          </p:cNvSpPr>
          <p:nvPr/>
        </p:nvSpPr>
        <p:spPr bwMode="auto">
          <a:xfrm>
            <a:off x="1463675" y="39243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4" name="Oval 12"/>
          <p:cNvSpPr>
            <a:spLocks noChangeArrowheads="1"/>
          </p:cNvSpPr>
          <p:nvPr/>
        </p:nvSpPr>
        <p:spPr bwMode="auto">
          <a:xfrm>
            <a:off x="23622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5" name="Oval 13"/>
          <p:cNvSpPr>
            <a:spLocks noChangeArrowheads="1"/>
          </p:cNvSpPr>
          <p:nvPr/>
        </p:nvSpPr>
        <p:spPr bwMode="auto">
          <a:xfrm>
            <a:off x="1069975" y="3022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6" name="Oval 14"/>
          <p:cNvSpPr>
            <a:spLocks noChangeArrowheads="1"/>
          </p:cNvSpPr>
          <p:nvPr/>
        </p:nvSpPr>
        <p:spPr bwMode="auto">
          <a:xfrm>
            <a:off x="1108075" y="36703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7" name="Oval 15"/>
          <p:cNvSpPr>
            <a:spLocks noChangeArrowheads="1"/>
          </p:cNvSpPr>
          <p:nvPr/>
        </p:nvSpPr>
        <p:spPr bwMode="auto">
          <a:xfrm>
            <a:off x="9906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8" name="Oval 16"/>
          <p:cNvSpPr>
            <a:spLocks noChangeArrowheads="1"/>
          </p:cNvSpPr>
          <p:nvPr/>
        </p:nvSpPr>
        <p:spPr bwMode="auto">
          <a:xfrm>
            <a:off x="29718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9" name="Oval 17"/>
          <p:cNvSpPr>
            <a:spLocks noChangeArrowheads="1"/>
          </p:cNvSpPr>
          <p:nvPr/>
        </p:nvSpPr>
        <p:spPr bwMode="auto">
          <a:xfrm>
            <a:off x="1752600" y="3962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0" name="Oval 18"/>
          <p:cNvSpPr>
            <a:spLocks noChangeArrowheads="1"/>
          </p:cNvSpPr>
          <p:nvPr/>
        </p:nvSpPr>
        <p:spPr bwMode="auto">
          <a:xfrm>
            <a:off x="2819400" y="3962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1" name="Oval 19"/>
          <p:cNvSpPr>
            <a:spLocks noChangeArrowheads="1"/>
          </p:cNvSpPr>
          <p:nvPr/>
        </p:nvSpPr>
        <p:spPr bwMode="auto">
          <a:xfrm>
            <a:off x="1447800" y="4114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2" name="Oval 20"/>
          <p:cNvSpPr>
            <a:spLocks noChangeArrowheads="1"/>
          </p:cNvSpPr>
          <p:nvPr/>
        </p:nvSpPr>
        <p:spPr bwMode="auto">
          <a:xfrm>
            <a:off x="17526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3" name="Oval 21"/>
          <p:cNvSpPr>
            <a:spLocks noChangeArrowheads="1"/>
          </p:cNvSpPr>
          <p:nvPr/>
        </p:nvSpPr>
        <p:spPr bwMode="auto">
          <a:xfrm>
            <a:off x="1095375" y="3987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4" name="Oval 22"/>
          <p:cNvSpPr>
            <a:spLocks noChangeArrowheads="1"/>
          </p:cNvSpPr>
          <p:nvPr/>
        </p:nvSpPr>
        <p:spPr bwMode="auto">
          <a:xfrm>
            <a:off x="1463675" y="43307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5" name="Oval 23"/>
          <p:cNvSpPr>
            <a:spLocks noChangeArrowheads="1"/>
          </p:cNvSpPr>
          <p:nvPr/>
        </p:nvSpPr>
        <p:spPr bwMode="auto">
          <a:xfrm>
            <a:off x="1311275" y="33401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6" name="Oval 24"/>
          <p:cNvSpPr>
            <a:spLocks noChangeArrowheads="1"/>
          </p:cNvSpPr>
          <p:nvPr/>
        </p:nvSpPr>
        <p:spPr bwMode="auto">
          <a:xfrm>
            <a:off x="1768475" y="3124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7" name="Oval 25"/>
          <p:cNvSpPr>
            <a:spLocks noChangeArrowheads="1"/>
          </p:cNvSpPr>
          <p:nvPr/>
        </p:nvSpPr>
        <p:spPr bwMode="auto">
          <a:xfrm>
            <a:off x="2492375" y="3098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8" name="Oval 26"/>
          <p:cNvSpPr>
            <a:spLocks noChangeArrowheads="1"/>
          </p:cNvSpPr>
          <p:nvPr/>
        </p:nvSpPr>
        <p:spPr bwMode="auto">
          <a:xfrm>
            <a:off x="18288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9" name="Oval 27"/>
          <p:cNvSpPr>
            <a:spLocks noChangeArrowheads="1"/>
          </p:cNvSpPr>
          <p:nvPr/>
        </p:nvSpPr>
        <p:spPr bwMode="auto">
          <a:xfrm>
            <a:off x="26670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0" name="Oval 28"/>
          <p:cNvSpPr>
            <a:spLocks noChangeArrowheads="1"/>
          </p:cNvSpPr>
          <p:nvPr/>
        </p:nvSpPr>
        <p:spPr bwMode="auto">
          <a:xfrm>
            <a:off x="2362200" y="4343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1" name="Oval 29"/>
          <p:cNvSpPr>
            <a:spLocks noChangeArrowheads="1"/>
          </p:cNvSpPr>
          <p:nvPr/>
        </p:nvSpPr>
        <p:spPr bwMode="auto">
          <a:xfrm>
            <a:off x="3127375" y="42291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2" name="Oval 30"/>
          <p:cNvSpPr>
            <a:spLocks noChangeArrowheads="1"/>
          </p:cNvSpPr>
          <p:nvPr/>
        </p:nvSpPr>
        <p:spPr bwMode="auto">
          <a:xfrm>
            <a:off x="2949575" y="31115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3" name="Oval 31"/>
          <p:cNvSpPr>
            <a:spLocks noChangeArrowheads="1"/>
          </p:cNvSpPr>
          <p:nvPr/>
        </p:nvSpPr>
        <p:spPr bwMode="auto">
          <a:xfrm>
            <a:off x="2362200" y="3810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4" name="Oval 32"/>
          <p:cNvSpPr>
            <a:spLocks noChangeArrowheads="1"/>
          </p:cNvSpPr>
          <p:nvPr/>
        </p:nvSpPr>
        <p:spPr bwMode="auto">
          <a:xfrm>
            <a:off x="2743200" y="3505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5" name="Oval 33"/>
          <p:cNvSpPr>
            <a:spLocks noChangeArrowheads="1"/>
          </p:cNvSpPr>
          <p:nvPr/>
        </p:nvSpPr>
        <p:spPr bwMode="auto">
          <a:xfrm>
            <a:off x="2819400" y="4343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6" name="Oval 34"/>
          <p:cNvSpPr>
            <a:spLocks noChangeArrowheads="1"/>
          </p:cNvSpPr>
          <p:nvPr/>
        </p:nvSpPr>
        <p:spPr bwMode="auto">
          <a:xfrm>
            <a:off x="15240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7" name="Oval 35"/>
          <p:cNvSpPr>
            <a:spLocks noChangeArrowheads="1"/>
          </p:cNvSpPr>
          <p:nvPr/>
        </p:nvSpPr>
        <p:spPr bwMode="auto">
          <a:xfrm>
            <a:off x="1981200" y="4343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8" name="Oval 36"/>
          <p:cNvSpPr>
            <a:spLocks noChangeArrowheads="1"/>
          </p:cNvSpPr>
          <p:nvPr/>
        </p:nvSpPr>
        <p:spPr bwMode="auto">
          <a:xfrm>
            <a:off x="2133600" y="4038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9" name="Oval 37"/>
          <p:cNvSpPr>
            <a:spLocks noChangeArrowheads="1"/>
          </p:cNvSpPr>
          <p:nvPr/>
        </p:nvSpPr>
        <p:spPr bwMode="auto">
          <a:xfrm>
            <a:off x="19685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0" name="Oval 38"/>
          <p:cNvSpPr>
            <a:spLocks noChangeArrowheads="1"/>
          </p:cNvSpPr>
          <p:nvPr/>
        </p:nvSpPr>
        <p:spPr bwMode="auto">
          <a:xfrm>
            <a:off x="990600" y="4267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1" name="Oval 39"/>
          <p:cNvSpPr>
            <a:spLocks noChangeArrowheads="1"/>
          </p:cNvSpPr>
          <p:nvPr/>
        </p:nvSpPr>
        <p:spPr bwMode="auto">
          <a:xfrm>
            <a:off x="18288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2" name="Oval 40"/>
          <p:cNvSpPr>
            <a:spLocks noChangeArrowheads="1"/>
          </p:cNvSpPr>
          <p:nvPr/>
        </p:nvSpPr>
        <p:spPr bwMode="auto">
          <a:xfrm>
            <a:off x="21336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3" name="Oval 41"/>
          <p:cNvSpPr>
            <a:spLocks noChangeArrowheads="1"/>
          </p:cNvSpPr>
          <p:nvPr/>
        </p:nvSpPr>
        <p:spPr bwMode="auto">
          <a:xfrm>
            <a:off x="2209800" y="3200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4" name="Oval 42"/>
          <p:cNvSpPr>
            <a:spLocks noChangeArrowheads="1"/>
          </p:cNvSpPr>
          <p:nvPr/>
        </p:nvSpPr>
        <p:spPr bwMode="auto">
          <a:xfrm>
            <a:off x="2362200" y="3810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5" name="Oval 43"/>
          <p:cNvSpPr>
            <a:spLocks noChangeArrowheads="1"/>
          </p:cNvSpPr>
          <p:nvPr/>
        </p:nvSpPr>
        <p:spPr bwMode="auto">
          <a:xfrm>
            <a:off x="2438400" y="4038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6" name="Oval 44"/>
          <p:cNvSpPr>
            <a:spLocks noChangeArrowheads="1"/>
          </p:cNvSpPr>
          <p:nvPr/>
        </p:nvSpPr>
        <p:spPr bwMode="auto">
          <a:xfrm>
            <a:off x="2438400" y="4191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7" name="Oval 45"/>
          <p:cNvSpPr>
            <a:spLocks noChangeArrowheads="1"/>
          </p:cNvSpPr>
          <p:nvPr/>
        </p:nvSpPr>
        <p:spPr bwMode="auto">
          <a:xfrm>
            <a:off x="1219200" y="3886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8" name="Oval 46"/>
          <p:cNvSpPr>
            <a:spLocks noChangeArrowheads="1"/>
          </p:cNvSpPr>
          <p:nvPr/>
        </p:nvSpPr>
        <p:spPr bwMode="auto">
          <a:xfrm>
            <a:off x="12954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9" name="Oval 47"/>
          <p:cNvSpPr>
            <a:spLocks noChangeArrowheads="1"/>
          </p:cNvSpPr>
          <p:nvPr/>
        </p:nvSpPr>
        <p:spPr bwMode="auto">
          <a:xfrm>
            <a:off x="1676400" y="4191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0" name="Oval 48"/>
          <p:cNvSpPr>
            <a:spLocks noChangeArrowheads="1"/>
          </p:cNvSpPr>
          <p:nvPr/>
        </p:nvSpPr>
        <p:spPr bwMode="auto">
          <a:xfrm>
            <a:off x="1920875" y="3276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1" name="Oval 49"/>
          <p:cNvSpPr>
            <a:spLocks noChangeArrowheads="1"/>
          </p:cNvSpPr>
          <p:nvPr/>
        </p:nvSpPr>
        <p:spPr bwMode="auto">
          <a:xfrm>
            <a:off x="2073275" y="3429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2" name="Oval 50"/>
          <p:cNvSpPr>
            <a:spLocks noChangeArrowheads="1"/>
          </p:cNvSpPr>
          <p:nvPr/>
        </p:nvSpPr>
        <p:spPr bwMode="auto">
          <a:xfrm>
            <a:off x="22860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3" name="Oval 51"/>
          <p:cNvSpPr>
            <a:spLocks noChangeArrowheads="1"/>
          </p:cNvSpPr>
          <p:nvPr/>
        </p:nvSpPr>
        <p:spPr bwMode="auto">
          <a:xfrm>
            <a:off x="25146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4" name="Oval 52"/>
          <p:cNvSpPr>
            <a:spLocks noChangeArrowheads="1"/>
          </p:cNvSpPr>
          <p:nvPr/>
        </p:nvSpPr>
        <p:spPr bwMode="auto">
          <a:xfrm>
            <a:off x="2530475" y="3886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5" name="Oval 53"/>
          <p:cNvSpPr>
            <a:spLocks noChangeArrowheads="1"/>
          </p:cNvSpPr>
          <p:nvPr/>
        </p:nvSpPr>
        <p:spPr bwMode="auto">
          <a:xfrm>
            <a:off x="2590800" y="4267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6" name="Oval 54"/>
          <p:cNvSpPr>
            <a:spLocks noChangeArrowheads="1"/>
          </p:cNvSpPr>
          <p:nvPr/>
        </p:nvSpPr>
        <p:spPr bwMode="auto">
          <a:xfrm>
            <a:off x="16764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7" name="Oval 55"/>
          <p:cNvSpPr>
            <a:spLocks noChangeArrowheads="1"/>
          </p:cNvSpPr>
          <p:nvPr/>
        </p:nvSpPr>
        <p:spPr bwMode="auto">
          <a:xfrm>
            <a:off x="1905000" y="3886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8" name="Oval 56"/>
          <p:cNvSpPr>
            <a:spLocks noChangeArrowheads="1"/>
          </p:cNvSpPr>
          <p:nvPr/>
        </p:nvSpPr>
        <p:spPr bwMode="auto">
          <a:xfrm>
            <a:off x="1981200" y="4038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9" name="Oval 57"/>
          <p:cNvSpPr>
            <a:spLocks noChangeArrowheads="1"/>
          </p:cNvSpPr>
          <p:nvPr/>
        </p:nvSpPr>
        <p:spPr bwMode="auto">
          <a:xfrm>
            <a:off x="2133600" y="4191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0" name="Oval 58"/>
          <p:cNvSpPr>
            <a:spLocks noChangeArrowheads="1"/>
          </p:cNvSpPr>
          <p:nvPr/>
        </p:nvSpPr>
        <p:spPr bwMode="auto">
          <a:xfrm>
            <a:off x="2209800" y="44069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1" name="Oval 59"/>
          <p:cNvSpPr>
            <a:spLocks noChangeArrowheads="1"/>
          </p:cNvSpPr>
          <p:nvPr/>
        </p:nvSpPr>
        <p:spPr bwMode="auto">
          <a:xfrm>
            <a:off x="3101975" y="32639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2" name="Oval 60"/>
          <p:cNvSpPr>
            <a:spLocks noChangeArrowheads="1"/>
          </p:cNvSpPr>
          <p:nvPr/>
        </p:nvSpPr>
        <p:spPr bwMode="auto">
          <a:xfrm>
            <a:off x="2895600" y="3429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3" name="Oval 61"/>
          <p:cNvSpPr>
            <a:spLocks noChangeArrowheads="1"/>
          </p:cNvSpPr>
          <p:nvPr/>
        </p:nvSpPr>
        <p:spPr bwMode="auto">
          <a:xfrm>
            <a:off x="2667000" y="3200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4" name="Oval 62"/>
          <p:cNvSpPr>
            <a:spLocks noChangeArrowheads="1"/>
          </p:cNvSpPr>
          <p:nvPr/>
        </p:nvSpPr>
        <p:spPr bwMode="auto">
          <a:xfrm>
            <a:off x="2667000" y="3276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5" name="Oval 63"/>
          <p:cNvSpPr>
            <a:spLocks noChangeArrowheads="1"/>
          </p:cNvSpPr>
          <p:nvPr/>
        </p:nvSpPr>
        <p:spPr bwMode="auto">
          <a:xfrm>
            <a:off x="25146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6" name="Oval 64"/>
          <p:cNvSpPr>
            <a:spLocks noChangeArrowheads="1"/>
          </p:cNvSpPr>
          <p:nvPr/>
        </p:nvSpPr>
        <p:spPr bwMode="auto">
          <a:xfrm>
            <a:off x="2949575" y="3556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7" name="Oval 65"/>
          <p:cNvSpPr>
            <a:spLocks noChangeArrowheads="1"/>
          </p:cNvSpPr>
          <p:nvPr/>
        </p:nvSpPr>
        <p:spPr bwMode="auto">
          <a:xfrm>
            <a:off x="1222375" y="3175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8" name="Oval 66"/>
          <p:cNvSpPr>
            <a:spLocks noChangeArrowheads="1"/>
          </p:cNvSpPr>
          <p:nvPr/>
        </p:nvSpPr>
        <p:spPr bwMode="auto">
          <a:xfrm>
            <a:off x="1524000" y="3124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9" name="Oval 67"/>
          <p:cNvSpPr>
            <a:spLocks noChangeArrowheads="1"/>
          </p:cNvSpPr>
          <p:nvPr/>
        </p:nvSpPr>
        <p:spPr bwMode="auto">
          <a:xfrm>
            <a:off x="1527175" y="3479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0" name="Oval 68"/>
          <p:cNvSpPr>
            <a:spLocks noChangeArrowheads="1"/>
          </p:cNvSpPr>
          <p:nvPr/>
        </p:nvSpPr>
        <p:spPr bwMode="auto">
          <a:xfrm>
            <a:off x="1679575" y="3632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1" name="Oval 69"/>
          <p:cNvSpPr>
            <a:spLocks noChangeArrowheads="1"/>
          </p:cNvSpPr>
          <p:nvPr/>
        </p:nvSpPr>
        <p:spPr bwMode="auto">
          <a:xfrm>
            <a:off x="12954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2" name="Oval 70"/>
          <p:cNvSpPr>
            <a:spLocks noChangeArrowheads="1"/>
          </p:cNvSpPr>
          <p:nvPr/>
        </p:nvSpPr>
        <p:spPr bwMode="auto">
          <a:xfrm>
            <a:off x="2057400" y="3124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3" name="Text Box 71"/>
          <p:cNvSpPr txBox="1">
            <a:spLocks noChangeArrowheads="1"/>
          </p:cNvSpPr>
          <p:nvPr/>
        </p:nvSpPr>
        <p:spPr bwMode="auto">
          <a:xfrm>
            <a:off x="457200" y="5334000"/>
            <a:ext cx="8434388" cy="4667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333CC"/>
                </a:solidFill>
                <a:latin typeface="Times New Roman" pitchFamily="18" charset="0"/>
              </a:rPr>
              <a:t>Micro-canonical Ensemble = </a:t>
            </a:r>
            <a:r>
              <a:rPr lang="en-US" sz="2400" dirty="0">
                <a:solidFill>
                  <a:srgbClr val="3333CC"/>
                </a:solidFill>
                <a:latin typeface="Symbol" pitchFamily="18" charset="2"/>
              </a:rPr>
              <a:t>W(</a:t>
            </a:r>
            <a:r>
              <a:rPr lang="en-US" sz="2400" dirty="0">
                <a:solidFill>
                  <a:srgbClr val="3333CC"/>
                </a:solidFill>
                <a:latin typeface="Times New Roman" pitchFamily="18" charset="0"/>
              </a:rPr>
              <a:t>N, E, V) = { s :   h(S) = (N, E, V) }</a:t>
            </a:r>
          </a:p>
        </p:txBody>
      </p:sp>
      <p:sp>
        <p:nvSpPr>
          <p:cNvPr id="346184" name="Rectangle 72"/>
          <p:cNvSpPr>
            <a:spLocks noChangeArrowheads="1"/>
          </p:cNvSpPr>
          <p:nvPr/>
        </p:nvSpPr>
        <p:spPr bwMode="auto">
          <a:xfrm>
            <a:off x="3581400" y="2438400"/>
            <a:ext cx="533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A state of the system is specified by the position of the   N elements X</a:t>
            </a:r>
            <a:r>
              <a:rPr lang="en-US" sz="2000" baseline="30000" dirty="0"/>
              <a:t>N</a:t>
            </a:r>
            <a:r>
              <a:rPr lang="en-US" sz="2000" dirty="0"/>
              <a:t> and their </a:t>
            </a:r>
            <a:r>
              <a:rPr lang="en-US" sz="2000" dirty="0" err="1"/>
              <a:t>momenta</a:t>
            </a: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baseline="30000" dirty="0" err="1"/>
              <a:t>N</a:t>
            </a:r>
            <a:endParaRPr lang="en-US" sz="2000" baseline="30000" dirty="0"/>
          </a:p>
        </p:txBody>
      </p:sp>
      <p:sp>
        <p:nvSpPr>
          <p:cNvPr id="346185" name="Text Box 73"/>
          <p:cNvSpPr txBox="1">
            <a:spLocks noChangeArrowheads="1"/>
          </p:cNvSpPr>
          <p:nvPr/>
        </p:nvSpPr>
        <p:spPr bwMode="auto">
          <a:xfrm>
            <a:off x="3641725" y="3821113"/>
            <a:ext cx="4465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But we only care about some global properties</a:t>
            </a:r>
          </a:p>
          <a:p>
            <a:r>
              <a:rPr lang="en-US" sz="2000"/>
              <a:t>    Energy </a:t>
            </a:r>
            <a:r>
              <a:rPr lang="en-US" sz="2000">
                <a:solidFill>
                  <a:srgbClr val="3333CC"/>
                </a:solidFill>
              </a:rPr>
              <a:t>E</a:t>
            </a:r>
            <a:r>
              <a:rPr lang="en-US" sz="2000"/>
              <a:t>, Volume </a:t>
            </a:r>
            <a:r>
              <a:rPr lang="en-US" sz="2000">
                <a:solidFill>
                  <a:srgbClr val="3333CC"/>
                </a:solidFill>
              </a:rPr>
              <a:t>V</a:t>
            </a:r>
            <a:r>
              <a:rPr lang="en-US" sz="2000"/>
              <a:t>,  Pressure,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8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7924800" cy="6477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  <a:latin typeface="Arial Narrow" pitchFamily="34" charset="0"/>
              </a:rPr>
              <a:t>Equivalence of </a:t>
            </a:r>
            <a:r>
              <a:rPr lang="en-US" sz="2800" dirty="0" err="1">
                <a:solidFill>
                  <a:schemeClr val="accent2"/>
                </a:solidFill>
                <a:latin typeface="Arial Narrow" pitchFamily="34" charset="0"/>
              </a:rPr>
              <a:t>Julesz</a:t>
            </a:r>
            <a:r>
              <a:rPr lang="en-US" sz="2800" dirty="0">
                <a:solidFill>
                  <a:schemeClr val="accent2"/>
                </a:solidFill>
                <a:latin typeface="Arial Narrow" pitchFamily="34" charset="0"/>
              </a:rPr>
              <a:t> ensemble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34" charset="0"/>
              </a:rPr>
              <a:t>FRAME/MRF </a:t>
            </a:r>
            <a:r>
              <a:rPr lang="en-US" sz="2800" dirty="0">
                <a:solidFill>
                  <a:schemeClr val="accent2"/>
                </a:solidFill>
                <a:latin typeface="Arial Narrow" pitchFamily="34" charset="0"/>
              </a:rPr>
              <a:t>models</a:t>
            </a:r>
          </a:p>
        </p:txBody>
      </p:sp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320675" y="2616200"/>
            <a:ext cx="81772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</a:rPr>
              <a:t>Theorem </a:t>
            </a:r>
            <a:r>
              <a:rPr lang="en-US" sz="2000" dirty="0" smtClean="0">
                <a:latin typeface="Times New Roman" pitchFamily="18" charset="0"/>
              </a:rPr>
              <a:t>1 </a:t>
            </a:r>
            <a:endParaRPr lang="en-US" sz="2000" dirty="0">
              <a:latin typeface="Times New Roman" pitchFamily="18" charset="0"/>
            </a:endParaRPr>
          </a:p>
          <a:p>
            <a:pPr marL="457200" indent="-457200"/>
            <a:r>
              <a:rPr lang="en-US" sz="2000" dirty="0">
                <a:latin typeface="Times New Roman" pitchFamily="18" charset="0"/>
              </a:rPr>
              <a:t>  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</a:rPr>
              <a:t>    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For a very large image from the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</a:rPr>
              <a:t>Julesz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 ensemble                         any </a:t>
            </a:r>
          </a:p>
          <a:p>
            <a:pPr marL="457200" indent="-457200"/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      local patch  of  the image      given its neighborhood follows a  conditional </a:t>
            </a:r>
          </a:p>
          <a:p>
            <a:pPr marL="457200" indent="-457200"/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      distribution  specified by a FRAME model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</a:rPr>
              <a:t>                  </a:t>
            </a:r>
          </a:p>
        </p:txBody>
      </p:sp>
      <p:graphicFrame>
        <p:nvGraphicFramePr>
          <p:cNvPr id="350216" name="Object 8"/>
          <p:cNvGraphicFramePr>
            <a:graphicFrameLocks noChangeAspect="1"/>
          </p:cNvGraphicFramePr>
          <p:nvPr/>
        </p:nvGraphicFramePr>
        <p:xfrm>
          <a:off x="5784850" y="2914650"/>
          <a:ext cx="1435100" cy="485775"/>
        </p:xfrm>
        <a:graphic>
          <a:graphicData uri="http://schemas.openxmlformats.org/presentationml/2006/ole">
            <p:oleObj spid="_x0000_s592898" name="Equation" r:id="rId3" imgW="749160" imgH="253800" progId="Equation.3">
              <p:embed/>
            </p:oleObj>
          </a:graphicData>
        </a:graphic>
      </p:graphicFrame>
      <p:graphicFrame>
        <p:nvGraphicFramePr>
          <p:cNvPr id="350217" name="Object 9"/>
          <p:cNvGraphicFramePr>
            <a:graphicFrameLocks noChangeAspect="1"/>
          </p:cNvGraphicFramePr>
          <p:nvPr/>
        </p:nvGraphicFramePr>
        <p:xfrm>
          <a:off x="3378200" y="3200400"/>
          <a:ext cx="355600" cy="406400"/>
        </p:xfrm>
        <a:graphic>
          <a:graphicData uri="http://schemas.openxmlformats.org/presentationml/2006/ole">
            <p:oleObj spid="_x0000_s592899" name="Equation" r:id="rId4" imgW="177480" imgH="203040" progId="Equation.3">
              <p:embed/>
            </p:oleObj>
          </a:graphicData>
        </a:graphic>
      </p:graphicFrame>
      <p:graphicFrame>
        <p:nvGraphicFramePr>
          <p:cNvPr id="350218" name="Object 10"/>
          <p:cNvGraphicFramePr>
            <a:graphicFrameLocks noChangeAspect="1"/>
          </p:cNvGraphicFramePr>
          <p:nvPr/>
        </p:nvGraphicFramePr>
        <p:xfrm>
          <a:off x="5218113" y="3517900"/>
          <a:ext cx="1497012" cy="411163"/>
        </p:xfrm>
        <a:graphic>
          <a:graphicData uri="http://schemas.openxmlformats.org/presentationml/2006/ole">
            <p:oleObj spid="_x0000_s592900" name="Equation" r:id="rId5" imgW="787320" imgH="215640" progId="Equation.3">
              <p:embed/>
            </p:oleObj>
          </a:graphicData>
        </a:graphic>
      </p:graphicFrame>
      <p:sp>
        <p:nvSpPr>
          <p:cNvPr id="350224" name="Rectangle 16"/>
          <p:cNvSpPr>
            <a:spLocks noChangeArrowheads="1"/>
          </p:cNvSpPr>
          <p:nvPr/>
        </p:nvSpPr>
        <p:spPr bwMode="auto">
          <a:xfrm>
            <a:off x="2743200" y="1295400"/>
            <a:ext cx="2895600" cy="1182688"/>
          </a:xfrm>
          <a:prstGeom prst="rect">
            <a:avLst/>
          </a:prstGeom>
          <a:solidFill>
            <a:srgbClr val="009999"/>
          </a:solidFill>
          <a:ln w="9525">
            <a:solidFill>
              <a:srgbClr val="FF0066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5" name="Rectangle 17"/>
          <p:cNvSpPr>
            <a:spLocks noChangeArrowheads="1"/>
          </p:cNvSpPr>
          <p:nvPr/>
        </p:nvSpPr>
        <p:spPr bwMode="auto">
          <a:xfrm>
            <a:off x="3683000" y="1600200"/>
            <a:ext cx="904875" cy="511175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6" name="Rectangle 18"/>
          <p:cNvSpPr>
            <a:spLocks noChangeArrowheads="1"/>
          </p:cNvSpPr>
          <p:nvPr/>
        </p:nvSpPr>
        <p:spPr bwMode="auto">
          <a:xfrm>
            <a:off x="3762375" y="1681163"/>
            <a:ext cx="733425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7" name="Rectangle 19"/>
          <p:cNvSpPr>
            <a:spLocks noChangeArrowheads="1"/>
          </p:cNvSpPr>
          <p:nvPr/>
        </p:nvSpPr>
        <p:spPr bwMode="auto">
          <a:xfrm>
            <a:off x="3929063" y="1601788"/>
            <a:ext cx="28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350228" name="Text Box 20"/>
          <p:cNvSpPr txBox="1">
            <a:spLocks noChangeArrowheads="1"/>
          </p:cNvSpPr>
          <p:nvPr/>
        </p:nvSpPr>
        <p:spPr bwMode="auto">
          <a:xfrm>
            <a:off x="5013325" y="1933575"/>
            <a:ext cx="522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Z</a:t>
            </a:r>
            <a:r>
              <a:rPr lang="en-US" sz="2800" baseline="30000">
                <a:solidFill>
                  <a:schemeClr val="hlink"/>
                </a:solidFill>
                <a:latin typeface="Times New Roman" pitchFamily="18" charset="0"/>
              </a:rPr>
              <a:t>2</a:t>
            </a:r>
            <a:endParaRPr lang="en-US" sz="2800">
              <a:solidFill>
                <a:schemeClr val="hlink"/>
              </a:solidFill>
              <a:latin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57200" y="4013200"/>
            <a:ext cx="7940675" cy="2006600"/>
            <a:chOff x="457200" y="4013200"/>
            <a:chExt cx="7940675" cy="200660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457200" y="4013200"/>
              <a:ext cx="7940675" cy="1066800"/>
              <a:chOff x="296" y="2528"/>
              <a:chExt cx="5002" cy="672"/>
            </a:xfrm>
          </p:grpSpPr>
          <p:sp>
            <p:nvSpPr>
              <p:cNvPr id="350212" name="Text Box 4"/>
              <p:cNvSpPr txBox="1">
                <a:spLocks noChangeArrowheads="1"/>
              </p:cNvSpPr>
              <p:nvPr/>
            </p:nvSpPr>
            <p:spPr bwMode="auto">
              <a:xfrm>
                <a:off x="296" y="2528"/>
                <a:ext cx="5002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457200" indent="-457200"/>
                <a:r>
                  <a:rPr lang="en-US" sz="2000" dirty="0">
                    <a:latin typeface="Times New Roman" pitchFamily="18" charset="0"/>
                  </a:rPr>
                  <a:t>Theorem </a:t>
                </a:r>
                <a:r>
                  <a:rPr lang="en-US" sz="2000" dirty="0" smtClean="0">
                    <a:latin typeface="Times New Roman" pitchFamily="18" charset="0"/>
                  </a:rPr>
                  <a:t>2</a:t>
                </a:r>
                <a:endParaRPr lang="en-US" sz="2000" dirty="0">
                  <a:latin typeface="Times New Roman" pitchFamily="18" charset="0"/>
                </a:endParaRPr>
              </a:p>
              <a:p>
                <a:pPr marL="457200" indent="-457200"/>
                <a:r>
                  <a:rPr lang="en-US" sz="2000" dirty="0">
                    <a:solidFill>
                      <a:schemeClr val="accent2"/>
                    </a:solidFill>
                    <a:latin typeface="Times New Roman" pitchFamily="18" charset="0"/>
                  </a:rPr>
                  <a:t>      </a:t>
                </a:r>
                <a:r>
                  <a:rPr lang="en-US" sz="2000" dirty="0">
                    <a:latin typeface="Times New Roman" pitchFamily="18" charset="0"/>
                  </a:rPr>
                  <a:t>As the image lattice goes to infinity,               is the limit of the</a:t>
                </a:r>
              </a:p>
              <a:p>
                <a:pPr marL="457200" indent="-457200"/>
                <a:r>
                  <a:rPr lang="en-US" sz="2000" dirty="0">
                    <a:latin typeface="Times New Roman" pitchFamily="18" charset="0"/>
                  </a:rPr>
                  <a:t>      FRAME model                        ,  in the absence of phase transition</a:t>
                </a:r>
                <a:r>
                  <a:rPr lang="en-US" sz="2400" dirty="0">
                    <a:latin typeface="Times New Roman" pitchFamily="18" charset="0"/>
                  </a:rPr>
                  <a:t>.</a:t>
                </a:r>
                <a:r>
                  <a:rPr lang="en-US" sz="2400" i="1" dirty="0">
                    <a:solidFill>
                      <a:schemeClr val="accent2"/>
                    </a:solidFill>
                    <a:latin typeface="Times New Roman" pitchFamily="18" charset="0"/>
                  </a:rPr>
                  <a:t>             </a:t>
                </a:r>
              </a:p>
            </p:txBody>
          </p:sp>
          <p:graphicFrame>
            <p:nvGraphicFramePr>
              <p:cNvPr id="350213" name="Object 5"/>
              <p:cNvGraphicFramePr>
                <a:graphicFrameLocks noChangeAspect="1"/>
              </p:cNvGraphicFramePr>
              <p:nvPr/>
            </p:nvGraphicFramePr>
            <p:xfrm>
              <a:off x="2899" y="2741"/>
              <a:ext cx="585" cy="284"/>
            </p:xfrm>
            <a:graphic>
              <a:graphicData uri="http://schemas.openxmlformats.org/presentationml/2006/ole">
                <p:oleObj spid="_x0000_s592901" name="Equation" r:id="rId6" imgW="520560" imgH="253800" progId="Equation.3">
                  <p:embed/>
                </p:oleObj>
              </a:graphicData>
            </a:graphic>
          </p:graphicFrame>
          <p:graphicFrame>
            <p:nvGraphicFramePr>
              <p:cNvPr id="350214" name="Object 6"/>
              <p:cNvGraphicFramePr>
                <a:graphicFrameLocks noChangeAspect="1"/>
              </p:cNvGraphicFramePr>
              <p:nvPr/>
            </p:nvGraphicFramePr>
            <p:xfrm>
              <a:off x="1591" y="2928"/>
              <a:ext cx="943" cy="259"/>
            </p:xfrm>
            <a:graphic>
              <a:graphicData uri="http://schemas.openxmlformats.org/presentationml/2006/ole">
                <p:oleObj spid="_x0000_s592902" name="Equation" r:id="rId7" imgW="787320" imgH="215640" progId="Equation.3">
                  <p:embed/>
                </p:oleObj>
              </a:graphicData>
            </a:graphic>
          </p:graphicFrame>
        </p:grpSp>
        <p:graphicFrame>
          <p:nvGraphicFramePr>
            <p:cNvPr id="22" name="Object 10"/>
            <p:cNvGraphicFramePr>
              <a:graphicFrameLocks noChangeAspect="1"/>
            </p:cNvGraphicFramePr>
            <p:nvPr/>
          </p:nvGraphicFramePr>
          <p:xfrm>
            <a:off x="2209800" y="5257800"/>
            <a:ext cx="4591050" cy="762000"/>
          </p:xfrm>
          <a:graphic>
            <a:graphicData uri="http://schemas.openxmlformats.org/presentationml/2006/ole">
              <p:oleObj spid="_x0000_s592903" name="Equation" r:id="rId8" imgW="2679480" imgH="444240" progId="Equation.3">
                <p:embed/>
              </p:oleObj>
            </a:graphicData>
          </a:graphic>
        </p:graphicFrame>
      </p:grpSp>
      <p:sp>
        <p:nvSpPr>
          <p:cNvPr id="24" name="Rectangle 23"/>
          <p:cNvSpPr/>
          <p:nvPr/>
        </p:nvSpPr>
        <p:spPr>
          <a:xfrm>
            <a:off x="6019800" y="1447800"/>
            <a:ext cx="2038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itchFamily="18" charset="0"/>
              </a:rPr>
              <a:t>Zhu, Wu, Mumford, 1997</a:t>
            </a:r>
          </a:p>
          <a:p>
            <a:r>
              <a:rPr lang="en-US" sz="1400" dirty="0" smtClean="0">
                <a:latin typeface="Times New Roman" pitchFamily="18" charset="0"/>
              </a:rPr>
              <a:t>Wu and Zhu, 1999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9" descr="templ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79095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Rectangle 14"/>
          <p:cNvSpPr>
            <a:spLocks noChangeArrowheads="1"/>
          </p:cNvSpPr>
          <p:nvPr/>
        </p:nvSpPr>
        <p:spPr bwMode="auto">
          <a:xfrm>
            <a:off x="304800" y="228600"/>
            <a:ext cx="610615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70C0"/>
                </a:solidFill>
              </a:rPr>
              <a:t>Case 2: A car pattern is an “</a:t>
            </a:r>
            <a:r>
              <a:rPr lang="en-US" altLang="zh-CN" sz="2800" dirty="0" smtClean="0">
                <a:solidFill>
                  <a:srgbClr val="FF0000"/>
                </a:solidFill>
              </a:rPr>
              <a:t>explicit manifold</a:t>
            </a:r>
            <a:r>
              <a:rPr lang="en-US" altLang="zh-CN" sz="2800" dirty="0" smtClean="0">
                <a:solidFill>
                  <a:srgbClr val="0070C0"/>
                </a:solidFill>
              </a:rPr>
              <a:t>”</a:t>
            </a:r>
          </a:p>
          <a:p>
            <a:pPr>
              <a:defRPr/>
            </a:pPr>
            <a:r>
              <a:rPr lang="en-US" altLang="zh-CN" sz="2800" dirty="0" smtClean="0">
                <a:solidFill>
                  <a:srgbClr val="0070C0"/>
                </a:solidFill>
              </a:rPr>
              <a:t>Learning </a:t>
            </a:r>
            <a:r>
              <a:rPr lang="en-US" altLang="zh-CN" sz="2800" dirty="0">
                <a:solidFill>
                  <a:srgbClr val="0070C0"/>
                </a:solidFill>
              </a:rPr>
              <a:t>active </a:t>
            </a:r>
            <a:r>
              <a:rPr lang="en-US" altLang="zh-CN" sz="2800" dirty="0" smtClean="0">
                <a:solidFill>
                  <a:srgbClr val="0070C0"/>
                </a:solidFill>
              </a:rPr>
              <a:t>basis as deformable template</a:t>
            </a:r>
            <a:endParaRPr lang="en-US" altLang="zh-CN" sz="2800" dirty="0">
              <a:solidFill>
                <a:srgbClr val="0070C0"/>
              </a:solidFill>
            </a:endParaRPr>
          </a:p>
        </p:txBody>
      </p:sp>
      <p:sp>
        <p:nvSpPr>
          <p:cNvPr id="48132" name="TextBox 20"/>
          <p:cNvSpPr txBox="1">
            <a:spLocks noChangeArrowheads="1"/>
          </p:cNvSpPr>
          <p:nvPr/>
        </p:nvSpPr>
        <p:spPr bwMode="auto">
          <a:xfrm>
            <a:off x="3276600" y="3181350"/>
            <a:ext cx="1802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ea typeface="SimSun" pitchFamily="2" charset="-122"/>
              </a:rPr>
              <a:t>A car template</a:t>
            </a:r>
          </a:p>
        </p:txBody>
      </p:sp>
      <p:pic>
        <p:nvPicPr>
          <p:cNvPr id="80919" name="Picture 23" descr="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705350"/>
            <a:ext cx="1562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28"/>
          <p:cNvSpPr txBox="1">
            <a:spLocks noChangeArrowheads="1"/>
          </p:cNvSpPr>
          <p:nvPr/>
        </p:nvSpPr>
        <p:spPr bwMode="auto">
          <a:xfrm>
            <a:off x="5181600" y="3943350"/>
            <a:ext cx="3275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SimSun" pitchFamily="2" charset="-122"/>
              </a:rPr>
              <a:t>(Gabor elements represented by bar)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06500" y="4705350"/>
            <a:ext cx="3784600" cy="781050"/>
            <a:chOff x="1206500" y="3181350"/>
            <a:chExt cx="3784600" cy="781050"/>
          </a:xfrm>
        </p:grpSpPr>
        <p:grpSp>
          <p:nvGrpSpPr>
            <p:cNvPr id="2" name="Group 27"/>
            <p:cNvGrpSpPr>
              <a:grpSpLocks/>
            </p:cNvGrpSpPr>
            <p:nvPr/>
          </p:nvGrpSpPr>
          <p:grpSpPr bwMode="auto">
            <a:xfrm>
              <a:off x="1206500" y="3181350"/>
              <a:ext cx="3784600" cy="781050"/>
              <a:chOff x="760" y="1920"/>
              <a:chExt cx="2384" cy="492"/>
            </a:xfrm>
          </p:grpSpPr>
          <p:pic>
            <p:nvPicPr>
              <p:cNvPr id="48138" name="Picture 22" descr="car3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160" y="1920"/>
                <a:ext cx="984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139" name="Text Box 25"/>
              <p:cNvSpPr txBox="1">
                <a:spLocks noChangeArrowheads="1"/>
              </p:cNvSpPr>
              <p:nvPr/>
            </p:nvSpPr>
            <p:spPr bwMode="auto">
              <a:xfrm>
                <a:off x="760" y="2064"/>
                <a:ext cx="13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ea typeface="SimSun" pitchFamily="2" charset="-122"/>
                  </a:rPr>
                  <a:t>An incoming car image:</a:t>
                </a:r>
              </a:p>
            </p:txBody>
          </p:sp>
        </p:grpSp>
        <p:pic>
          <p:nvPicPr>
            <p:cNvPr id="80931" name="Picture 35" descr="car26onc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29000" y="3181350"/>
              <a:ext cx="15621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7" name="TextBox 13"/>
          <p:cNvSpPr txBox="1">
            <a:spLocks noChangeArrowheads="1"/>
          </p:cNvSpPr>
          <p:nvPr/>
        </p:nvSpPr>
        <p:spPr bwMode="auto">
          <a:xfrm>
            <a:off x="6400800" y="5867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Wu, Si. Gong, Zhu, 2008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1295400"/>
            <a:ext cx="708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basis is an image space spanned by a number of vectors (e.g. Gabor/primitives) </a:t>
            </a:r>
            <a:endParaRPr lang="en-US" dirty="0"/>
          </a:p>
        </p:txBody>
      </p:sp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8257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1752600"/>
            <a:ext cx="2228850" cy="323850"/>
          </a:xfrm>
          <a:prstGeom prst="rect">
            <a:avLst/>
          </a:prstGeom>
          <a:noFill/>
        </p:spPr>
      </p:pic>
      <p:sp>
        <p:nvSpPr>
          <p:cNvPr id="608259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82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8262" name="Rectangle 6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82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8265" name="Rectangle 9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5867400"/>
            <a:ext cx="506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slight modification, this model can handle multi-views</a:t>
            </a:r>
            <a:endParaRPr lang="en-US" dirty="0"/>
          </a:p>
        </p:txBody>
      </p:sp>
      <p:sp>
        <p:nvSpPr>
          <p:cNvPr id="60826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8266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2362200"/>
            <a:ext cx="3629025" cy="742950"/>
          </a:xfrm>
          <a:prstGeom prst="rect">
            <a:avLst/>
          </a:prstGeom>
          <a:solidFill>
            <a:srgbClr val="DDDDDD"/>
          </a:solidFill>
        </p:spPr>
      </p:pic>
      <p:sp>
        <p:nvSpPr>
          <p:cNvPr id="608268" name="Rectangle 12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9" descr="templ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300" y="3459162"/>
            <a:ext cx="17907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20"/>
          <p:cNvSpPr txBox="1">
            <a:spLocks noChangeArrowheads="1"/>
          </p:cNvSpPr>
          <p:nvPr/>
        </p:nvSpPr>
        <p:spPr bwMode="auto">
          <a:xfrm>
            <a:off x="3848100" y="3135312"/>
            <a:ext cx="1477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ea typeface="SimSun" pitchFamily="2" charset="-122"/>
              </a:rPr>
              <a:t>A car template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19100" y="1458912"/>
            <a:ext cx="8191500" cy="4941888"/>
            <a:chOff x="144" y="768"/>
            <a:chExt cx="5160" cy="3113"/>
          </a:xfrm>
        </p:grpSpPr>
        <p:pic>
          <p:nvPicPr>
            <p:cNvPr id="49158" name="Picture 4" descr="car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04" y="2676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9" name="Picture 5" descr="car1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688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3" name="Line 11"/>
            <p:cNvSpPr>
              <a:spLocks noChangeShapeType="1"/>
            </p:cNvSpPr>
            <p:nvPr/>
          </p:nvSpPr>
          <p:spPr bwMode="auto">
            <a:xfrm>
              <a:off x="2688" y="2496"/>
              <a:ext cx="0" cy="48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 flipV="1">
              <a:off x="2640" y="1344"/>
              <a:ext cx="0" cy="432"/>
            </a:xfrm>
            <a:prstGeom prst="line">
              <a:avLst/>
            </a:prstGeom>
            <a:noFill/>
            <a:ln w="38100" algn="ctr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>
              <a:off x="1248" y="2160"/>
              <a:ext cx="816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3216" y="2160"/>
              <a:ext cx="864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64" name="TextBox 21"/>
            <p:cNvSpPr txBox="1">
              <a:spLocks noChangeArrowheads="1"/>
            </p:cNvSpPr>
            <p:nvPr/>
          </p:nvSpPr>
          <p:spPr bwMode="auto">
            <a:xfrm>
              <a:off x="288" y="3648"/>
              <a:ext cx="26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altLang="zh-CN" b="1" dirty="0">
                <a:ea typeface="SimSun" pitchFamily="2" charset="-122"/>
              </a:endParaRPr>
            </a:p>
          </p:txBody>
        </p:sp>
        <p:pic>
          <p:nvPicPr>
            <p:cNvPr id="49165" name="Picture 22" descr="car30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20" y="1968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6" name="Picture 23" descr="car9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0" y="768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7" name="Picture 24" descr="car8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08" y="1200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8" name="Picture 25" descr="car23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60" y="1200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9" name="Picture 26" descr="car26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4" y="1968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70" name="Picture 27" descr="car17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256" y="3072"/>
              <a:ext cx="98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381000" y="304800"/>
            <a:ext cx="53864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chemeClr val="accent2"/>
                </a:solidFill>
                <a:ea typeface="SimSun" pitchFamily="2" charset="-122"/>
              </a:rPr>
              <a:t>Deformed to fit many car </a:t>
            </a:r>
            <a:r>
              <a:rPr lang="en-US" altLang="zh-CN" sz="3200" dirty="0" smtClean="0">
                <a:solidFill>
                  <a:schemeClr val="accent2"/>
                </a:solidFill>
                <a:ea typeface="SimSun" pitchFamily="2" charset="-122"/>
              </a:rPr>
              <a:t>instances</a:t>
            </a:r>
            <a:endParaRPr lang="en-US" altLang="zh-CN" sz="3200" dirty="0">
              <a:solidFill>
                <a:schemeClr val="accent2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71"/>
          <p:cNvGraphicFramePr>
            <a:graphicFrameLocks noChangeAspect="1"/>
          </p:cNvGraphicFramePr>
          <p:nvPr/>
        </p:nvGraphicFramePr>
        <p:xfrm>
          <a:off x="5791200" y="1589901"/>
          <a:ext cx="1423988" cy="312737"/>
        </p:xfrm>
        <a:graphic>
          <a:graphicData uri="http://schemas.openxmlformats.org/presentationml/2006/ole">
            <p:oleObj spid="_x0000_s625666" name="Equation" r:id="rId4" imgW="1041120" imgH="228600" progId="Equation.3">
              <p:embed/>
            </p:oleObj>
          </a:graphicData>
        </a:graphic>
      </p:graphicFrame>
      <p:sp>
        <p:nvSpPr>
          <p:cNvPr id="8" name="Text Box 72"/>
          <p:cNvSpPr txBox="1">
            <a:spLocks noChangeArrowheads="1"/>
          </p:cNvSpPr>
          <p:nvPr/>
        </p:nvSpPr>
        <p:spPr bwMode="auto">
          <a:xfrm>
            <a:off x="5442873" y="3313926"/>
            <a:ext cx="2005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no. of base functions selected</a:t>
            </a:r>
            <a:endParaRPr lang="en-US" altLang="zh-CN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6"/>
          <p:cNvSpPr>
            <a:spLocks noChangeArrowheads="1"/>
          </p:cNvSpPr>
          <p:nvPr/>
        </p:nvSpPr>
        <p:spPr bwMode="auto">
          <a:xfrm>
            <a:off x="5486400" y="1666101"/>
            <a:ext cx="152400" cy="1524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Rectangle 97"/>
          <p:cNvSpPr>
            <a:spLocks noChangeArrowheads="1"/>
          </p:cNvSpPr>
          <p:nvPr/>
        </p:nvSpPr>
        <p:spPr bwMode="auto">
          <a:xfrm>
            <a:off x="5638800" y="1970901"/>
            <a:ext cx="152400" cy="12192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Rectangle 100"/>
          <p:cNvSpPr>
            <a:spLocks noChangeArrowheads="1"/>
          </p:cNvSpPr>
          <p:nvPr/>
        </p:nvSpPr>
        <p:spPr bwMode="auto">
          <a:xfrm>
            <a:off x="6096000" y="2653172"/>
            <a:ext cx="152400" cy="536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Rectangle 98"/>
          <p:cNvSpPr>
            <a:spLocks noChangeArrowheads="1"/>
          </p:cNvSpPr>
          <p:nvPr/>
        </p:nvSpPr>
        <p:spPr bwMode="auto">
          <a:xfrm>
            <a:off x="5791200" y="2199501"/>
            <a:ext cx="1524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Rectangle 101"/>
          <p:cNvSpPr>
            <a:spLocks noChangeArrowheads="1"/>
          </p:cNvSpPr>
          <p:nvPr/>
        </p:nvSpPr>
        <p:spPr bwMode="auto">
          <a:xfrm>
            <a:off x="5943600" y="2438400"/>
            <a:ext cx="152400" cy="751701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Rectangle 102"/>
          <p:cNvSpPr>
            <a:spLocks noChangeArrowheads="1"/>
          </p:cNvSpPr>
          <p:nvPr/>
        </p:nvSpPr>
        <p:spPr bwMode="auto">
          <a:xfrm>
            <a:off x="6248400" y="2885301"/>
            <a:ext cx="152400" cy="30480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Rectangle 103"/>
          <p:cNvSpPr>
            <a:spLocks noChangeArrowheads="1"/>
          </p:cNvSpPr>
          <p:nvPr/>
        </p:nvSpPr>
        <p:spPr bwMode="auto">
          <a:xfrm>
            <a:off x="6400800" y="2961501"/>
            <a:ext cx="152400" cy="22860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4" name="Text Box 134"/>
          <p:cNvSpPr txBox="1">
            <a:spLocks noChangeArrowheads="1"/>
          </p:cNvSpPr>
          <p:nvPr/>
        </p:nvSpPr>
        <p:spPr bwMode="auto">
          <a:xfrm>
            <a:off x="1905000" y="838200"/>
            <a:ext cx="463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zh-CN" sz="1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 Box 134"/>
          <p:cNvSpPr txBox="1">
            <a:spLocks noChangeArrowheads="1"/>
          </p:cNvSpPr>
          <p:nvPr/>
        </p:nvSpPr>
        <p:spPr bwMode="auto">
          <a:xfrm>
            <a:off x="5429250" y="3167265"/>
            <a:ext cx="18175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1  2  3  4  5  6  7</a:t>
            </a:r>
            <a:endParaRPr lang="en-US" altLang="zh-CN" sz="12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5392615" y="3195107"/>
            <a:ext cx="2057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9" descr="templa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42900"/>
            <a:ext cx="1752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4" descr="car2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5105400"/>
            <a:ext cx="1562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5" descr="car1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7100" y="342900"/>
            <a:ext cx="1562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25" descr="car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1200" y="342900"/>
            <a:ext cx="1562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" name="Picture 23" descr="car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14975" y="342900"/>
            <a:ext cx="15621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8" name="Straight Connector 137"/>
          <p:cNvCxnSpPr/>
          <p:nvPr/>
        </p:nvCxnSpPr>
        <p:spPr>
          <a:xfrm rot="10800000" flipV="1">
            <a:off x="619125" y="514350"/>
            <a:ext cx="2286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10800000" flipV="1">
            <a:off x="2343150" y="485775"/>
            <a:ext cx="2286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0800000" flipV="1">
            <a:off x="5857875" y="533400"/>
            <a:ext cx="2286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10800000" flipV="1">
            <a:off x="3886200" y="457200"/>
            <a:ext cx="2286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0800000" flipV="1">
            <a:off x="1628775" y="5295900"/>
            <a:ext cx="2286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0800000" flipV="1">
            <a:off x="1143000" y="676275"/>
            <a:ext cx="304800" cy="76200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 flipV="1">
            <a:off x="2895600" y="609600"/>
            <a:ext cx="304800" cy="76200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0800000">
            <a:off x="4543425" y="628650"/>
            <a:ext cx="152400" cy="1588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10800000" flipV="1">
            <a:off x="2209800" y="5478462"/>
            <a:ext cx="171450" cy="46037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10800000">
            <a:off x="6524625" y="684212"/>
            <a:ext cx="152400" cy="1588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10800000">
            <a:off x="533400" y="1028700"/>
            <a:ext cx="304800" cy="158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rot="10800000" flipV="1">
            <a:off x="2286000" y="971550"/>
            <a:ext cx="304800" cy="1905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rot="10800000">
            <a:off x="5838825" y="971550"/>
            <a:ext cx="304800" cy="158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10800000">
            <a:off x="3733800" y="914400"/>
            <a:ext cx="304800" cy="158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10800000">
            <a:off x="1590676" y="5772151"/>
            <a:ext cx="238125" cy="4762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Box 134"/>
          <p:cNvSpPr txBox="1">
            <a:spLocks noChangeArrowheads="1"/>
          </p:cNvSpPr>
          <p:nvPr/>
        </p:nvSpPr>
        <p:spPr bwMode="auto">
          <a:xfrm>
            <a:off x="447675" y="247650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zh-CN" sz="1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Text Box 134"/>
          <p:cNvSpPr txBox="1">
            <a:spLocks noChangeArrowheads="1"/>
          </p:cNvSpPr>
          <p:nvPr/>
        </p:nvSpPr>
        <p:spPr bwMode="auto">
          <a:xfrm>
            <a:off x="457200" y="1000125"/>
            <a:ext cx="38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zh-CN" sz="1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 Box 134"/>
          <p:cNvSpPr txBox="1">
            <a:spLocks noChangeArrowheads="1"/>
          </p:cNvSpPr>
          <p:nvPr/>
        </p:nvSpPr>
        <p:spPr bwMode="auto">
          <a:xfrm>
            <a:off x="1143000" y="600075"/>
            <a:ext cx="38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sz="1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 rot="16200000" flipV="1">
            <a:off x="4552951" y="2351901"/>
            <a:ext cx="1752599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762000" y="1161276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template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2286000" y="1170801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instance 1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543050" y="5934075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instance 3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3771900" y="1171575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instance 2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5857875" y="1162050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instance 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105400" y="5334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83" name="TextBox 182"/>
          <p:cNvSpPr txBox="1"/>
          <p:nvPr/>
        </p:nvSpPr>
        <p:spPr>
          <a:xfrm>
            <a:off x="3308283" y="3212068"/>
            <a:ext cx="95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projection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1939815" y="1583516"/>
            <a:ext cx="1521912" cy="1682663"/>
          </a:xfrm>
          <a:custGeom>
            <a:avLst/>
            <a:gdLst>
              <a:gd name="connsiteX0" fmla="*/ 0 w 1521912"/>
              <a:gd name="connsiteY0" fmla="*/ 0 h 1528175"/>
              <a:gd name="connsiteX1" fmla="*/ 93945 w 1521912"/>
              <a:gd name="connsiteY1" fmla="*/ 807928 h 1528175"/>
              <a:gd name="connsiteX2" fmla="*/ 407095 w 1521912"/>
              <a:gd name="connsiteY2" fmla="*/ 1365337 h 1528175"/>
              <a:gd name="connsiteX3" fmla="*/ 901873 w 1521912"/>
              <a:gd name="connsiteY3" fmla="*/ 1503123 h 1528175"/>
              <a:gd name="connsiteX4" fmla="*/ 1521912 w 1521912"/>
              <a:gd name="connsiteY4" fmla="*/ 1515649 h 1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912" h="1528175">
                <a:moveTo>
                  <a:pt x="0" y="0"/>
                </a:moveTo>
                <a:cubicBezTo>
                  <a:pt x="13048" y="290186"/>
                  <a:pt x="26096" y="580372"/>
                  <a:pt x="93945" y="807928"/>
                </a:cubicBezTo>
                <a:cubicBezTo>
                  <a:pt x="161794" y="1035484"/>
                  <a:pt x="272440" y="1249471"/>
                  <a:pt x="407095" y="1365337"/>
                </a:cubicBezTo>
                <a:cubicBezTo>
                  <a:pt x="541750" y="1481203"/>
                  <a:pt x="716070" y="1478071"/>
                  <a:pt x="901873" y="1503123"/>
                </a:cubicBezTo>
                <a:cubicBezTo>
                  <a:pt x="1087676" y="1528175"/>
                  <a:pt x="1304794" y="1521912"/>
                  <a:pt x="1521912" y="1515649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1933551" y="2201797"/>
            <a:ext cx="1984332" cy="1046638"/>
          </a:xfrm>
          <a:custGeom>
            <a:avLst/>
            <a:gdLst>
              <a:gd name="connsiteX0" fmla="*/ 0 w 2467628"/>
              <a:gd name="connsiteY0" fmla="*/ 0 h 871603"/>
              <a:gd name="connsiteX1" fmla="*/ 162839 w 2467628"/>
              <a:gd name="connsiteY1" fmla="*/ 657617 h 871603"/>
              <a:gd name="connsiteX2" fmla="*/ 294362 w 2467628"/>
              <a:gd name="connsiteY2" fmla="*/ 807929 h 871603"/>
              <a:gd name="connsiteX3" fmla="*/ 469727 w 2467628"/>
              <a:gd name="connsiteY3" fmla="*/ 851770 h 871603"/>
              <a:gd name="connsiteX4" fmla="*/ 901874 w 2467628"/>
              <a:gd name="connsiteY4" fmla="*/ 858033 h 871603"/>
              <a:gd name="connsiteX5" fmla="*/ 1340285 w 2467628"/>
              <a:gd name="connsiteY5" fmla="*/ 770351 h 871603"/>
              <a:gd name="connsiteX6" fmla="*/ 1722329 w 2467628"/>
              <a:gd name="connsiteY6" fmla="*/ 569934 h 871603"/>
              <a:gd name="connsiteX7" fmla="*/ 2041743 w 2467628"/>
              <a:gd name="connsiteY7" fmla="*/ 757825 h 871603"/>
              <a:gd name="connsiteX8" fmla="*/ 2210844 w 2467628"/>
              <a:gd name="connsiteY8" fmla="*/ 851770 h 871603"/>
              <a:gd name="connsiteX9" fmla="*/ 2467628 w 2467628"/>
              <a:gd name="connsiteY9" fmla="*/ 870559 h 87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7628" h="871603">
                <a:moveTo>
                  <a:pt x="0" y="0"/>
                </a:moveTo>
                <a:cubicBezTo>
                  <a:pt x="56889" y="261481"/>
                  <a:pt x="113779" y="522962"/>
                  <a:pt x="162839" y="657617"/>
                </a:cubicBezTo>
                <a:cubicBezTo>
                  <a:pt x="211899" y="792272"/>
                  <a:pt x="243214" y="775570"/>
                  <a:pt x="294362" y="807929"/>
                </a:cubicBezTo>
                <a:cubicBezTo>
                  <a:pt x="345510" y="840288"/>
                  <a:pt x="368475" y="843419"/>
                  <a:pt x="469727" y="851770"/>
                </a:cubicBezTo>
                <a:cubicBezTo>
                  <a:pt x="570979" y="860121"/>
                  <a:pt x="756781" y="871603"/>
                  <a:pt x="901874" y="858033"/>
                </a:cubicBezTo>
                <a:cubicBezTo>
                  <a:pt x="1046967" y="844463"/>
                  <a:pt x="1203543" y="818367"/>
                  <a:pt x="1340285" y="770351"/>
                </a:cubicBezTo>
                <a:cubicBezTo>
                  <a:pt x="1477027" y="722335"/>
                  <a:pt x="1605419" y="572022"/>
                  <a:pt x="1722329" y="569934"/>
                </a:cubicBezTo>
                <a:cubicBezTo>
                  <a:pt x="1839239" y="567846"/>
                  <a:pt x="1960324" y="710852"/>
                  <a:pt x="2041743" y="757825"/>
                </a:cubicBezTo>
                <a:cubicBezTo>
                  <a:pt x="2123162" y="804798"/>
                  <a:pt x="2139863" y="832981"/>
                  <a:pt x="2210844" y="851770"/>
                </a:cubicBezTo>
                <a:cubicBezTo>
                  <a:pt x="2281825" y="870559"/>
                  <a:pt x="2374726" y="870559"/>
                  <a:pt x="2467628" y="870559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1939815" y="2011472"/>
            <a:ext cx="1847589" cy="1248444"/>
          </a:xfrm>
          <a:custGeom>
            <a:avLst/>
            <a:gdLst>
              <a:gd name="connsiteX0" fmla="*/ 0 w 1847589"/>
              <a:gd name="connsiteY0" fmla="*/ 0 h 1039660"/>
              <a:gd name="connsiteX1" fmla="*/ 87682 w 1847589"/>
              <a:gd name="connsiteY1" fmla="*/ 544882 h 1039660"/>
              <a:gd name="connsiteX2" fmla="*/ 181627 w 1847589"/>
              <a:gd name="connsiteY2" fmla="*/ 889348 h 1039660"/>
              <a:gd name="connsiteX3" fmla="*/ 488515 w 1847589"/>
              <a:gd name="connsiteY3" fmla="*/ 1008345 h 1039660"/>
              <a:gd name="connsiteX4" fmla="*/ 826717 w 1847589"/>
              <a:gd name="connsiteY4" fmla="*/ 958241 h 1039660"/>
              <a:gd name="connsiteX5" fmla="*/ 1146131 w 1847589"/>
              <a:gd name="connsiteY5" fmla="*/ 814192 h 1039660"/>
              <a:gd name="connsiteX6" fmla="*/ 1365336 w 1847589"/>
              <a:gd name="connsiteY6" fmla="*/ 820455 h 1039660"/>
              <a:gd name="connsiteX7" fmla="*/ 1584542 w 1847589"/>
              <a:gd name="connsiteY7" fmla="*/ 964504 h 1039660"/>
              <a:gd name="connsiteX8" fmla="*/ 1847589 w 1847589"/>
              <a:gd name="connsiteY8" fmla="*/ 1039660 h 103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7589" h="1039660">
                <a:moveTo>
                  <a:pt x="0" y="0"/>
                </a:moveTo>
                <a:cubicBezTo>
                  <a:pt x="28705" y="198328"/>
                  <a:pt x="57411" y="396657"/>
                  <a:pt x="87682" y="544882"/>
                </a:cubicBezTo>
                <a:cubicBezTo>
                  <a:pt x="117953" y="693107"/>
                  <a:pt x="114822" y="812104"/>
                  <a:pt x="181627" y="889348"/>
                </a:cubicBezTo>
                <a:cubicBezTo>
                  <a:pt x="248432" y="966592"/>
                  <a:pt x="381000" y="996863"/>
                  <a:pt x="488515" y="1008345"/>
                </a:cubicBezTo>
                <a:cubicBezTo>
                  <a:pt x="596030" y="1019827"/>
                  <a:pt x="717114" y="990600"/>
                  <a:pt x="826717" y="958241"/>
                </a:cubicBezTo>
                <a:cubicBezTo>
                  <a:pt x="936320" y="925882"/>
                  <a:pt x="1056361" y="837156"/>
                  <a:pt x="1146131" y="814192"/>
                </a:cubicBezTo>
                <a:cubicBezTo>
                  <a:pt x="1235901" y="791228"/>
                  <a:pt x="1292268" y="795403"/>
                  <a:pt x="1365336" y="820455"/>
                </a:cubicBezTo>
                <a:cubicBezTo>
                  <a:pt x="1438404" y="845507"/>
                  <a:pt x="1504167" y="927970"/>
                  <a:pt x="1584542" y="964504"/>
                </a:cubicBezTo>
                <a:cubicBezTo>
                  <a:pt x="1664917" y="1001038"/>
                  <a:pt x="1756253" y="1020349"/>
                  <a:pt x="1847589" y="103966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1933551" y="1931049"/>
            <a:ext cx="1747381" cy="1317385"/>
          </a:xfrm>
          <a:custGeom>
            <a:avLst/>
            <a:gdLst>
              <a:gd name="connsiteX0" fmla="*/ 0 w 1747381"/>
              <a:gd name="connsiteY0" fmla="*/ 0 h 1097071"/>
              <a:gd name="connsiteX1" fmla="*/ 144050 w 1747381"/>
              <a:gd name="connsiteY1" fmla="*/ 726509 h 1097071"/>
              <a:gd name="connsiteX2" fmla="*/ 432148 w 1747381"/>
              <a:gd name="connsiteY2" fmla="*/ 1058449 h 1097071"/>
              <a:gd name="connsiteX3" fmla="*/ 889348 w 1747381"/>
              <a:gd name="connsiteY3" fmla="*/ 958241 h 1097071"/>
              <a:gd name="connsiteX4" fmla="*/ 1146132 w 1747381"/>
              <a:gd name="connsiteY4" fmla="*/ 945715 h 1097071"/>
              <a:gd name="connsiteX5" fmla="*/ 1440494 w 1747381"/>
              <a:gd name="connsiteY5" fmla="*/ 1064712 h 1097071"/>
              <a:gd name="connsiteX6" fmla="*/ 1747381 w 1747381"/>
              <a:gd name="connsiteY6" fmla="*/ 1096027 h 109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7381" h="1097071">
                <a:moveTo>
                  <a:pt x="0" y="0"/>
                </a:moveTo>
                <a:cubicBezTo>
                  <a:pt x="36012" y="275050"/>
                  <a:pt x="72025" y="550101"/>
                  <a:pt x="144050" y="726509"/>
                </a:cubicBezTo>
                <a:cubicBezTo>
                  <a:pt x="216075" y="902917"/>
                  <a:pt x="307932" y="1019827"/>
                  <a:pt x="432148" y="1058449"/>
                </a:cubicBezTo>
                <a:cubicBezTo>
                  <a:pt x="556364" y="1097071"/>
                  <a:pt x="770351" y="977030"/>
                  <a:pt x="889348" y="958241"/>
                </a:cubicBezTo>
                <a:cubicBezTo>
                  <a:pt x="1008345" y="939452"/>
                  <a:pt x="1054274" y="927970"/>
                  <a:pt x="1146132" y="945715"/>
                </a:cubicBezTo>
                <a:cubicBezTo>
                  <a:pt x="1237990" y="963460"/>
                  <a:pt x="1340286" y="1039660"/>
                  <a:pt x="1440494" y="1064712"/>
                </a:cubicBezTo>
                <a:cubicBezTo>
                  <a:pt x="1540702" y="1089764"/>
                  <a:pt x="1644041" y="1092895"/>
                  <a:pt x="1747381" y="1096027"/>
                </a:cubicBez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03"/>
          <p:cNvSpPr>
            <a:spLocks noChangeArrowheads="1"/>
          </p:cNvSpPr>
          <p:nvPr/>
        </p:nvSpPr>
        <p:spPr bwMode="auto">
          <a:xfrm>
            <a:off x="6553200" y="3048000"/>
            <a:ext cx="152400" cy="142101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3" name="Rectangle 103"/>
          <p:cNvSpPr>
            <a:spLocks noChangeArrowheads="1"/>
          </p:cNvSpPr>
          <p:nvPr/>
        </p:nvSpPr>
        <p:spPr bwMode="auto">
          <a:xfrm>
            <a:off x="6705600" y="3124200"/>
            <a:ext cx="152400" cy="65901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4" name="Rectangle 103"/>
          <p:cNvSpPr>
            <a:spLocks noChangeArrowheads="1"/>
          </p:cNvSpPr>
          <p:nvPr/>
        </p:nvSpPr>
        <p:spPr bwMode="auto">
          <a:xfrm>
            <a:off x="6858000" y="3124200"/>
            <a:ext cx="152400" cy="65901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1936683" y="1908890"/>
            <a:ext cx="423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q(r)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3383439" y="2689679"/>
            <a:ext cx="474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2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2862565" y="2689679"/>
            <a:ext cx="474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200" i="1" baseline="-25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2463820" y="2785712"/>
            <a:ext cx="474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200" i="1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0" name="Straight Arrow Connector 199"/>
          <p:cNvCxnSpPr/>
          <p:nvPr/>
        </p:nvCxnSpPr>
        <p:spPr>
          <a:xfrm>
            <a:off x="1936683" y="3259916"/>
            <a:ext cx="22098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/>
          <p:cNvSpPr/>
          <p:nvPr/>
        </p:nvSpPr>
        <p:spPr>
          <a:xfrm>
            <a:off x="1784283" y="3259916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1200" dirty="0"/>
          </a:p>
        </p:txBody>
      </p:sp>
      <p:cxnSp>
        <p:nvCxnSpPr>
          <p:cNvPr id="182" name="Straight Arrow Connector 181"/>
          <p:cNvCxnSpPr/>
          <p:nvPr/>
        </p:nvCxnSpPr>
        <p:spPr>
          <a:xfrm rot="16200000" flipV="1">
            <a:off x="1054528" y="2383615"/>
            <a:ext cx="1752599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36856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An example: the leaves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3100" name="Picture 12" descr="C:\Documents and Settings\Lisa\My Documents\WURESEARCH\CVPR_Witkin_Range2005\img_eps1\l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2866828"/>
            <a:ext cx="1531937" cy="11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13" descr="C:\Documents and Settings\Lisa\My Documents\WURESEARCH\CVPR_Witkin_Range2005\img_eps1\l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874572"/>
            <a:ext cx="1536871" cy="11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Picture 14" descr="C:\Documents and Settings\Lisa\My Documents\WURESEARCH\CVPR_Witkin_Range2005\img_eps1\l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1" y="2857500"/>
            <a:ext cx="1736896" cy="11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1"/>
          <p:cNvGraphicFramePr>
            <a:graphicFrameLocks noChangeAspect="1"/>
          </p:cNvGraphicFramePr>
          <p:nvPr/>
        </p:nvGraphicFramePr>
        <p:xfrm>
          <a:off x="2324100" y="2854151"/>
          <a:ext cx="1586210" cy="1193974"/>
        </p:xfrm>
        <a:graphic>
          <a:graphicData uri="http://schemas.openxmlformats.org/presentationml/2006/ole">
            <p:oleObj spid="_x0000_s387075" name="Image" r:id="rId7" imgW="2374603" imgH="1790476" progId="">
              <p:embed/>
            </p:oleObj>
          </a:graphicData>
        </a:graphic>
      </p:graphicFrame>
      <p:graphicFrame>
        <p:nvGraphicFramePr>
          <p:cNvPr id="3076" name="Object 2"/>
          <p:cNvGraphicFramePr>
            <a:graphicFrameLocks noChangeAspect="1"/>
          </p:cNvGraphicFramePr>
          <p:nvPr/>
        </p:nvGraphicFramePr>
        <p:xfrm>
          <a:off x="704850" y="2869638"/>
          <a:ext cx="1620746" cy="1159437"/>
        </p:xfrm>
        <a:graphic>
          <a:graphicData uri="http://schemas.openxmlformats.org/presentationml/2006/ole">
            <p:oleObj spid="_x0000_s387076" name="Image" r:id="rId8" imgW="939683" imgH="672779" progId="">
              <p:embed/>
            </p:oleObj>
          </a:graphicData>
        </a:graphic>
      </p:graphicFrame>
      <p:pic>
        <p:nvPicPr>
          <p:cNvPr id="3103" name="Picture 20" descr="C:\Documents and Settings\admin\My Documents\WURESEARCH\CVPR_Witkin_Range2005\fengye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3800" y="1668461"/>
            <a:ext cx="1628147" cy="117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Picture 22" descr="C:\Documents and Settings\admin\My Documents\WURESEARCH\CVPR_Witkin_Range2005\fengy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44395" y="1668462"/>
            <a:ext cx="1541805" cy="115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3"/>
          <p:cNvGraphicFramePr>
            <a:graphicFrameLocks noChangeAspect="1"/>
          </p:cNvGraphicFramePr>
          <p:nvPr/>
        </p:nvGraphicFramePr>
        <p:xfrm>
          <a:off x="685800" y="1668462"/>
          <a:ext cx="1684886" cy="1147104"/>
        </p:xfrm>
        <a:graphic>
          <a:graphicData uri="http://schemas.openxmlformats.org/presentationml/2006/ole">
            <p:oleObj spid="_x0000_s387077" name="Image" r:id="rId11" imgW="2031746" imgH="1383639" progId="">
              <p:embed/>
            </p:oleObj>
          </a:graphicData>
        </a:graphic>
      </p:graphicFrame>
      <p:graphicFrame>
        <p:nvGraphicFramePr>
          <p:cNvPr id="3078" name="Object 4"/>
          <p:cNvGraphicFramePr>
            <a:graphicFrameLocks noChangeAspect="1"/>
          </p:cNvGraphicFramePr>
          <p:nvPr/>
        </p:nvGraphicFramePr>
        <p:xfrm>
          <a:off x="6896113" y="1684632"/>
          <a:ext cx="1714487" cy="1134768"/>
        </p:xfrm>
        <a:graphic>
          <a:graphicData uri="http://schemas.openxmlformats.org/presentationml/2006/ole">
            <p:oleObj spid="_x0000_s387078" name="Image" r:id="rId12" imgW="4393651" imgH="2907937" progId="">
              <p:embed/>
            </p:oleObj>
          </a:graphicData>
        </a:graphic>
      </p:graphicFrame>
      <p:graphicFrame>
        <p:nvGraphicFramePr>
          <p:cNvPr id="3079" name="Object 5"/>
          <p:cNvGraphicFramePr>
            <a:graphicFrameLocks noChangeAspect="1"/>
          </p:cNvGraphicFramePr>
          <p:nvPr/>
        </p:nvGraphicFramePr>
        <p:xfrm>
          <a:off x="5353050" y="1676400"/>
          <a:ext cx="1541806" cy="1129835"/>
        </p:xfrm>
        <a:graphic>
          <a:graphicData uri="http://schemas.openxmlformats.org/presentationml/2006/ole">
            <p:oleObj spid="_x0000_s387079" name="Image" r:id="rId13" imgW="5460317" imgH="4012698" progId="">
              <p:embed/>
            </p:oleObj>
          </a:graphicData>
        </a:graphic>
      </p:graphicFrame>
      <p:sp>
        <p:nvSpPr>
          <p:cNvPr id="3108" name="Rectangle 47"/>
          <p:cNvSpPr>
            <a:spLocks noChangeArrowheads="1"/>
          </p:cNvSpPr>
          <p:nvPr/>
        </p:nvSpPr>
        <p:spPr bwMode="auto">
          <a:xfrm>
            <a:off x="365760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09" name="Rectangle 49"/>
          <p:cNvSpPr>
            <a:spLocks noChangeArrowheads="1"/>
          </p:cNvSpPr>
          <p:nvPr/>
        </p:nvSpPr>
        <p:spPr bwMode="auto">
          <a:xfrm>
            <a:off x="4291013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0" name="Rectangle 51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1" name="Rectangle 53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2" name="Rectangle 55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3" name="Rectangle 57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4" name="Rectangle 59"/>
          <p:cNvSpPr>
            <a:spLocks noChangeArrowheads="1"/>
          </p:cNvSpPr>
          <p:nvPr/>
        </p:nvSpPr>
        <p:spPr bwMode="auto">
          <a:xfrm>
            <a:off x="0" y="310991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 </a:t>
            </a:r>
          </a:p>
          <a:p>
            <a:pPr eaLnBrk="0" hangingPunct="0"/>
            <a:endParaRPr lang="en-US"/>
          </a:p>
        </p:txBody>
      </p:sp>
      <p:sp>
        <p:nvSpPr>
          <p:cNvPr id="3115" name="Rectangle 61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6" name="Rectangle 63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7" name="Rectangle 65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8" name="Rectangle 67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62000" y="4191000"/>
            <a:ext cx="73914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09563" y="4355068"/>
            <a:ext cx="540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 (zoom-out) increases the image entropy (dimensions)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62000" y="51816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华文仿宋" pitchFamily="2" charset="-122"/>
                <a:cs typeface="Times New Roman" pitchFamily="18" charset="0"/>
              </a:rPr>
              <a:t>Image representations:    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sketchable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  vs. non-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sketchable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 </a:t>
            </a:r>
            <a:endParaRPr lang="en-US" dirty="0">
              <a:ea typeface="华文仿宋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67" name="Object 139"/>
          <p:cNvGraphicFramePr>
            <a:graphicFrameLocks noChangeAspect="1"/>
          </p:cNvGraphicFramePr>
          <p:nvPr/>
        </p:nvGraphicFramePr>
        <p:xfrm>
          <a:off x="2133600" y="5486400"/>
          <a:ext cx="601663" cy="385763"/>
        </p:xfrm>
        <a:graphic>
          <a:graphicData uri="http://schemas.openxmlformats.org/presentationml/2006/ole">
            <p:oleObj spid="_x0000_s593922" name="Equation" r:id="rId4" imgW="355320" imgH="228600" progId="Equation.3">
              <p:embed/>
            </p:oleObj>
          </a:graphicData>
        </a:graphic>
      </p:graphicFrame>
      <p:graphicFrame>
        <p:nvGraphicFramePr>
          <p:cNvPr id="22666" name="Object 138"/>
          <p:cNvGraphicFramePr>
            <a:graphicFrameLocks noChangeAspect="1"/>
          </p:cNvGraphicFramePr>
          <p:nvPr/>
        </p:nvGraphicFramePr>
        <p:xfrm>
          <a:off x="2420938" y="4953000"/>
          <a:ext cx="550862" cy="322263"/>
        </p:xfrm>
        <a:graphic>
          <a:graphicData uri="http://schemas.openxmlformats.org/presentationml/2006/ole">
            <p:oleObj spid="_x0000_s593923" name="Equation" r:id="rId5" imgW="368280" imgH="215640" progId="Equation.3">
              <p:embed/>
            </p:oleObj>
          </a:graphicData>
        </a:graphic>
      </p:graphicFrame>
      <p:graphicFrame>
        <p:nvGraphicFramePr>
          <p:cNvPr id="22665" name="Object 137"/>
          <p:cNvGraphicFramePr>
            <a:graphicFrameLocks noChangeAspect="1"/>
          </p:cNvGraphicFramePr>
          <p:nvPr/>
        </p:nvGraphicFramePr>
        <p:xfrm>
          <a:off x="2590800" y="4419600"/>
          <a:ext cx="533400" cy="334963"/>
        </p:xfrm>
        <a:graphic>
          <a:graphicData uri="http://schemas.openxmlformats.org/presentationml/2006/ole">
            <p:oleObj spid="_x0000_s593924" name="Equation" r:id="rId6" imgW="342720" imgH="215640" progId="Equation.3">
              <p:embed/>
            </p:oleObj>
          </a:graphicData>
        </a:graphic>
      </p:graphicFrame>
      <p:grpSp>
        <p:nvGrpSpPr>
          <p:cNvPr id="2" name="Group 135"/>
          <p:cNvGrpSpPr>
            <a:grpSpLocks/>
          </p:cNvGrpSpPr>
          <p:nvPr/>
        </p:nvGrpSpPr>
        <p:grpSpPr bwMode="auto">
          <a:xfrm rot="-706711">
            <a:off x="2819400" y="1219200"/>
            <a:ext cx="5562600" cy="2971800"/>
            <a:chOff x="2391093" y="2133600"/>
            <a:chExt cx="4471670" cy="283518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405373" y="2129740"/>
              <a:ext cx="3177642" cy="106773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397166" y="4403363"/>
              <a:ext cx="1269781" cy="5649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1796556" y="3799894"/>
              <a:ext cx="1197986" cy="25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392922" y="3203312"/>
              <a:ext cx="1269780" cy="564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3075772" y="4353959"/>
              <a:ext cx="1178298" cy="3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578970" y="3330995"/>
              <a:ext cx="1282542" cy="54825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4978050" y="2727597"/>
              <a:ext cx="1197986" cy="255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577745" y="2128597"/>
              <a:ext cx="1282543" cy="5482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6260359" y="3276082"/>
              <a:ext cx="1197987" cy="12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3673534" y="2694371"/>
              <a:ext cx="3178918" cy="106925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3674214" y="3885789"/>
              <a:ext cx="3178919" cy="106773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2390695" y="3332860"/>
              <a:ext cx="3177642" cy="106925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690826" y="3102227"/>
              <a:ext cx="1269781" cy="5664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3373856" y="4245270"/>
              <a:ext cx="1181327" cy="12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920481" y="3027540"/>
              <a:ext cx="1269781" cy="564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3607857" y="4174768"/>
              <a:ext cx="1181327" cy="12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236513" y="2927989"/>
              <a:ext cx="1271057" cy="5649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3927754" y="4078472"/>
              <a:ext cx="1181327" cy="25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95" name="Freeform 67"/>
          <p:cNvSpPr>
            <a:spLocks/>
          </p:cNvSpPr>
          <p:nvPr/>
        </p:nvSpPr>
        <p:spPr bwMode="auto">
          <a:xfrm>
            <a:off x="609600" y="4724400"/>
            <a:ext cx="3124200" cy="939800"/>
          </a:xfrm>
          <a:custGeom>
            <a:avLst/>
            <a:gdLst>
              <a:gd name="T0" fmla="*/ 0 w 1968"/>
              <a:gd name="T1" fmla="*/ 2147483647 h 592"/>
              <a:gd name="T2" fmla="*/ 2147483647 w 1968"/>
              <a:gd name="T3" fmla="*/ 2147483647 h 592"/>
              <a:gd name="T4" fmla="*/ 2147483647 w 1968"/>
              <a:gd name="T5" fmla="*/ 2147483647 h 592"/>
              <a:gd name="T6" fmla="*/ 2147483647 w 1968"/>
              <a:gd name="T7" fmla="*/ 2147483647 h 592"/>
              <a:gd name="T8" fmla="*/ 2147483647 w 1968"/>
              <a:gd name="T9" fmla="*/ 2147483647 h 592"/>
              <a:gd name="T10" fmla="*/ 2147483647 w 1968"/>
              <a:gd name="T11" fmla="*/ 2147483647 h 592"/>
              <a:gd name="T12" fmla="*/ 2147483647 w 1968"/>
              <a:gd name="T13" fmla="*/ 2147483647 h 592"/>
              <a:gd name="T14" fmla="*/ 2147483647 w 1968"/>
              <a:gd name="T15" fmla="*/ 2147483647 h 592"/>
              <a:gd name="T16" fmla="*/ 2147483647 w 1968"/>
              <a:gd name="T17" fmla="*/ 2147483647 h 592"/>
              <a:gd name="T18" fmla="*/ 2147483647 w 1968"/>
              <a:gd name="T19" fmla="*/ 2147483647 h 592"/>
              <a:gd name="T20" fmla="*/ 2147483647 w 1968"/>
              <a:gd name="T21" fmla="*/ 2147483647 h 592"/>
              <a:gd name="T22" fmla="*/ 2147483647 w 1968"/>
              <a:gd name="T23" fmla="*/ 2147483647 h 592"/>
              <a:gd name="T24" fmla="*/ 2147483647 w 1968"/>
              <a:gd name="T25" fmla="*/ 2147483647 h 592"/>
              <a:gd name="T26" fmla="*/ 2147483647 w 1968"/>
              <a:gd name="T27" fmla="*/ 2147483647 h 592"/>
              <a:gd name="T28" fmla="*/ 2147483647 w 1968"/>
              <a:gd name="T29" fmla="*/ 2147483647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968"/>
              <a:gd name="T46" fmla="*/ 0 h 592"/>
              <a:gd name="T47" fmla="*/ 1968 w 1968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968" h="592">
                <a:moveTo>
                  <a:pt x="0" y="112"/>
                </a:moveTo>
                <a:cubicBezTo>
                  <a:pt x="12" y="108"/>
                  <a:pt x="24" y="104"/>
                  <a:pt x="48" y="112"/>
                </a:cubicBezTo>
                <a:cubicBezTo>
                  <a:pt x="72" y="120"/>
                  <a:pt x="104" y="128"/>
                  <a:pt x="144" y="160"/>
                </a:cubicBezTo>
                <a:cubicBezTo>
                  <a:pt x="184" y="192"/>
                  <a:pt x="232" y="264"/>
                  <a:pt x="288" y="304"/>
                </a:cubicBezTo>
                <a:cubicBezTo>
                  <a:pt x="344" y="344"/>
                  <a:pt x="408" y="376"/>
                  <a:pt x="480" y="400"/>
                </a:cubicBezTo>
                <a:cubicBezTo>
                  <a:pt x="552" y="424"/>
                  <a:pt x="656" y="448"/>
                  <a:pt x="720" y="448"/>
                </a:cubicBezTo>
                <a:cubicBezTo>
                  <a:pt x="784" y="448"/>
                  <a:pt x="824" y="424"/>
                  <a:pt x="864" y="400"/>
                </a:cubicBezTo>
                <a:cubicBezTo>
                  <a:pt x="904" y="376"/>
                  <a:pt x="920" y="352"/>
                  <a:pt x="960" y="304"/>
                </a:cubicBezTo>
                <a:cubicBezTo>
                  <a:pt x="1000" y="256"/>
                  <a:pt x="1064" y="160"/>
                  <a:pt x="1104" y="112"/>
                </a:cubicBezTo>
                <a:cubicBezTo>
                  <a:pt x="1144" y="64"/>
                  <a:pt x="1168" y="32"/>
                  <a:pt x="1200" y="16"/>
                </a:cubicBezTo>
                <a:cubicBezTo>
                  <a:pt x="1232" y="0"/>
                  <a:pt x="1264" y="0"/>
                  <a:pt x="1296" y="16"/>
                </a:cubicBezTo>
                <a:cubicBezTo>
                  <a:pt x="1328" y="32"/>
                  <a:pt x="1352" y="64"/>
                  <a:pt x="1392" y="112"/>
                </a:cubicBezTo>
                <a:cubicBezTo>
                  <a:pt x="1432" y="160"/>
                  <a:pt x="1464" y="232"/>
                  <a:pt x="1536" y="304"/>
                </a:cubicBezTo>
                <a:cubicBezTo>
                  <a:pt x="1608" y="376"/>
                  <a:pt x="1752" y="496"/>
                  <a:pt x="1824" y="544"/>
                </a:cubicBezTo>
                <a:cubicBezTo>
                  <a:pt x="1896" y="592"/>
                  <a:pt x="1932" y="592"/>
                  <a:pt x="1968" y="592"/>
                </a:cubicBezTo>
              </a:path>
            </a:pathLst>
          </a:custGeom>
          <a:noFill/>
          <a:ln w="158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Arial" charset="0"/>
              <a:ea typeface="SimSun" pitchFamily="2" charset="-122"/>
            </a:endParaRPr>
          </a:p>
        </p:txBody>
      </p:sp>
      <p:sp>
        <p:nvSpPr>
          <p:cNvPr id="22660" name="Freeform 132"/>
          <p:cNvSpPr>
            <a:spLocks/>
          </p:cNvSpPr>
          <p:nvPr/>
        </p:nvSpPr>
        <p:spPr bwMode="auto">
          <a:xfrm>
            <a:off x="609600" y="4191000"/>
            <a:ext cx="3124200" cy="1993900"/>
          </a:xfrm>
          <a:custGeom>
            <a:avLst/>
            <a:gdLst>
              <a:gd name="T0" fmla="*/ 0 w 1968"/>
              <a:gd name="T1" fmla="*/ 0 h 920"/>
              <a:gd name="T2" fmla="*/ 2147483647 w 1968"/>
              <a:gd name="T3" fmla="*/ 2147483647 h 920"/>
              <a:gd name="T4" fmla="*/ 2147483647 w 1968"/>
              <a:gd name="T5" fmla="*/ 2147483647 h 920"/>
              <a:gd name="T6" fmla="*/ 2147483647 w 1968"/>
              <a:gd name="T7" fmla="*/ 2147483647 h 920"/>
              <a:gd name="T8" fmla="*/ 2147483647 w 1968"/>
              <a:gd name="T9" fmla="*/ 2147483647 h 920"/>
              <a:gd name="T10" fmla="*/ 2147483647 w 1968"/>
              <a:gd name="T11" fmla="*/ 2147483647 h 920"/>
              <a:gd name="T12" fmla="*/ 2147483647 w 1968"/>
              <a:gd name="T13" fmla="*/ 2147483647 h 920"/>
              <a:gd name="T14" fmla="*/ 2147483647 w 1968"/>
              <a:gd name="T15" fmla="*/ 2147483647 h 920"/>
              <a:gd name="T16" fmla="*/ 2147483647 w 1968"/>
              <a:gd name="T17" fmla="*/ 2147483647 h 920"/>
              <a:gd name="T18" fmla="*/ 2147483647 w 1968"/>
              <a:gd name="T19" fmla="*/ 2147483647 h 9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8"/>
              <a:gd name="T31" fmla="*/ 0 h 920"/>
              <a:gd name="T32" fmla="*/ 1968 w 1968"/>
              <a:gd name="T33" fmla="*/ 920 h 9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8" h="920">
                <a:moveTo>
                  <a:pt x="0" y="0"/>
                </a:moveTo>
                <a:cubicBezTo>
                  <a:pt x="32" y="40"/>
                  <a:pt x="64" y="80"/>
                  <a:pt x="96" y="144"/>
                </a:cubicBezTo>
                <a:cubicBezTo>
                  <a:pt x="128" y="208"/>
                  <a:pt x="128" y="288"/>
                  <a:pt x="192" y="384"/>
                </a:cubicBezTo>
                <a:cubicBezTo>
                  <a:pt x="256" y="480"/>
                  <a:pt x="352" y="648"/>
                  <a:pt x="480" y="720"/>
                </a:cubicBezTo>
                <a:cubicBezTo>
                  <a:pt x="608" y="792"/>
                  <a:pt x="840" y="816"/>
                  <a:pt x="960" y="816"/>
                </a:cubicBezTo>
                <a:cubicBezTo>
                  <a:pt x="1080" y="816"/>
                  <a:pt x="1120" y="720"/>
                  <a:pt x="1200" y="720"/>
                </a:cubicBezTo>
                <a:cubicBezTo>
                  <a:pt x="1280" y="720"/>
                  <a:pt x="1384" y="792"/>
                  <a:pt x="1440" y="816"/>
                </a:cubicBezTo>
                <a:cubicBezTo>
                  <a:pt x="1496" y="840"/>
                  <a:pt x="1488" y="848"/>
                  <a:pt x="1536" y="864"/>
                </a:cubicBezTo>
                <a:cubicBezTo>
                  <a:pt x="1584" y="880"/>
                  <a:pt x="1656" y="904"/>
                  <a:pt x="1728" y="912"/>
                </a:cubicBezTo>
                <a:cubicBezTo>
                  <a:pt x="1800" y="920"/>
                  <a:pt x="1884" y="916"/>
                  <a:pt x="1968" y="912"/>
                </a:cubicBezTo>
              </a:path>
            </a:pathLst>
          </a:custGeom>
          <a:noFill/>
          <a:ln w="158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Arial" charset="0"/>
              <a:ea typeface="SimSun" pitchFamily="2" charset="-122"/>
            </a:endParaRPr>
          </a:p>
        </p:txBody>
      </p:sp>
      <p:sp>
        <p:nvSpPr>
          <p:cNvPr id="22661" name="Freeform 133"/>
          <p:cNvSpPr>
            <a:spLocks/>
          </p:cNvSpPr>
          <p:nvPr/>
        </p:nvSpPr>
        <p:spPr bwMode="auto">
          <a:xfrm>
            <a:off x="609600" y="4572000"/>
            <a:ext cx="3124200" cy="1371600"/>
          </a:xfrm>
          <a:custGeom>
            <a:avLst/>
            <a:gdLst>
              <a:gd name="T0" fmla="*/ 0 w 1968"/>
              <a:gd name="T1" fmla="*/ 0 h 720"/>
              <a:gd name="T2" fmla="*/ 2147483647 w 1968"/>
              <a:gd name="T3" fmla="*/ 2147483647 h 720"/>
              <a:gd name="T4" fmla="*/ 2147483647 w 1968"/>
              <a:gd name="T5" fmla="*/ 2147483647 h 720"/>
              <a:gd name="T6" fmla="*/ 2147483647 w 1968"/>
              <a:gd name="T7" fmla="*/ 2147483647 h 720"/>
              <a:gd name="T8" fmla="*/ 2147483647 w 1968"/>
              <a:gd name="T9" fmla="*/ 2147483647 h 720"/>
              <a:gd name="T10" fmla="*/ 2147483647 w 1968"/>
              <a:gd name="T11" fmla="*/ 2147483647 h 720"/>
              <a:gd name="T12" fmla="*/ 2147483647 w 1968"/>
              <a:gd name="T13" fmla="*/ 2147483647 h 720"/>
              <a:gd name="T14" fmla="*/ 2147483647 w 1968"/>
              <a:gd name="T15" fmla="*/ 2147483647 h 720"/>
              <a:gd name="T16" fmla="*/ 2147483647 w 1968"/>
              <a:gd name="T17" fmla="*/ 2147483647 h 7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68"/>
              <a:gd name="T28" fmla="*/ 0 h 720"/>
              <a:gd name="T29" fmla="*/ 1968 w 1968"/>
              <a:gd name="T30" fmla="*/ 720 h 7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68" h="720">
                <a:moveTo>
                  <a:pt x="0" y="0"/>
                </a:moveTo>
                <a:cubicBezTo>
                  <a:pt x="24" y="64"/>
                  <a:pt x="48" y="128"/>
                  <a:pt x="96" y="192"/>
                </a:cubicBezTo>
                <a:cubicBezTo>
                  <a:pt x="144" y="256"/>
                  <a:pt x="208" y="328"/>
                  <a:pt x="288" y="384"/>
                </a:cubicBezTo>
                <a:cubicBezTo>
                  <a:pt x="368" y="440"/>
                  <a:pt x="472" y="504"/>
                  <a:pt x="576" y="528"/>
                </a:cubicBezTo>
                <a:cubicBezTo>
                  <a:pt x="680" y="552"/>
                  <a:pt x="816" y="560"/>
                  <a:pt x="912" y="528"/>
                </a:cubicBezTo>
                <a:cubicBezTo>
                  <a:pt x="1008" y="496"/>
                  <a:pt x="1048" y="328"/>
                  <a:pt x="1152" y="336"/>
                </a:cubicBezTo>
                <a:cubicBezTo>
                  <a:pt x="1256" y="344"/>
                  <a:pt x="1440" y="520"/>
                  <a:pt x="1536" y="576"/>
                </a:cubicBezTo>
                <a:cubicBezTo>
                  <a:pt x="1632" y="632"/>
                  <a:pt x="1656" y="648"/>
                  <a:pt x="1728" y="672"/>
                </a:cubicBezTo>
                <a:cubicBezTo>
                  <a:pt x="1800" y="696"/>
                  <a:pt x="1884" y="708"/>
                  <a:pt x="1968" y="720"/>
                </a:cubicBezTo>
              </a:path>
            </a:pathLst>
          </a:custGeom>
          <a:noFill/>
          <a:ln w="158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Arial" charset="0"/>
              <a:ea typeface="SimSun" pitchFamily="2" charset="-122"/>
            </a:endParaRPr>
          </a:p>
        </p:txBody>
      </p:sp>
      <p:graphicFrame>
        <p:nvGraphicFramePr>
          <p:cNvPr id="8197" name="Object 141"/>
          <p:cNvGraphicFramePr>
            <a:graphicFrameLocks noChangeAspect="1"/>
          </p:cNvGraphicFramePr>
          <p:nvPr/>
        </p:nvGraphicFramePr>
        <p:xfrm>
          <a:off x="685800" y="5486400"/>
          <a:ext cx="515938" cy="342900"/>
        </p:xfrm>
        <a:graphic>
          <a:graphicData uri="http://schemas.openxmlformats.org/presentationml/2006/ole">
            <p:oleObj spid="_x0000_s593925" name="Equation" r:id="rId7" imgW="304560" imgH="203040" progId="Equation.3">
              <p:embed/>
            </p:oleObj>
          </a:graphicData>
        </a:graphic>
      </p:graphicFrame>
      <p:sp>
        <p:nvSpPr>
          <p:cNvPr id="8203" name="Rectangle 142"/>
          <p:cNvSpPr>
            <a:spLocks noChangeArrowheads="1"/>
          </p:cNvSpPr>
          <p:nvPr/>
        </p:nvSpPr>
        <p:spPr bwMode="auto">
          <a:xfrm>
            <a:off x="457200" y="304800"/>
            <a:ext cx="76562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ea typeface="SimSun" pitchFamily="2" charset="-122"/>
              </a:rPr>
              <a:t>Pursuing </a:t>
            </a:r>
            <a:r>
              <a:rPr lang="en-US" altLang="zh-CN" sz="3200" dirty="0">
                <a:solidFill>
                  <a:srgbClr val="0070C0"/>
                </a:solidFill>
                <a:ea typeface="SimSun" pitchFamily="2" charset="-122"/>
              </a:rPr>
              <a:t>the active </a:t>
            </a:r>
            <a:r>
              <a:rPr lang="en-US" altLang="zh-CN" sz="3200" dirty="0" smtClean="0">
                <a:solidFill>
                  <a:srgbClr val="0070C0"/>
                </a:solidFill>
                <a:ea typeface="SimSun" pitchFamily="2" charset="-122"/>
              </a:rPr>
              <a:t>basis model (explicit manifold)</a:t>
            </a:r>
            <a:endParaRPr lang="en-US" altLang="zh-CN" sz="3200" dirty="0">
              <a:solidFill>
                <a:srgbClr val="0070C0"/>
              </a:solidFill>
              <a:ea typeface="SimSun" pitchFamily="2" charset="-122"/>
            </a:endParaRPr>
          </a:p>
        </p:txBody>
      </p:sp>
      <p:sp>
        <p:nvSpPr>
          <p:cNvPr id="8204" name="Line 97"/>
          <p:cNvSpPr>
            <a:spLocks noChangeShapeType="1"/>
          </p:cNvSpPr>
          <p:nvPr/>
        </p:nvSpPr>
        <p:spPr bwMode="auto">
          <a:xfrm flipV="1">
            <a:off x="609600" y="38100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5" name="Freeform 98"/>
          <p:cNvSpPr>
            <a:spLocks/>
          </p:cNvSpPr>
          <p:nvPr/>
        </p:nvSpPr>
        <p:spPr bwMode="auto">
          <a:xfrm>
            <a:off x="622300" y="3886200"/>
            <a:ext cx="3111500" cy="2222500"/>
          </a:xfrm>
          <a:custGeom>
            <a:avLst/>
            <a:gdLst>
              <a:gd name="T0" fmla="*/ 0 w 1960"/>
              <a:gd name="T1" fmla="*/ 0 h 1400"/>
              <a:gd name="T2" fmla="*/ 120967519 w 1960"/>
              <a:gd name="T3" fmla="*/ 2147483647 h 1400"/>
              <a:gd name="T4" fmla="*/ 362902509 w 1960"/>
              <a:gd name="T5" fmla="*/ 2147483647 h 1400"/>
              <a:gd name="T6" fmla="*/ 1330642565 w 1960"/>
              <a:gd name="T7" fmla="*/ 2147483647 h 1400"/>
              <a:gd name="T8" fmla="*/ 2147483647 w 1960"/>
              <a:gd name="T9" fmla="*/ 2147483647 h 1400"/>
              <a:gd name="T10" fmla="*/ 2147483647 w 1960"/>
              <a:gd name="T11" fmla="*/ 2147483647 h 14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60"/>
              <a:gd name="T19" fmla="*/ 0 h 1400"/>
              <a:gd name="T20" fmla="*/ 1960 w 1960"/>
              <a:gd name="T21" fmla="*/ 1400 h 14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60" h="1400">
                <a:moveTo>
                  <a:pt x="0" y="0"/>
                </a:moveTo>
                <a:cubicBezTo>
                  <a:pt x="12" y="420"/>
                  <a:pt x="24" y="840"/>
                  <a:pt x="48" y="1056"/>
                </a:cubicBezTo>
                <a:cubicBezTo>
                  <a:pt x="72" y="1272"/>
                  <a:pt x="64" y="1248"/>
                  <a:pt x="144" y="1296"/>
                </a:cubicBezTo>
                <a:cubicBezTo>
                  <a:pt x="224" y="1344"/>
                  <a:pt x="264" y="1328"/>
                  <a:pt x="528" y="1344"/>
                </a:cubicBezTo>
                <a:cubicBezTo>
                  <a:pt x="792" y="1360"/>
                  <a:pt x="1496" y="1384"/>
                  <a:pt x="1728" y="1392"/>
                </a:cubicBezTo>
                <a:cubicBezTo>
                  <a:pt x="1960" y="1400"/>
                  <a:pt x="1940" y="1396"/>
                  <a:pt x="1920" y="13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Text Box 101"/>
          <p:cNvSpPr txBox="1">
            <a:spLocks noChangeArrowheads="1"/>
          </p:cNvSpPr>
          <p:nvPr/>
        </p:nvSpPr>
        <p:spPr bwMode="auto">
          <a:xfrm rot="-1572306">
            <a:off x="3686175" y="1690688"/>
            <a:ext cx="1571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SimSun" pitchFamily="2" charset="-122"/>
              </a:rPr>
              <a:t>Example images</a:t>
            </a:r>
          </a:p>
        </p:txBody>
      </p:sp>
      <p:pic>
        <p:nvPicPr>
          <p:cNvPr id="317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57353">
            <a:off x="2967038" y="2971800"/>
            <a:ext cx="15240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3" descr="E:\activebasis_iccv\Exp1n2\car1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45201">
            <a:off x="4033838" y="25146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6" descr="E:\activebasis_iccv\Exp1n2\car2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88745">
            <a:off x="5176838" y="1905000"/>
            <a:ext cx="13763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5" descr="E:\activebasis_iccv\Exp1n2\car2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418160">
            <a:off x="6243638" y="1371600"/>
            <a:ext cx="13763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8"/>
          <p:cNvGrpSpPr>
            <a:grpSpLocks/>
          </p:cNvGrpSpPr>
          <p:nvPr/>
        </p:nvGrpSpPr>
        <p:grpSpPr bwMode="auto">
          <a:xfrm>
            <a:off x="2740025" y="1524000"/>
            <a:ext cx="4189413" cy="1898650"/>
            <a:chOff x="49" y="1536"/>
            <a:chExt cx="2639" cy="1196"/>
          </a:xfrm>
        </p:grpSpPr>
        <p:sp>
          <p:nvSpPr>
            <p:cNvPr id="8242" name="Text Box 134"/>
            <p:cNvSpPr txBox="1">
              <a:spLocks noChangeArrowheads="1"/>
            </p:cNvSpPr>
            <p:nvPr/>
          </p:nvSpPr>
          <p:spPr bwMode="auto">
            <a:xfrm>
              <a:off x="192" y="2256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latin typeface="Arial" charset="0"/>
                  <a:ea typeface="SimSun" pitchFamily="2" charset="-122"/>
                </a:rPr>
                <a:t>B1</a:t>
              </a:r>
            </a:p>
          </p:txBody>
        </p:sp>
        <p:grpSp>
          <p:nvGrpSpPr>
            <p:cNvPr id="4" name="Group 107"/>
            <p:cNvGrpSpPr>
              <a:grpSpLocks/>
            </p:cNvGrpSpPr>
            <p:nvPr/>
          </p:nvGrpSpPr>
          <p:grpSpPr bwMode="auto">
            <a:xfrm>
              <a:off x="49" y="1536"/>
              <a:ext cx="2639" cy="1196"/>
              <a:chOff x="49" y="1536"/>
              <a:chExt cx="2639" cy="1196"/>
            </a:xfrm>
          </p:grpSpPr>
          <p:sp>
            <p:nvSpPr>
              <p:cNvPr id="8244" name="Oval 164"/>
              <p:cNvSpPr>
                <a:spLocks noChangeArrowheads="1"/>
              </p:cNvSpPr>
              <p:nvPr/>
            </p:nvSpPr>
            <p:spPr bwMode="auto">
              <a:xfrm rot="2970318" flipH="1">
                <a:off x="491" y="2459"/>
                <a:ext cx="47" cy="218"/>
              </a:xfrm>
              <a:prstGeom prst="ellipse">
                <a:avLst/>
              </a:prstGeom>
              <a:solidFill>
                <a:srgbClr val="00FFFF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45" name="Oval 186"/>
              <p:cNvSpPr>
                <a:spLocks noChangeArrowheads="1"/>
              </p:cNvSpPr>
              <p:nvPr/>
            </p:nvSpPr>
            <p:spPr bwMode="auto">
              <a:xfrm rot="10032466" flipH="1" flipV="1">
                <a:off x="1824" y="1824"/>
                <a:ext cx="240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46" name="Oval 186"/>
              <p:cNvSpPr>
                <a:spLocks noChangeArrowheads="1"/>
              </p:cNvSpPr>
              <p:nvPr/>
            </p:nvSpPr>
            <p:spPr bwMode="auto">
              <a:xfrm rot="9643347" flipH="1" flipV="1">
                <a:off x="2448" y="1536"/>
                <a:ext cx="240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cxnSp>
            <p:nvCxnSpPr>
              <p:cNvPr id="8247" name="Straight Connector 169"/>
              <p:cNvCxnSpPr>
                <a:cxnSpLocks noChangeShapeType="1"/>
              </p:cNvCxnSpPr>
              <p:nvPr/>
            </p:nvCxnSpPr>
            <p:spPr bwMode="auto">
              <a:xfrm rot="21218776" flipV="1">
                <a:off x="49" y="2589"/>
                <a:ext cx="428" cy="143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8248" name="Straight Connector 170"/>
              <p:cNvCxnSpPr>
                <a:cxnSpLocks noChangeShapeType="1"/>
              </p:cNvCxnSpPr>
              <p:nvPr/>
            </p:nvCxnSpPr>
            <p:spPr bwMode="auto">
              <a:xfrm rot="21218776" flipV="1">
                <a:off x="427" y="1663"/>
                <a:ext cx="2208" cy="78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dashDot"/>
                <a:round/>
                <a:headEnd/>
                <a:tailEnd/>
              </a:ln>
            </p:spPr>
          </p:cxnSp>
          <p:sp>
            <p:nvSpPr>
              <p:cNvPr id="8249" name="Oval 186"/>
              <p:cNvSpPr>
                <a:spLocks noChangeArrowheads="1"/>
              </p:cNvSpPr>
              <p:nvPr/>
            </p:nvSpPr>
            <p:spPr bwMode="auto">
              <a:xfrm rot="8355900" flipH="1" flipV="1">
                <a:off x="1056" y="2208"/>
                <a:ext cx="240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</p:grpSp>
      </p:grpSp>
      <p:grpSp>
        <p:nvGrpSpPr>
          <p:cNvPr id="6" name="Group 122"/>
          <p:cNvGrpSpPr>
            <a:grpSpLocks/>
          </p:cNvGrpSpPr>
          <p:nvPr/>
        </p:nvGrpSpPr>
        <p:grpSpPr bwMode="auto">
          <a:xfrm>
            <a:off x="3200400" y="1843088"/>
            <a:ext cx="3962400" cy="2424112"/>
            <a:chOff x="336" y="1728"/>
            <a:chExt cx="2496" cy="1527"/>
          </a:xfrm>
        </p:grpSpPr>
        <p:sp>
          <p:nvSpPr>
            <p:cNvPr id="8234" name="Text Box 136"/>
            <p:cNvSpPr txBox="1">
              <a:spLocks noChangeArrowheads="1"/>
            </p:cNvSpPr>
            <p:nvPr/>
          </p:nvSpPr>
          <p:spPr bwMode="auto">
            <a:xfrm>
              <a:off x="624" y="3024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Arial" charset="0"/>
                  <a:ea typeface="SimSun" pitchFamily="2" charset="-122"/>
                </a:rPr>
                <a:t>B3</a:t>
              </a:r>
            </a:p>
          </p:txBody>
        </p:sp>
        <p:grpSp>
          <p:nvGrpSpPr>
            <p:cNvPr id="8" name="Group 114"/>
            <p:cNvGrpSpPr>
              <a:grpSpLocks/>
            </p:cNvGrpSpPr>
            <p:nvPr/>
          </p:nvGrpSpPr>
          <p:grpSpPr bwMode="auto">
            <a:xfrm>
              <a:off x="336" y="1728"/>
              <a:ext cx="2496" cy="1296"/>
              <a:chOff x="336" y="1728"/>
              <a:chExt cx="2496" cy="1296"/>
            </a:xfrm>
          </p:grpSpPr>
          <p:sp>
            <p:nvSpPr>
              <p:cNvPr id="8236" name="Oval 186"/>
              <p:cNvSpPr>
                <a:spLocks noChangeArrowheads="1"/>
              </p:cNvSpPr>
              <p:nvPr/>
            </p:nvSpPr>
            <p:spPr bwMode="auto">
              <a:xfrm rot="5083335" flipH="1">
                <a:off x="600" y="2808"/>
                <a:ext cx="192" cy="48"/>
              </a:xfrm>
              <a:prstGeom prst="ellipse">
                <a:avLst/>
              </a:prstGeom>
              <a:solidFill>
                <a:srgbClr val="00FFFF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37" name="Oval 186"/>
              <p:cNvSpPr>
                <a:spLocks noChangeArrowheads="1"/>
              </p:cNvSpPr>
              <p:nvPr/>
            </p:nvSpPr>
            <p:spPr bwMode="auto">
              <a:xfrm rot="4798031" flipH="1">
                <a:off x="1272" y="2424"/>
                <a:ext cx="192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38" name="Oval 186"/>
              <p:cNvSpPr>
                <a:spLocks noChangeArrowheads="1"/>
              </p:cNvSpPr>
              <p:nvPr/>
            </p:nvSpPr>
            <p:spPr bwMode="auto">
              <a:xfrm rot="5533917" flipH="1">
                <a:off x="1968" y="2064"/>
                <a:ext cx="144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39" name="Oval 186"/>
              <p:cNvSpPr>
                <a:spLocks noChangeArrowheads="1"/>
              </p:cNvSpPr>
              <p:nvPr/>
            </p:nvSpPr>
            <p:spPr bwMode="auto">
              <a:xfrm rot="4798031" flipH="1">
                <a:off x="2736" y="1776"/>
                <a:ext cx="144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40" name="Line 112"/>
              <p:cNvSpPr>
                <a:spLocks noChangeShapeType="1"/>
              </p:cNvSpPr>
              <p:nvPr/>
            </p:nvSpPr>
            <p:spPr bwMode="auto">
              <a:xfrm flipV="1">
                <a:off x="336" y="2832"/>
                <a:ext cx="384" cy="19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" name="Line 113"/>
              <p:cNvSpPr>
                <a:spLocks noChangeShapeType="1"/>
              </p:cNvSpPr>
              <p:nvPr/>
            </p:nvSpPr>
            <p:spPr bwMode="auto">
              <a:xfrm flipV="1">
                <a:off x="720" y="1776"/>
                <a:ext cx="2064" cy="105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21"/>
          <p:cNvGrpSpPr>
            <a:grpSpLocks/>
          </p:cNvGrpSpPr>
          <p:nvPr/>
        </p:nvGrpSpPr>
        <p:grpSpPr bwMode="auto">
          <a:xfrm>
            <a:off x="2814638" y="1524000"/>
            <a:ext cx="4495800" cy="2500313"/>
            <a:chOff x="96" y="1536"/>
            <a:chExt cx="2832" cy="1575"/>
          </a:xfrm>
        </p:grpSpPr>
        <p:sp>
          <p:nvSpPr>
            <p:cNvPr id="8226" name="Text Box 135"/>
            <p:cNvSpPr txBox="1">
              <a:spLocks noChangeArrowheads="1"/>
            </p:cNvSpPr>
            <p:nvPr/>
          </p:nvSpPr>
          <p:spPr bwMode="auto">
            <a:xfrm>
              <a:off x="96" y="2880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latin typeface="Arial" charset="0"/>
                  <a:ea typeface="SimSun" pitchFamily="2" charset="-122"/>
                </a:rPr>
                <a:t>B2</a:t>
              </a:r>
            </a:p>
          </p:txBody>
        </p:sp>
        <p:grpSp>
          <p:nvGrpSpPr>
            <p:cNvPr id="10" name="Group 120"/>
            <p:cNvGrpSpPr>
              <a:grpSpLocks/>
            </p:cNvGrpSpPr>
            <p:nvPr/>
          </p:nvGrpSpPr>
          <p:grpSpPr bwMode="auto">
            <a:xfrm>
              <a:off x="192" y="1536"/>
              <a:ext cx="2736" cy="1344"/>
              <a:chOff x="192" y="1536"/>
              <a:chExt cx="2736" cy="1344"/>
            </a:xfrm>
          </p:grpSpPr>
          <p:sp>
            <p:nvSpPr>
              <p:cNvPr id="8228" name="Oval 186"/>
              <p:cNvSpPr>
                <a:spLocks noChangeArrowheads="1"/>
              </p:cNvSpPr>
              <p:nvPr/>
            </p:nvSpPr>
            <p:spPr bwMode="auto">
              <a:xfrm rot="1200775" flipH="1">
                <a:off x="744" y="2544"/>
                <a:ext cx="192" cy="48"/>
              </a:xfrm>
              <a:prstGeom prst="ellipse">
                <a:avLst/>
              </a:prstGeom>
              <a:solidFill>
                <a:srgbClr val="00FFFF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29" name="Oval 186"/>
              <p:cNvSpPr>
                <a:spLocks noChangeArrowheads="1"/>
              </p:cNvSpPr>
              <p:nvPr/>
            </p:nvSpPr>
            <p:spPr bwMode="auto">
              <a:xfrm rot="-8616939" flipH="1" flipV="1">
                <a:off x="1440" y="2208"/>
                <a:ext cx="192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30" name="Oval 186"/>
              <p:cNvSpPr>
                <a:spLocks noChangeArrowheads="1"/>
              </p:cNvSpPr>
              <p:nvPr/>
            </p:nvSpPr>
            <p:spPr bwMode="auto">
              <a:xfrm rot="-10210842" flipH="1" flipV="1">
                <a:off x="2112" y="1824"/>
                <a:ext cx="192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31" name="Oval 186"/>
              <p:cNvSpPr>
                <a:spLocks noChangeArrowheads="1"/>
              </p:cNvSpPr>
              <p:nvPr/>
            </p:nvSpPr>
            <p:spPr bwMode="auto">
              <a:xfrm rot="-10210842" flipH="1" flipV="1">
                <a:off x="2736" y="1536"/>
                <a:ext cx="192" cy="48"/>
              </a:xfrm>
              <a:prstGeom prst="ellipse">
                <a:avLst/>
              </a:prstGeom>
              <a:solidFill>
                <a:srgbClr val="FFCC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Arial" charset="0"/>
                  <a:ea typeface="SimSun" pitchFamily="2" charset="-122"/>
                </a:endParaRPr>
              </a:p>
            </p:txBody>
          </p:sp>
          <p:sp>
            <p:nvSpPr>
              <p:cNvPr id="8232" name="Line 118"/>
              <p:cNvSpPr>
                <a:spLocks noChangeShapeType="1"/>
              </p:cNvSpPr>
              <p:nvPr/>
            </p:nvSpPr>
            <p:spPr bwMode="auto">
              <a:xfrm flipV="1">
                <a:off x="192" y="2544"/>
                <a:ext cx="672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" name="Line 119"/>
              <p:cNvSpPr>
                <a:spLocks noChangeShapeType="1"/>
              </p:cNvSpPr>
              <p:nvPr/>
            </p:nvSpPr>
            <p:spPr bwMode="auto">
              <a:xfrm flipV="1">
                <a:off x="864" y="1536"/>
                <a:ext cx="2016" cy="100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14" name="Line 69"/>
          <p:cNvSpPr>
            <a:spLocks noChangeShapeType="1"/>
          </p:cNvSpPr>
          <p:nvPr/>
        </p:nvSpPr>
        <p:spPr bwMode="auto">
          <a:xfrm flipV="1">
            <a:off x="5715000" y="4221163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8" name="Object 71"/>
          <p:cNvGraphicFramePr>
            <a:graphicFrameLocks noChangeAspect="1"/>
          </p:cNvGraphicFramePr>
          <p:nvPr/>
        </p:nvGraphicFramePr>
        <p:xfrm>
          <a:off x="5791200" y="4297363"/>
          <a:ext cx="1423988" cy="312737"/>
        </p:xfrm>
        <a:graphic>
          <a:graphicData uri="http://schemas.openxmlformats.org/presentationml/2006/ole">
            <p:oleObj spid="_x0000_s593926" name="Equation" r:id="rId12" imgW="1041120" imgH="228600" progId="Equation.3">
              <p:embed/>
            </p:oleObj>
          </a:graphicData>
        </a:graphic>
      </p:graphicFrame>
      <p:sp>
        <p:nvSpPr>
          <p:cNvPr id="8215" name="Text Box 72"/>
          <p:cNvSpPr txBox="1">
            <a:spLocks noChangeArrowheads="1"/>
          </p:cNvSpPr>
          <p:nvPr/>
        </p:nvSpPr>
        <p:spPr bwMode="auto">
          <a:xfrm>
            <a:off x="6934200" y="5791200"/>
            <a:ext cx="2000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>
                <a:latin typeface="Arial" charset="0"/>
                <a:ea typeface="SimSun" pitchFamily="2" charset="-122"/>
              </a:rPr>
              <a:t># Gabor elements selected</a:t>
            </a:r>
          </a:p>
        </p:txBody>
      </p:sp>
      <p:sp>
        <p:nvSpPr>
          <p:cNvPr id="3168" name="Rectangle 96"/>
          <p:cNvSpPr>
            <a:spLocks noChangeArrowheads="1"/>
          </p:cNvSpPr>
          <p:nvPr/>
        </p:nvSpPr>
        <p:spPr bwMode="auto">
          <a:xfrm>
            <a:off x="5715000" y="4678363"/>
            <a:ext cx="1524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SimSun" pitchFamily="2" charset="-122"/>
            </a:endParaRPr>
          </a:p>
        </p:txBody>
      </p:sp>
      <p:sp>
        <p:nvSpPr>
          <p:cNvPr id="5" name="Rectangle 97"/>
          <p:cNvSpPr>
            <a:spLocks noChangeArrowheads="1"/>
          </p:cNvSpPr>
          <p:nvPr/>
        </p:nvSpPr>
        <p:spPr bwMode="auto">
          <a:xfrm>
            <a:off x="5867400" y="4983163"/>
            <a:ext cx="152400" cy="1219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SimSun" pitchFamily="2" charset="-122"/>
            </a:endParaRPr>
          </a:p>
        </p:txBody>
      </p:sp>
      <p:grpSp>
        <p:nvGrpSpPr>
          <p:cNvPr id="11" name="Group 129"/>
          <p:cNvGrpSpPr>
            <a:grpSpLocks/>
          </p:cNvGrpSpPr>
          <p:nvPr/>
        </p:nvGrpSpPr>
        <p:grpSpPr bwMode="auto">
          <a:xfrm>
            <a:off x="6019800" y="5211763"/>
            <a:ext cx="762000" cy="990600"/>
            <a:chOff x="2304" y="3264"/>
            <a:chExt cx="480" cy="624"/>
          </a:xfrm>
        </p:grpSpPr>
        <p:sp>
          <p:nvSpPr>
            <p:cNvPr id="8220" name="Rectangle 100"/>
            <p:cNvSpPr>
              <a:spLocks noChangeArrowheads="1"/>
            </p:cNvSpPr>
            <p:nvPr/>
          </p:nvSpPr>
          <p:spPr bwMode="auto">
            <a:xfrm>
              <a:off x="2496" y="3648"/>
              <a:ext cx="96" cy="24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SimSun" pitchFamily="2" charset="-122"/>
              </a:endParaRPr>
            </a:p>
          </p:txBody>
        </p:sp>
        <p:grpSp>
          <p:nvGrpSpPr>
            <p:cNvPr id="12" name="Group 131"/>
            <p:cNvGrpSpPr>
              <a:grpSpLocks/>
            </p:cNvGrpSpPr>
            <p:nvPr/>
          </p:nvGrpSpPr>
          <p:grpSpPr bwMode="auto">
            <a:xfrm>
              <a:off x="2304" y="3264"/>
              <a:ext cx="480" cy="624"/>
              <a:chOff x="2304" y="3264"/>
              <a:chExt cx="480" cy="624"/>
            </a:xfrm>
          </p:grpSpPr>
          <p:sp>
            <p:nvSpPr>
              <p:cNvPr id="8222" name="Rectangle 98"/>
              <p:cNvSpPr>
                <a:spLocks noChangeArrowheads="1"/>
              </p:cNvSpPr>
              <p:nvPr/>
            </p:nvSpPr>
            <p:spPr bwMode="auto">
              <a:xfrm>
                <a:off x="2304" y="3264"/>
                <a:ext cx="96" cy="6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ea typeface="SimSun" pitchFamily="2" charset="-122"/>
                </a:endParaRPr>
              </a:p>
            </p:txBody>
          </p:sp>
          <p:sp>
            <p:nvSpPr>
              <p:cNvPr id="8223" name="Rectangle 101"/>
              <p:cNvSpPr>
                <a:spLocks noChangeArrowheads="1"/>
              </p:cNvSpPr>
              <p:nvPr/>
            </p:nvSpPr>
            <p:spPr bwMode="auto">
              <a:xfrm>
                <a:off x="2400" y="3552"/>
                <a:ext cx="96" cy="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ea typeface="SimSun" pitchFamily="2" charset="-122"/>
                </a:endParaRPr>
              </a:p>
            </p:txBody>
          </p:sp>
          <p:sp>
            <p:nvSpPr>
              <p:cNvPr id="8224" name="Rectangle 102"/>
              <p:cNvSpPr>
                <a:spLocks noChangeArrowheads="1"/>
              </p:cNvSpPr>
              <p:nvPr/>
            </p:nvSpPr>
            <p:spPr bwMode="auto">
              <a:xfrm>
                <a:off x="2592" y="36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ea typeface="SimSun" pitchFamily="2" charset="-122"/>
                </a:endParaRPr>
              </a:p>
            </p:txBody>
          </p:sp>
          <p:sp>
            <p:nvSpPr>
              <p:cNvPr id="8225" name="Rectangle 103"/>
              <p:cNvSpPr>
                <a:spLocks noChangeArrowheads="1"/>
              </p:cNvSpPr>
              <p:nvPr/>
            </p:nvSpPr>
            <p:spPr bwMode="auto">
              <a:xfrm>
                <a:off x="2688" y="3744"/>
                <a:ext cx="96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ea typeface="SimSun" pitchFamily="2" charset="-122"/>
                </a:endParaRPr>
              </a:p>
            </p:txBody>
          </p:sp>
        </p:grpSp>
      </p:grpSp>
      <p:sp>
        <p:nvSpPr>
          <p:cNvPr id="8219" name="Text Box 138"/>
          <p:cNvSpPr txBox="1">
            <a:spLocks noChangeArrowheads="1"/>
          </p:cNvSpPr>
          <p:nvPr/>
        </p:nvSpPr>
        <p:spPr bwMode="auto">
          <a:xfrm>
            <a:off x="381000" y="1143000"/>
            <a:ext cx="31178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ea typeface="SimSun" pitchFamily="2" charset="-122"/>
              </a:rPr>
              <a:t>q(I)</a:t>
            </a:r>
            <a:r>
              <a:rPr lang="en-US" altLang="zh-CN" dirty="0">
                <a:ea typeface="SimSun" pitchFamily="2" charset="-122"/>
              </a:rPr>
              <a:t>: background distribution</a:t>
            </a:r>
          </a:p>
          <a:p>
            <a:r>
              <a:rPr lang="en-US" altLang="zh-CN" dirty="0">
                <a:ea typeface="SimSun" pitchFamily="2" charset="-122"/>
              </a:rPr>
              <a:t>(all natural images)</a:t>
            </a:r>
          </a:p>
          <a:p>
            <a:endParaRPr lang="en-US" altLang="zh-CN" dirty="0">
              <a:ea typeface="SimSun" pitchFamily="2" charset="-122"/>
            </a:endParaRPr>
          </a:p>
          <a:p>
            <a:r>
              <a:rPr lang="en-US" altLang="zh-CN" b="1" dirty="0">
                <a:ea typeface="SimSun" pitchFamily="2" charset="-122"/>
              </a:rPr>
              <a:t>p(I)</a:t>
            </a:r>
            <a:r>
              <a:rPr lang="en-US" altLang="zh-CN" dirty="0">
                <a:ea typeface="SimSun" pitchFamily="2" charset="-122"/>
              </a:rPr>
              <a:t>: pursued model to approximate</a:t>
            </a:r>
          </a:p>
          <a:p>
            <a:r>
              <a:rPr lang="en-US" altLang="zh-CN" dirty="0">
                <a:ea typeface="SimSun" pitchFamily="2" charset="-122"/>
              </a:rPr>
              <a:t>   the true distribution.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95" grpId="0" animBg="1"/>
      <p:bldP spid="22660" grpId="0" animBg="1"/>
      <p:bldP spid="22661" grpId="0" animBg="1"/>
      <p:bldP spid="3168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358935" y="381000"/>
            <a:ext cx="2976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ea typeface="SimSun" pitchFamily="2" charset="-122"/>
              </a:rPr>
              <a:t>A running example</a:t>
            </a:r>
            <a:endParaRPr lang="en-US" altLang="zh-CN" sz="3200" dirty="0">
              <a:solidFill>
                <a:srgbClr val="0070C0"/>
              </a:solidFill>
              <a:ea typeface="SimSun" pitchFamily="2" charset="-122"/>
            </a:endParaRPr>
          </a:p>
        </p:txBody>
      </p:sp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5334000" y="5562600"/>
            <a:ext cx="2127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Car instances</a:t>
            </a:r>
            <a:endParaRPr lang="zh-CN" altLang="en-US" sz="2400">
              <a:ea typeface="SimSun" pitchFamily="2" charset="-122"/>
            </a:endParaRPr>
          </a:p>
        </p:txBody>
      </p:sp>
      <p:pic>
        <p:nvPicPr>
          <p:cNvPr id="50183" name="Picture 1030" descr="C:\Documents and Settings\Lisa\Desktop\ActiveBasi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38263"/>
            <a:ext cx="6477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066800" y="2133600"/>
            <a:ext cx="34290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50185" name="TextBox 5"/>
          <p:cNvSpPr txBox="1">
            <a:spLocks noChangeArrowheads="1"/>
          </p:cNvSpPr>
          <p:nvPr/>
        </p:nvSpPr>
        <p:spPr bwMode="auto">
          <a:xfrm>
            <a:off x="1447800" y="2667000"/>
            <a:ext cx="2514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ea typeface="SimSun" pitchFamily="2" charset="-122"/>
              </a:rPr>
              <a:t>A car template consisting of  48 Gabor elements</a:t>
            </a:r>
            <a:endParaRPr lang="zh-CN" altLang="en-US" sz="2400" dirty="0">
              <a:solidFill>
                <a:srgbClr val="0070C0"/>
              </a:solidFill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56525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ea typeface="SimSun" pitchFamily="2" charset="-122"/>
              </a:rPr>
              <a:t>Experiment : learning and clustering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381000" y="965200"/>
            <a:ext cx="8382000" cy="1117600"/>
            <a:chOff x="240" y="624"/>
            <a:chExt cx="5099" cy="768"/>
          </a:xfrm>
        </p:grpSpPr>
        <p:pic>
          <p:nvPicPr>
            <p:cNvPr id="52242" name="Picture 3" descr="C:\Program Files\MATLAB\R2006a\Experiment4\catDog146_132\0000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3" name="Picture 4" descr="C:\Program Files\MATLAB\R2006a\Experiment4\catDog146_132\000002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2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4" name="Picture 5" descr="C:\Program Files\MATLAB\R2006a\Experiment4\catDog146_132\00000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04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5" name="Picture 6" descr="C:\Program Files\MATLAB\R2006a\Experiment4\catDog146_132\000014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36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6" name="Picture 7" descr="C:\Program Files\MATLAB\R2006a\Experiment4\catDog146_132\000016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68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7" name="Picture 8" descr="C:\Program Files\MATLAB\R2006a\Experiment4\catDog146_132\000017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00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8" name="Picture 9" descr="C:\Program Files\MATLAB\R2006a\Experiment4\catDog146_132\000031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32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9" name="Picture 10" descr="C:\Program Files\MATLAB\R2006a\Experiment4\catDog146_132\000032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64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0" name="Picture 11" descr="C:\Program Files\MATLAB\R2006a\Experiment4\catDog146_132\000039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96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1" name="Picture 12" descr="C:\Program Files\MATLAB\R2006a\Experiment4\catDog146_132\000053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28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2" name="Picture 13" descr="C:\Program Files\MATLAB\R2006a\Experiment4\catDog146_132\000055.jp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60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3" name="Picture 14" descr="C:\Program Files\MATLAB\R2006a\Experiment4\catDog146_132\000057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0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4" name="Picture 15" descr="C:\Program Files\MATLAB\R2006a\Experiment4\catDog146_132\000058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72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5" name="Picture 16" descr="C:\Program Files\MATLAB\R2006a\Experiment4\catDog146_132\000061.jp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104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6" name="Picture 17" descr="C:\Program Files\MATLAB\R2006a\Experiment4\catDog146_132\000074.jp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992" y="624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7" name="Picture 18" descr="C:\Program Files\MATLAB\R2006a\Experiment4\catDog146_132\000113.jpg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536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8" name="Picture 19" descr="C:\Program Files\MATLAB\R2006a\Experiment4\catDog146_132\000089.jpg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968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59" name="Picture 20" descr="C:\Program Files\MATLAB\R2006a\Experiment4\catDog146_132\000115.jpg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400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60" name="Picture 21" descr="C:\Program Files\MATLAB\R2006a\Experiment4\catDog146_132\000104.jpg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832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61" name="Picture 22" descr="C:\Program Files\MATLAB\R2006a\Experiment4\catDog146_132\000123.jpg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264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62" name="Picture 23" descr="C:\Program Files\MATLAB\R2006a\Experiment4\catDog146_132\d000058.jpg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3696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63" name="Picture 24" descr="C:\Program Files\MATLAB\R2006a\Experiment4\catDog146_132\d000046.jpg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4128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64" name="Picture 25" descr="C:\Program Files\MATLAB\R2006a\Experiment4\catDog146_132\000166.jpg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560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65" name="Picture 26" descr="C:\Program Files\MATLAB\R2006a\Experiment4\catDog146_132\d000001.jpg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4992" y="1008"/>
              <a:ext cx="3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962400" y="2057400"/>
            <a:ext cx="3556000" cy="914400"/>
            <a:chOff x="2496" y="1296"/>
            <a:chExt cx="2240" cy="576"/>
          </a:xfrm>
        </p:grpSpPr>
        <p:pic>
          <p:nvPicPr>
            <p:cNvPr id="52239" name="Picture 66" descr="learnedTemplate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496" y="1296"/>
              <a:ext cx="5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0" name="AutoShape 69"/>
            <p:cNvSpPr>
              <a:spLocks noChangeArrowheads="1"/>
            </p:cNvSpPr>
            <p:nvPr/>
          </p:nvSpPr>
          <p:spPr bwMode="auto">
            <a:xfrm rot="5400000">
              <a:off x="3132" y="1308"/>
              <a:ext cx="288" cy="264"/>
            </a:xfrm>
            <a:custGeom>
              <a:avLst/>
              <a:gdLst>
                <a:gd name="T0" fmla="*/ 5 w 21600"/>
                <a:gd name="T1" fmla="*/ 0 h 21600"/>
                <a:gd name="T2" fmla="*/ 0 w 21600"/>
                <a:gd name="T3" fmla="*/ 2 h 21600"/>
                <a:gd name="T4" fmla="*/ 5 w 21600"/>
                <a:gd name="T5" fmla="*/ 4 h 21600"/>
                <a:gd name="T6" fmla="*/ 6 w 21600"/>
                <a:gd name="T7" fmla="*/ 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charset="0"/>
                <a:ea typeface="SimSun" pitchFamily="2" charset="-122"/>
              </a:endParaRPr>
            </a:p>
          </p:txBody>
        </p:sp>
        <p:sp>
          <p:nvSpPr>
            <p:cNvPr id="52241" name="Text Box 70"/>
            <p:cNvSpPr txBox="1">
              <a:spLocks noChangeArrowheads="1"/>
            </p:cNvSpPr>
            <p:nvPr/>
          </p:nvSpPr>
          <p:spPr bwMode="auto">
            <a:xfrm>
              <a:off x="3375" y="1344"/>
              <a:ext cx="136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SimSun" pitchFamily="2" charset="-122"/>
                </a:rPr>
                <a:t>Learning active basis</a:t>
              </a:r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143000" y="2895600"/>
            <a:ext cx="6799263" cy="3429000"/>
            <a:chOff x="720" y="1824"/>
            <a:chExt cx="4283" cy="2160"/>
          </a:xfrm>
        </p:grpSpPr>
        <p:pic>
          <p:nvPicPr>
            <p:cNvPr id="52231" name="Picture 77" descr="em_template1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3840" y="2064"/>
              <a:ext cx="56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2" name="Text Box 71"/>
            <p:cNvSpPr txBox="1">
              <a:spLocks noChangeArrowheads="1"/>
            </p:cNvSpPr>
            <p:nvPr/>
          </p:nvSpPr>
          <p:spPr bwMode="auto">
            <a:xfrm>
              <a:off x="3024" y="182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ea typeface="SimSun" pitchFamily="2" charset="-122"/>
                </a:rPr>
                <a:t>EM clustering</a:t>
              </a:r>
            </a:p>
          </p:txBody>
        </p:sp>
        <p:sp>
          <p:nvSpPr>
            <p:cNvPr id="52233" name="AutoShape 72"/>
            <p:cNvSpPr>
              <a:spLocks noChangeArrowheads="1"/>
            </p:cNvSpPr>
            <p:nvPr/>
          </p:nvSpPr>
          <p:spPr bwMode="auto">
            <a:xfrm rot="5400000">
              <a:off x="2580" y="1884"/>
              <a:ext cx="384" cy="264"/>
            </a:xfrm>
            <a:custGeom>
              <a:avLst/>
              <a:gdLst>
                <a:gd name="T0" fmla="*/ 36 w 21600"/>
                <a:gd name="T1" fmla="*/ 0 h 21600"/>
                <a:gd name="T2" fmla="*/ 0 w 21600"/>
                <a:gd name="T3" fmla="*/ 2 h 21600"/>
                <a:gd name="T4" fmla="*/ 36 w 21600"/>
                <a:gd name="T5" fmla="*/ 4 h 21600"/>
                <a:gd name="T6" fmla="*/ 48 w 21600"/>
                <a:gd name="T7" fmla="*/ 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charset="0"/>
                <a:ea typeface="SimSun" pitchFamily="2" charset="-122"/>
              </a:endParaRPr>
            </a:p>
          </p:txBody>
        </p:sp>
        <p:sp>
          <p:nvSpPr>
            <p:cNvPr id="52234" name="Line 73"/>
            <p:cNvSpPr>
              <a:spLocks noChangeShapeType="1"/>
            </p:cNvSpPr>
            <p:nvPr/>
          </p:nvSpPr>
          <p:spPr bwMode="auto">
            <a:xfrm flipH="1">
              <a:off x="2016" y="2016"/>
              <a:ext cx="62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4"/>
            <p:cNvSpPr>
              <a:spLocks noChangeShapeType="1"/>
            </p:cNvSpPr>
            <p:nvPr/>
          </p:nvSpPr>
          <p:spPr bwMode="auto">
            <a:xfrm>
              <a:off x="2928" y="2016"/>
              <a:ext cx="72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2236" name="Picture 78" descr="em_template2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1340" y="2052"/>
              <a:ext cx="532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7" name="Picture 76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720" y="2637"/>
              <a:ext cx="1835" cy="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8" name="Picture 7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168" y="2688"/>
              <a:ext cx="1835" cy="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Program Files\MATLAB\R2006a\Experiment3\headShoulder_pos85_127\00000001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C:\Program Files\MATLAB\R2006a\Experiment3\headShoulder_pos85_127\00000001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Program Files\MATLAB\R2006a\Experiment3\headShoulder_pos85_127\00000001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C:\Program Files\MATLAB\R2006a\Experiment3\headShoulder_pos85_127\00000001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C:\Program Files\MATLAB\R2006a\Experiment3\headShoulder_pos85_127\000000012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C:\Program Files\MATLAB\R2006a\Experiment3\headShoulder_pos85_127\000000013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C:\Program Files\MATLAB\R2006a\Experiment3\headShoulder_pos85_127\000000008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C:\Program Files\MATLAB\R2006a\Experiment3\headShoulder_pos85_127\000000010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578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 descr="C:\Program Files\MATLAB\R2006a\Experiment3\headShoulder_pos85_127\000000012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15664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 descr="C:\Program Files\MATLAB\R2006a\Experiment3\headShoulder_pos85_127\0000000099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29400" y="1566446"/>
            <a:ext cx="609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2" descr="C:\Program Files\MATLAB\R2006a\Experiment3\headShoulder_pos85_127\000000007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20236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3" descr="C:\Program Files\MATLAB\R2006a\Experiment3\headShoulder_pos85_127\0000000012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28800" y="2023646"/>
            <a:ext cx="611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14" descr="C:\Program Files\MATLAB\R2006a\Experiment3\headShoulder_pos85_127\000000000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01000" y="15664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15" descr="C:\Program Files\MATLAB\R2006a\Experiment3\headShoulder_pos85_127\0000000068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15200" y="15664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16" descr="C:\Program Files\MATLAB\R2006a\Experiment3\headShoulder_pos85_127\0000000107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72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17" descr="C:\Program Files\MATLAB\R2006a\Experiment3\headShoulder_pos85_127\0000000006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5146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18" descr="C:\Program Files\MATLAB\R2006a\Experiment3\headShoulder_pos85_127\000000007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2004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9" name="Picture 19" descr="C:\Program Files\MATLAB\R2006a\Experiment3\headShoulder_pos85_127\000000009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862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Picture 20" descr="C:\Program Files\MATLAB\R2006a\Experiment3\headShoulder_pos85_127\0000000094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5720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1" name="Picture 21" descr="C:\Program Files\MATLAB\R2006a\Experiment3\headShoulder_pos85_127\0000000007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2578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2" name="Picture 22" descr="C:\Program Files\MATLAB\R2006a\Experiment3\headShoulder_pos85_127\0000000014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9436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3" name="Picture 23" descr="C:\Program Files\MATLAB\R2006a\Experiment3\headShoulder_pos85_127\0000000084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6294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4" name="Picture 24" descr="C:\Program Files\MATLAB\R2006a\Experiment3\headShoulder_pos85_127\0000000067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0010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5" name="Picture 25" descr="C:\Program Files\MATLAB\R2006a\Experiment3\headShoulder_pos85_127\0000000058.jp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315200" y="2023646"/>
            <a:ext cx="6096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6" name="Picture 26" descr="C:\Documents and Settings\Lisa\My Documents\ICCVAB\ROC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191000" y="2557046"/>
            <a:ext cx="4572000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7" name="Picture 28" descr="C:\Program Files\MATLAB\R2006a\Experiment3\activeBasis_headShoulder\learnedTemplate.jp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81000" y="2785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8" name="Picture 30" descr="C:\Program Files\MATLAB\R2006a\Experiment3\activeBasis_headShoulder\sym_0000000002.jp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143000" y="2785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9" name="Picture 32" descr="C:\Program Files\MATLAB\R2006a\Experiment3\activeBasis_headShoulder\sym_0000000005.jp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828800" y="2785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0" name="Picture 34" descr="C:\Program Files\MATLAB\R2006a\Experiment3\activeBasis_headShoulder\sym_0000000010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438400" y="2785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1" name="Picture 36" descr="C:\Program Files\MATLAB\R2006a\Experiment3\activeBasis_headShoulder\sym_0000000013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124200" y="2785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2" name="Picture 38" descr="C:\Program Files\MATLAB\R2006a\Experiment3\activeBasis_headShoulder\sym_0000000015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143000" y="33190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3" name="Picture 40" descr="C:\Program Files\MATLAB\R2006a\Experiment3\activeBasis_headShoulder\sym_0000000016.jp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828800" y="33190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4" name="Picture 42" descr="C:\Program Files\MATLAB\R2006a\Experiment3\activeBasis_headShoulder\sym_0000000019.jp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514600" y="33190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5" name="Picture 44" descr="C:\Program Files\MATLAB\R2006a\Experiment3\activeBasis_headShoulder\sym_0000000021.jpg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3200400" y="33190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6" name="Picture 46" descr="C:\Program Files\MATLAB\R2006a\Experiment3\activeBasis_headShoulder\sym_0000000023.jpg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143000" y="3928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7" name="Picture 48" descr="C:\Program Files\MATLAB\R2006a\Experiment3\activeBasis_headShoulder\sym_0000000025.jp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1828800" y="3928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8" name="Picture 50" descr="C:\Program Files\MATLAB\R2006a\Experiment3\activeBasis_headShoulder\sym_0000000028.jp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2514600" y="3928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9" name="Picture 52" descr="C:\Program Files\MATLAB\R2006a\Experiment3\activeBasis_headShoulder\sym_0000000043.jpg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3200400" y="3928646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80" name="Text Box 53"/>
          <p:cNvSpPr txBox="1">
            <a:spLocks noChangeArrowheads="1"/>
          </p:cNvSpPr>
          <p:nvPr/>
        </p:nvSpPr>
        <p:spPr bwMode="auto">
          <a:xfrm>
            <a:off x="4876800" y="6400800"/>
            <a:ext cx="206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Wu,Si,Fleming,Zhu,07</a:t>
            </a:r>
          </a:p>
        </p:txBody>
      </p:sp>
      <p:pic>
        <p:nvPicPr>
          <p:cNvPr id="35881" name="Picture 55" descr="C:\Program Files\MATLAB\R2006a\Experiment3\activeBasis_headShoulder\sym_0000000080.jpg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1143000" y="4538246"/>
            <a:ext cx="6889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2" name="Picture 57" descr="C:\Program Files\MATLAB\R2006a\Experiment3\activeBasis_headShoulder\sym_0000000098.jp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1828800" y="4538246"/>
            <a:ext cx="6889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3" name="Picture 59" descr="C:\Program Files\MATLAB\R2006a\Experiment3\activeBasis_headShoulder\sym_0000000100.jpg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514600" y="4538246"/>
            <a:ext cx="6889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4" name="Picture 61" descr="C:\Program Files\MATLAB\R2006a\Experiment3\activeBasis_headShoulder\sym_0000000105.jp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3276600" y="4538246"/>
            <a:ext cx="6889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5" name="Picture 63" descr="C:\Program Files\MATLAB\R2006a\Experiment3\activeBasis_headShoulder\sym_0000000071.jpg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1143000" y="5147846"/>
            <a:ext cx="685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6" name="Picture 67" descr="C:\Program Files\MATLAB\R2006a\Experiment3\activeBasis_headShoulder\sym_0000000109.jpg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1905000" y="5147846"/>
            <a:ext cx="685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7" name="Picture 69" descr="C:\Program Files\MATLAB\R2006a\Experiment3\activeBasis_headShoulder\sym_0000000111.jpg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2590800" y="5147846"/>
            <a:ext cx="685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8" name="Picture 71" descr="C:\Program Files\MATLAB\R2006a\Experiment3\activeBasis_headShoulder\sym_0000000037.jpg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3276600" y="5147846"/>
            <a:ext cx="685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5577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ea typeface="SimSun" pitchFamily="2" charset="-122"/>
              </a:rPr>
              <a:t>Experiment : learning and </a:t>
            </a:r>
            <a:r>
              <a:rPr lang="en-US" altLang="zh-CN" sz="3200" dirty="0" smtClean="0">
                <a:solidFill>
                  <a:schemeClr val="accent2"/>
                </a:solidFill>
                <a:ea typeface="SimSun" pitchFamily="2" charset="-122"/>
              </a:rPr>
              <a:t>detection </a:t>
            </a:r>
            <a:endParaRPr lang="en-US" altLang="zh-CN" sz="3200" dirty="0">
              <a:solidFill>
                <a:schemeClr val="accent2"/>
              </a:solidFill>
              <a:ea typeface="SimSun" pitchFamily="2" charset="-122"/>
            </a:endParaRPr>
          </a:p>
        </p:txBody>
      </p:sp>
      <p:sp>
        <p:nvSpPr>
          <p:cNvPr id="51" name="Text Box 72"/>
          <p:cNvSpPr txBox="1">
            <a:spLocks noChangeArrowheads="1"/>
          </p:cNvSpPr>
          <p:nvPr/>
        </p:nvSpPr>
        <p:spPr bwMode="auto">
          <a:xfrm>
            <a:off x="6781800" y="6400800"/>
            <a:ext cx="16373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/>
              <a:t>v</a:t>
            </a:r>
            <a:r>
              <a:rPr lang="en-US" sz="1600" dirty="0" err="1" smtClean="0"/>
              <a:t>s</a:t>
            </a:r>
            <a:r>
              <a:rPr lang="en-US" sz="1600" dirty="0" smtClean="0"/>
              <a:t>: Viola</a:t>
            </a:r>
            <a:r>
              <a:rPr lang="en-US" sz="1600" dirty="0"/>
              <a:t>, Jones, 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Lisa\My Documents\ICCVAB\find_basketball_res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762000"/>
            <a:ext cx="15954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C:\Documents and Settings\Lisa\My Documents\ICCVAB\find_bush_res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685800"/>
            <a:ext cx="966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:\Documents and Settings\Lisa\My Documents\ICCVAB\find_dark_resul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685800"/>
            <a:ext cx="23622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C:\Documents and Settings\Lisa\My Documents\ICCVAB\find_model_resul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685800"/>
            <a:ext cx="1552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C:\Documents and Settings\Lisa\My Documents\ICCVAB\find_sideface_resul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3200400"/>
            <a:ext cx="2590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C:\Documents and Settings\Lisa\My Documents\ICCVAB\find_smith_resul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3124200"/>
            <a:ext cx="195262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C:\Documents and Settings\Lisa\My Documents\ICCVAB\find_bike_resul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3124200"/>
            <a:ext cx="30480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858000" y="5943600"/>
            <a:ext cx="206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Wu,Si,Fleming,Zhu,07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772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ea typeface="SimSun" pitchFamily="2" charset="-122"/>
              </a:rPr>
              <a:t>Template detection experiment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Summary: two pure manifolds</a:t>
            </a:r>
            <a:endParaRPr lang="en-US" sz="32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371600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3333CC"/>
                </a:solidFill>
              </a:rPr>
              <a:t>implicit</a:t>
            </a:r>
            <a:r>
              <a:rPr lang="en-US" sz="2800" dirty="0" smtClean="0"/>
              <a:t>  vs. </a:t>
            </a:r>
            <a:r>
              <a:rPr lang="en-US" sz="2800" i="1" dirty="0" smtClean="0">
                <a:solidFill>
                  <a:srgbClr val="3333CC"/>
                </a:solidFill>
              </a:rPr>
              <a:t>explicit</a:t>
            </a:r>
            <a:endParaRPr lang="en-US" sz="2800" i="1" dirty="0">
              <a:solidFill>
                <a:srgbClr val="3333CC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14850" y="3092450"/>
          <a:ext cx="114300" cy="215900"/>
        </p:xfrm>
        <a:graphic>
          <a:graphicData uri="http://schemas.openxmlformats.org/presentationml/2006/ole">
            <p:oleObj spid="_x0000_s388099" name="Equation" r:id="rId3" imgW="114120" imgH="21564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14850" y="3092450"/>
          <a:ext cx="114300" cy="215900"/>
        </p:xfrm>
        <a:graphic>
          <a:graphicData uri="http://schemas.openxmlformats.org/presentationml/2006/ole">
            <p:oleObj spid="_x0000_s388100" name="Equation" r:id="rId4" imgW="114120" imgH="215640" progId="Equation.3">
              <p:embed/>
            </p:oleObj>
          </a:graphicData>
        </a:graphic>
      </p:graphicFrame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1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09" name="Picture 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438400"/>
            <a:ext cx="3048000" cy="500895"/>
          </a:xfrm>
          <a:prstGeom prst="rect">
            <a:avLst/>
          </a:prstGeom>
          <a:noFill/>
        </p:spPr>
      </p:pic>
      <p:sp>
        <p:nvSpPr>
          <p:cNvPr id="3881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1" name="Picture 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114800"/>
            <a:ext cx="3377119" cy="510368"/>
          </a:xfrm>
          <a:prstGeom prst="rect">
            <a:avLst/>
          </a:prstGeom>
          <a:noFill/>
        </p:spPr>
      </p:pic>
      <p:sp>
        <p:nvSpPr>
          <p:cNvPr id="388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3" name="Picture 1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6850" y="5029200"/>
            <a:ext cx="2781300" cy="342900"/>
          </a:xfrm>
          <a:prstGeom prst="rect">
            <a:avLst/>
          </a:prstGeom>
          <a:noFill/>
        </p:spPr>
      </p:pic>
      <p:sp>
        <p:nvSpPr>
          <p:cNvPr id="38811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5" name="Picture 1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5334000"/>
            <a:ext cx="2600325" cy="342900"/>
          </a:xfrm>
          <a:prstGeom prst="rect">
            <a:avLst/>
          </a:prstGeom>
          <a:noFill/>
        </p:spPr>
      </p:pic>
      <p:sp>
        <p:nvSpPr>
          <p:cNvPr id="3881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7" name="Picture 2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5638800"/>
            <a:ext cx="1733550" cy="342900"/>
          </a:xfrm>
          <a:prstGeom prst="rect">
            <a:avLst/>
          </a:prstGeom>
          <a:noFill/>
        </p:spPr>
      </p:pic>
      <p:sp>
        <p:nvSpPr>
          <p:cNvPr id="388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9" name="Picture 2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3124200"/>
            <a:ext cx="4114800" cy="354916"/>
          </a:xfrm>
          <a:prstGeom prst="rect">
            <a:avLst/>
          </a:prstGeom>
          <a:noFill/>
        </p:spPr>
      </p:pic>
      <p:pic>
        <p:nvPicPr>
          <p:cNvPr id="23" name="Picture 487" descr="universe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72200" y="1295400"/>
            <a:ext cx="275194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362200" y="1524000"/>
            <a:ext cx="3962400" cy="426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304800"/>
            <a:ext cx="847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Summary: a second look at the space of image patches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 rot="20143001">
            <a:off x="5406645" y="4222586"/>
            <a:ext cx="629324" cy="488685"/>
            <a:chOff x="3343275" y="4495800"/>
            <a:chExt cx="1162050" cy="676275"/>
          </a:xfrm>
        </p:grpSpPr>
        <p:sp>
          <p:nvSpPr>
            <p:cNvPr id="16" name="Freeform 15"/>
            <p:cNvSpPr/>
            <p:nvPr/>
          </p:nvSpPr>
          <p:spPr>
            <a:xfrm>
              <a:off x="3343275" y="4929188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352800" y="4495800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352800" y="463867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352800" y="477202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endCxn id="16" idx="0"/>
            </p:cNvCxnSpPr>
            <p:nvPr/>
          </p:nvCxnSpPr>
          <p:spPr>
            <a:xfrm rot="5400000">
              <a:off x="3124201" y="49434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4276725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262314" y="4852988"/>
              <a:ext cx="447675" cy="380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443289" y="4748213"/>
              <a:ext cx="447675" cy="761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4133850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3667125" y="47244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829050" y="47529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990975" y="47625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068040">
            <a:off x="5304018" y="2571091"/>
            <a:ext cx="667337" cy="639626"/>
            <a:chOff x="3343275" y="4495800"/>
            <a:chExt cx="1162050" cy="676275"/>
          </a:xfrm>
        </p:grpSpPr>
        <p:sp>
          <p:nvSpPr>
            <p:cNvPr id="33" name="Freeform 32"/>
            <p:cNvSpPr/>
            <p:nvPr/>
          </p:nvSpPr>
          <p:spPr>
            <a:xfrm>
              <a:off x="3343275" y="4929188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52800" y="4495800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352800" y="463867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52800" y="477202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endCxn id="33" idx="0"/>
            </p:cNvCxnSpPr>
            <p:nvPr/>
          </p:nvCxnSpPr>
          <p:spPr>
            <a:xfrm rot="5400000">
              <a:off x="3124201" y="49434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4276725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3262314" y="4852988"/>
              <a:ext cx="447675" cy="380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3443289" y="4748213"/>
              <a:ext cx="447675" cy="761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4133850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3667125" y="47244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47529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3990975" y="47625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 44"/>
          <p:cNvSpPr/>
          <p:nvPr/>
        </p:nvSpPr>
        <p:spPr>
          <a:xfrm>
            <a:off x="2514600" y="2286000"/>
            <a:ext cx="1797049" cy="1577974"/>
          </a:xfrm>
          <a:custGeom>
            <a:avLst/>
            <a:gdLst>
              <a:gd name="connsiteX0" fmla="*/ 658812 w 1797049"/>
              <a:gd name="connsiteY0" fmla="*/ 515937 h 1577974"/>
              <a:gd name="connsiteX1" fmla="*/ 420687 w 1797049"/>
              <a:gd name="connsiteY1" fmla="*/ 744537 h 1577974"/>
              <a:gd name="connsiteX2" fmla="*/ 115887 w 1797049"/>
              <a:gd name="connsiteY2" fmla="*/ 792162 h 1577974"/>
              <a:gd name="connsiteX3" fmla="*/ 20637 w 1797049"/>
              <a:gd name="connsiteY3" fmla="*/ 1049337 h 1577974"/>
              <a:gd name="connsiteX4" fmla="*/ 239712 w 1797049"/>
              <a:gd name="connsiteY4" fmla="*/ 1516062 h 1577974"/>
              <a:gd name="connsiteX5" fmla="*/ 544512 w 1797049"/>
              <a:gd name="connsiteY5" fmla="*/ 1420812 h 1577974"/>
              <a:gd name="connsiteX6" fmla="*/ 649287 w 1797049"/>
              <a:gd name="connsiteY6" fmla="*/ 1163637 h 1577974"/>
              <a:gd name="connsiteX7" fmla="*/ 1173162 w 1797049"/>
              <a:gd name="connsiteY7" fmla="*/ 1173162 h 1577974"/>
              <a:gd name="connsiteX8" fmla="*/ 1658937 w 1797049"/>
              <a:gd name="connsiteY8" fmla="*/ 696912 h 1577974"/>
              <a:gd name="connsiteX9" fmla="*/ 1725612 w 1797049"/>
              <a:gd name="connsiteY9" fmla="*/ 173037 h 1577974"/>
              <a:gd name="connsiteX10" fmla="*/ 1230312 w 1797049"/>
              <a:gd name="connsiteY10" fmla="*/ 134937 h 1577974"/>
              <a:gd name="connsiteX11" fmla="*/ 1011237 w 1797049"/>
              <a:gd name="connsiteY11" fmla="*/ 11112 h 1577974"/>
              <a:gd name="connsiteX12" fmla="*/ 735012 w 1797049"/>
              <a:gd name="connsiteY12" fmla="*/ 68262 h 1577974"/>
              <a:gd name="connsiteX13" fmla="*/ 773112 w 1797049"/>
              <a:gd name="connsiteY13" fmla="*/ 373062 h 1577974"/>
              <a:gd name="connsiteX14" fmla="*/ 658812 w 1797049"/>
              <a:gd name="connsiteY14" fmla="*/ 515937 h 157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7049" h="1577974">
                <a:moveTo>
                  <a:pt x="658812" y="515937"/>
                </a:moveTo>
                <a:cubicBezTo>
                  <a:pt x="600075" y="577849"/>
                  <a:pt x="511175" y="698500"/>
                  <a:pt x="420687" y="744537"/>
                </a:cubicBezTo>
                <a:cubicBezTo>
                  <a:pt x="330200" y="790575"/>
                  <a:pt x="182562" y="741362"/>
                  <a:pt x="115887" y="792162"/>
                </a:cubicBezTo>
                <a:cubicBezTo>
                  <a:pt x="49212" y="842962"/>
                  <a:pt x="0" y="928687"/>
                  <a:pt x="20637" y="1049337"/>
                </a:cubicBezTo>
                <a:cubicBezTo>
                  <a:pt x="41274" y="1169987"/>
                  <a:pt x="152400" y="1454150"/>
                  <a:pt x="239712" y="1516062"/>
                </a:cubicBezTo>
                <a:cubicBezTo>
                  <a:pt x="327024" y="1577974"/>
                  <a:pt x="476250" y="1479550"/>
                  <a:pt x="544512" y="1420812"/>
                </a:cubicBezTo>
                <a:cubicBezTo>
                  <a:pt x="612775" y="1362075"/>
                  <a:pt x="544512" y="1204912"/>
                  <a:pt x="649287" y="1163637"/>
                </a:cubicBezTo>
                <a:cubicBezTo>
                  <a:pt x="754062" y="1122362"/>
                  <a:pt x="1004887" y="1250949"/>
                  <a:pt x="1173162" y="1173162"/>
                </a:cubicBezTo>
                <a:cubicBezTo>
                  <a:pt x="1341437" y="1095375"/>
                  <a:pt x="1566862" y="863599"/>
                  <a:pt x="1658937" y="696912"/>
                </a:cubicBezTo>
                <a:cubicBezTo>
                  <a:pt x="1751012" y="530225"/>
                  <a:pt x="1797049" y="266699"/>
                  <a:pt x="1725612" y="173037"/>
                </a:cubicBezTo>
                <a:cubicBezTo>
                  <a:pt x="1654175" y="79375"/>
                  <a:pt x="1349374" y="161924"/>
                  <a:pt x="1230312" y="134937"/>
                </a:cubicBezTo>
                <a:cubicBezTo>
                  <a:pt x="1111250" y="107950"/>
                  <a:pt x="1093787" y="22224"/>
                  <a:pt x="1011237" y="11112"/>
                </a:cubicBezTo>
                <a:cubicBezTo>
                  <a:pt x="928687" y="0"/>
                  <a:pt x="774700" y="7937"/>
                  <a:pt x="735012" y="68262"/>
                </a:cubicBezTo>
                <a:cubicBezTo>
                  <a:pt x="695324" y="128587"/>
                  <a:pt x="787400" y="295275"/>
                  <a:pt x="773112" y="373062"/>
                </a:cubicBezTo>
                <a:cubicBezTo>
                  <a:pt x="758825" y="450850"/>
                  <a:pt x="717549" y="454025"/>
                  <a:pt x="658812" y="51593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943600" y="1676400"/>
            <a:ext cx="3048000" cy="1231834"/>
            <a:chOff x="5943600" y="1676400"/>
            <a:chExt cx="3048000" cy="1231834"/>
          </a:xfrm>
        </p:grpSpPr>
        <p:pic>
          <p:nvPicPr>
            <p:cNvPr id="65843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29400" y="1676400"/>
              <a:ext cx="2362200" cy="123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7" name="Straight Arrow Connector 46"/>
            <p:cNvCxnSpPr/>
            <p:nvPr/>
          </p:nvCxnSpPr>
          <p:spPr>
            <a:xfrm flipV="1">
              <a:off x="5943600" y="2362200"/>
              <a:ext cx="609600" cy="3048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5943600" y="4038600"/>
            <a:ext cx="2895600" cy="1493762"/>
            <a:chOff x="6096000" y="3383038"/>
            <a:chExt cx="2895600" cy="1493762"/>
          </a:xfrm>
        </p:grpSpPr>
        <p:pic>
          <p:nvPicPr>
            <p:cNvPr id="658441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9400" y="3383038"/>
              <a:ext cx="2362200" cy="149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8" name="Straight Arrow Connector 47"/>
            <p:cNvCxnSpPr/>
            <p:nvPr/>
          </p:nvCxnSpPr>
          <p:spPr>
            <a:xfrm>
              <a:off x="6096000" y="3962400"/>
              <a:ext cx="533400" cy="762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3"/>
          <p:cNvSpPr/>
          <p:nvPr/>
        </p:nvSpPr>
        <p:spPr>
          <a:xfrm>
            <a:off x="2732088" y="4225925"/>
            <a:ext cx="1646237" cy="1176338"/>
          </a:xfrm>
          <a:custGeom>
            <a:avLst/>
            <a:gdLst>
              <a:gd name="connsiteX0" fmla="*/ 401637 w 1646237"/>
              <a:gd name="connsiteY0" fmla="*/ 155575 h 1176338"/>
              <a:gd name="connsiteX1" fmla="*/ 906462 w 1646237"/>
              <a:gd name="connsiteY1" fmla="*/ 60325 h 1176338"/>
              <a:gd name="connsiteX2" fmla="*/ 906462 w 1646237"/>
              <a:gd name="connsiteY2" fmla="*/ 517525 h 1176338"/>
              <a:gd name="connsiteX3" fmla="*/ 1563687 w 1646237"/>
              <a:gd name="connsiteY3" fmla="*/ 727075 h 1176338"/>
              <a:gd name="connsiteX4" fmla="*/ 1401762 w 1646237"/>
              <a:gd name="connsiteY4" fmla="*/ 1127125 h 1176338"/>
              <a:gd name="connsiteX5" fmla="*/ 830262 w 1646237"/>
              <a:gd name="connsiteY5" fmla="*/ 1022350 h 1176338"/>
              <a:gd name="connsiteX6" fmla="*/ 449262 w 1646237"/>
              <a:gd name="connsiteY6" fmla="*/ 660400 h 1176338"/>
              <a:gd name="connsiteX7" fmla="*/ 77787 w 1646237"/>
              <a:gd name="connsiteY7" fmla="*/ 565150 h 1176338"/>
              <a:gd name="connsiteX8" fmla="*/ 58737 w 1646237"/>
              <a:gd name="connsiteY8" fmla="*/ 298450 h 1176338"/>
              <a:gd name="connsiteX9" fmla="*/ 401637 w 1646237"/>
              <a:gd name="connsiteY9" fmla="*/ 155575 h 117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6237" h="1176338">
                <a:moveTo>
                  <a:pt x="401637" y="155575"/>
                </a:moveTo>
                <a:cubicBezTo>
                  <a:pt x="542924" y="115888"/>
                  <a:pt x="822325" y="0"/>
                  <a:pt x="906462" y="60325"/>
                </a:cubicBezTo>
                <a:cubicBezTo>
                  <a:pt x="990599" y="120650"/>
                  <a:pt x="796925" y="406400"/>
                  <a:pt x="906462" y="517525"/>
                </a:cubicBezTo>
                <a:cubicBezTo>
                  <a:pt x="1016000" y="628650"/>
                  <a:pt x="1481137" y="625475"/>
                  <a:pt x="1563687" y="727075"/>
                </a:cubicBezTo>
                <a:cubicBezTo>
                  <a:pt x="1646237" y="828675"/>
                  <a:pt x="1524000" y="1077913"/>
                  <a:pt x="1401762" y="1127125"/>
                </a:cubicBezTo>
                <a:cubicBezTo>
                  <a:pt x="1279525" y="1176338"/>
                  <a:pt x="989012" y="1100137"/>
                  <a:pt x="830262" y="1022350"/>
                </a:cubicBezTo>
                <a:cubicBezTo>
                  <a:pt x="671512" y="944563"/>
                  <a:pt x="574674" y="736600"/>
                  <a:pt x="449262" y="660400"/>
                </a:cubicBezTo>
                <a:cubicBezTo>
                  <a:pt x="323850" y="584200"/>
                  <a:pt x="142874" y="625475"/>
                  <a:pt x="77787" y="565150"/>
                </a:cubicBezTo>
                <a:cubicBezTo>
                  <a:pt x="12700" y="504825"/>
                  <a:pt x="0" y="366713"/>
                  <a:pt x="58737" y="298450"/>
                </a:cubicBezTo>
                <a:cubicBezTo>
                  <a:pt x="117475" y="230188"/>
                  <a:pt x="260350" y="195262"/>
                  <a:pt x="401637" y="1555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200150" y="1600199"/>
            <a:ext cx="2305050" cy="1371601"/>
            <a:chOff x="1200150" y="1600199"/>
            <a:chExt cx="2305050" cy="1371601"/>
          </a:xfrm>
        </p:grpSpPr>
        <p:pic>
          <p:nvPicPr>
            <p:cNvPr id="65843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0150" y="1600199"/>
              <a:ext cx="409575" cy="45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9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0751" y="1600201"/>
              <a:ext cx="40732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40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1600200"/>
              <a:ext cx="4095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Oval 50"/>
            <p:cNvSpPr/>
            <p:nvPr/>
          </p:nvSpPr>
          <p:spPr>
            <a:xfrm>
              <a:off x="31242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2766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4290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10800000">
              <a:off x="1981200" y="2133600"/>
              <a:ext cx="1143000" cy="7620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1066800" y="4419600"/>
            <a:ext cx="2657474" cy="1447800"/>
            <a:chOff x="1066800" y="4419600"/>
            <a:chExt cx="2657474" cy="1447800"/>
          </a:xfrm>
        </p:grpSpPr>
        <p:pic>
          <p:nvPicPr>
            <p:cNvPr id="658436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33600" y="54102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7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6800" y="54102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8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00200" y="5410200"/>
              <a:ext cx="43355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TextBox 54"/>
            <p:cNvSpPr txBox="1"/>
            <p:nvPr/>
          </p:nvSpPr>
          <p:spPr>
            <a:xfrm>
              <a:off x="3124200" y="44196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76600" y="45720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29000" y="48122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rot="10800000" flipV="1">
              <a:off x="2286000" y="4800600"/>
              <a:ext cx="1066800" cy="5334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/>
          <p:cNvSpPr/>
          <p:nvPr/>
        </p:nvSpPr>
        <p:spPr>
          <a:xfrm>
            <a:off x="3560643" y="3505200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image space</a:t>
            </a:r>
            <a:endParaRPr lang="en-US" sz="2400" dirty="0"/>
          </a:p>
        </p:txBody>
      </p:sp>
      <p:sp>
        <p:nvSpPr>
          <p:cNvPr id="68" name="Rectangle 67"/>
          <p:cNvSpPr/>
          <p:nvPr/>
        </p:nvSpPr>
        <p:spPr>
          <a:xfrm>
            <a:off x="4648200" y="4724400"/>
            <a:ext cx="146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explicit manifolds</a:t>
            </a:r>
            <a:endParaRPr lang="en-US" sz="1600" dirty="0"/>
          </a:p>
        </p:txBody>
      </p:sp>
      <p:sp>
        <p:nvSpPr>
          <p:cNvPr id="69" name="Rectangle 68"/>
          <p:cNvSpPr/>
          <p:nvPr/>
        </p:nvSpPr>
        <p:spPr>
          <a:xfrm>
            <a:off x="2960546" y="1981200"/>
            <a:ext cx="14590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implicit manifolds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5" name="Picture 3" descr="texto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667000"/>
            <a:ext cx="4419600" cy="3049636"/>
          </a:xfrm>
          <a:prstGeom prst="rect">
            <a:avLst/>
          </a:prstGeom>
          <a:noFill/>
        </p:spPr>
      </p:pic>
      <p:pic>
        <p:nvPicPr>
          <p:cNvPr id="315398" name="Picture 6" descr="Jules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1" y="1295400"/>
            <a:ext cx="1371600" cy="153680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" y="381000"/>
            <a:ext cx="6680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5, Relations to the literature: psychophysics</a:t>
            </a:r>
            <a:endParaRPr lang="en-US" sz="3200" dirty="0"/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019800" y="3505200"/>
            <a:ext cx="2665413" cy="2317750"/>
            <a:chOff x="337" y="2448"/>
            <a:chExt cx="1679" cy="1460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80" y="369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576" y="2448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720" y="3408"/>
              <a:ext cx="1296" cy="0"/>
            </a:xfrm>
            <a:prstGeom prst="line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 rot="-5339109">
              <a:off x="-86" y="3091"/>
              <a:ext cx="10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ahoma" pitchFamily="34" charset="0"/>
                </a:rPr>
                <a:t>Response time T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912" y="3696"/>
              <a:ext cx="9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ahoma" pitchFamily="34" charset="0"/>
                </a:rPr>
                <a:t>Distractors # 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7200" y="12192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(1) textures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textons</a:t>
            </a:r>
            <a:r>
              <a:rPr lang="en-US" sz="2400" dirty="0" smtClean="0"/>
              <a:t>   </a:t>
            </a:r>
            <a:r>
              <a:rPr lang="en-US" dirty="0" smtClean="0"/>
              <a:t>(</a:t>
            </a:r>
            <a:r>
              <a:rPr lang="en-US" dirty="0" err="1" smtClean="0"/>
              <a:t>Julesz</a:t>
            </a:r>
            <a:r>
              <a:rPr lang="en-US" dirty="0" smtClean="0"/>
              <a:t>, 60-70s)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38200" y="2057400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textons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9" name="Picture 3" descr="texton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4800600" cy="3274323"/>
          </a:xfrm>
          <a:prstGeom prst="rect">
            <a:avLst/>
          </a:prstGeom>
          <a:noFill/>
        </p:spPr>
      </p:pic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381000" y="381000"/>
            <a:ext cx="7772400" cy="609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err="1" smtClean="0">
                <a:solidFill>
                  <a:schemeClr val="accent2"/>
                </a:solidFill>
                <a:ea typeface="华文仿宋" pitchFamily="2" charset="-122"/>
              </a:rPr>
              <a:t>Textons</a:t>
            </a:r>
            <a:r>
              <a:rPr lang="en-US" sz="3200" dirty="0" smtClean="0">
                <a:solidFill>
                  <a:schemeClr val="accent2"/>
                </a:solidFill>
                <a:ea typeface="华文仿宋" pitchFamily="2" charset="-122"/>
              </a:rPr>
              <a:t>  vs. Textures</a:t>
            </a:r>
            <a:endParaRPr lang="en-US" sz="3200" dirty="0">
              <a:solidFill>
                <a:schemeClr val="accent2"/>
              </a:solidFill>
              <a:ea typeface="华文仿宋" pitchFamily="2" charset="-122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638800" y="2438400"/>
            <a:ext cx="2894013" cy="2514600"/>
            <a:chOff x="288" y="2256"/>
            <a:chExt cx="1679" cy="1460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431" y="3504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V="1">
              <a:off x="527" y="2256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 flipV="1">
              <a:off x="624" y="2496"/>
              <a:ext cx="1248" cy="768"/>
            </a:xfrm>
            <a:prstGeom prst="line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 rot="-5339109">
              <a:off x="-135" y="2899"/>
              <a:ext cx="10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ahoma" pitchFamily="34" charset="0"/>
                </a:rPr>
                <a:t>Response time T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863" y="3504"/>
              <a:ext cx="9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ahoma" pitchFamily="34" charset="0"/>
                </a:rPr>
                <a:t>Distractors # 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3400" y="1371600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textures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4800600" cy="914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solidFill>
                  <a:schemeClr val="accent2"/>
                </a:solidFill>
                <a:latin typeface="Arial Narrow" pitchFamily="34" charset="0"/>
              </a:rPr>
              <a:t>6, Frequency plot of </a:t>
            </a:r>
            <a:r>
              <a:rPr lang="en-US" sz="2800" dirty="0">
                <a:solidFill>
                  <a:schemeClr val="accent2"/>
                </a:solidFill>
                <a:latin typeface="Arial Narrow" pitchFamily="34" charset="0"/>
              </a:rPr>
              <a:t>the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34" charset="0"/>
              </a:rPr>
              <a:t>ex/implicit manifolds </a:t>
            </a:r>
            <a:r>
              <a:rPr lang="en-US" sz="2800" dirty="0">
                <a:solidFill>
                  <a:schemeClr val="accent2"/>
                </a:solidFill>
                <a:latin typeface="Arial Narrow" pitchFamily="34" charset="0"/>
              </a:rPr>
              <a:t>in natural images</a:t>
            </a:r>
          </a:p>
        </p:txBody>
      </p:sp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implicit texture </a:t>
            </a:r>
            <a:r>
              <a:rPr lang="en-US" dirty="0" smtClean="0">
                <a:latin typeface="Arial" charset="0"/>
              </a:rPr>
              <a:t>clusters (blue), </a:t>
            </a:r>
            <a:endParaRPr lang="en-US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 explicit primitive clusters (pink).</a:t>
            </a:r>
            <a:endParaRPr lang="en-US" dirty="0">
              <a:latin typeface="Arial" charset="0"/>
            </a:endParaRPr>
          </a:p>
        </p:txBody>
      </p:sp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0" y="1581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8229" name="Object 5"/>
          <p:cNvGraphicFramePr>
            <a:graphicFrameLocks noChangeAspect="1"/>
          </p:cNvGraphicFramePr>
          <p:nvPr/>
        </p:nvGraphicFramePr>
        <p:xfrm>
          <a:off x="609600" y="1981200"/>
          <a:ext cx="4495800" cy="4114800"/>
        </p:xfrm>
        <a:graphic>
          <a:graphicData uri="http://schemas.openxmlformats.org/presentationml/2006/ole">
            <p:oleObj spid="_x0000_s308229" name="Chart" r:id="rId3" imgW="5476972" imgH="3695639" progId="Excel.Sheet.8">
              <p:embed/>
            </p:oleObj>
          </a:graphicData>
        </a:graphic>
      </p:graphicFrame>
      <p:graphicFrame>
        <p:nvGraphicFramePr>
          <p:cNvPr id="308232" name="Object 8"/>
          <p:cNvGraphicFramePr>
            <a:graphicFrameLocks noChangeAspect="1"/>
          </p:cNvGraphicFramePr>
          <p:nvPr/>
        </p:nvGraphicFramePr>
        <p:xfrm>
          <a:off x="5715000" y="-76200"/>
          <a:ext cx="3282950" cy="6858000"/>
        </p:xfrm>
        <a:graphic>
          <a:graphicData uri="http://schemas.openxmlformats.org/presentationml/2006/ole">
            <p:oleObj spid="_x0000_s308232" name="Visio" r:id="rId4" imgW="3959962" imgH="8277149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ags_in_scal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3600" y="2133600"/>
            <a:ext cx="4876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867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video shoot at the Pepperdine University 9-11-memorial,  Malibu, CA.  2009</a:t>
            </a:r>
            <a:endParaRPr lang="en-US" sz="1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382000" cy="5334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Information scaling and perceptual transition in video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772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Density (occlusion) and motion dynamics also contribute to perceptual transitions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华文仿宋" pitchFamily="2" charset="-122"/>
                <a:cs typeface="Times New Roman" pitchFamily="18" charset="0"/>
              </a:rPr>
              <a:t>Video representations:    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trackable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  vs. non-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trackable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 </a:t>
            </a:r>
            <a:endParaRPr lang="en-US" dirty="0">
              <a:ea typeface="华文仿宋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70104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7,  Primal 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</a:rPr>
              <a:t>sketch: integrating the two regimes</a:t>
            </a:r>
            <a:endParaRPr lang="en-US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pic>
        <p:nvPicPr>
          <p:cNvPr id="158723" name="Picture 3" descr="horserid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79525"/>
            <a:ext cx="2438400" cy="1949450"/>
          </a:xfrm>
          <a:prstGeom prst="rect">
            <a:avLst/>
          </a:prstGeom>
          <a:noFill/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3124200" y="3244850"/>
            <a:ext cx="2746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sketching pursuit process</a:t>
            </a:r>
          </a:p>
        </p:txBody>
      </p:sp>
      <p:pic>
        <p:nvPicPr>
          <p:cNvPr id="158725" name="Picture 5" descr="horseriding_syn0_on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7900" y="3717925"/>
            <a:ext cx="2400300" cy="19208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6638925" y="5699125"/>
            <a:ext cx="1514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sketch image</a:t>
            </a:r>
          </a:p>
        </p:txBody>
      </p:sp>
      <p:pic>
        <p:nvPicPr>
          <p:cNvPr id="158727" name="Picture 7" descr="horseriding_syn2_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733800"/>
            <a:ext cx="2362200" cy="1890713"/>
          </a:xfrm>
          <a:prstGeom prst="rect">
            <a:avLst/>
          </a:prstGeom>
          <a:noFill/>
        </p:spPr>
      </p:pic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3406775" y="5699125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synthesized textures</a:t>
            </a:r>
          </a:p>
        </p:txBody>
      </p:sp>
      <p:pic>
        <p:nvPicPr>
          <p:cNvPr id="158729" name="Picture 9" descr="horseriding_syn_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733800"/>
            <a:ext cx="2514600" cy="2011363"/>
          </a:xfrm>
          <a:prstGeom prst="rect">
            <a:avLst/>
          </a:prstGeom>
          <a:noFill/>
        </p:spPr>
      </p:pic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1066800" y="3260725"/>
            <a:ext cx="1204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org image</a:t>
            </a:r>
          </a:p>
        </p:txBody>
      </p:sp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1066800" y="5699125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syn image</a:t>
            </a:r>
          </a:p>
        </p:txBody>
      </p:sp>
      <p:sp>
        <p:nvSpPr>
          <p:cNvPr id="158732" name="Text Box 12"/>
          <p:cNvSpPr txBox="1">
            <a:spLocks noChangeArrowheads="1"/>
          </p:cNvSpPr>
          <p:nvPr/>
        </p:nvSpPr>
        <p:spPr bwMode="auto">
          <a:xfrm>
            <a:off x="5715000" y="4479925"/>
            <a:ext cx="384175" cy="5191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158733" name="Text Box 13"/>
          <p:cNvSpPr txBox="1">
            <a:spLocks noChangeArrowheads="1"/>
          </p:cNvSpPr>
          <p:nvPr/>
        </p:nvSpPr>
        <p:spPr bwMode="auto">
          <a:xfrm>
            <a:off x="2997200" y="4479925"/>
            <a:ext cx="384175" cy="5191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=</a:t>
            </a:r>
          </a:p>
        </p:txBody>
      </p:sp>
      <p:grpSp>
        <p:nvGrpSpPr>
          <p:cNvPr id="158734" name="Group 14"/>
          <p:cNvGrpSpPr>
            <a:grpSpLocks/>
          </p:cNvGrpSpPr>
          <p:nvPr/>
        </p:nvGrpSpPr>
        <p:grpSpPr bwMode="auto">
          <a:xfrm>
            <a:off x="6018213" y="1279525"/>
            <a:ext cx="2439987" cy="1946275"/>
            <a:chOff x="384" y="528"/>
            <a:chExt cx="2160" cy="1728"/>
          </a:xfrm>
        </p:grpSpPr>
        <p:pic>
          <p:nvPicPr>
            <p:cNvPr id="158735" name="Picture 15" descr="horseriding_show"/>
            <p:cNvPicPr>
              <a:picLocks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4" y="528"/>
              <a:ext cx="2160" cy="1728"/>
            </a:xfrm>
            <a:prstGeom prst="rect">
              <a:avLst/>
            </a:prstGeom>
            <a:noFill/>
          </p:spPr>
        </p:pic>
        <p:sp>
          <p:nvSpPr>
            <p:cNvPr id="158736" name="Rectangle 16"/>
            <p:cNvSpPr>
              <a:spLocks noChangeArrowheads="1"/>
            </p:cNvSpPr>
            <p:nvPr/>
          </p:nvSpPr>
          <p:spPr bwMode="auto">
            <a:xfrm>
              <a:off x="384" y="528"/>
              <a:ext cx="2160" cy="17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6881813" y="3244850"/>
            <a:ext cx="1042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sketches</a:t>
            </a:r>
          </a:p>
        </p:txBody>
      </p:sp>
      <p:sp>
        <p:nvSpPr>
          <p:cNvPr id="158738" name="AutoShape 18"/>
          <p:cNvSpPr>
            <a:spLocks noChangeArrowheads="1"/>
          </p:cNvSpPr>
          <p:nvPr/>
        </p:nvSpPr>
        <p:spPr bwMode="auto">
          <a:xfrm>
            <a:off x="7239000" y="3565525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noFill/>
          <a:ln w="9525">
            <a:solidFill>
              <a:srgbClr val="FF99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8739" name="Picture 19" descr="horseriding_proces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1279525"/>
            <a:ext cx="24384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40" name="Rectangle 20"/>
          <p:cNvSpPr>
            <a:spLocks noChangeArrowheads="1"/>
          </p:cNvSpPr>
          <p:nvPr/>
        </p:nvSpPr>
        <p:spPr bwMode="auto">
          <a:xfrm>
            <a:off x="3276600" y="1279525"/>
            <a:ext cx="2438400" cy="19812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42" name="Text Box 22"/>
          <p:cNvSpPr txBox="1">
            <a:spLocks noChangeArrowheads="1"/>
          </p:cNvSpPr>
          <p:nvPr/>
        </p:nvSpPr>
        <p:spPr bwMode="auto">
          <a:xfrm>
            <a:off x="6934200" y="6248400"/>
            <a:ext cx="17402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Guo,Zhu,Wu</a:t>
            </a:r>
            <a:r>
              <a:rPr lang="en-US" sz="1400" dirty="0"/>
              <a:t>, 2003-05)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81000" y="304800"/>
            <a:ext cx="7772400" cy="685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altLang="zh-CN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Manifolds </a:t>
            </a:r>
            <a:r>
              <a:rPr lang="en-US" altLang="zh-CN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of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image 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primitive</a:t>
            </a:r>
            <a:r>
              <a:rPr lang="en-US" altLang="zh-CN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s</a:t>
            </a:r>
            <a:endParaRPr lang="en-US" sz="3200" dirty="0">
              <a:solidFill>
                <a:schemeClr val="accent2"/>
              </a:solidFill>
              <a:latin typeface="Arial Narrow" pitchFamily="34" charset="0"/>
              <a:ea typeface="华文仿宋" pitchFamily="2" charset="-122"/>
            </a:endParaRP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388938" y="1219200"/>
            <a:ext cx="875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Learned </a:t>
            </a:r>
            <a:r>
              <a:rPr lang="en-US" sz="2000">
                <a:solidFill>
                  <a:schemeClr val="accent2"/>
                </a:solidFill>
              </a:rPr>
              <a:t>texton/primitive</a:t>
            </a:r>
            <a:r>
              <a:rPr lang="en-US" sz="2000"/>
              <a:t> dictionary with some landmarks that transform and warp the patches</a:t>
            </a:r>
          </a:p>
        </p:txBody>
      </p:sp>
      <p:pic>
        <p:nvPicPr>
          <p:cNvPr id="319492" name="Picture 4" descr="prim_samp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701800"/>
            <a:ext cx="5715000" cy="454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65532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Primal Sketch is </a:t>
            </a:r>
            <a:r>
              <a:rPr lang="en-US" altLang="zh-CN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a 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two-level </a:t>
            </a:r>
            <a:r>
              <a:rPr lang="en-US" altLang="zh-CN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MRF </a:t>
            </a:r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model</a:t>
            </a:r>
            <a:endParaRPr lang="en-US" sz="3200" dirty="0">
              <a:solidFill>
                <a:schemeClr val="accent2"/>
              </a:solidFill>
              <a:latin typeface="Arial Narrow" pitchFamily="34" charset="0"/>
              <a:ea typeface="华文仿宋" pitchFamily="2" charset="-122"/>
            </a:endParaRPr>
          </a:p>
        </p:txBody>
      </p:sp>
      <p:sp>
        <p:nvSpPr>
          <p:cNvPr id="326659" name="AutoShape 3"/>
          <p:cNvSpPr>
            <a:spLocks noChangeArrowheads="1"/>
          </p:cNvSpPr>
          <p:nvPr/>
        </p:nvSpPr>
        <p:spPr bwMode="auto">
          <a:xfrm>
            <a:off x="1524000" y="35814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noFill/>
          <a:ln w="9525">
            <a:solidFill>
              <a:srgbClr val="FF99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994275" y="1447800"/>
            <a:ext cx="1749425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Spatial MRF</a:t>
            </a: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4994275" y="5715000"/>
            <a:ext cx="1851025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Texture MRF</a:t>
            </a:r>
          </a:p>
        </p:txBody>
      </p:sp>
      <p:pic>
        <p:nvPicPr>
          <p:cNvPr id="326662" name="Picture 6" descr="horseriding_sketch_textur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144963"/>
            <a:ext cx="2300288" cy="1841500"/>
          </a:xfrm>
          <a:prstGeom prst="rect">
            <a:avLst/>
          </a:prstGeom>
          <a:noFill/>
        </p:spPr>
      </p:pic>
      <p:grpSp>
        <p:nvGrpSpPr>
          <p:cNvPr id="326663" name="Group 7"/>
          <p:cNvGrpSpPr>
            <a:grpSpLocks/>
          </p:cNvGrpSpPr>
          <p:nvPr/>
        </p:nvGrpSpPr>
        <p:grpSpPr bwMode="auto">
          <a:xfrm>
            <a:off x="457200" y="1524000"/>
            <a:ext cx="2286000" cy="1981200"/>
            <a:chOff x="384" y="528"/>
            <a:chExt cx="2160" cy="1728"/>
          </a:xfrm>
        </p:grpSpPr>
        <p:pic>
          <p:nvPicPr>
            <p:cNvPr id="326664" name="Picture 8" descr="horseriding_show"/>
            <p:cNvPicPr>
              <a:picLocks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528"/>
              <a:ext cx="2160" cy="1728"/>
            </a:xfrm>
            <a:prstGeom prst="rect">
              <a:avLst/>
            </a:prstGeom>
            <a:noFill/>
          </p:spPr>
        </p:pic>
        <p:sp>
          <p:nvSpPr>
            <p:cNvPr id="326665" name="Rectangle 9"/>
            <p:cNvSpPr>
              <a:spLocks noChangeArrowheads="1"/>
            </p:cNvSpPr>
            <p:nvPr/>
          </p:nvSpPr>
          <p:spPr bwMode="auto">
            <a:xfrm>
              <a:off x="384" y="528"/>
              <a:ext cx="2160" cy="17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6666" name="Picture 10" descr="sketch_ske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079625"/>
            <a:ext cx="5832475" cy="3613150"/>
          </a:xfrm>
          <a:prstGeom prst="rect">
            <a:avLst/>
          </a:prstGeom>
          <a:noFill/>
        </p:spPr>
      </p:pic>
      <p:sp>
        <p:nvSpPr>
          <p:cNvPr id="326667" name="Rectangle 11"/>
          <p:cNvSpPr>
            <a:spLocks noChangeArrowheads="1"/>
          </p:cNvSpPr>
          <p:nvPr/>
        </p:nvSpPr>
        <p:spPr bwMode="auto">
          <a:xfrm>
            <a:off x="457200" y="41148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77724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Primal sketch example</a:t>
            </a: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809625" y="1279525"/>
            <a:ext cx="866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itchFamily="18" charset="0"/>
                <a:ea typeface="SimSun" pitchFamily="2" charset="-122"/>
              </a:rPr>
              <a:t> input</a:t>
            </a:r>
          </a:p>
          <a:p>
            <a:r>
              <a:rPr lang="en-US" sz="2000">
                <a:latin typeface="Times New Roman" pitchFamily="18" charset="0"/>
              </a:rPr>
              <a:t> image</a:t>
            </a:r>
          </a:p>
        </p:txBody>
      </p:sp>
      <p:sp>
        <p:nvSpPr>
          <p:cNvPr id="327684" name="Text Box 4"/>
          <p:cNvSpPr txBox="1">
            <a:spLocks noChangeArrowheads="1"/>
          </p:cNvSpPr>
          <p:nvPr/>
        </p:nvSpPr>
        <p:spPr bwMode="auto">
          <a:xfrm>
            <a:off x="855663" y="3657600"/>
            <a:ext cx="1430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synthesized </a:t>
            </a:r>
            <a:endParaRPr lang="en-US" altLang="zh-CN" sz="2000">
              <a:latin typeface="Times New Roman" pitchFamily="18" charset="0"/>
              <a:ea typeface="SimSun" pitchFamily="2" charset="-122"/>
            </a:endParaRPr>
          </a:p>
          <a:p>
            <a:r>
              <a:rPr lang="en-US" sz="2000">
                <a:latin typeface="Times New Roman" pitchFamily="18" charset="0"/>
              </a:rPr>
              <a:t>image</a:t>
            </a:r>
          </a:p>
        </p:txBody>
      </p:sp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7286625" y="3709988"/>
            <a:ext cx="1042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sketches</a:t>
            </a:r>
          </a:p>
        </p:txBody>
      </p:sp>
      <p:sp>
        <p:nvSpPr>
          <p:cNvPr id="327686" name="Text Box 6"/>
          <p:cNvSpPr txBox="1">
            <a:spLocks noChangeArrowheads="1"/>
          </p:cNvSpPr>
          <p:nvPr/>
        </p:nvSpPr>
        <p:spPr bwMode="auto">
          <a:xfrm>
            <a:off x="7086600" y="1203325"/>
            <a:ext cx="1985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sketching pursuit </a:t>
            </a:r>
            <a:endParaRPr lang="en-US" altLang="zh-CN" sz="2000">
              <a:latin typeface="Times New Roman" pitchFamily="18" charset="0"/>
              <a:ea typeface="SimSun" pitchFamily="2" charset="-122"/>
            </a:endParaRPr>
          </a:p>
          <a:p>
            <a:r>
              <a:rPr lang="en-US" sz="2000">
                <a:latin typeface="Times New Roman" pitchFamily="18" charset="0"/>
              </a:rPr>
              <a:t>process</a:t>
            </a:r>
          </a:p>
        </p:txBody>
      </p:sp>
      <p:pic>
        <p:nvPicPr>
          <p:cNvPr id="327687" name="Picture 7" descr="mat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295400"/>
            <a:ext cx="2286000" cy="2286000"/>
          </a:xfrm>
          <a:prstGeom prst="rect">
            <a:avLst/>
          </a:prstGeom>
          <a:noFill/>
        </p:spPr>
      </p:pic>
      <p:pic>
        <p:nvPicPr>
          <p:cNvPr id="327688" name="Picture 8" descr="mat201_proces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95400"/>
            <a:ext cx="2286000" cy="2286000"/>
          </a:xfrm>
          <a:prstGeom prst="rect">
            <a:avLst/>
          </a:prstGeom>
          <a:noFill/>
        </p:spPr>
      </p:pic>
      <p:pic>
        <p:nvPicPr>
          <p:cNvPr id="327689" name="Picture 9" descr="mat201_syn_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733800"/>
            <a:ext cx="2286000" cy="2286000"/>
          </a:xfrm>
          <a:prstGeom prst="rect">
            <a:avLst/>
          </a:prstGeom>
          <a:noFill/>
        </p:spPr>
      </p:pic>
      <p:pic>
        <p:nvPicPr>
          <p:cNvPr id="327690" name="Picture 10" descr="mat201_prim_sho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767138"/>
            <a:ext cx="2286000" cy="2286000"/>
          </a:xfrm>
          <a:prstGeom prst="rect">
            <a:avLst/>
          </a:prstGeom>
          <a:noFill/>
        </p:spPr>
      </p:pic>
      <p:sp>
        <p:nvSpPr>
          <p:cNvPr id="327691" name="Rectangle 11"/>
          <p:cNvSpPr>
            <a:spLocks noChangeArrowheads="1"/>
          </p:cNvSpPr>
          <p:nvPr/>
        </p:nvSpPr>
        <p:spPr bwMode="auto">
          <a:xfrm>
            <a:off x="4724400" y="1295400"/>
            <a:ext cx="2286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692" name="Rectangle 12"/>
          <p:cNvSpPr>
            <a:spLocks noChangeArrowheads="1"/>
          </p:cNvSpPr>
          <p:nvPr/>
        </p:nvSpPr>
        <p:spPr bwMode="auto">
          <a:xfrm>
            <a:off x="4724400" y="3767138"/>
            <a:ext cx="2286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1139825" y="5256213"/>
            <a:ext cx="165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original image</a:t>
            </a:r>
          </a:p>
        </p:txBody>
      </p:sp>
      <p:sp>
        <p:nvSpPr>
          <p:cNvPr id="367620" name="Text Box 4"/>
          <p:cNvSpPr txBox="1">
            <a:spLocks noChangeArrowheads="1"/>
          </p:cNvSpPr>
          <p:nvPr/>
        </p:nvSpPr>
        <p:spPr bwMode="auto">
          <a:xfrm>
            <a:off x="3578225" y="5256213"/>
            <a:ext cx="2049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synthesized image</a:t>
            </a:r>
          </a:p>
        </p:txBody>
      </p:sp>
      <p:sp>
        <p:nvSpPr>
          <p:cNvPr id="367621" name="Text Box 5"/>
          <p:cNvSpPr txBox="1">
            <a:spLocks noChangeArrowheads="1"/>
          </p:cNvSpPr>
          <p:nvPr/>
        </p:nvSpPr>
        <p:spPr bwMode="auto">
          <a:xfrm>
            <a:off x="6092825" y="5256213"/>
            <a:ext cx="2746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sketching pursuit process</a:t>
            </a:r>
          </a:p>
        </p:txBody>
      </p:sp>
      <p:pic>
        <p:nvPicPr>
          <p:cNvPr id="367622" name="Picture 6" descr="building1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1982788"/>
            <a:ext cx="2559050" cy="3198812"/>
          </a:xfrm>
          <a:prstGeom prst="rect">
            <a:avLst/>
          </a:prstGeom>
          <a:noFill/>
        </p:spPr>
      </p:pic>
      <p:pic>
        <p:nvPicPr>
          <p:cNvPr id="367623" name="Picture 7" descr="building135_syn_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5825" y="1981200"/>
            <a:ext cx="2559050" cy="3198813"/>
          </a:xfrm>
          <a:prstGeom prst="rect">
            <a:avLst/>
          </a:prstGeom>
          <a:noFill/>
        </p:spPr>
      </p:pic>
      <p:grpSp>
        <p:nvGrpSpPr>
          <p:cNvPr id="367624" name="Group 8"/>
          <p:cNvGrpSpPr>
            <a:grpSpLocks/>
          </p:cNvGrpSpPr>
          <p:nvPr/>
        </p:nvGrpSpPr>
        <p:grpSpPr bwMode="auto">
          <a:xfrm>
            <a:off x="6096000" y="1981200"/>
            <a:ext cx="2590800" cy="3200400"/>
            <a:chOff x="3840" y="1248"/>
            <a:chExt cx="1632" cy="2016"/>
          </a:xfrm>
        </p:grpSpPr>
        <p:pic>
          <p:nvPicPr>
            <p:cNvPr id="367625" name="Picture 9" descr="building135_proces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8" y="1248"/>
              <a:ext cx="1612" cy="2015"/>
            </a:xfrm>
            <a:prstGeom prst="rect">
              <a:avLst/>
            </a:prstGeom>
            <a:noFill/>
          </p:spPr>
        </p:pic>
        <p:sp>
          <p:nvSpPr>
            <p:cNvPr id="367626" name="Rectangle 10"/>
            <p:cNvSpPr>
              <a:spLocks noChangeArrowheads="1"/>
            </p:cNvSpPr>
            <p:nvPr/>
          </p:nvSpPr>
          <p:spPr bwMode="auto">
            <a:xfrm>
              <a:off x="3840" y="1248"/>
              <a:ext cx="1632" cy="2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81000" y="381000"/>
            <a:ext cx="4419600" cy="609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  <a:ea typeface="华文仿宋" pitchFamily="2" charset="-122"/>
              </a:rPr>
              <a:t>Primal sketch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577" y="1409700"/>
            <a:ext cx="795242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4800" y="329625"/>
            <a:ext cx="8645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8,  deformable template: mixing the </a:t>
            </a:r>
            <a:r>
              <a:rPr lang="en-US" sz="3200" dirty="0" err="1" smtClean="0">
                <a:solidFill>
                  <a:schemeClr val="accent2"/>
                </a:solidFill>
              </a:rPr>
              <a:t>im</a:t>
            </a:r>
            <a:r>
              <a:rPr lang="en-US" sz="3200" dirty="0" smtClean="0">
                <a:solidFill>
                  <a:schemeClr val="accent2"/>
                </a:solidFill>
              </a:rPr>
              <a:t>/explicit manifolds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62484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Zhangzhang Si et al 2009 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Learning Hybrid Object Template</a:t>
            </a:r>
            <a:endParaRPr lang="en-US" sz="3200" dirty="0">
              <a:latin typeface="Arial Narrow" pitchFamily="34" charset="0"/>
            </a:endParaRPr>
          </a:p>
        </p:txBody>
      </p:sp>
      <p:pic>
        <p:nvPicPr>
          <p:cNvPr id="3" name="Picture 4" descr="C:\Users\zhangzhang\Documents\Academic\papers\mine\sketch_texture_report\img\hedgehog\match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0"/>
            <a:ext cx="7744408" cy="1524000"/>
          </a:xfrm>
          <a:prstGeom prst="rect">
            <a:avLst/>
          </a:prstGeom>
          <a:noFill/>
        </p:spPr>
      </p:pic>
      <p:pic>
        <p:nvPicPr>
          <p:cNvPr id="4" name="Picture 8" descr="C:\Users\zhangzhang\Documents\Academic\Project_Data\mixed_template\hedgehog_original\mixed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133600"/>
            <a:ext cx="1524000" cy="152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 pitchFamily="34" charset="0"/>
              </a:rPr>
              <a:t>Hedgehog template learned only 10 examples</a:t>
            </a:r>
            <a:endParaRPr lang="en-US" sz="20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3600" dirty="0" smtClean="0">
                <a:latin typeface="Arial Narrow" pitchFamily="34" charset="0"/>
              </a:rPr>
              <a:t>Examples of Learned object templates</a:t>
            </a:r>
            <a:endParaRPr lang="en-US" sz="3600" dirty="0">
              <a:latin typeface="Arial Narrow" pitchFamily="34" charset="0"/>
            </a:endParaRPr>
          </a:p>
        </p:txBody>
      </p:sp>
      <p:pic>
        <p:nvPicPr>
          <p:cNvPr id="3" name="Picture 3" descr="C:\Users\zhangzhang\Documents\Academic\HOMAPAGE\mixed_template\mixed_template_tags\lionHea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810000"/>
            <a:ext cx="2507266" cy="2178365"/>
          </a:xfrm>
          <a:prstGeom prst="rect">
            <a:avLst/>
          </a:prstGeom>
          <a:noFill/>
        </p:spPr>
      </p:pic>
      <p:pic>
        <p:nvPicPr>
          <p:cNvPr id="4" name="Picture 4" descr="C:\Users\zhangzhang\Documents\Academic\HOMAPAGE\mixed_template\mixed_template_tags\clock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7987" y="1524000"/>
            <a:ext cx="2527013" cy="2189118"/>
          </a:xfrm>
          <a:prstGeom prst="rect">
            <a:avLst/>
          </a:prstGeom>
          <a:noFill/>
        </p:spPr>
      </p:pic>
      <p:pic>
        <p:nvPicPr>
          <p:cNvPr id="5" name="Picture 5" descr="C:\Users\zhangzhang\Documents\Academic\HOMAPAGE\mixed_template\mixed_template_tags\catHead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2544892" cy="2204606"/>
          </a:xfrm>
          <a:prstGeom prst="rect">
            <a:avLst/>
          </a:prstGeom>
          <a:noFill/>
        </p:spPr>
      </p:pic>
      <p:pic>
        <p:nvPicPr>
          <p:cNvPr id="6" name="Picture 6" descr="C:\Users\zhangzhang\Documents\Academic\HOMAPAGE\mixed_template\mixed_template_tags\pigHead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0"/>
            <a:ext cx="2514601" cy="2178366"/>
          </a:xfrm>
          <a:prstGeom prst="rect">
            <a:avLst/>
          </a:prstGeom>
          <a:noFill/>
        </p:spPr>
      </p:pic>
      <p:pic>
        <p:nvPicPr>
          <p:cNvPr id="7" name="Picture 7" descr="C:\Users\zhangzhang\Documents\Academic\HOMAPAGE\mixed_template\mixed_template_tags\pizza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524000"/>
            <a:ext cx="2523204" cy="21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57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The info. </a:t>
            </a:r>
            <a:r>
              <a:rPr lang="en-US" sz="2800" dirty="0" smtClean="0">
                <a:solidFill>
                  <a:schemeClr val="accent2"/>
                </a:solidFill>
              </a:rPr>
              <a:t>g</a:t>
            </a:r>
            <a:r>
              <a:rPr lang="en-US" sz="2800" dirty="0" smtClean="0">
                <a:solidFill>
                  <a:schemeClr val="accent2"/>
                </a:solidFill>
              </a:rPr>
              <a:t>ain in pursuing the object templates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84301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81000" y="3810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kern="1200" dirty="0" smtClean="0">
                <a:solidFill>
                  <a:srgbClr val="0070C0"/>
                </a:solidFill>
                <a:latin typeface="Arial Narrow" pitchFamily="34" charset="0"/>
                <a:ea typeface="SimSun" pitchFamily="2" charset="-122"/>
                <a:cs typeface="Arial" charset="0"/>
              </a:rPr>
              <a:t>9, Clustering video primitives (</a:t>
            </a:r>
            <a:r>
              <a:rPr lang="en-US" altLang="zh-CN" sz="2800" kern="1200" dirty="0" err="1" smtClean="0">
                <a:solidFill>
                  <a:srgbClr val="0070C0"/>
                </a:solidFill>
                <a:latin typeface="Arial Narrow" pitchFamily="34" charset="0"/>
                <a:ea typeface="SimSun" pitchFamily="2" charset="-122"/>
                <a:cs typeface="Arial" charset="0"/>
              </a:rPr>
              <a:t>trackable</a:t>
            </a:r>
            <a:r>
              <a:rPr lang="en-US" altLang="zh-CN" sz="2800" kern="1200" dirty="0" smtClean="0">
                <a:solidFill>
                  <a:srgbClr val="0070C0"/>
                </a:solidFill>
                <a:latin typeface="Arial Narrow" pitchFamily="34" charset="0"/>
                <a:ea typeface="SimSun" pitchFamily="2" charset="-122"/>
                <a:cs typeface="Arial" charset="0"/>
              </a:rPr>
              <a:t> and </a:t>
            </a:r>
            <a:r>
              <a:rPr lang="en-US" altLang="zh-CN" sz="2800" kern="1200" dirty="0" err="1" smtClean="0">
                <a:solidFill>
                  <a:srgbClr val="0070C0"/>
                </a:solidFill>
                <a:latin typeface="Arial Narrow" pitchFamily="34" charset="0"/>
                <a:ea typeface="SimSun" pitchFamily="2" charset="-122"/>
                <a:cs typeface="Arial" charset="0"/>
              </a:rPr>
              <a:t>intrackable</a:t>
            </a:r>
            <a:r>
              <a:rPr lang="en-US" altLang="zh-CN" sz="2800" kern="1200" dirty="0" smtClean="0">
                <a:solidFill>
                  <a:srgbClr val="0070C0"/>
                </a:solidFill>
                <a:latin typeface="Arial Narrow" pitchFamily="34" charset="0"/>
                <a:ea typeface="SimSun" pitchFamily="2" charset="-122"/>
                <a:cs typeface="Arial" charset="0"/>
              </a:rPr>
              <a:t>)</a:t>
            </a:r>
            <a:endParaRPr lang="en-US" altLang="zh-CN" sz="2800" kern="1200" dirty="0">
              <a:solidFill>
                <a:srgbClr val="0070C0"/>
              </a:solidFill>
              <a:latin typeface="Arial Narrow" pitchFamily="34" charset="0"/>
              <a:ea typeface="SimSun" pitchFamily="2" charset="-122"/>
              <a:cs typeface="Arial" charset="0"/>
            </a:endParaRPr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0482" y="2230192"/>
            <a:ext cx="2214282" cy="106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3" name="Right Arrow 202"/>
          <p:cNvSpPr/>
          <p:nvPr/>
        </p:nvSpPr>
        <p:spPr>
          <a:xfrm>
            <a:off x="5526741" y="2517820"/>
            <a:ext cx="502024" cy="28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335" name="Down Arrow 334"/>
          <p:cNvSpPr/>
          <p:nvPr/>
        </p:nvSpPr>
        <p:spPr>
          <a:xfrm>
            <a:off x="7247965" y="3380704"/>
            <a:ext cx="358588" cy="5033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466" name="Oval 465"/>
          <p:cNvSpPr/>
          <p:nvPr/>
        </p:nvSpPr>
        <p:spPr>
          <a:xfrm>
            <a:off x="3590365" y="5250287"/>
            <a:ext cx="1004047" cy="9347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grpSp>
        <p:nvGrpSpPr>
          <p:cNvPr id="2" name="Group 467"/>
          <p:cNvGrpSpPr/>
          <p:nvPr/>
        </p:nvGrpSpPr>
        <p:grpSpPr>
          <a:xfrm>
            <a:off x="6525596" y="5332980"/>
            <a:ext cx="394936" cy="390096"/>
            <a:chOff x="5028406" y="1295400"/>
            <a:chExt cx="1907382" cy="1981200"/>
          </a:xfrm>
        </p:grpSpPr>
        <p:cxnSp>
          <p:nvCxnSpPr>
            <p:cNvPr id="469" name="Straight Connector 468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480"/>
          <p:cNvGrpSpPr/>
          <p:nvPr/>
        </p:nvGrpSpPr>
        <p:grpSpPr>
          <a:xfrm>
            <a:off x="6530788" y="5004006"/>
            <a:ext cx="394936" cy="390096"/>
            <a:chOff x="5028406" y="1295400"/>
            <a:chExt cx="1907382" cy="1981200"/>
          </a:xfrm>
        </p:grpSpPr>
        <p:cxnSp>
          <p:nvCxnSpPr>
            <p:cNvPr id="482" name="Straight Connector 481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93"/>
          <p:cNvGrpSpPr/>
          <p:nvPr/>
        </p:nvGrpSpPr>
        <p:grpSpPr>
          <a:xfrm>
            <a:off x="6924746" y="5363541"/>
            <a:ext cx="394936" cy="390096"/>
            <a:chOff x="5028406" y="1295400"/>
            <a:chExt cx="1907382" cy="1981200"/>
          </a:xfrm>
        </p:grpSpPr>
        <p:cxnSp>
          <p:nvCxnSpPr>
            <p:cNvPr id="495" name="Straight Connector 494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06"/>
          <p:cNvGrpSpPr/>
          <p:nvPr/>
        </p:nvGrpSpPr>
        <p:grpSpPr>
          <a:xfrm>
            <a:off x="6243918" y="3884054"/>
            <a:ext cx="2366682" cy="2229118"/>
            <a:chOff x="4876006" y="1447800"/>
            <a:chExt cx="1907382" cy="1981200"/>
          </a:xfrm>
        </p:grpSpPr>
        <p:cxnSp>
          <p:nvCxnSpPr>
            <p:cNvPr id="508" name="Straight Connector 507"/>
            <p:cNvCxnSpPr/>
            <p:nvPr/>
          </p:nvCxnSpPr>
          <p:spPr>
            <a:xfrm flipV="1">
              <a:off x="4876800" y="1447800"/>
              <a:ext cx="12192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>
            <a:xfrm>
              <a:off x="4876800" y="2209800"/>
              <a:ext cx="6858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 rot="5400000">
              <a:off x="4457700" y="2628900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/>
            <p:cNvCxnSpPr/>
            <p:nvPr/>
          </p:nvCxnSpPr>
          <p:spPr>
            <a:xfrm>
              <a:off x="6096000" y="1447800"/>
              <a:ext cx="6858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/>
            <p:cNvCxnSpPr/>
            <p:nvPr/>
          </p:nvCxnSpPr>
          <p:spPr>
            <a:xfrm flipV="1">
              <a:off x="5562600" y="1828800"/>
              <a:ext cx="12192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>
            <a:xfrm rot="5400000">
              <a:off x="5144294" y="3009106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/>
            <p:cNvCxnSpPr/>
            <p:nvPr/>
          </p:nvCxnSpPr>
          <p:spPr>
            <a:xfrm>
              <a:off x="4876800" y="3048000"/>
              <a:ext cx="6858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/>
            <p:cNvCxnSpPr/>
            <p:nvPr/>
          </p:nvCxnSpPr>
          <p:spPr>
            <a:xfrm flipV="1">
              <a:off x="5562600" y="2667000"/>
              <a:ext cx="12192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/>
            <p:cNvCxnSpPr/>
            <p:nvPr/>
          </p:nvCxnSpPr>
          <p:spPr>
            <a:xfrm rot="5400000">
              <a:off x="6363494" y="2247106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/>
            <p:cNvCxnSpPr/>
            <p:nvPr/>
          </p:nvCxnSpPr>
          <p:spPr>
            <a:xfrm rot="5400000">
              <a:off x="5677694" y="1866106"/>
              <a:ext cx="8382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/>
            <p:cNvCxnSpPr/>
            <p:nvPr/>
          </p:nvCxnSpPr>
          <p:spPr>
            <a:xfrm flipV="1">
              <a:off x="4876800" y="2286000"/>
              <a:ext cx="1219200" cy="762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/>
            <p:cNvCxnSpPr/>
            <p:nvPr/>
          </p:nvCxnSpPr>
          <p:spPr>
            <a:xfrm>
              <a:off x="6096000" y="2286000"/>
              <a:ext cx="685800" cy="381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19"/>
          <p:cNvGrpSpPr/>
          <p:nvPr/>
        </p:nvGrpSpPr>
        <p:grpSpPr>
          <a:xfrm>
            <a:off x="7764979" y="5165797"/>
            <a:ext cx="394936" cy="390096"/>
            <a:chOff x="5028406" y="1295400"/>
            <a:chExt cx="1907382" cy="1981200"/>
          </a:xfrm>
        </p:grpSpPr>
        <p:cxnSp>
          <p:nvCxnSpPr>
            <p:cNvPr id="521" name="Straight Connector 520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32"/>
          <p:cNvGrpSpPr/>
          <p:nvPr/>
        </p:nvGrpSpPr>
        <p:grpSpPr>
          <a:xfrm>
            <a:off x="7257958" y="4818845"/>
            <a:ext cx="394936" cy="390096"/>
            <a:chOff x="5028406" y="1295400"/>
            <a:chExt cx="1907382" cy="1981200"/>
          </a:xfrm>
        </p:grpSpPr>
        <p:cxnSp>
          <p:nvCxnSpPr>
            <p:cNvPr id="534" name="Straight Connector 533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545"/>
          <p:cNvGrpSpPr/>
          <p:nvPr/>
        </p:nvGrpSpPr>
        <p:grpSpPr>
          <a:xfrm>
            <a:off x="7391400" y="4213028"/>
            <a:ext cx="394936" cy="390096"/>
            <a:chOff x="5028406" y="1295400"/>
            <a:chExt cx="1907382" cy="1981200"/>
          </a:xfrm>
        </p:grpSpPr>
        <p:cxnSp>
          <p:nvCxnSpPr>
            <p:cNvPr id="547" name="Straight Connector 546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Straight Connector 553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58"/>
          <p:cNvGrpSpPr/>
          <p:nvPr/>
        </p:nvGrpSpPr>
        <p:grpSpPr>
          <a:xfrm>
            <a:off x="7534835" y="4531217"/>
            <a:ext cx="394936" cy="390096"/>
            <a:chOff x="5028406" y="1295400"/>
            <a:chExt cx="1907382" cy="1981200"/>
          </a:xfrm>
        </p:grpSpPr>
        <p:cxnSp>
          <p:nvCxnSpPr>
            <p:cNvPr id="560" name="Straight Connector 559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571"/>
          <p:cNvGrpSpPr/>
          <p:nvPr/>
        </p:nvGrpSpPr>
        <p:grpSpPr>
          <a:xfrm>
            <a:off x="7965141" y="4831429"/>
            <a:ext cx="394936" cy="390096"/>
            <a:chOff x="5028406" y="1295400"/>
            <a:chExt cx="1907382" cy="1981200"/>
          </a:xfrm>
        </p:grpSpPr>
        <p:cxnSp>
          <p:nvCxnSpPr>
            <p:cNvPr id="573" name="Straight Connector 572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84"/>
          <p:cNvGrpSpPr/>
          <p:nvPr/>
        </p:nvGrpSpPr>
        <p:grpSpPr>
          <a:xfrm>
            <a:off x="7088952" y="4552789"/>
            <a:ext cx="394936" cy="390096"/>
            <a:chOff x="5028406" y="1295400"/>
            <a:chExt cx="1907382" cy="1981200"/>
          </a:xfrm>
        </p:grpSpPr>
        <p:cxnSp>
          <p:nvCxnSpPr>
            <p:cNvPr id="586" name="Straight Connector 585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Connector 593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594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597"/>
          <p:cNvGrpSpPr/>
          <p:nvPr/>
        </p:nvGrpSpPr>
        <p:grpSpPr>
          <a:xfrm>
            <a:off x="3728608" y="5620609"/>
            <a:ext cx="394936" cy="390096"/>
            <a:chOff x="5028406" y="1295400"/>
            <a:chExt cx="1907382" cy="1981200"/>
          </a:xfrm>
        </p:grpSpPr>
        <p:cxnSp>
          <p:nvCxnSpPr>
            <p:cNvPr id="599" name="Straight Connector 598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602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Connector 607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610"/>
          <p:cNvGrpSpPr/>
          <p:nvPr/>
        </p:nvGrpSpPr>
        <p:grpSpPr>
          <a:xfrm>
            <a:off x="3733800" y="5291634"/>
            <a:ext cx="394936" cy="390096"/>
            <a:chOff x="5028406" y="1295400"/>
            <a:chExt cx="1907382" cy="1981200"/>
          </a:xfrm>
        </p:grpSpPr>
        <p:cxnSp>
          <p:nvCxnSpPr>
            <p:cNvPr id="612" name="Straight Connector 611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Connector 612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Connector 613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Straight Connector 615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Connector 616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Connector 618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Connector 622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623"/>
          <p:cNvGrpSpPr/>
          <p:nvPr/>
        </p:nvGrpSpPr>
        <p:grpSpPr>
          <a:xfrm>
            <a:off x="4127758" y="5651169"/>
            <a:ext cx="394936" cy="390096"/>
            <a:chOff x="5028406" y="1295400"/>
            <a:chExt cx="1907382" cy="1981200"/>
          </a:xfrm>
        </p:grpSpPr>
        <p:cxnSp>
          <p:nvCxnSpPr>
            <p:cNvPr id="625" name="Straight Connector 624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Straight Connector 625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Connector 628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Straight Connector 631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636"/>
          <p:cNvGrpSpPr/>
          <p:nvPr/>
        </p:nvGrpSpPr>
        <p:grpSpPr>
          <a:xfrm>
            <a:off x="3446929" y="4171682"/>
            <a:ext cx="2366682" cy="2229118"/>
            <a:chOff x="4876006" y="1447800"/>
            <a:chExt cx="1907382" cy="1981200"/>
          </a:xfrm>
        </p:grpSpPr>
        <p:cxnSp>
          <p:nvCxnSpPr>
            <p:cNvPr id="638" name="Straight Connector 637"/>
            <p:cNvCxnSpPr/>
            <p:nvPr/>
          </p:nvCxnSpPr>
          <p:spPr>
            <a:xfrm flipV="1">
              <a:off x="4876800" y="1447800"/>
              <a:ext cx="12192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>
            <a:xfrm>
              <a:off x="4876800" y="2209800"/>
              <a:ext cx="6858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>
            <a:xfrm rot="5400000">
              <a:off x="4457700" y="2628900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>
            <a:xfrm>
              <a:off x="6096000" y="1447800"/>
              <a:ext cx="6858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>
            <a:xfrm flipV="1">
              <a:off x="5562600" y="1828800"/>
              <a:ext cx="12192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>
            <a:xfrm rot="5400000">
              <a:off x="5144294" y="3009106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>
            <a:xfrm>
              <a:off x="4876800" y="3048000"/>
              <a:ext cx="6858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>
            <a:xfrm flipV="1">
              <a:off x="5562600" y="2667000"/>
              <a:ext cx="12192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 rot="5400000">
              <a:off x="6363494" y="2247106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>
            <a:xfrm rot="5400000">
              <a:off x="5677694" y="1866106"/>
              <a:ext cx="8382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>
            <a:xfrm flipV="1">
              <a:off x="4876800" y="2286000"/>
              <a:ext cx="1219200" cy="762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>
              <a:off x="6096000" y="2286000"/>
              <a:ext cx="685800" cy="381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649"/>
          <p:cNvGrpSpPr/>
          <p:nvPr/>
        </p:nvGrpSpPr>
        <p:grpSpPr>
          <a:xfrm>
            <a:off x="4967991" y="5453425"/>
            <a:ext cx="394936" cy="390096"/>
            <a:chOff x="5028406" y="1295400"/>
            <a:chExt cx="1907382" cy="1981200"/>
          </a:xfrm>
        </p:grpSpPr>
        <p:cxnSp>
          <p:nvCxnSpPr>
            <p:cNvPr id="651" name="Straight Connector 650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Straight Connector 651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Straight Connector 652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Connector 653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Straight Connector 654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Straight Connector 655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Straight Connector 656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Connector 657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Straight Connector 658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Straight Connector 659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1106E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Connector 660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1106E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Straight Connector 661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1106E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662"/>
          <p:cNvGrpSpPr/>
          <p:nvPr/>
        </p:nvGrpSpPr>
        <p:grpSpPr>
          <a:xfrm>
            <a:off x="4460970" y="5106473"/>
            <a:ext cx="394936" cy="390096"/>
            <a:chOff x="5028406" y="1295400"/>
            <a:chExt cx="1907382" cy="1981200"/>
          </a:xfrm>
        </p:grpSpPr>
        <p:cxnSp>
          <p:nvCxnSpPr>
            <p:cNvPr id="664" name="Straight Connector 663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Connector 668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675"/>
          <p:cNvGrpSpPr/>
          <p:nvPr/>
        </p:nvGrpSpPr>
        <p:grpSpPr>
          <a:xfrm>
            <a:off x="4594412" y="4500656"/>
            <a:ext cx="394936" cy="390096"/>
            <a:chOff x="5028406" y="1295400"/>
            <a:chExt cx="1907382" cy="1981200"/>
          </a:xfrm>
        </p:grpSpPr>
        <p:cxnSp>
          <p:nvCxnSpPr>
            <p:cNvPr id="677" name="Straight Connector 676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688"/>
          <p:cNvGrpSpPr/>
          <p:nvPr/>
        </p:nvGrpSpPr>
        <p:grpSpPr>
          <a:xfrm>
            <a:off x="4737847" y="4818845"/>
            <a:ext cx="394936" cy="390096"/>
            <a:chOff x="5028406" y="1295400"/>
            <a:chExt cx="1907382" cy="1981200"/>
          </a:xfrm>
        </p:grpSpPr>
        <p:cxnSp>
          <p:nvCxnSpPr>
            <p:cNvPr id="690" name="Straight Connector 689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Straight Connector 691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Connector 692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Straight Connector 695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Straight Connector 696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Straight Connector 697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Straight Connector 698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Straight Connector 699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Straight Connector 700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701"/>
          <p:cNvGrpSpPr/>
          <p:nvPr/>
        </p:nvGrpSpPr>
        <p:grpSpPr>
          <a:xfrm>
            <a:off x="5168153" y="5119057"/>
            <a:ext cx="394936" cy="390096"/>
            <a:chOff x="5028406" y="1295400"/>
            <a:chExt cx="1907382" cy="1981200"/>
          </a:xfrm>
        </p:grpSpPr>
        <p:cxnSp>
          <p:nvCxnSpPr>
            <p:cNvPr id="703" name="Straight Connector 702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Straight Connector 705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Straight Connector 706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714"/>
          <p:cNvGrpSpPr/>
          <p:nvPr/>
        </p:nvGrpSpPr>
        <p:grpSpPr>
          <a:xfrm>
            <a:off x="4291964" y="4840417"/>
            <a:ext cx="394936" cy="390096"/>
            <a:chOff x="5028406" y="1295400"/>
            <a:chExt cx="1907382" cy="1981200"/>
          </a:xfrm>
        </p:grpSpPr>
        <p:cxnSp>
          <p:nvCxnSpPr>
            <p:cNvPr id="716" name="Straight Connector 715"/>
            <p:cNvCxnSpPr/>
            <p:nvPr/>
          </p:nvCxnSpPr>
          <p:spPr>
            <a:xfrm flipV="1">
              <a:off x="5029200" y="1295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>
              <a:off x="5029200" y="2057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 rot="5400000">
              <a:off x="4610100" y="2476500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>
              <a:off x="6248400" y="12954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Straight Connector 719"/>
            <p:cNvCxnSpPr/>
            <p:nvPr/>
          </p:nvCxnSpPr>
          <p:spPr>
            <a:xfrm flipV="1">
              <a:off x="5715000" y="16764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" name="Straight Connector 720"/>
            <p:cNvCxnSpPr/>
            <p:nvPr/>
          </p:nvCxnSpPr>
          <p:spPr>
            <a:xfrm rot="5400000">
              <a:off x="5296694" y="2856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5029200" y="2895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flipV="1">
              <a:off x="5715000" y="2514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 rot="5400000">
              <a:off x="6515894" y="2094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rot="5400000">
              <a:off x="5830094" y="1713706"/>
              <a:ext cx="838200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 flipV="1">
              <a:off x="5029200" y="2133600"/>
              <a:ext cx="1219200" cy="762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>
              <a:off x="6248400" y="2133600"/>
              <a:ext cx="685800" cy="381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2" name="Oval 741"/>
          <p:cNvSpPr/>
          <p:nvPr/>
        </p:nvSpPr>
        <p:spPr>
          <a:xfrm>
            <a:off x="4164106" y="4459310"/>
            <a:ext cx="1075765" cy="1078606"/>
          </a:xfrm>
          <a:prstGeom prst="ellipse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756" name="Oval 755"/>
          <p:cNvSpPr/>
          <p:nvPr/>
        </p:nvSpPr>
        <p:spPr>
          <a:xfrm>
            <a:off x="4881282" y="5106473"/>
            <a:ext cx="788894" cy="71907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757" name="Right Arrow 756"/>
          <p:cNvSpPr/>
          <p:nvPr/>
        </p:nvSpPr>
        <p:spPr>
          <a:xfrm rot="10800000">
            <a:off x="5885330" y="4962659"/>
            <a:ext cx="286870" cy="28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758" name="Right Arrow 757"/>
          <p:cNvSpPr/>
          <p:nvPr/>
        </p:nvSpPr>
        <p:spPr>
          <a:xfrm rot="10800000">
            <a:off x="2819400" y="4953000"/>
            <a:ext cx="358588" cy="28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/>
              <a:ea typeface="SimSun"/>
              <a:cs typeface="+mn-cs"/>
            </a:endParaRPr>
          </a:p>
        </p:txBody>
      </p:sp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4906" y="1295400"/>
            <a:ext cx="2510118" cy="291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" name="Picture 286" descr="snapshot20080923123845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0"/>
            <a:ext cx="2725794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81000" y="1447800"/>
            <a:ext cx="5139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ea typeface="华文仿宋" pitchFamily="2" charset="-122"/>
                <a:cs typeface="Times New Roman" pitchFamily="18" charset="0"/>
              </a:rPr>
              <a:t>Video representation:   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trackable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vs. non-</a:t>
            </a:r>
            <a:r>
              <a:rPr lang="en-US" dirty="0" err="1" smtClean="0">
                <a:ea typeface="华文仿宋" pitchFamily="2" charset="-122"/>
                <a:cs typeface="Times New Roman" pitchFamily="18" charset="0"/>
              </a:rPr>
              <a:t>trackable</a:t>
            </a:r>
            <a:r>
              <a:rPr lang="en-US" dirty="0" smtClean="0">
                <a:ea typeface="华文仿宋" pitchFamily="2" charset="-122"/>
                <a:cs typeface="Times New Roman" pitchFamily="18" charset="0"/>
              </a:rPr>
              <a:t> motion  </a:t>
            </a:r>
            <a:endParaRPr lang="en-US" dirty="0">
              <a:ea typeface="华文仿宋" pitchFamily="2" charset="-122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382000" cy="5334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Different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motion representations in computer vision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5480050"/>
            <a:ext cx="2895600" cy="457200"/>
          </a:xfrm>
          <a:prstGeom prst="rect">
            <a:avLst/>
          </a:prstGeom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1200" smtClean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Arial" charset="0"/>
              </a:rPr>
              <a:t>CIVS, Statistics Dept. UCLA</a:t>
            </a:r>
            <a:endParaRPr lang="en-US" altLang="zh-CN" sz="1400" kern="1200">
              <a:solidFill>
                <a:srgbClr val="000000"/>
              </a:solidFill>
              <a:latin typeface="Comic Sans MS" pitchFamily="66" charset="0"/>
              <a:ea typeface="SimSun" pitchFamily="2" charset="-122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5480050"/>
            <a:ext cx="2133600" cy="457200"/>
          </a:xfrm>
          <a:prstGeom prst="rect">
            <a:avLst/>
          </a:prstGeo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756012-3DFA-4A25-9F1D-8FA2D036A271}" type="slidenum">
              <a:rPr lang="zh-CN" altLang="en-US" sz="1200" kern="1200" smtClean="0">
                <a:solidFill>
                  <a:srgbClr val="000000"/>
                </a:solidFill>
                <a:latin typeface="Arial Black" pitchFamily="34" charset="0"/>
                <a:ea typeface="SimSun" pitchFamily="2" charset="-122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altLang="zh-CN" sz="1200" kern="1200">
              <a:solidFill>
                <a:srgbClr val="000000"/>
              </a:solidFill>
              <a:latin typeface="Arial Black" pitchFamily="34" charset="0"/>
              <a:ea typeface="SimSun" pitchFamily="2" charset="-122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5019675"/>
            <a:ext cx="2133600" cy="476250"/>
          </a:xfrm>
          <a:prstGeom prst="rect">
            <a:avLst/>
          </a:prstGeo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76D0007-B737-4E8F-BE41-8E8320CF8F32}" type="datetime1">
              <a:rPr lang="en-US" altLang="zh-CN" sz="1200" kern="120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11/12/2009</a:t>
            </a:fld>
            <a:endParaRPr lang="en-US" altLang="zh-CN" sz="1200" kern="12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pic>
        <p:nvPicPr>
          <p:cNvPr id="7" name="Picture 6" descr="frame_0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7800"/>
            <a:ext cx="4572000" cy="457200"/>
          </a:xfrm>
          <a:prstGeom prst="rect">
            <a:avLst/>
          </a:prstGeom>
        </p:spPr>
      </p:pic>
      <p:pic>
        <p:nvPicPr>
          <p:cNvPr id="10" name="Picture 9" descr="frame_10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62200"/>
            <a:ext cx="4572000" cy="457200"/>
          </a:xfrm>
          <a:prstGeom prst="rect">
            <a:avLst/>
          </a:prstGeom>
        </p:spPr>
      </p:pic>
      <p:pic>
        <p:nvPicPr>
          <p:cNvPr id="11" name="Picture 10" descr="frame_18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905000"/>
            <a:ext cx="4572000" cy="457200"/>
          </a:xfrm>
          <a:prstGeom prst="rect">
            <a:avLst/>
          </a:prstGeom>
        </p:spPr>
      </p:pic>
      <p:pic>
        <p:nvPicPr>
          <p:cNvPr id="13" name="Picture 12" descr="frame_26.gi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1" y="1447800"/>
            <a:ext cx="4572000" cy="4572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" y="106680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explicit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implicit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304800"/>
            <a:ext cx="579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accent2"/>
                </a:solidFill>
                <a:latin typeface="Arial Narrow" pitchFamily="34" charset="0"/>
                <a:ea typeface="SimSun" pitchFamily="2" charset="-122"/>
                <a:cs typeface="Arial" charset="0"/>
              </a:rPr>
              <a:t>Examples in video</a:t>
            </a:r>
            <a:endParaRPr lang="en-US" altLang="zh-CN" sz="3200" kern="1200" dirty="0">
              <a:solidFill>
                <a:schemeClr val="accent2"/>
              </a:solidFill>
              <a:latin typeface="Arial Narrow" pitchFamily="34" charset="0"/>
              <a:ea typeface="SimSun" pitchFamily="2" charset="-122"/>
              <a:cs typeface="Arial" charset="0"/>
            </a:endParaRPr>
          </a:p>
        </p:txBody>
      </p:sp>
      <p:pic>
        <p:nvPicPr>
          <p:cNvPr id="19" name="Picture 18" descr="frame_31.gi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19400"/>
            <a:ext cx="4572000" cy="457200"/>
          </a:xfrm>
          <a:prstGeom prst="rect">
            <a:avLst/>
          </a:prstGeom>
        </p:spPr>
      </p:pic>
      <p:pic>
        <p:nvPicPr>
          <p:cNvPr id="20" name="Picture 19" descr="frame_33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48200"/>
            <a:ext cx="4572000" cy="457200"/>
          </a:xfrm>
          <a:prstGeom prst="rect">
            <a:avLst/>
          </a:prstGeom>
        </p:spPr>
      </p:pic>
      <p:pic>
        <p:nvPicPr>
          <p:cNvPr id="21" name="Picture 20" descr="frame_35.gif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91000"/>
            <a:ext cx="4572000" cy="457200"/>
          </a:xfrm>
          <a:prstGeom prst="rect">
            <a:avLst/>
          </a:prstGeom>
        </p:spPr>
      </p:pic>
      <p:pic>
        <p:nvPicPr>
          <p:cNvPr id="22" name="Picture 21" descr="frame_40.gif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76600"/>
            <a:ext cx="4572000" cy="457200"/>
          </a:xfrm>
          <a:prstGeom prst="rect">
            <a:avLst/>
          </a:prstGeom>
        </p:spPr>
      </p:pic>
      <p:pic>
        <p:nvPicPr>
          <p:cNvPr id="23" name="Picture 22" descr="frame_43.gif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480050"/>
            <a:ext cx="4572000" cy="457200"/>
          </a:xfrm>
          <a:prstGeom prst="rect">
            <a:avLst/>
          </a:prstGeom>
        </p:spPr>
      </p:pic>
      <p:pic>
        <p:nvPicPr>
          <p:cNvPr id="24" name="Picture 23" descr="frame_44.gif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99050"/>
            <a:ext cx="4572000" cy="457200"/>
          </a:xfrm>
          <a:prstGeom prst="rect">
            <a:avLst/>
          </a:prstGeom>
        </p:spPr>
      </p:pic>
      <p:pic>
        <p:nvPicPr>
          <p:cNvPr id="27" name="Picture 26" descr="frame_92.gif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733800"/>
            <a:ext cx="4572000" cy="457200"/>
          </a:xfrm>
          <a:prstGeom prst="rect">
            <a:avLst/>
          </a:prstGeom>
        </p:spPr>
      </p:pic>
      <p:pic>
        <p:nvPicPr>
          <p:cNvPr id="31" name="Picture 30" descr="frame_184.gif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480050"/>
            <a:ext cx="4572000" cy="457200"/>
          </a:xfrm>
          <a:prstGeom prst="rect">
            <a:avLst/>
          </a:prstGeom>
        </p:spPr>
      </p:pic>
      <p:pic>
        <p:nvPicPr>
          <p:cNvPr id="32" name="Picture 31" descr="frame_189.gif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099050"/>
            <a:ext cx="4572000" cy="457200"/>
          </a:xfrm>
          <a:prstGeom prst="rect">
            <a:avLst/>
          </a:prstGeom>
        </p:spPr>
      </p:pic>
      <p:pic>
        <p:nvPicPr>
          <p:cNvPr id="34" name="Picture 33" descr="frame_72.gif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1905000"/>
            <a:ext cx="4572000" cy="457200"/>
          </a:xfrm>
          <a:prstGeom prst="rect">
            <a:avLst/>
          </a:prstGeom>
        </p:spPr>
      </p:pic>
      <p:pic>
        <p:nvPicPr>
          <p:cNvPr id="35" name="Picture 34" descr="frame_108.gif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0" y="2362200"/>
            <a:ext cx="4572000" cy="457200"/>
          </a:xfrm>
          <a:prstGeom prst="rect">
            <a:avLst/>
          </a:prstGeom>
        </p:spPr>
      </p:pic>
      <p:pic>
        <p:nvPicPr>
          <p:cNvPr id="36" name="Picture 35" descr="frame_109.gif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2819400"/>
            <a:ext cx="4572000" cy="457200"/>
          </a:xfrm>
          <a:prstGeom prst="rect">
            <a:avLst/>
          </a:prstGeom>
        </p:spPr>
      </p:pic>
      <p:pic>
        <p:nvPicPr>
          <p:cNvPr id="37" name="Picture 36" descr="frame_115.gif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3276600"/>
            <a:ext cx="4572000" cy="457200"/>
          </a:xfrm>
          <a:prstGeom prst="rect">
            <a:avLst/>
          </a:prstGeom>
        </p:spPr>
      </p:pic>
      <p:pic>
        <p:nvPicPr>
          <p:cNvPr id="38" name="Picture 37" descr="frame_126.gif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0" y="3733800"/>
            <a:ext cx="4572000" cy="457200"/>
          </a:xfrm>
          <a:prstGeom prst="rect">
            <a:avLst/>
          </a:prstGeom>
        </p:spPr>
      </p:pic>
      <p:pic>
        <p:nvPicPr>
          <p:cNvPr id="39" name="Picture 38" descr="frame_233.gif"/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648200"/>
            <a:ext cx="4572000" cy="457200"/>
          </a:xfrm>
          <a:prstGeom prst="rect">
            <a:avLst/>
          </a:prstGeom>
        </p:spPr>
      </p:pic>
      <p:pic>
        <p:nvPicPr>
          <p:cNvPr id="40" name="Picture 39" descr="frame_243.gif"/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0" y="4191000"/>
            <a:ext cx="45720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391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133600"/>
            <a:ext cx="7391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133600"/>
            <a:ext cx="7391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accent2"/>
                </a:solidFill>
                <a:latin typeface="Arial Narrow" pitchFamily="34" charset="0"/>
              </a:rPr>
              <a:t>10, Learning action templates</a:t>
            </a:r>
            <a:endParaRPr lang="en-US" sz="36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" y="914400"/>
            <a:ext cx="7467600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5164" indent="-585164" defTabSz="1671896">
              <a:lnSpc>
                <a:spcPts val="1000"/>
              </a:lnSpc>
              <a:spcBef>
                <a:spcPts val="1280"/>
              </a:spcBef>
              <a:buClr>
                <a:srgbClr val="DD8047"/>
              </a:buClr>
              <a:buSzPct val="60000"/>
            </a:pPr>
            <a:r>
              <a:rPr lang="en-US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Initialize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action template T</a:t>
            </a:r>
            <a:r>
              <a:rPr lang="en-US" kern="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 from an annotated example.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1219200"/>
            <a:ext cx="8991600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5164" indent="-585164" defTabSz="1671896">
              <a:lnSpc>
                <a:spcPts val="1000"/>
              </a:lnSpc>
              <a:spcBef>
                <a:spcPts val="1280"/>
              </a:spcBef>
              <a:buClr>
                <a:srgbClr val="DD8047"/>
              </a:buClr>
              <a:buSzPct val="60000"/>
            </a:pPr>
            <a:r>
              <a:rPr lang="en-US" b="1" kern="0" dirty="0" smtClean="0">
                <a:solidFill>
                  <a:srgbClr val="0F01BF"/>
                </a:solidFill>
                <a:latin typeface="Arial" pitchFamily="34" charset="0"/>
                <a:cs typeface="Arial" pitchFamily="34" charset="0"/>
              </a:rPr>
              <a:t>2. Find spatial-temporal alignmen</a:t>
            </a:r>
            <a:r>
              <a:rPr lang="en-US" kern="0" dirty="0" smtClean="0">
                <a:solidFill>
                  <a:srgbClr val="0F01BF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between</a:t>
            </a:r>
            <a:r>
              <a:rPr lang="en-US" kern="0" dirty="0" smtClean="0">
                <a:solidFill>
                  <a:srgbClr val="0F01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kern="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kern="0" dirty="0" smtClean="0">
                <a:solidFill>
                  <a:srgbClr val="0F01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and all other examples.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8600" y="1524000"/>
            <a:ext cx="8991600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5164" indent="-585164" defTabSz="1671896">
              <a:lnSpc>
                <a:spcPts val="1000"/>
              </a:lnSpc>
              <a:spcBef>
                <a:spcPts val="1280"/>
              </a:spcBef>
              <a:buClr>
                <a:srgbClr val="DD8047"/>
              </a:buClr>
              <a:buSzPct val="60000"/>
            </a:pPr>
            <a:r>
              <a:rPr lang="en-US" b="1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3. Adaptively select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primitives to update T</a:t>
            </a:r>
            <a:r>
              <a:rPr lang="en-US" kern="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 by pooling over all aligned video frames.</a:t>
            </a:r>
            <a:endParaRPr lang="en-US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600" y="1828800"/>
            <a:ext cx="1659429" cy="241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5164" indent="-585164" defTabSz="1671896">
              <a:lnSpc>
                <a:spcPts val="1000"/>
              </a:lnSpc>
              <a:spcBef>
                <a:spcPts val="1280"/>
              </a:spcBef>
              <a:buClr>
                <a:srgbClr val="DD8047"/>
              </a:buClr>
              <a:buSzPct val="60000"/>
            </a:pPr>
            <a:r>
              <a:rPr lang="en-US" b="1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Repeat 2,3.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133600"/>
            <a:ext cx="7391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134362"/>
            <a:ext cx="7391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Representation</a:t>
            </a:r>
            <a:endParaRPr lang="en-US" dirty="0"/>
          </a:p>
        </p:txBody>
      </p:sp>
      <p:grpSp>
        <p:nvGrpSpPr>
          <p:cNvPr id="2" name="Group 38"/>
          <p:cNvGrpSpPr/>
          <p:nvPr/>
        </p:nvGrpSpPr>
        <p:grpSpPr>
          <a:xfrm>
            <a:off x="-30480" y="1252502"/>
            <a:ext cx="9144000" cy="3700498"/>
            <a:chOff x="-60960" y="3081302"/>
            <a:chExt cx="9144000" cy="3700498"/>
          </a:xfrm>
        </p:grpSpPr>
        <p:pic>
          <p:nvPicPr>
            <p:cNvPr id="5" name="Picture 4" descr="diagram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15" y="3408424"/>
              <a:ext cx="8239125" cy="336423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240" y="3673281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 Narrow" pitchFamily="34" charset="0"/>
                  <a:cs typeface="Arial" pitchFamily="34" charset="0"/>
                </a:rPr>
                <a:t>Training videos</a:t>
              </a:r>
              <a:endParaRPr lang="en-US" sz="1400" dirty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60960" y="4724400"/>
              <a:ext cx="10210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 Narrow" pitchFamily="34" charset="0"/>
                </a:rPr>
                <a:t>Deformable shape template</a:t>
              </a:r>
              <a:endParaRPr lang="en-US" sz="1400" dirty="0">
                <a:latin typeface="Arial Narrow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30480" y="5867400"/>
              <a:ext cx="990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 Narrow" pitchFamily="34" charset="0"/>
                </a:rPr>
                <a:t>Deformable motion template</a:t>
              </a:r>
              <a:endParaRPr lang="en-US" sz="1400" dirty="0">
                <a:latin typeface="Arial Narrow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" y="308130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</a:t>
              </a:r>
              <a:r>
                <a:rPr lang="en-US" sz="1600" baseline="-25000" dirty="0" smtClean="0"/>
                <a:t>0</a:t>
              </a:r>
              <a:endParaRPr lang="en-US" sz="1600" baseline="-25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4040" y="308130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</a:t>
              </a:r>
              <a:r>
                <a:rPr lang="en-US" sz="1600" baseline="-25000" dirty="0" smtClean="0"/>
                <a:t>1</a:t>
              </a:r>
              <a:endParaRPr lang="en-US" sz="16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91840" y="308130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</a:t>
              </a:r>
              <a:r>
                <a:rPr lang="en-US" sz="1600" baseline="-25000" dirty="0" smtClean="0"/>
                <a:t>2</a:t>
              </a:r>
              <a:endParaRPr lang="en-US" sz="1600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15840" y="308130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</a:t>
              </a:r>
              <a:r>
                <a:rPr lang="en-US" sz="1600" baseline="-25000" dirty="0" smtClean="0"/>
                <a:t>3</a:t>
              </a:r>
              <a:endParaRPr lang="en-US" sz="16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3640" y="308130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</a:t>
              </a:r>
              <a:r>
                <a:rPr lang="en-US" sz="1600" baseline="-25000" dirty="0" smtClean="0"/>
                <a:t>4</a:t>
              </a:r>
              <a:endParaRPr lang="en-US" sz="1600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87640" y="308130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</a:t>
              </a:r>
              <a:r>
                <a:rPr lang="en-US" sz="1600" baseline="-25000" dirty="0" smtClean="0"/>
                <a:t>5</a:t>
              </a:r>
              <a:endParaRPr lang="en-US" sz="1600" baseline="-250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240" y="3115056"/>
              <a:ext cx="9052560" cy="3657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5240" y="3419856"/>
              <a:ext cx="90525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" y="4532376"/>
              <a:ext cx="90525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" y="5629656"/>
              <a:ext cx="90525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-990600" y="4953000"/>
              <a:ext cx="3657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1423416" y="3305556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2913888" y="330708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4404360" y="330708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903976" y="330708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7385304" y="330708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legen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5715000"/>
            <a:ext cx="1575275" cy="6096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528275" y="5725180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</a:rPr>
              <a:t>Colors are used to illustrate motion direction &amp; speed.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1514" y="1066800"/>
            <a:ext cx="3642486" cy="303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et1_pickup005_a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581400"/>
            <a:ext cx="6172200" cy="30527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762000"/>
            <a:ext cx="510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We use a dynamic space-time warping (DSTW) algorithm based on DTW. To match the template of length T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with a image sequence of length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 err="1" smtClean="0">
                <a:latin typeface="Arial" pitchFamily="34" charset="0"/>
                <a:cs typeface="Arial" pitchFamily="34" charset="0"/>
              </a:rPr>
              <a:t>target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equivalents to search the optimal path in the (T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,T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target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x, y, scale)  space.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625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Action detection in video with time warping 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chemeClr val="accent2"/>
                </a:solidFill>
                <a:latin typeface="Arial Narrow" pitchFamily="34" charset="0"/>
              </a:rPr>
              <a:t>Summary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5486400"/>
            <a:ext cx="6477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sz="2800" dirty="0">
                <a:latin typeface="Arial Narrow" pitchFamily="34" charset="0"/>
              </a:rPr>
              <a:t>What do these mean to biologic vision?</a:t>
            </a:r>
          </a:p>
        </p:txBody>
      </p:sp>
      <p:sp>
        <p:nvSpPr>
          <p:cNvPr id="352260" name="Text Box 4"/>
          <p:cNvSpPr txBox="1">
            <a:spLocks noChangeArrowheads="1"/>
          </p:cNvSpPr>
          <p:nvPr/>
        </p:nvSpPr>
        <p:spPr bwMode="auto">
          <a:xfrm>
            <a:off x="533400" y="2143125"/>
            <a:ext cx="103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Texture</a:t>
            </a:r>
          </a:p>
        </p:txBody>
      </p:sp>
      <p:sp>
        <p:nvSpPr>
          <p:cNvPr id="352261" name="Text Box 5"/>
          <p:cNvSpPr txBox="1">
            <a:spLocks noChangeArrowheads="1"/>
          </p:cNvSpPr>
          <p:nvPr/>
        </p:nvSpPr>
        <p:spPr bwMode="auto">
          <a:xfrm>
            <a:off x="533400" y="3743325"/>
            <a:ext cx="95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Texton</a:t>
            </a:r>
          </a:p>
        </p:txBody>
      </p:sp>
      <p:sp>
        <p:nvSpPr>
          <p:cNvPr id="352262" name="Line 6"/>
          <p:cNvSpPr>
            <a:spLocks noChangeShapeType="1"/>
          </p:cNvSpPr>
          <p:nvPr/>
        </p:nvSpPr>
        <p:spPr bwMode="auto">
          <a:xfrm>
            <a:off x="1600200" y="2447925"/>
            <a:ext cx="5334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63" name="Line 7"/>
          <p:cNvSpPr>
            <a:spLocks noChangeShapeType="1"/>
          </p:cNvSpPr>
          <p:nvPr/>
        </p:nvSpPr>
        <p:spPr bwMode="auto">
          <a:xfrm flipV="1">
            <a:off x="1600200" y="3286125"/>
            <a:ext cx="5461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64" name="Text Box 8"/>
          <p:cNvSpPr txBox="1">
            <a:spLocks noChangeArrowheads="1"/>
          </p:cNvSpPr>
          <p:nvPr/>
        </p:nvSpPr>
        <p:spPr bwMode="auto">
          <a:xfrm>
            <a:off x="2146300" y="2917825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Primal Sketch</a:t>
            </a:r>
          </a:p>
        </p:txBody>
      </p:sp>
      <p:sp>
        <p:nvSpPr>
          <p:cNvPr id="352265" name="Freeform 9"/>
          <p:cNvSpPr>
            <a:spLocks/>
          </p:cNvSpPr>
          <p:nvPr/>
        </p:nvSpPr>
        <p:spPr bwMode="auto">
          <a:xfrm>
            <a:off x="2667000" y="2346325"/>
            <a:ext cx="838200" cy="635000"/>
          </a:xfrm>
          <a:custGeom>
            <a:avLst/>
            <a:gdLst/>
            <a:ahLst/>
            <a:cxnLst>
              <a:cxn ang="0">
                <a:pos x="352" y="544"/>
              </a:cxn>
              <a:cxn ang="0">
                <a:pos x="640" y="160"/>
              </a:cxn>
              <a:cxn ang="0">
                <a:pos x="304" y="16"/>
              </a:cxn>
              <a:cxn ang="0">
                <a:pos x="16" y="256"/>
              </a:cxn>
              <a:cxn ang="0">
                <a:pos x="208" y="544"/>
              </a:cxn>
            </a:cxnLst>
            <a:rect l="0" t="0" r="r" b="b"/>
            <a:pathLst>
              <a:path w="648" h="544">
                <a:moveTo>
                  <a:pt x="352" y="544"/>
                </a:moveTo>
                <a:cubicBezTo>
                  <a:pt x="500" y="396"/>
                  <a:pt x="648" y="248"/>
                  <a:pt x="640" y="160"/>
                </a:cubicBezTo>
                <a:cubicBezTo>
                  <a:pt x="632" y="72"/>
                  <a:pt x="408" y="0"/>
                  <a:pt x="304" y="16"/>
                </a:cubicBezTo>
                <a:cubicBezTo>
                  <a:pt x="200" y="32"/>
                  <a:pt x="32" y="168"/>
                  <a:pt x="16" y="256"/>
                </a:cubicBezTo>
                <a:cubicBezTo>
                  <a:pt x="0" y="344"/>
                  <a:pt x="104" y="444"/>
                  <a:pt x="208" y="54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66" name="Line 10"/>
          <p:cNvSpPr>
            <a:spLocks noChangeShapeType="1"/>
          </p:cNvSpPr>
          <p:nvPr/>
        </p:nvSpPr>
        <p:spPr bwMode="auto">
          <a:xfrm>
            <a:off x="3886200" y="3311525"/>
            <a:ext cx="685800" cy="6604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67" name="Line 11"/>
          <p:cNvSpPr>
            <a:spLocks noChangeShapeType="1"/>
          </p:cNvSpPr>
          <p:nvPr/>
        </p:nvSpPr>
        <p:spPr bwMode="auto">
          <a:xfrm flipV="1">
            <a:off x="3886200" y="2295525"/>
            <a:ext cx="685800" cy="7620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68" name="Text Box 12"/>
          <p:cNvSpPr txBox="1">
            <a:spLocks noChangeArrowheads="1"/>
          </p:cNvSpPr>
          <p:nvPr/>
        </p:nvSpPr>
        <p:spPr bwMode="auto">
          <a:xfrm>
            <a:off x="1981200" y="1965325"/>
            <a:ext cx="2125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9999"/>
                </a:solidFill>
              </a:rPr>
              <a:t>Scaling --Transition</a:t>
            </a:r>
          </a:p>
        </p:txBody>
      </p:sp>
      <p:sp>
        <p:nvSpPr>
          <p:cNvPr id="352269" name="Text Box 13"/>
          <p:cNvSpPr txBox="1">
            <a:spLocks noChangeArrowheads="1"/>
          </p:cNvSpPr>
          <p:nvPr/>
        </p:nvSpPr>
        <p:spPr bwMode="auto">
          <a:xfrm>
            <a:off x="4572000" y="1778000"/>
            <a:ext cx="95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 </a:t>
            </a:r>
            <a:r>
              <a:rPr lang="en-US" sz="2400">
                <a:solidFill>
                  <a:schemeClr val="accent2"/>
                </a:solidFill>
              </a:rPr>
              <a:t>2.1D </a:t>
            </a:r>
          </a:p>
          <a:p>
            <a:r>
              <a:rPr lang="en-US" sz="2400">
                <a:solidFill>
                  <a:schemeClr val="accent2"/>
                </a:solidFill>
              </a:rPr>
              <a:t>Sketch</a:t>
            </a:r>
          </a:p>
        </p:txBody>
      </p:sp>
      <p:sp>
        <p:nvSpPr>
          <p:cNvPr id="352270" name="Text Box 14"/>
          <p:cNvSpPr txBox="1">
            <a:spLocks noChangeArrowheads="1"/>
          </p:cNvSpPr>
          <p:nvPr/>
        </p:nvSpPr>
        <p:spPr bwMode="auto">
          <a:xfrm>
            <a:off x="5983288" y="1778000"/>
            <a:ext cx="950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 </a:t>
            </a:r>
            <a:r>
              <a:rPr lang="en-US" sz="2400">
                <a:solidFill>
                  <a:schemeClr val="accent2"/>
                </a:solidFill>
              </a:rPr>
              <a:t>2.5D </a:t>
            </a:r>
          </a:p>
          <a:p>
            <a:r>
              <a:rPr lang="en-US" sz="2400">
                <a:solidFill>
                  <a:schemeClr val="accent2"/>
                </a:solidFill>
              </a:rPr>
              <a:t>Sketch</a:t>
            </a:r>
          </a:p>
        </p:txBody>
      </p:sp>
      <p:sp>
        <p:nvSpPr>
          <p:cNvPr id="352271" name="Text Box 15"/>
          <p:cNvSpPr txBox="1">
            <a:spLocks noChangeArrowheads="1"/>
          </p:cNvSpPr>
          <p:nvPr/>
        </p:nvSpPr>
        <p:spPr bwMode="auto">
          <a:xfrm>
            <a:off x="7391400" y="1778000"/>
            <a:ext cx="95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   </a:t>
            </a:r>
            <a:r>
              <a:rPr lang="en-US" sz="2400">
                <a:solidFill>
                  <a:schemeClr val="accent2"/>
                </a:solidFill>
              </a:rPr>
              <a:t>3D </a:t>
            </a:r>
          </a:p>
          <a:p>
            <a:r>
              <a:rPr lang="en-US" sz="2400">
                <a:solidFill>
                  <a:schemeClr val="accent2"/>
                </a:solidFill>
              </a:rPr>
              <a:t>Sketch</a:t>
            </a:r>
          </a:p>
        </p:txBody>
      </p:sp>
      <p:sp>
        <p:nvSpPr>
          <p:cNvPr id="352272" name="Line 16"/>
          <p:cNvSpPr>
            <a:spLocks noChangeShapeType="1"/>
          </p:cNvSpPr>
          <p:nvPr/>
        </p:nvSpPr>
        <p:spPr bwMode="auto">
          <a:xfrm>
            <a:off x="5486400" y="2235200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73" name="Line 17"/>
          <p:cNvSpPr>
            <a:spLocks noChangeShapeType="1"/>
          </p:cNvSpPr>
          <p:nvPr/>
        </p:nvSpPr>
        <p:spPr bwMode="auto">
          <a:xfrm>
            <a:off x="6858000" y="2235200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74" name="Line 18"/>
          <p:cNvSpPr>
            <a:spLocks noChangeShapeType="1"/>
          </p:cNvSpPr>
          <p:nvPr/>
        </p:nvSpPr>
        <p:spPr bwMode="auto">
          <a:xfrm>
            <a:off x="6711950" y="4124325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75" name="Text Box 19"/>
          <p:cNvSpPr txBox="1">
            <a:spLocks noChangeArrowheads="1"/>
          </p:cNvSpPr>
          <p:nvPr/>
        </p:nvSpPr>
        <p:spPr bwMode="auto">
          <a:xfrm>
            <a:off x="4572000" y="3895725"/>
            <a:ext cx="1282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990033"/>
                </a:solidFill>
              </a:rPr>
              <a:t>Graphlets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352276" name="Text Box 20"/>
          <p:cNvSpPr txBox="1">
            <a:spLocks noChangeArrowheads="1"/>
          </p:cNvSpPr>
          <p:nvPr/>
        </p:nvSpPr>
        <p:spPr bwMode="auto">
          <a:xfrm>
            <a:off x="5943600" y="3895725"/>
            <a:ext cx="76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33"/>
                </a:solidFill>
              </a:rPr>
              <a:t>Parts</a:t>
            </a:r>
          </a:p>
        </p:txBody>
      </p:sp>
      <p:sp>
        <p:nvSpPr>
          <p:cNvPr id="352277" name="Line 21"/>
          <p:cNvSpPr>
            <a:spLocks noChangeShapeType="1"/>
          </p:cNvSpPr>
          <p:nvPr/>
        </p:nvSpPr>
        <p:spPr bwMode="auto">
          <a:xfrm>
            <a:off x="5753100" y="4149725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78" name="Text Box 22"/>
          <p:cNvSpPr txBox="1">
            <a:spLocks noChangeArrowheads="1"/>
          </p:cNvSpPr>
          <p:nvPr/>
        </p:nvSpPr>
        <p:spPr bwMode="auto">
          <a:xfrm>
            <a:off x="6908800" y="3895725"/>
            <a:ext cx="103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33"/>
                </a:solidFill>
              </a:rPr>
              <a:t>Objects</a:t>
            </a:r>
          </a:p>
        </p:txBody>
      </p:sp>
      <p:sp>
        <p:nvSpPr>
          <p:cNvPr id="352279" name="Line 23"/>
          <p:cNvSpPr>
            <a:spLocks noChangeShapeType="1"/>
          </p:cNvSpPr>
          <p:nvPr/>
        </p:nvSpPr>
        <p:spPr bwMode="auto">
          <a:xfrm>
            <a:off x="7920038" y="4124325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2280" name="Text Box 24"/>
          <p:cNvSpPr txBox="1">
            <a:spLocks noChangeArrowheads="1"/>
          </p:cNvSpPr>
          <p:nvPr/>
        </p:nvSpPr>
        <p:spPr bwMode="auto">
          <a:xfrm>
            <a:off x="8123238" y="3895725"/>
            <a:ext cx="1020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33"/>
                </a:solidFill>
              </a:rPr>
              <a:t>Scenes</a:t>
            </a:r>
          </a:p>
        </p:txBody>
      </p:sp>
      <p:sp>
        <p:nvSpPr>
          <p:cNvPr id="352281" name="Text Box 25"/>
          <p:cNvSpPr txBox="1">
            <a:spLocks noChangeArrowheads="1"/>
          </p:cNvSpPr>
          <p:nvPr/>
        </p:nvSpPr>
        <p:spPr bwMode="auto">
          <a:xfrm>
            <a:off x="304800" y="1431925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chemeClr val="hlink"/>
                </a:solidFill>
                <a:ea typeface="SimSun" pitchFamily="2" charset="-122"/>
              </a:rPr>
              <a:t>  </a:t>
            </a:r>
            <a:r>
              <a:rPr lang="en-US" altLang="zh-CN" sz="2000" b="1">
                <a:solidFill>
                  <a:schemeClr val="hlink"/>
                </a:solidFill>
                <a:ea typeface="SimSun" pitchFamily="2" charset="-122"/>
              </a:rPr>
              <a:t>2 </a:t>
            </a:r>
            <a:r>
              <a:rPr lang="en-US" altLang="zh-CN" sz="2000" b="1">
                <a:solidFill>
                  <a:srgbClr val="009999"/>
                </a:solidFill>
                <a:ea typeface="SimSun" pitchFamily="2" charset="-122"/>
              </a:rPr>
              <a:t>pure atomic</a:t>
            </a:r>
          </a:p>
          <a:p>
            <a:r>
              <a:rPr lang="en-US" altLang="zh-CN" sz="2000" b="1">
                <a:solidFill>
                  <a:srgbClr val="009999"/>
                </a:solidFill>
                <a:ea typeface="SimSun" pitchFamily="2" charset="-122"/>
              </a:rPr>
              <a:t>  image spaces</a:t>
            </a:r>
          </a:p>
        </p:txBody>
      </p:sp>
      <p:sp>
        <p:nvSpPr>
          <p:cNvPr id="352282" name="Text Box 26"/>
          <p:cNvSpPr txBox="1">
            <a:spLocks noChangeArrowheads="1"/>
          </p:cNvSpPr>
          <p:nvPr/>
        </p:nvSpPr>
        <p:spPr bwMode="auto">
          <a:xfrm>
            <a:off x="6019800" y="1295400"/>
            <a:ext cx="842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chemeClr val="hlink"/>
                </a:solidFill>
                <a:ea typeface="SimSun" pitchFamily="2" charset="-122"/>
              </a:rPr>
              <a:t> </a:t>
            </a:r>
            <a:r>
              <a:rPr lang="en-US" altLang="zh-CN" sz="2000" b="1">
                <a:solidFill>
                  <a:schemeClr val="accent2"/>
                </a:solidFill>
                <a:ea typeface="SimSun" pitchFamily="2" charset="-122"/>
              </a:rPr>
              <a:t>where</a:t>
            </a:r>
          </a:p>
        </p:txBody>
      </p:sp>
      <p:sp>
        <p:nvSpPr>
          <p:cNvPr id="352283" name="Text Box 27"/>
          <p:cNvSpPr txBox="1">
            <a:spLocks noChangeArrowheads="1"/>
          </p:cNvSpPr>
          <p:nvPr/>
        </p:nvSpPr>
        <p:spPr bwMode="auto">
          <a:xfrm>
            <a:off x="6172200" y="4479925"/>
            <a:ext cx="715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chemeClr val="hlink"/>
                </a:solidFill>
                <a:ea typeface="SimSun" pitchFamily="2" charset="-122"/>
              </a:rPr>
              <a:t> </a:t>
            </a:r>
            <a:r>
              <a:rPr lang="en-US" altLang="zh-CN" sz="2000" b="1">
                <a:solidFill>
                  <a:srgbClr val="990033"/>
                </a:solidFill>
                <a:ea typeface="SimSun" pitchFamily="2" charset="-122"/>
              </a:rPr>
              <a:t>what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5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447800"/>
            <a:ext cx="5781675" cy="400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3441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An example: the birds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5791200"/>
            <a:ext cx="78486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Info. scaling can be triggered by scale (sizes), density (occlusion) and dynamics (speed) 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669925"/>
          </a:xfrm>
        </p:spPr>
        <p:txBody>
          <a:bodyPr/>
          <a:lstStyle/>
          <a:p>
            <a:pPr algn="l"/>
            <a:r>
              <a:rPr lang="en-US" altLang="zh-CN" sz="3600" dirty="0" smtClean="0">
                <a:solidFill>
                  <a:schemeClr val="accent2"/>
                </a:solidFill>
                <a:latin typeface="Arial Narrow" pitchFamily="34" charset="0"/>
                <a:ea typeface="SimSun" pitchFamily="2" charset="-122"/>
              </a:rPr>
              <a:t>Imperceptibility and perceptual transitions</a:t>
            </a:r>
            <a:endParaRPr lang="en-US" altLang="zh-CN" sz="3600" dirty="0">
              <a:solidFill>
                <a:schemeClr val="accent2"/>
              </a:solidFill>
              <a:latin typeface="Arial Narrow" pitchFamily="34" charset="0"/>
              <a:ea typeface="SimSun" pitchFamily="2" charset="-122"/>
            </a:endParaRPr>
          </a:p>
        </p:txBody>
      </p:sp>
      <p:sp>
        <p:nvSpPr>
          <p:cNvPr id="612355" name="Text Box 3"/>
          <p:cNvSpPr txBox="1">
            <a:spLocks noChangeArrowheads="1"/>
          </p:cNvSpPr>
          <p:nvPr/>
        </p:nvSpPr>
        <p:spPr bwMode="auto">
          <a:xfrm>
            <a:off x="457200" y="2571690"/>
            <a:ext cx="1180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3333FF"/>
                </a:solidFill>
                <a:latin typeface="Times New Roman" pitchFamily="18" charset="0"/>
                <a:ea typeface="SimSun" pitchFamily="2" charset="-122"/>
              </a:rPr>
              <a:t>Theorem:</a:t>
            </a:r>
          </a:p>
        </p:txBody>
      </p:sp>
      <p:graphicFrame>
        <p:nvGraphicFramePr>
          <p:cNvPr id="612357" name="Object 5"/>
          <p:cNvGraphicFramePr>
            <a:graphicFrameLocks noChangeAspect="1"/>
          </p:cNvGraphicFramePr>
          <p:nvPr/>
        </p:nvGraphicFramePr>
        <p:xfrm>
          <a:off x="1828800" y="3112328"/>
          <a:ext cx="2209800" cy="356989"/>
        </p:xfrm>
        <a:graphic>
          <a:graphicData uri="http://schemas.openxmlformats.org/presentationml/2006/ole">
            <p:oleObj spid="_x0000_s647170" name="Equation" r:id="rId3" imgW="1257120" imgH="203040" progId="Equation.3">
              <p:embed/>
            </p:oleObj>
          </a:graphicData>
        </a:graphic>
      </p:graphicFrame>
      <p:sp>
        <p:nvSpPr>
          <p:cNvPr id="612358" name="Text Box 6"/>
          <p:cNvSpPr txBox="1">
            <a:spLocks noChangeArrowheads="1"/>
          </p:cNvSpPr>
          <p:nvPr/>
        </p:nvSpPr>
        <p:spPr bwMode="auto">
          <a:xfrm>
            <a:off x="1676400" y="2571690"/>
            <a:ext cx="48606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Imperceptibility </a:t>
            </a:r>
            <a:r>
              <a:rPr lang="en-US" altLang="zh-CN" sz="2000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increases</a:t>
            </a: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 with down-scaling.</a:t>
            </a:r>
          </a:p>
        </p:txBody>
      </p:sp>
      <p:pic>
        <p:nvPicPr>
          <p:cNvPr id="612362" name="Picture 10" descr="pyramid_illu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733800"/>
            <a:ext cx="3124200" cy="2297872"/>
          </a:xfrm>
          <a:noFill/>
        </p:spPr>
      </p:pic>
      <p:sp>
        <p:nvSpPr>
          <p:cNvPr id="612364" name="Text Box 12"/>
          <p:cNvSpPr txBox="1">
            <a:spLocks noChangeArrowheads="1"/>
          </p:cNvSpPr>
          <p:nvPr/>
        </p:nvSpPr>
        <p:spPr bwMode="auto">
          <a:xfrm>
            <a:off x="457200" y="1219200"/>
            <a:ext cx="7162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Definition: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Imperceptibility is defined as  the entropy of posterior probability (uncertainty of perception)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      H(p(w | I</a:t>
            </a:r>
            <a:r>
              <a:rPr lang="en-US" sz="2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)) =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H(w) – H(I)</a:t>
            </a:r>
            <a:endParaRPr lang="en-US" sz="20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4572000"/>
            <a:ext cx="29482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single image/video, this is</a:t>
            </a:r>
          </a:p>
          <a:p>
            <a:r>
              <a:rPr lang="en-US" dirty="0" smtClean="0"/>
              <a:t> perceptual transition.</a:t>
            </a:r>
          </a:p>
          <a:p>
            <a:endParaRPr lang="en-US" dirty="0" smtClean="0"/>
          </a:p>
          <a:p>
            <a:r>
              <a:rPr lang="en-US" dirty="0" smtClean="0"/>
              <a:t>For an ensemble of image/video,</a:t>
            </a:r>
          </a:p>
          <a:p>
            <a:r>
              <a:rPr lang="en-US" dirty="0" smtClean="0"/>
              <a:t>this is model transition !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66992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Information </a:t>
            </a:r>
            <a:r>
              <a:rPr lang="en-US" sz="3200" dirty="0" smtClean="0">
                <a:solidFill>
                  <a:schemeClr val="accent2"/>
                </a:solidFill>
              </a:rPr>
              <a:t>scaling and regimes of models !</a:t>
            </a:r>
            <a:endParaRPr lang="en-US" sz="3200" dirty="0">
              <a:solidFill>
                <a:schemeClr val="accent2"/>
              </a:solidFill>
            </a:endParaRPr>
          </a:p>
        </p:txBody>
      </p:sp>
      <p:graphicFrame>
        <p:nvGraphicFramePr>
          <p:cNvPr id="3080" name="Object 6"/>
          <p:cNvGraphicFramePr>
            <a:graphicFrameLocks noChangeAspect="1"/>
          </p:cNvGraphicFramePr>
          <p:nvPr/>
        </p:nvGraphicFramePr>
        <p:xfrm>
          <a:off x="5626767" y="3345180"/>
          <a:ext cx="3441033" cy="2514600"/>
        </p:xfrm>
        <a:graphic>
          <a:graphicData uri="http://schemas.openxmlformats.org/presentationml/2006/ole">
            <p:oleObj spid="_x0000_s646151" r:id="rId4" imgW="5495925" imgH="4067175" progId="Excel.Sheet.8">
              <p:embed/>
            </p:oleObj>
          </a:graphicData>
        </a:graphic>
      </p:graphicFrame>
      <p:sp>
        <p:nvSpPr>
          <p:cNvPr id="3107" name="Text Box 45"/>
          <p:cNvSpPr txBox="1">
            <a:spLocks noChangeArrowheads="1"/>
          </p:cNvSpPr>
          <p:nvPr/>
        </p:nvSpPr>
        <p:spPr bwMode="auto">
          <a:xfrm>
            <a:off x="7010400" y="6248400"/>
            <a:ext cx="1916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Wu, Zhu, </a:t>
            </a:r>
            <a:r>
              <a:rPr lang="en-US" sz="1600" dirty="0" err="1"/>
              <a:t>Guo</a:t>
            </a:r>
            <a:r>
              <a:rPr lang="en-US" sz="1600" dirty="0"/>
              <a:t>, 04,07</a:t>
            </a:r>
          </a:p>
        </p:txBody>
      </p:sp>
      <p:sp>
        <p:nvSpPr>
          <p:cNvPr id="3108" name="Rectangle 47"/>
          <p:cNvSpPr>
            <a:spLocks noChangeArrowheads="1"/>
          </p:cNvSpPr>
          <p:nvPr/>
        </p:nvSpPr>
        <p:spPr bwMode="auto">
          <a:xfrm>
            <a:off x="365760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09" name="Rectangle 49"/>
          <p:cNvSpPr>
            <a:spLocks noChangeArrowheads="1"/>
          </p:cNvSpPr>
          <p:nvPr/>
        </p:nvSpPr>
        <p:spPr bwMode="auto">
          <a:xfrm>
            <a:off x="4291013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0" name="Rectangle 51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1" name="Rectangle 53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2" name="Rectangle 55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3" name="Rectangle 57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5" name="Rectangle 61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6" name="Rectangle 63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7" name="Rectangle 65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8" name="Rectangle 67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7" name="Picture 3" descr="image_64-256_scale_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219200"/>
            <a:ext cx="1676400" cy="1676400"/>
          </a:xfrm>
          <a:prstGeom prst="rect">
            <a:avLst/>
          </a:prstGeom>
          <a:noFill/>
        </p:spPr>
      </p:pic>
      <p:pic>
        <p:nvPicPr>
          <p:cNvPr id="38" name="Picture 4" descr="image_64-256_scale_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1219200"/>
            <a:ext cx="1676400" cy="1676400"/>
          </a:xfrm>
          <a:prstGeom prst="rect">
            <a:avLst/>
          </a:prstGeom>
          <a:noFill/>
        </p:spPr>
      </p:pic>
      <p:pic>
        <p:nvPicPr>
          <p:cNvPr id="39" name="Picture 5" descr="image_64-256_scale_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1219200"/>
            <a:ext cx="1676400" cy="1676400"/>
          </a:xfrm>
          <a:prstGeom prst="rect">
            <a:avLst/>
          </a:prstGeom>
          <a:noFill/>
        </p:spPr>
      </p:pic>
      <p:pic>
        <p:nvPicPr>
          <p:cNvPr id="40" name="Picture 6" descr="image_64-256_scale_0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1219200"/>
            <a:ext cx="1676400" cy="1676400"/>
          </a:xfrm>
          <a:prstGeom prst="rect">
            <a:avLst/>
          </a:prstGeom>
          <a:noFill/>
        </p:spPr>
      </p:pic>
      <p:pic>
        <p:nvPicPr>
          <p:cNvPr id="41" name="Picture 7" descr="image_64-256_scale_0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3352800"/>
            <a:ext cx="1676400" cy="1676400"/>
          </a:xfrm>
          <a:prstGeom prst="rect">
            <a:avLst/>
          </a:prstGeom>
          <a:noFill/>
        </p:spPr>
      </p:pic>
      <p:pic>
        <p:nvPicPr>
          <p:cNvPr id="42" name="Picture 8" descr="image_64-256_scale_0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86200" y="3352800"/>
            <a:ext cx="1676400" cy="1676400"/>
          </a:xfrm>
          <a:prstGeom prst="rect">
            <a:avLst/>
          </a:prstGeom>
          <a:noFill/>
        </p:spPr>
      </p:pic>
      <p:pic>
        <p:nvPicPr>
          <p:cNvPr id="43" name="Picture 9" descr="image_64-256_scale_0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57400" y="3352800"/>
            <a:ext cx="1676400" cy="1676400"/>
          </a:xfrm>
          <a:prstGeom prst="rect">
            <a:avLst/>
          </a:prstGeom>
          <a:noFill/>
        </p:spPr>
      </p:pic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685800" y="2971800"/>
            <a:ext cx="8579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scale 1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2438400" y="2971800"/>
            <a:ext cx="9087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scale 2</a:t>
            </a: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4343400" y="2971800"/>
            <a:ext cx="11373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scale 3</a:t>
            </a: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6096000" y="2971800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scale 4</a:t>
            </a: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609600" y="5105400"/>
            <a:ext cx="832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scale 5</a:t>
            </a:r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2438400" y="5105400"/>
            <a:ext cx="934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scale 6</a:t>
            </a:r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4343400" y="5105400"/>
            <a:ext cx="8579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scale 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8600" y="5791200"/>
            <a:ext cx="798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Issues: not only the perception changes, our models and coding mechanism changes as well.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50838"/>
            <a:ext cx="822960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 Narrow" pitchFamily="34" charset="0"/>
              </a:rPr>
              <a:t>Coding efficiency and number of clusters over scales</a:t>
            </a:r>
          </a:p>
        </p:txBody>
      </p:sp>
      <p:pic>
        <p:nvPicPr>
          <p:cNvPr id="373765" name="Picture 5" descr="code_sc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5105400" cy="3284538"/>
          </a:xfrm>
          <a:prstGeom prst="rect">
            <a:avLst/>
          </a:prstGeom>
          <a:noFill/>
        </p:spPr>
      </p:pic>
      <p:pic>
        <p:nvPicPr>
          <p:cNvPr id="373764" name="Picture 4" descr="cluster_sc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733800"/>
            <a:ext cx="5029200" cy="296545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5486400" y="2895600"/>
            <a:ext cx="1911101" cy="3658394"/>
            <a:chOff x="5562600" y="2895600"/>
            <a:chExt cx="1911101" cy="3658394"/>
          </a:xfrm>
        </p:grpSpPr>
        <p:sp>
          <p:nvSpPr>
            <p:cNvPr id="5" name="TextBox 4"/>
            <p:cNvSpPr txBox="1"/>
            <p:nvPr/>
          </p:nvSpPr>
          <p:spPr>
            <a:xfrm>
              <a:off x="5562600" y="2895600"/>
              <a:ext cx="1911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m</a:t>
              </a:r>
              <a:r>
                <a:rPr lang="en-US" dirty="0" smtClean="0">
                  <a:solidFill>
                    <a:schemeClr val="accent2"/>
                  </a:solidFill>
                </a:rPr>
                <a:t>iddle entropy crisis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4306094" y="4991100"/>
              <a:ext cx="31242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372894" y="4990306"/>
              <a:ext cx="31242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15275</TotalTime>
  <Words>1837</Words>
  <Application>Microsoft PowerPoint</Application>
  <PresentationFormat>On-screen Show (4:3)</PresentationFormat>
  <Paragraphs>331</Paragraphs>
  <Slides>54</Slides>
  <Notes>15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Default Design</vt:lpstr>
      <vt:lpstr>Image</vt:lpstr>
      <vt:lpstr>Equation</vt:lpstr>
      <vt:lpstr>Microsoft Office Excel 97-2003 Worksheet</vt:lpstr>
      <vt:lpstr>Microsoft Equation 3.0</vt:lpstr>
      <vt:lpstr>Chart</vt:lpstr>
      <vt:lpstr>Visio</vt:lpstr>
      <vt:lpstr>Information Scaling and Perceptual Transitions in Natural Images and Video </vt:lpstr>
      <vt:lpstr>1, Information scaling and perceptual transitions </vt:lpstr>
      <vt:lpstr>Slide 3</vt:lpstr>
      <vt:lpstr>Slide 4</vt:lpstr>
      <vt:lpstr>Slide 5</vt:lpstr>
      <vt:lpstr>Slide 6</vt:lpstr>
      <vt:lpstr>Imperceptibility and perceptual transitions</vt:lpstr>
      <vt:lpstr>Slide 8</vt:lpstr>
      <vt:lpstr>Coding efficiency and number of clusters over scales</vt:lpstr>
      <vt:lpstr>Slide 10</vt:lpstr>
      <vt:lpstr>Studies on visual (appearance) manifolds</vt:lpstr>
      <vt:lpstr>Slide 12</vt:lpstr>
      <vt:lpstr>Slide 13</vt:lpstr>
      <vt:lpstr>Slide 14</vt:lpstr>
      <vt:lpstr>3, Manifold pursuit in the universe of image patches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 A texture pattern is an “implicit manifold”</vt:lpstr>
      <vt:lpstr>More examples of the texture manifold (implicit)</vt:lpstr>
      <vt:lpstr>This is originally from statistical physics !</vt:lpstr>
      <vt:lpstr>Equivalence of Julesz ensemble and FRAME/MRF models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Summary: two pure manifolds</vt:lpstr>
      <vt:lpstr>Slide 36</vt:lpstr>
      <vt:lpstr>Slide 37</vt:lpstr>
      <vt:lpstr>Slide 38</vt:lpstr>
      <vt:lpstr>6, Frequency plot of the ex/implicit manifolds in natural images</vt:lpstr>
      <vt:lpstr>7,  Primal sketch: integrating the two regimes</vt:lpstr>
      <vt:lpstr>Manifolds of image primitives</vt:lpstr>
      <vt:lpstr>Primal Sketch is a two-level MRF model</vt:lpstr>
      <vt:lpstr>Primal sketch example</vt:lpstr>
      <vt:lpstr>Slide 44</vt:lpstr>
      <vt:lpstr>Slide 45</vt:lpstr>
      <vt:lpstr>Learning Hybrid Object Template</vt:lpstr>
      <vt:lpstr>Examples of Learned object templates</vt:lpstr>
      <vt:lpstr>Slide 48</vt:lpstr>
      <vt:lpstr>Slide 49</vt:lpstr>
      <vt:lpstr>Slide 50</vt:lpstr>
      <vt:lpstr>10, Learning action templates</vt:lpstr>
      <vt:lpstr>Representation</vt:lpstr>
      <vt:lpstr>Slide 53</vt:lpstr>
      <vt:lpstr>Summary</vt:lpstr>
    </vt:vector>
  </TitlesOfParts>
  <Company>ucla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Statistics Administrator</dc:creator>
  <cp:lastModifiedBy> </cp:lastModifiedBy>
  <cp:revision>150</cp:revision>
  <dcterms:created xsi:type="dcterms:W3CDTF">2004-01-16T18:04:28Z</dcterms:created>
  <dcterms:modified xsi:type="dcterms:W3CDTF">2009-11-12T16:53:08Z</dcterms:modified>
</cp:coreProperties>
</file>