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4.gif" ContentType="image/gif"/>
  <Override PartName="/ppt/notesSlides/notesSlide2.xml" ContentType="application/vnd.openxmlformats-officedocument.presentationml.notesSlide+xml"/>
  <Override PartName="/ppt/media/image114.gif" ContentType="image/gif"/>
  <Override PartName="/ppt/media/image115.gif" ContentType="image/gif"/>
  <Override PartName="/ppt/media/image117.gif" ContentType="image/gif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603" r:id="rId2"/>
    <p:sldId id="764" r:id="rId3"/>
    <p:sldId id="740" r:id="rId4"/>
    <p:sldId id="831" r:id="rId5"/>
    <p:sldId id="741" r:id="rId6"/>
    <p:sldId id="766" r:id="rId7"/>
    <p:sldId id="773" r:id="rId8"/>
    <p:sldId id="774" r:id="rId9"/>
    <p:sldId id="767" r:id="rId10"/>
    <p:sldId id="769" r:id="rId11"/>
    <p:sldId id="751" r:id="rId12"/>
    <p:sldId id="775" r:id="rId13"/>
    <p:sldId id="753" r:id="rId14"/>
    <p:sldId id="752" r:id="rId15"/>
    <p:sldId id="768" r:id="rId16"/>
    <p:sldId id="626" r:id="rId17"/>
    <p:sldId id="758" r:id="rId18"/>
    <p:sldId id="613" r:id="rId19"/>
    <p:sldId id="776" r:id="rId20"/>
    <p:sldId id="777" r:id="rId21"/>
    <p:sldId id="779" r:id="rId22"/>
    <p:sldId id="781" r:id="rId23"/>
    <p:sldId id="782" r:id="rId24"/>
    <p:sldId id="780" r:id="rId25"/>
    <p:sldId id="762" r:id="rId26"/>
    <p:sldId id="778" r:id="rId27"/>
    <p:sldId id="783" r:id="rId28"/>
    <p:sldId id="787" r:id="rId29"/>
    <p:sldId id="788" r:id="rId30"/>
    <p:sldId id="789" r:id="rId31"/>
    <p:sldId id="784" r:id="rId32"/>
    <p:sldId id="785" r:id="rId33"/>
    <p:sldId id="786" r:id="rId34"/>
    <p:sldId id="825" r:id="rId35"/>
    <p:sldId id="826" r:id="rId36"/>
    <p:sldId id="772" r:id="rId37"/>
    <p:sldId id="790" r:id="rId38"/>
    <p:sldId id="763" r:id="rId39"/>
    <p:sldId id="678" r:id="rId40"/>
    <p:sldId id="647" r:id="rId41"/>
    <p:sldId id="683" r:id="rId42"/>
    <p:sldId id="791" r:id="rId43"/>
    <p:sldId id="822" r:id="rId44"/>
    <p:sldId id="824" r:id="rId45"/>
    <p:sldId id="793" r:id="rId46"/>
    <p:sldId id="794" r:id="rId47"/>
    <p:sldId id="821" r:id="rId48"/>
    <p:sldId id="800" r:id="rId49"/>
    <p:sldId id="827" r:id="rId50"/>
    <p:sldId id="802" r:id="rId51"/>
    <p:sldId id="828" r:id="rId52"/>
    <p:sldId id="803" r:id="rId53"/>
    <p:sldId id="804" r:id="rId54"/>
    <p:sldId id="805" r:id="rId55"/>
    <p:sldId id="807" r:id="rId56"/>
    <p:sldId id="810" r:id="rId57"/>
    <p:sldId id="829" r:id="rId58"/>
    <p:sldId id="830" r:id="rId59"/>
    <p:sldId id="579" r:id="rId60"/>
    <p:sldId id="720" r:id="rId61"/>
    <p:sldId id="721" r:id="rId62"/>
    <p:sldId id="812" r:id="rId63"/>
    <p:sldId id="813" r:id="rId64"/>
    <p:sldId id="815" r:id="rId65"/>
    <p:sldId id="814" r:id="rId66"/>
    <p:sldId id="816" r:id="rId67"/>
    <p:sldId id="817" r:id="rId68"/>
    <p:sldId id="818" r:id="rId69"/>
    <p:sldId id="798" r:id="rId70"/>
    <p:sldId id="799" r:id="rId71"/>
    <p:sldId id="681" r:id="rId72"/>
  </p:sldIdLst>
  <p:sldSz cx="9144000" cy="6858000" type="screen4x3"/>
  <p:notesSz cx="7099300" cy="10234613"/>
  <p:custDataLst>
    <p:tags r:id="rId7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9999"/>
    <a:srgbClr val="1E50F2"/>
    <a:srgbClr val="CC0000"/>
    <a:srgbClr val="DDDDDD"/>
    <a:srgbClr val="C0C0C0"/>
    <a:srgbClr val="9900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700" autoAdjust="0"/>
  </p:normalViewPr>
  <p:slideViewPr>
    <p:cSldViewPr>
      <p:cViewPr varScale="1">
        <p:scale>
          <a:sx n="69" d="100"/>
          <a:sy n="69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image" Target="../media/image172.png"/><Relationship Id="rId6" Type="http://schemas.openxmlformats.org/officeDocument/2006/relationships/image" Target="../media/image177.emf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fld id="{2412ECB0-E9E4-41EB-B0A6-51065C08DD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42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fld id="{CBCBCECE-C110-437A-A7ED-4DD8D334B2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97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BCECE-C110-437A-A7ED-4DD8D334B2E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4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D64F-CCFC-48EF-B496-D334153F29F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76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CF5F2-09DC-4377-A598-8E86E7AF667E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46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3A048-217D-6D4C-8EDD-E1013035B02B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5381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6DE378-53B6-466A-9C6B-3477F68A1EC9}" type="slidenum">
              <a:rPr lang="en-US"/>
              <a:pPr/>
              <a:t>59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7766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Why we care about the energy landscape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Energy Landscape Map (ELM) better name</a:t>
            </a:r>
          </a:p>
          <a:p>
            <a:r>
              <a:rPr lang="en-US" dirty="0" err="1" smtClean="0"/>
              <a:t>Disconnectivity</a:t>
            </a:r>
            <a:r>
              <a:rPr lang="en-US" dirty="0" smtClean="0"/>
              <a:t> Graph (DG) from physics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Call it ELM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“DG is a term used for Dependency Grammar in our domain.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And </a:t>
            </a:r>
            <a:r>
              <a:rPr lang="en-US" dirty="0" err="1" smtClean="0">
                <a:solidFill>
                  <a:srgbClr val="FF0000"/>
                </a:solidFill>
              </a:rPr>
              <a:t>disconnectivity</a:t>
            </a:r>
            <a:r>
              <a:rPr lang="en-US" dirty="0" smtClean="0">
                <a:solidFill>
                  <a:srgbClr val="FF0000"/>
                </a:solidFill>
              </a:rPr>
              <a:t> Graph from Physics is not very intuitive.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Therefore I suggested you to use ELM.”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AA89-93C9-0E49-A28F-5DA1E45E36D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58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Why we care about the energy landscape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Energy Landscape Map (ELM) better name</a:t>
            </a:r>
          </a:p>
          <a:p>
            <a:r>
              <a:rPr lang="en-US" dirty="0" err="1" smtClean="0"/>
              <a:t>Disconnectivity</a:t>
            </a:r>
            <a:r>
              <a:rPr lang="en-US" dirty="0" smtClean="0"/>
              <a:t> Graph (DG) from physics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Call it ELM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“DG is a term used for Dependency Grammar in our domain.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And </a:t>
            </a:r>
            <a:r>
              <a:rPr lang="en-US" dirty="0" err="1" smtClean="0">
                <a:solidFill>
                  <a:srgbClr val="FF0000"/>
                </a:solidFill>
              </a:rPr>
              <a:t>disconnectivity</a:t>
            </a:r>
            <a:r>
              <a:rPr lang="en-US" dirty="0" smtClean="0">
                <a:solidFill>
                  <a:srgbClr val="FF0000"/>
                </a:solidFill>
              </a:rPr>
              <a:t> Graph from Physics is not very intuitive.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Therefore I suggested you to use ELM.”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AA89-93C9-0E49-A28F-5DA1E45E36D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3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D64F-CCFC-48EF-B496-D334153F29F9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6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1206500" y="6492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339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52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1206500" y="6492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339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730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43000" y="473273"/>
            <a:ext cx="6858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160729" algn="ctr">
              <a:spcBef>
                <a:spcPts val="0"/>
              </a:spcBef>
              <a:buSzTx/>
              <a:buNone/>
              <a:defRPr sz="2601"/>
            </a:lvl2pPr>
            <a:lvl3pPr marL="0" indent="321457" algn="ctr">
              <a:spcBef>
                <a:spcPts val="0"/>
              </a:spcBef>
              <a:buSzTx/>
              <a:buNone/>
              <a:defRPr sz="2601"/>
            </a:lvl3pPr>
            <a:lvl4pPr marL="0" indent="482186" algn="ctr">
              <a:spcBef>
                <a:spcPts val="0"/>
              </a:spcBef>
              <a:buSzTx/>
              <a:buNone/>
              <a:defRPr sz="2601"/>
            </a:lvl4pPr>
            <a:lvl5pPr marL="0" indent="642915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31"/>
            <a:ext cx="239245" cy="22802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609221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31"/>
            <a:ext cx="239245" cy="22802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15409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1206500" y="6492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339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86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1206500" y="6492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339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349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1206500" y="6492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3397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862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57200" y="1154113"/>
            <a:ext cx="8229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609600" y="381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60" r:id="rId7"/>
    <p:sldLayoutId id="2147483661" r:id="rId8"/>
    <p:sldLayoutId id="2147483663" r:id="rId9"/>
    <p:sldLayoutId id="2147483664" r:id="rId10"/>
    <p:sldLayoutId id="21474836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1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9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.gif"/><Relationship Id="rId7" Type="http://schemas.openxmlformats.org/officeDocument/2006/relationships/image" Target="../media/image86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gi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5.gif"/><Relationship Id="rId7" Type="http://schemas.openxmlformats.org/officeDocument/2006/relationships/image" Target="../media/image88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4.jpeg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20.jpe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7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6.png"/><Relationship Id="rId5" Type="http://schemas.openxmlformats.org/officeDocument/2006/relationships/image" Target="../media/image115.gif"/><Relationship Id="rId10" Type="http://schemas.openxmlformats.org/officeDocument/2006/relationships/image" Target="../media/image113.wmf"/><Relationship Id="rId4" Type="http://schemas.openxmlformats.org/officeDocument/2006/relationships/image" Target="../media/image114.gif"/><Relationship Id="rId9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30.png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12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emf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tags" Target="../tags/tag6.xml"/><Relationship Id="rId7" Type="http://schemas.openxmlformats.org/officeDocument/2006/relationships/image" Target="../media/image14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tags" Target="../tags/tag9.xml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tags" Target="../tags/tag8.xml"/><Relationship Id="rId16" Type="http://schemas.openxmlformats.org/officeDocument/2006/relationships/image" Target="../media/image152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47.png"/><Relationship Id="rId5" Type="http://schemas.openxmlformats.org/officeDocument/2006/relationships/tags" Target="../tags/tag11.xml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4" Type="http://schemas.openxmlformats.org/officeDocument/2006/relationships/tags" Target="../tags/tag10.xml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55.png"/><Relationship Id="rId5" Type="http://schemas.openxmlformats.org/officeDocument/2006/relationships/tags" Target="../tags/tag16.xml"/><Relationship Id="rId10" Type="http://schemas.openxmlformats.org/officeDocument/2006/relationships/image" Target="../media/image154.png"/><Relationship Id="rId4" Type="http://schemas.openxmlformats.org/officeDocument/2006/relationships/tags" Target="../tags/tag15.xml"/><Relationship Id="rId9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microsoft.com/office/2007/relationships/media" Target="../media/media9.gif"/><Relationship Id="rId7" Type="http://schemas.openxmlformats.org/officeDocument/2006/relationships/image" Target="../media/image169.png"/><Relationship Id="rId2" Type="http://schemas.openxmlformats.org/officeDocument/2006/relationships/video" Target="../media/media8.gif"/><Relationship Id="rId1" Type="http://schemas.microsoft.com/office/2007/relationships/media" Target="../media/media8.gif"/><Relationship Id="rId6" Type="http://schemas.openxmlformats.org/officeDocument/2006/relationships/image" Target="../media/image168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9.gif"/><Relationship Id="rId9" Type="http://schemas.openxmlformats.org/officeDocument/2006/relationships/image" Target="../media/image17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176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177.emf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82.jpeg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75.png"/><Relationship Id="rId20" Type="http://schemas.openxmlformats.org/officeDocument/2006/relationships/oleObject" Target="../embeddings/Microsoft_Excel_97-2003_Worksheet1.xls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0.jpeg"/><Relationship Id="rId11" Type="http://schemas.openxmlformats.org/officeDocument/2006/relationships/image" Target="../media/image181.jpeg"/><Relationship Id="rId5" Type="http://schemas.openxmlformats.org/officeDocument/2006/relationships/image" Target="../media/image179.jpeg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173.png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78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wm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image" Target="../media/image190.w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18" Type="http://schemas.openxmlformats.org/officeDocument/2006/relationships/image" Target="../media/image21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17" Type="http://schemas.openxmlformats.org/officeDocument/2006/relationships/image" Target="../media/image214.png"/><Relationship Id="rId2" Type="http://schemas.openxmlformats.org/officeDocument/2006/relationships/image" Target="../media/image199.jpeg"/><Relationship Id="rId16" Type="http://schemas.openxmlformats.org/officeDocument/2006/relationships/image" Target="../media/image213.png"/><Relationship Id="rId20" Type="http://schemas.openxmlformats.org/officeDocument/2006/relationships/image" Target="../media/image2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png"/><Relationship Id="rId15" Type="http://schemas.openxmlformats.org/officeDocument/2006/relationships/image" Target="../media/image212.png"/><Relationship Id="rId10" Type="http://schemas.openxmlformats.org/officeDocument/2006/relationships/image" Target="../media/image207.png"/><Relationship Id="rId19" Type="http://schemas.openxmlformats.org/officeDocument/2006/relationships/image" Target="../media/image216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" Type="http://schemas.openxmlformats.org/officeDocument/2006/relationships/image" Target="../media/image220.png"/><Relationship Id="rId16" Type="http://schemas.openxmlformats.org/officeDocument/2006/relationships/image" Target="../media/image2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5" Type="http://schemas.openxmlformats.org/officeDocument/2006/relationships/image" Target="../media/image23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19.wmf"/><Relationship Id="rId9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6084" y="1421016"/>
            <a:ext cx="8534400" cy="1371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600" b="1" smtClean="0">
                <a:solidFill>
                  <a:srgbClr val="002060"/>
                </a:solidFill>
                <a:latin typeface="Arial Narrow" panose="020B0606020202030204" pitchFamily="34" charset="0"/>
              </a:rPr>
              <a:t>A Tale of Three Probabilistic Families</a:t>
            </a:r>
            <a:br>
              <a:rPr lang="en-US" sz="3600" b="1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 Narrow" pitchFamily="34" charset="0"/>
              </a:rPr>
              <a:t>---</a:t>
            </a:r>
            <a:r>
              <a:rPr lang="en-US" sz="2800" b="1">
                <a:solidFill>
                  <a:srgbClr val="002060"/>
                </a:solidFill>
                <a:latin typeface="Arial Narrow" panose="020B0606020202030204" pitchFamily="34" charset="0"/>
              </a:rPr>
              <a:t>Descriptive, Generative and Discriminative </a:t>
            </a:r>
            <a:r>
              <a:rPr lang="en-US" sz="2800" b="1" smtClean="0">
                <a:solidFill>
                  <a:srgbClr val="002060"/>
                </a:solidFill>
                <a:latin typeface="Arial Narrow" panose="020B0606020202030204" pitchFamily="34" charset="0"/>
              </a:rPr>
              <a:t>Image Models</a:t>
            </a:r>
            <a:endParaRPr lang="en-US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79907" name="Text Box 3"/>
          <p:cNvSpPr txBox="1">
            <a:spLocks noChangeArrowheads="1"/>
          </p:cNvSpPr>
          <p:nvPr/>
        </p:nvSpPr>
        <p:spPr bwMode="auto">
          <a:xfrm>
            <a:off x="408542" y="3201692"/>
            <a:ext cx="42392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Song-Chun Zhu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University of California, Los Angeles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084" y="6147319"/>
            <a:ext cx="308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ICIP, Beijing, September 19, 2017.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093" y="4820623"/>
            <a:ext cx="1190625" cy="1326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48" y="4820623"/>
            <a:ext cx="1348387" cy="1326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7462" y="6166369"/>
            <a:ext cx="372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Yingnian Wu,     Yang Lu,       Zhuowen Tu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013" y="4811098"/>
            <a:ext cx="1141890" cy="1355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1819" y="392049"/>
            <a:ext cx="80772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smtClean="0">
                <a:solidFill>
                  <a:schemeClr val="accent2"/>
                </a:solidFill>
                <a:latin typeface="Arial Narrow" pitchFamily="34" charset="0"/>
                <a:ea typeface="华文仿宋" pitchFamily="2" charset="-122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Arial Narrow" pitchFamily="34" charset="0"/>
                <a:ea typeface="华文仿宋" pitchFamily="2" charset="-122"/>
              </a:rPr>
              <a:t>Pursuing the </a:t>
            </a:r>
            <a:r>
              <a:rPr lang="en-US" sz="3200" smtClean="0">
                <a:solidFill>
                  <a:srgbClr val="FF0000"/>
                </a:solidFill>
                <a:latin typeface="Arial Narrow" pitchFamily="34" charset="0"/>
                <a:ea typeface="华文仿宋" pitchFamily="2" charset="-122"/>
              </a:rPr>
              <a:t>minimum sufficient </a:t>
            </a:r>
            <a:r>
              <a:rPr lang="en-US" sz="3200" smtClean="0">
                <a:solidFill>
                  <a:srgbClr val="002060"/>
                </a:solidFill>
                <a:latin typeface="Arial Narrow" pitchFamily="34" charset="0"/>
                <a:ea typeface="华文仿宋" pitchFamily="2" charset="-122"/>
              </a:rPr>
              <a:t>feature statistics</a:t>
            </a:r>
            <a:endParaRPr lang="en-US" sz="3200" dirty="0">
              <a:solidFill>
                <a:srgbClr val="002060"/>
              </a:solidFill>
              <a:latin typeface="Arial Narrow" pitchFamily="34" charset="0"/>
              <a:ea typeface="华文仿宋" pitchFamily="2" charset="-122"/>
            </a:endParaRPr>
          </a:p>
        </p:txBody>
      </p:sp>
      <p:pic>
        <p:nvPicPr>
          <p:cNvPr id="320515" name="Picture 3" descr="fur_o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38" y="2369264"/>
            <a:ext cx="1769725" cy="1605453"/>
          </a:xfrm>
          <a:prstGeom prst="rect">
            <a:avLst/>
          </a:prstGeom>
          <a:noFill/>
        </p:spPr>
      </p:pic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1219575" y="3962562"/>
            <a:ext cx="63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latin typeface="Times New Roman" pitchFamily="18" charset="0"/>
              </a:rPr>
              <a:t>I</a:t>
            </a:r>
            <a:r>
              <a:rPr lang="en-US" baseline="30000">
                <a:latin typeface="Times New Roman" pitchFamily="18" charset="0"/>
              </a:rPr>
              <a:t>obs</a:t>
            </a:r>
            <a:endParaRPr lang="en-US" baseline="-25000">
              <a:latin typeface="Times New Roman" pitchFamily="18" charset="0"/>
            </a:endParaRPr>
          </a:p>
        </p:txBody>
      </p:sp>
      <p:pic>
        <p:nvPicPr>
          <p:cNvPr id="320517" name="Picture 5" descr="fur_0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376092"/>
            <a:ext cx="1793733" cy="1625677"/>
          </a:xfrm>
          <a:prstGeom prst="rect">
            <a:avLst/>
          </a:prstGeom>
          <a:noFill/>
        </p:spPr>
      </p:pic>
      <p:sp>
        <p:nvSpPr>
          <p:cNvPr id="320518" name="Rectangle 6"/>
          <p:cNvSpPr>
            <a:spLocks noChangeArrowheads="1"/>
          </p:cNvSpPr>
          <p:nvPr/>
        </p:nvSpPr>
        <p:spPr bwMode="auto">
          <a:xfrm>
            <a:off x="2964117" y="3962905"/>
            <a:ext cx="68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latin typeface="Times New Roman" pitchFamily="18" charset="0"/>
              </a:rPr>
              <a:t>K</a:t>
            </a:r>
            <a:r>
              <a:rPr lang="en-US" smtClean="0">
                <a:latin typeface="Times New Roman" pitchFamily="18" charset="0"/>
              </a:rPr>
              <a:t>=0</a:t>
            </a:r>
            <a:endParaRPr lang="en-US">
              <a:latin typeface="Times New Roman" pitchFamily="18" charset="0"/>
            </a:endParaRPr>
          </a:p>
        </p:txBody>
      </p:sp>
      <p:pic>
        <p:nvPicPr>
          <p:cNvPr id="320519" name="Picture 7" descr="fur_2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9390" y="2369264"/>
            <a:ext cx="1788353" cy="1625775"/>
          </a:xfrm>
          <a:prstGeom prst="rect">
            <a:avLst/>
          </a:prstGeom>
          <a:noFill/>
        </p:spPr>
      </p:pic>
      <p:pic>
        <p:nvPicPr>
          <p:cNvPr id="320520" name="Picture 8" descr="fur_4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9920" y="4298568"/>
            <a:ext cx="1746014" cy="1581743"/>
          </a:xfrm>
          <a:prstGeom prst="rect">
            <a:avLst/>
          </a:prstGeom>
          <a:noFill/>
        </p:spPr>
      </p:pic>
      <p:pic>
        <p:nvPicPr>
          <p:cNvPr id="320521" name="Picture 9" descr="fur_3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919" y="4298568"/>
            <a:ext cx="1747707" cy="1583437"/>
          </a:xfrm>
          <a:prstGeom prst="rect">
            <a:avLst/>
          </a:prstGeom>
          <a:noFill/>
        </p:spPr>
      </p:pic>
      <p:pic>
        <p:nvPicPr>
          <p:cNvPr id="320522" name="Picture 10" descr="fur_7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4919" y="4298568"/>
            <a:ext cx="1772823" cy="1607172"/>
          </a:xfrm>
          <a:prstGeom prst="rect">
            <a:avLst/>
          </a:prstGeom>
          <a:noFill/>
        </p:spPr>
      </p:pic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4866691" y="3947989"/>
            <a:ext cx="727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latin typeface="Times New Roman" pitchFamily="18" charset="0"/>
              </a:rPr>
              <a:t>K</a:t>
            </a:r>
            <a:r>
              <a:rPr lang="en-US" smtClean="0">
                <a:latin typeface="Times New Roman" pitchFamily="18" charset="0"/>
              </a:rPr>
              <a:t>=1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1160231" y="5912638"/>
            <a:ext cx="666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mtClean="0">
                <a:latin typeface="Times New Roman" pitchFamily="18" charset="0"/>
              </a:rPr>
              <a:t>K=3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4917069" y="5942016"/>
            <a:ext cx="6768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latin typeface="Times New Roman" pitchFamily="18" charset="0"/>
              </a:rPr>
              <a:t>K</a:t>
            </a:r>
            <a:r>
              <a:rPr lang="en-US" smtClean="0">
                <a:latin typeface="Times New Roman" pitchFamily="18" charset="0"/>
              </a:rPr>
              <a:t>=7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2985981" y="5905740"/>
            <a:ext cx="648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latin typeface="Times New Roman" pitchFamily="18" charset="0"/>
              </a:rPr>
              <a:t>K</a:t>
            </a:r>
            <a:r>
              <a:rPr lang="en-US" smtClean="0">
                <a:latin typeface="Times New Roman" pitchFamily="18" charset="0"/>
              </a:rPr>
              <a:t>=4</a:t>
            </a:r>
            <a:endParaRPr lang="en-US">
              <a:latin typeface="Times New Roman" pitchFamily="18" charset="0"/>
            </a:endParaRPr>
          </a:p>
        </p:txBody>
      </p:sp>
      <p:graphicFrame>
        <p:nvGraphicFramePr>
          <p:cNvPr id="3205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043904"/>
              </p:ext>
            </p:extLst>
          </p:nvPr>
        </p:nvGraphicFramePr>
        <p:xfrm>
          <a:off x="504919" y="1337090"/>
          <a:ext cx="7393620" cy="49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601" name="Equation" r:id="rId9" imgW="3746160" imgH="253800" progId="Equation.3">
                  <p:embed/>
                </p:oleObj>
              </mc:Choice>
              <mc:Fallback>
                <p:oleObj name="Equation" r:id="rId9" imgW="3746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919" y="1337090"/>
                        <a:ext cx="7393620" cy="499280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 w="190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29" name="Text Box 17"/>
          <p:cNvSpPr txBox="1">
            <a:spLocks noChangeArrowheads="1"/>
          </p:cNvSpPr>
          <p:nvPr/>
        </p:nvSpPr>
        <p:spPr bwMode="auto">
          <a:xfrm>
            <a:off x="3702797" y="1825477"/>
            <a:ext cx="4998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/>
              <a:t>h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 </a:t>
            </a:r>
            <a:r>
              <a:rPr lang="en-US" sz="2400" dirty="0"/>
              <a:t>are </a:t>
            </a:r>
            <a:r>
              <a:rPr lang="en-US" sz="2400" dirty="0">
                <a:solidFill>
                  <a:srgbClr val="00B0F0"/>
                </a:solidFill>
              </a:rPr>
              <a:t>histograms</a:t>
            </a:r>
            <a:r>
              <a:rPr lang="en-US" sz="2400" dirty="0"/>
              <a:t> of </a:t>
            </a:r>
            <a:r>
              <a:rPr lang="en-US" sz="2400" dirty="0">
                <a:solidFill>
                  <a:srgbClr val="00B0F0"/>
                </a:solidFill>
              </a:rPr>
              <a:t>Gabor </a:t>
            </a:r>
            <a:r>
              <a:rPr lang="en-US" sz="2400" dirty="0" smtClean="0">
                <a:solidFill>
                  <a:srgbClr val="00B0F0"/>
                </a:solidFill>
              </a:rPr>
              <a:t>filter responses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911" y="6408161"/>
            <a:ext cx="868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Zhu</a:t>
            </a:r>
            <a:r>
              <a:rPr lang="en-US" dirty="0" smtClean="0"/>
              <a:t>, Wu, and Mumford,  “Minimax entropy principle and its applications to texture modeling</a:t>
            </a:r>
            <a:r>
              <a:rPr lang="en-US" smtClean="0"/>
              <a:t>,” 1996-97.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03219" y="2854935"/>
            <a:ext cx="2872902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Analysis-by-synthesis</a:t>
            </a:r>
          </a:p>
          <a:p>
            <a:endParaRPr lang="en-US" sz="2400">
              <a:solidFill>
                <a:srgbClr val="C00000"/>
              </a:solidFill>
            </a:endParaRPr>
          </a:p>
          <a:p>
            <a:r>
              <a:rPr lang="en-US" sz="2000" smtClean="0"/>
              <a:t>Pursue statistics until</a:t>
            </a:r>
          </a:p>
          <a:p>
            <a:r>
              <a:rPr lang="en-US" sz="2000"/>
              <a:t>y</a:t>
            </a:r>
            <a:r>
              <a:rPr lang="en-US" sz="2000" smtClean="0"/>
              <a:t>ou “cannot tell them apart</a:t>
            </a:r>
          </a:p>
          <a:p>
            <a:r>
              <a:rPr lang="en-US" sz="2000"/>
              <a:t>i</a:t>
            </a:r>
            <a:r>
              <a:rPr lang="en-US" sz="2000" smtClean="0"/>
              <a:t>n pre-attentive vision”</a:t>
            </a:r>
          </a:p>
          <a:p>
            <a:endParaRPr lang="en-US" sz="2000"/>
          </a:p>
          <a:p>
            <a:r>
              <a:rPr lang="en-US" sz="2000" smtClean="0"/>
              <a:t>-- Using neurons</a:t>
            </a:r>
            <a:endParaRPr lang="en-US" sz="2000"/>
          </a:p>
          <a:p>
            <a:r>
              <a:rPr lang="en-US" sz="2000" smtClean="0"/>
              <a:t>pre-trained for general tasks.</a:t>
            </a:r>
          </a:p>
          <a:p>
            <a:r>
              <a:rPr lang="en-US" sz="2000"/>
              <a:t> </a:t>
            </a:r>
            <a:r>
              <a:rPr lang="en-US" sz="200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3796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4" grpId="0"/>
      <p:bldP spid="320525" grpId="0"/>
      <p:bldP spid="320526" grpId="0"/>
      <p:bldP spid="3205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3" name="Picture 3" descr="den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1714500"/>
            <a:ext cx="51054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4" name="Line 4"/>
          <p:cNvSpPr>
            <a:spLocks noChangeShapeType="1"/>
          </p:cNvSpPr>
          <p:nvPr/>
        </p:nvSpPr>
        <p:spPr bwMode="auto">
          <a:xfrm>
            <a:off x="6248400" y="2943225"/>
            <a:ext cx="2362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5" name="Line 5"/>
          <p:cNvSpPr>
            <a:spLocks noChangeShapeType="1"/>
          </p:cNvSpPr>
          <p:nvPr/>
        </p:nvSpPr>
        <p:spPr bwMode="auto">
          <a:xfrm>
            <a:off x="6273800" y="4695825"/>
            <a:ext cx="2362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6135733" y="1213407"/>
            <a:ext cx="22605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mtClean="0"/>
              <a:t>projected </a:t>
            </a:r>
            <a:r>
              <a:rPr lang="en-US" altLang="en-US"/>
              <a:t>(marginal)</a:t>
            </a:r>
          </a:p>
          <a:p>
            <a:r>
              <a:rPr lang="en-US" altLang="en-US"/>
              <a:t> densities 1D histograms</a:t>
            </a:r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455269" y="1216025"/>
            <a:ext cx="56188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J</a:t>
            </a:r>
            <a:r>
              <a:rPr lang="en-US" altLang="en-US" sz="2400" smtClean="0"/>
              <a:t>oint </a:t>
            </a:r>
            <a:r>
              <a:rPr lang="en-US" altLang="en-US" sz="2400"/>
              <a:t>density </a:t>
            </a:r>
            <a:r>
              <a:rPr lang="en-US" altLang="en-US" sz="2400" smtClean="0"/>
              <a:t>(positive examples) in image space</a:t>
            </a:r>
            <a:endParaRPr lang="en-US" altLang="en-US" sz="2400"/>
          </a:p>
        </p:txBody>
      </p:sp>
      <p:sp>
        <p:nvSpPr>
          <p:cNvPr id="184328" name="Freeform 8"/>
          <p:cNvSpPr>
            <a:spLocks/>
          </p:cNvSpPr>
          <p:nvPr/>
        </p:nvSpPr>
        <p:spPr bwMode="auto">
          <a:xfrm>
            <a:off x="6337300" y="2216150"/>
            <a:ext cx="2019300" cy="742950"/>
          </a:xfrm>
          <a:custGeom>
            <a:avLst/>
            <a:gdLst>
              <a:gd name="T0" fmla="*/ 0 w 1272"/>
              <a:gd name="T1" fmla="*/ 468 h 468"/>
              <a:gd name="T2" fmla="*/ 72 w 1272"/>
              <a:gd name="T3" fmla="*/ 252 h 468"/>
              <a:gd name="T4" fmla="*/ 280 w 1272"/>
              <a:gd name="T5" fmla="*/ 300 h 468"/>
              <a:gd name="T6" fmla="*/ 432 w 1272"/>
              <a:gd name="T7" fmla="*/ 204 h 468"/>
              <a:gd name="T8" fmla="*/ 544 w 1272"/>
              <a:gd name="T9" fmla="*/ 20 h 468"/>
              <a:gd name="T10" fmla="*/ 696 w 1272"/>
              <a:gd name="T11" fmla="*/ 84 h 468"/>
              <a:gd name="T12" fmla="*/ 760 w 1272"/>
              <a:gd name="T13" fmla="*/ 228 h 468"/>
              <a:gd name="T14" fmla="*/ 888 w 1272"/>
              <a:gd name="T15" fmla="*/ 332 h 468"/>
              <a:gd name="T16" fmla="*/ 1064 w 1272"/>
              <a:gd name="T17" fmla="*/ 276 h 468"/>
              <a:gd name="T18" fmla="*/ 1272 w 1272"/>
              <a:gd name="T19" fmla="*/ 452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72" h="468">
                <a:moveTo>
                  <a:pt x="0" y="468"/>
                </a:moveTo>
                <a:cubicBezTo>
                  <a:pt x="12" y="374"/>
                  <a:pt x="25" y="280"/>
                  <a:pt x="72" y="252"/>
                </a:cubicBezTo>
                <a:cubicBezTo>
                  <a:pt x="119" y="224"/>
                  <a:pt x="220" y="308"/>
                  <a:pt x="280" y="300"/>
                </a:cubicBezTo>
                <a:cubicBezTo>
                  <a:pt x="340" y="292"/>
                  <a:pt x="388" y="251"/>
                  <a:pt x="432" y="204"/>
                </a:cubicBezTo>
                <a:cubicBezTo>
                  <a:pt x="476" y="157"/>
                  <a:pt x="500" y="40"/>
                  <a:pt x="544" y="20"/>
                </a:cubicBezTo>
                <a:cubicBezTo>
                  <a:pt x="588" y="0"/>
                  <a:pt x="660" y="49"/>
                  <a:pt x="696" y="84"/>
                </a:cubicBezTo>
                <a:cubicBezTo>
                  <a:pt x="732" y="119"/>
                  <a:pt x="728" y="187"/>
                  <a:pt x="760" y="228"/>
                </a:cubicBezTo>
                <a:cubicBezTo>
                  <a:pt x="792" y="269"/>
                  <a:pt x="837" y="324"/>
                  <a:pt x="888" y="332"/>
                </a:cubicBezTo>
                <a:cubicBezTo>
                  <a:pt x="939" y="340"/>
                  <a:pt x="1000" y="256"/>
                  <a:pt x="1064" y="276"/>
                </a:cubicBezTo>
                <a:cubicBezTo>
                  <a:pt x="1128" y="296"/>
                  <a:pt x="1237" y="423"/>
                  <a:pt x="1272" y="452"/>
                </a:cubicBezTo>
              </a:path>
            </a:pathLst>
          </a:custGeom>
          <a:solidFill>
            <a:srgbClr val="0070C0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84329" name="Freeform 9"/>
          <p:cNvSpPr>
            <a:spLocks/>
          </p:cNvSpPr>
          <p:nvPr/>
        </p:nvSpPr>
        <p:spPr bwMode="auto">
          <a:xfrm>
            <a:off x="6362700" y="4113213"/>
            <a:ext cx="2057400" cy="598487"/>
          </a:xfrm>
          <a:custGeom>
            <a:avLst/>
            <a:gdLst>
              <a:gd name="T0" fmla="*/ 0 w 1296"/>
              <a:gd name="T1" fmla="*/ 377 h 377"/>
              <a:gd name="T2" fmla="*/ 176 w 1296"/>
              <a:gd name="T3" fmla="*/ 257 h 377"/>
              <a:gd name="T4" fmla="*/ 376 w 1296"/>
              <a:gd name="T5" fmla="*/ 185 h 377"/>
              <a:gd name="T6" fmla="*/ 632 w 1296"/>
              <a:gd name="T7" fmla="*/ 209 h 377"/>
              <a:gd name="T8" fmla="*/ 872 w 1296"/>
              <a:gd name="T9" fmla="*/ 25 h 377"/>
              <a:gd name="T10" fmla="*/ 1296 w 1296"/>
              <a:gd name="T11" fmla="*/ 361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6" h="377">
                <a:moveTo>
                  <a:pt x="0" y="377"/>
                </a:moveTo>
                <a:cubicBezTo>
                  <a:pt x="56" y="333"/>
                  <a:pt x="113" y="289"/>
                  <a:pt x="176" y="257"/>
                </a:cubicBezTo>
                <a:cubicBezTo>
                  <a:pt x="239" y="225"/>
                  <a:pt x="300" y="193"/>
                  <a:pt x="376" y="185"/>
                </a:cubicBezTo>
                <a:cubicBezTo>
                  <a:pt x="452" y="177"/>
                  <a:pt x="549" y="236"/>
                  <a:pt x="632" y="209"/>
                </a:cubicBezTo>
                <a:cubicBezTo>
                  <a:pt x="715" y="182"/>
                  <a:pt x="761" y="0"/>
                  <a:pt x="872" y="25"/>
                </a:cubicBezTo>
                <a:cubicBezTo>
                  <a:pt x="983" y="50"/>
                  <a:pt x="1139" y="205"/>
                  <a:pt x="1296" y="361"/>
                </a:cubicBezTo>
              </a:path>
            </a:pathLst>
          </a:custGeom>
          <a:solidFill>
            <a:srgbClr val="0070C0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>
            <a:off x="7378700" y="3416300"/>
            <a:ext cx="0" cy="508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1" name="Rectangle 11"/>
          <p:cNvSpPr>
            <a:spLocks noChangeArrowheads="1"/>
          </p:cNvSpPr>
          <p:nvPr/>
        </p:nvSpPr>
        <p:spPr bwMode="auto">
          <a:xfrm>
            <a:off x="6205538" y="2027238"/>
            <a:ext cx="48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aseline="-2500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84332" name="Rectangle 12"/>
          <p:cNvSpPr>
            <a:spLocks noChangeArrowheads="1"/>
          </p:cNvSpPr>
          <p:nvPr/>
        </p:nvSpPr>
        <p:spPr bwMode="auto">
          <a:xfrm>
            <a:off x="6256338" y="3919538"/>
            <a:ext cx="48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aseline="-25000">
                <a:solidFill>
                  <a:srgbClr val="00206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84333" name="Rectangle 13"/>
          <p:cNvSpPr>
            <a:spLocks noChangeArrowheads="1"/>
          </p:cNvSpPr>
          <p:nvPr/>
        </p:nvSpPr>
        <p:spPr bwMode="auto">
          <a:xfrm>
            <a:off x="6248400" y="5105400"/>
            <a:ext cx="2481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aseline="-25000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 = (h</a:t>
            </a:r>
            <a:r>
              <a:rPr lang="en-US" altLang="en-US" sz="2800" baseline="-2500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, …, h</a:t>
            </a:r>
            <a:r>
              <a:rPr lang="en-US" altLang="en-US" sz="2800" baseline="-25000">
                <a:solidFill>
                  <a:srgbClr val="002060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70918" y="377662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linear</a:t>
            </a:r>
            <a:endParaRPr lang="en-US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40375" y="5820627"/>
            <a:ext cx="862710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C00000"/>
                </a:solidFill>
              </a:rPr>
              <a:t>Cramer and Wold theorem</a:t>
            </a:r>
            <a:r>
              <a:rPr lang="en-US" altLang="en-US" sz="2400"/>
              <a:t>:   Any continuous density </a:t>
            </a:r>
            <a:r>
              <a:rPr lang="en-US" altLang="en-US" sz="2400" smtClean="0"/>
              <a:t>is </a:t>
            </a:r>
            <a:r>
              <a:rPr lang="en-US" altLang="en-US" sz="2400"/>
              <a:t>a linear </a:t>
            </a:r>
            <a:r>
              <a:rPr lang="en-US" altLang="en-US" sz="2400" smtClean="0"/>
              <a:t>combination</a:t>
            </a:r>
          </a:p>
          <a:p>
            <a:r>
              <a:rPr lang="en-US" altLang="en-US" sz="2400"/>
              <a:t> </a:t>
            </a:r>
            <a:r>
              <a:rPr lang="en-US" altLang="en-US" sz="2400" smtClean="0"/>
              <a:t>  </a:t>
            </a:r>
            <a:r>
              <a:rPr lang="en-US" altLang="en-US" sz="2400"/>
              <a:t>of </a:t>
            </a:r>
            <a:r>
              <a:rPr lang="en-US" altLang="en-US" sz="2400" smtClean="0"/>
              <a:t>its </a:t>
            </a:r>
            <a:r>
              <a:rPr lang="en-US" altLang="en-US" sz="2400"/>
              <a:t>marginal distributions on the linear filter responses.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7100" y="2266998"/>
            <a:ext cx="4255980" cy="2857452"/>
            <a:chOff x="927100" y="2266998"/>
            <a:chExt cx="4255980" cy="2857452"/>
          </a:xfrm>
        </p:grpSpPr>
        <p:grpSp>
          <p:nvGrpSpPr>
            <p:cNvPr id="184334" name="Group 14"/>
            <p:cNvGrpSpPr>
              <a:grpSpLocks/>
            </p:cNvGrpSpPr>
            <p:nvPr/>
          </p:nvGrpSpPr>
          <p:grpSpPr bwMode="auto">
            <a:xfrm>
              <a:off x="927100" y="2286000"/>
              <a:ext cx="3124200" cy="2838450"/>
              <a:chOff x="584" y="1344"/>
              <a:chExt cx="1968" cy="1788"/>
            </a:xfrm>
          </p:grpSpPr>
          <p:sp>
            <p:nvSpPr>
              <p:cNvPr id="184335" name="Freeform 15"/>
              <p:cNvSpPr>
                <a:spLocks/>
              </p:cNvSpPr>
              <p:nvPr/>
            </p:nvSpPr>
            <p:spPr bwMode="auto">
              <a:xfrm>
                <a:off x="952" y="1840"/>
                <a:ext cx="1552" cy="1292"/>
              </a:xfrm>
              <a:custGeom>
                <a:avLst/>
                <a:gdLst>
                  <a:gd name="T0" fmla="*/ 0 w 1552"/>
                  <a:gd name="T1" fmla="*/ 648 h 1292"/>
                  <a:gd name="T2" fmla="*/ 232 w 1552"/>
                  <a:gd name="T3" fmla="*/ 744 h 1292"/>
                  <a:gd name="T4" fmla="*/ 376 w 1552"/>
                  <a:gd name="T5" fmla="*/ 1080 h 1292"/>
                  <a:gd name="T6" fmla="*/ 600 w 1552"/>
                  <a:gd name="T7" fmla="*/ 1272 h 1292"/>
                  <a:gd name="T8" fmla="*/ 1072 w 1552"/>
                  <a:gd name="T9" fmla="*/ 960 h 1292"/>
                  <a:gd name="T10" fmla="*/ 1448 w 1552"/>
                  <a:gd name="T11" fmla="*/ 488 h 1292"/>
                  <a:gd name="T12" fmla="*/ 1552 w 1552"/>
                  <a:gd name="T13" fmla="*/ 0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2" h="1292">
                    <a:moveTo>
                      <a:pt x="0" y="648"/>
                    </a:moveTo>
                    <a:cubicBezTo>
                      <a:pt x="84" y="660"/>
                      <a:pt x="169" y="672"/>
                      <a:pt x="232" y="744"/>
                    </a:cubicBezTo>
                    <a:cubicBezTo>
                      <a:pt x="295" y="816"/>
                      <a:pt x="315" y="992"/>
                      <a:pt x="376" y="1080"/>
                    </a:cubicBezTo>
                    <a:cubicBezTo>
                      <a:pt x="437" y="1168"/>
                      <a:pt x="484" y="1292"/>
                      <a:pt x="600" y="1272"/>
                    </a:cubicBezTo>
                    <a:cubicBezTo>
                      <a:pt x="716" y="1252"/>
                      <a:pt x="931" y="1091"/>
                      <a:pt x="1072" y="960"/>
                    </a:cubicBezTo>
                    <a:cubicBezTo>
                      <a:pt x="1213" y="829"/>
                      <a:pt x="1368" y="648"/>
                      <a:pt x="1448" y="488"/>
                    </a:cubicBezTo>
                    <a:cubicBezTo>
                      <a:pt x="1528" y="328"/>
                      <a:pt x="1535" y="81"/>
                      <a:pt x="1552" y="0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6" name="Line 16"/>
              <p:cNvSpPr>
                <a:spLocks noChangeShapeType="1"/>
              </p:cNvSpPr>
              <p:nvPr/>
            </p:nvSpPr>
            <p:spPr bwMode="auto">
              <a:xfrm>
                <a:off x="584" y="2416"/>
                <a:ext cx="352" cy="7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7" name="Line 17"/>
              <p:cNvSpPr>
                <a:spLocks noChangeShapeType="1"/>
              </p:cNvSpPr>
              <p:nvPr/>
            </p:nvSpPr>
            <p:spPr bwMode="auto">
              <a:xfrm flipV="1">
                <a:off x="2496" y="1344"/>
                <a:ext cx="56" cy="496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124777" y="2266998"/>
              <a:ext cx="1058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Non-linear</a:t>
              </a:r>
              <a:endParaRPr lang="en-US"/>
            </a:p>
          </p:txBody>
        </p:sp>
      </p:grp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1274" y="425450"/>
            <a:ext cx="8077200" cy="609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smtClean="0">
                <a:solidFill>
                  <a:srgbClr val="002060"/>
                </a:solidFill>
                <a:latin typeface="Arial Narrow" pitchFamily="34" charset="0"/>
                <a:ea typeface="华文仿宋" pitchFamily="2" charset="-122"/>
              </a:rPr>
              <a:t> From the perspective of modeling and learning</a:t>
            </a:r>
            <a:endParaRPr lang="en-US" sz="3200" dirty="0">
              <a:solidFill>
                <a:srgbClr val="002060"/>
              </a:solidFill>
              <a:latin typeface="Arial Narrow" pitchFamily="34" charset="0"/>
              <a:ea typeface="华文仿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121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83402"/>
            <a:ext cx="6278394" cy="9990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3569" y="76057"/>
            <a:ext cx="8239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1-layer descriptive model: FRAME</a:t>
            </a:r>
            <a:r>
              <a:rPr lang="en-US" sz="3200" b="1" smtClean="0">
                <a:solidFill>
                  <a:srgbClr val="002060"/>
                </a:solidFill>
              </a:rPr>
              <a:t> </a:t>
            </a:r>
          </a:p>
          <a:p>
            <a:r>
              <a:rPr lang="en-US" sz="3200" smtClean="0">
                <a:solidFill>
                  <a:srgbClr val="002060"/>
                </a:solidFill>
              </a:rPr>
              <a:t>                     </a:t>
            </a:r>
            <a:r>
              <a:rPr lang="en-US" sz="2800" smtClean="0">
                <a:solidFill>
                  <a:srgbClr val="002060"/>
                </a:solidFill>
              </a:rPr>
              <a:t>-- Filters</a:t>
            </a:r>
            <a:r>
              <a:rPr lang="en-US" sz="2800" dirty="0" smtClean="0">
                <a:solidFill>
                  <a:srgbClr val="002060"/>
                </a:solidFill>
              </a:rPr>
              <a:t>, Random field, And </a:t>
            </a:r>
            <a:r>
              <a:rPr lang="en-US" sz="2800" smtClean="0">
                <a:solidFill>
                  <a:srgbClr val="002060"/>
                </a:solidFill>
              </a:rPr>
              <a:t>Maximum Entropy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13273" y="4591480"/>
            <a:ext cx="6654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Markov </a:t>
            </a:r>
            <a:r>
              <a:rPr lang="en-US" sz="2400" dirty="0" smtClean="0"/>
              <a:t>random field, </a:t>
            </a:r>
            <a:r>
              <a:rPr lang="en-US" sz="2400" smtClean="0"/>
              <a:t>Gibbs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Embedding neuron responses, not clique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Matching the marginal density of </a:t>
            </a:r>
            <a:r>
              <a:rPr lang="en-US" sz="2400" dirty="0" smtClean="0"/>
              <a:t>linear </a:t>
            </a:r>
            <a:r>
              <a:rPr lang="en-US" sz="2400" smtClean="0"/>
              <a:t>filter responses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9" y="2715667"/>
            <a:ext cx="2523226" cy="8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ilter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94" y="2324847"/>
            <a:ext cx="1965600" cy="19087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0520" y="5899042"/>
            <a:ext cx="2351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Zhu, Wu, Mumford (1997)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3699417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h(): histogram bin indicator, </a:t>
            </a:r>
            <a:r>
              <a:rPr lang="en-US" sz="2000" smtClean="0"/>
              <a:t>rectification.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14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190500"/>
            <a:ext cx="7772400" cy="1143000"/>
          </a:xfrm>
        </p:spPr>
        <p:txBody>
          <a:bodyPr/>
          <a:lstStyle/>
          <a:p>
            <a:r>
              <a:rPr lang="en-US" altLang="en-US"/>
              <a:t> </a:t>
            </a:r>
          </a:p>
        </p:txBody>
      </p:sp>
      <p:pic>
        <p:nvPicPr>
          <p:cNvPr id="186371" name="Picture 3" descr="toy_ex_cir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7693025" cy="27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4" name="Rectangle 6"/>
          <p:cNvSpPr>
            <a:spLocks noChangeArrowheads="1"/>
          </p:cNvSpPr>
          <p:nvPr/>
        </p:nvSpPr>
        <p:spPr bwMode="auto">
          <a:xfrm>
            <a:off x="3013075" y="1716088"/>
            <a:ext cx="682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+h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86375" name="Rectangle 7"/>
          <p:cNvSpPr>
            <a:spLocks noChangeArrowheads="1"/>
          </p:cNvSpPr>
          <p:nvPr/>
        </p:nvSpPr>
        <p:spPr bwMode="auto">
          <a:xfrm>
            <a:off x="4206875" y="1717675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+h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6376" name="Rectangle 8"/>
          <p:cNvSpPr>
            <a:spLocks noChangeArrowheads="1"/>
          </p:cNvSpPr>
          <p:nvPr/>
        </p:nvSpPr>
        <p:spPr bwMode="auto">
          <a:xfrm>
            <a:off x="5527675" y="1708150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+h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77" name="Rectangle 9"/>
          <p:cNvSpPr>
            <a:spLocks noChangeArrowheads="1"/>
          </p:cNvSpPr>
          <p:nvPr/>
        </p:nvSpPr>
        <p:spPr bwMode="auto">
          <a:xfrm>
            <a:off x="1633538" y="1676400"/>
            <a:ext cx="86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>
                <a:solidFill>
                  <a:srgbClr val="0070C0"/>
                </a:solidFill>
                <a:latin typeface="Symbol" panose="05050102010706020507" pitchFamily="18" charset="2"/>
              </a:rPr>
              <a:t>=f</a:t>
            </a:r>
            <a:endParaRPr lang="en-US" altLang="en-US" sz="2800" baseline="-250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6772275" y="1689100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+h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4</a:t>
            </a:r>
            <a:endParaRPr lang="en-US" altLang="en-US" sz="28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8016875" y="1676400"/>
            <a:ext cx="900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+h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666400"/>
              </p:ext>
            </p:extLst>
          </p:nvPr>
        </p:nvGraphicFramePr>
        <p:xfrm>
          <a:off x="227329" y="2322232"/>
          <a:ext cx="1068330" cy="449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536" name="Equation" r:id="rId4" imgW="482400" imgH="203040" progId="Equation.3">
                  <p:embed/>
                </p:oleObj>
              </mc:Choice>
              <mc:Fallback>
                <p:oleObj name="Equation" r:id="rId4" imgW="4824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29" y="2322232"/>
                        <a:ext cx="1068330" cy="4498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205824"/>
              </p:ext>
            </p:extLst>
          </p:nvPr>
        </p:nvGraphicFramePr>
        <p:xfrm>
          <a:off x="308099" y="3751773"/>
          <a:ext cx="923818" cy="399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6537" name="Equation" r:id="rId6" imgW="469800" imgH="203040" progId="Equation.3">
                  <p:embed/>
                </p:oleObj>
              </mc:Choice>
              <mc:Fallback>
                <p:oleObj name="Equation" r:id="rId6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99" y="3751773"/>
                        <a:ext cx="923818" cy="399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0630" y="2764816"/>
            <a:ext cx="1200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Target </a:t>
            </a:r>
          </a:p>
          <a:p>
            <a:r>
              <a:rPr lang="en-US" sz="2000" smtClean="0"/>
              <a:t>distribution</a:t>
            </a:r>
            <a:endParaRPr lang="en-US" sz="2000"/>
          </a:p>
        </p:txBody>
      </p:sp>
      <p:sp>
        <p:nvSpPr>
          <p:cNvPr id="19" name="TextBox 18"/>
          <p:cNvSpPr txBox="1"/>
          <p:nvPr/>
        </p:nvSpPr>
        <p:spPr>
          <a:xfrm>
            <a:off x="259149" y="4136784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</a:t>
            </a:r>
            <a:r>
              <a:rPr lang="en-US" sz="2000" smtClean="0"/>
              <a:t>odel </a:t>
            </a:r>
          </a:p>
          <a:p>
            <a:r>
              <a:rPr lang="en-US" sz="2000" smtClean="0"/>
              <a:t>pursuit</a:t>
            </a:r>
            <a:endParaRPr lang="en-US" sz="200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255588" y="447208"/>
            <a:ext cx="7772400" cy="61959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3200" kern="0" smtClean="0"/>
              <a:t> </a:t>
            </a:r>
            <a:r>
              <a:rPr lang="en-US" altLang="en-US" sz="3200" kern="0" smtClean="0">
                <a:solidFill>
                  <a:srgbClr val="002060"/>
                </a:solidFill>
                <a:latin typeface="Arial Narrow" panose="020B0606020202030204" pitchFamily="34" charset="0"/>
              </a:rPr>
              <a:t>Toy Example II: </a:t>
            </a:r>
            <a:r>
              <a:rPr lang="en-US" altLang="en-US" sz="3200">
                <a:solidFill>
                  <a:srgbClr val="002060"/>
                </a:solidFill>
                <a:latin typeface="Arial Narrow" panose="020B0606020202030204" pitchFamily="34" charset="0"/>
              </a:rPr>
              <a:t>Learning a</a:t>
            </a:r>
            <a:r>
              <a:rPr lang="en-US" altLang="en-US" sz="3200" kern="0" smtClean="0">
                <a:solidFill>
                  <a:srgbClr val="002060"/>
                </a:solidFill>
                <a:latin typeface="Arial Narrow" panose="020B0606020202030204" pitchFamily="34" charset="0"/>
              </a:rPr>
              <a:t> 2D distribution </a:t>
            </a:r>
            <a:endParaRPr lang="en-US" altLang="en-US" sz="3200" kern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6625" y="5813552"/>
            <a:ext cx="835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Matching marginal densities to learn a model in high-dimensional space !</a:t>
            </a:r>
            <a:endParaRPr lang="en-US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8" y="461963"/>
            <a:ext cx="7772400" cy="619592"/>
          </a:xfrm>
        </p:spPr>
        <p:txBody>
          <a:bodyPr/>
          <a:lstStyle/>
          <a:p>
            <a:pPr algn="l"/>
            <a:r>
              <a:rPr lang="en-US" altLang="en-US" sz="3200"/>
              <a:t> </a:t>
            </a:r>
            <a:r>
              <a:rPr lang="en-US" altLang="en-US" sz="3200">
                <a:solidFill>
                  <a:srgbClr val="002060"/>
                </a:solidFill>
                <a:latin typeface="Arial Narrow" panose="020B0606020202030204" pitchFamily="34" charset="0"/>
              </a:rPr>
              <a:t>Toy Example I:  </a:t>
            </a:r>
            <a:r>
              <a:rPr lang="en-US" alt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Learning a </a:t>
            </a:r>
            <a:r>
              <a:rPr lang="en-US" altLang="en-US" sz="3200">
                <a:solidFill>
                  <a:srgbClr val="002060"/>
                </a:solidFill>
                <a:latin typeface="Arial Narrow" panose="020B0606020202030204" pitchFamily="34" charset="0"/>
              </a:rPr>
              <a:t>2D </a:t>
            </a:r>
            <a:r>
              <a:rPr lang="en-US" alt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distribution </a:t>
            </a:r>
            <a:endParaRPr lang="en-US" altLang="en-US" sz="32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85347" name="Picture 3" descr="toy_ex_mi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05" y="1883159"/>
            <a:ext cx="7263809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53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423721"/>
              </p:ext>
            </p:extLst>
          </p:nvPr>
        </p:nvGraphicFramePr>
        <p:xfrm>
          <a:off x="84167" y="2064777"/>
          <a:ext cx="1206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512" name="Equation" r:id="rId4" imgW="482400" imgH="203040" progId="Equation.3">
                  <p:embed/>
                </p:oleObj>
              </mc:Choice>
              <mc:Fallback>
                <p:oleObj name="Equation" r:id="rId4" imgW="4824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67" y="2064777"/>
                        <a:ext cx="12065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643892"/>
              </p:ext>
            </p:extLst>
          </p:nvPr>
        </p:nvGraphicFramePr>
        <p:xfrm>
          <a:off x="134953" y="3886200"/>
          <a:ext cx="11747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513" name="Equation" r:id="rId6" imgW="469800" imgH="203040" progId="Equation.3">
                  <p:embed/>
                </p:oleObj>
              </mc:Choice>
              <mc:Fallback>
                <p:oleObj name="Equation" r:id="rId6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53" y="3886200"/>
                        <a:ext cx="117475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0" name="Rectangle 6"/>
          <p:cNvSpPr>
            <a:spLocks noChangeArrowheads="1"/>
          </p:cNvSpPr>
          <p:nvPr/>
        </p:nvSpPr>
        <p:spPr bwMode="auto">
          <a:xfrm>
            <a:off x="3589338" y="1328738"/>
            <a:ext cx="682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+h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5227638" y="1341438"/>
            <a:ext cx="682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+h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6840538" y="1328738"/>
            <a:ext cx="9001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+h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85354" name="Rectangle 10"/>
          <p:cNvSpPr>
            <a:spLocks noChangeArrowheads="1"/>
          </p:cNvSpPr>
          <p:nvPr/>
        </p:nvSpPr>
        <p:spPr bwMode="auto">
          <a:xfrm>
            <a:off x="1816100" y="1309688"/>
            <a:ext cx="86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2800" baseline="-25000">
                <a:solidFill>
                  <a:srgbClr val="0070C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>
                <a:solidFill>
                  <a:srgbClr val="0070C0"/>
                </a:solidFill>
                <a:latin typeface="Symbol" panose="05050102010706020507" pitchFamily="18" charset="2"/>
              </a:rPr>
              <a:t>=f</a:t>
            </a:r>
            <a:endParaRPr lang="en-US" altLang="en-US" sz="2800" baseline="-250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625" y="2669478"/>
            <a:ext cx="1200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Target </a:t>
            </a:r>
          </a:p>
          <a:p>
            <a:r>
              <a:rPr lang="en-US" sz="2000" smtClean="0"/>
              <a:t>distribution</a:t>
            </a:r>
            <a:endParaRPr lang="en-US" sz="2000"/>
          </a:p>
        </p:txBody>
      </p:sp>
      <p:sp>
        <p:nvSpPr>
          <p:cNvPr id="14" name="TextBox 13"/>
          <p:cNvSpPr txBox="1"/>
          <p:nvPr/>
        </p:nvSpPr>
        <p:spPr>
          <a:xfrm>
            <a:off x="235390" y="4549914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</a:t>
            </a:r>
            <a:r>
              <a:rPr lang="en-US" sz="2000" smtClean="0"/>
              <a:t>odel </a:t>
            </a:r>
          </a:p>
          <a:p>
            <a:r>
              <a:rPr lang="en-US" sz="2000" smtClean="0"/>
              <a:t>pursuit</a:t>
            </a:r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457200" y="5991008"/>
            <a:ext cx="835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Matching marginal densities to learn a model in high-dimensional space !</a:t>
            </a:r>
            <a:endParaRPr lang="en-US" sz="24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392" y="391711"/>
            <a:ext cx="7917608" cy="6858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smtClean="0">
                <a:solidFill>
                  <a:srgbClr val="002060"/>
                </a:solidFill>
                <a:latin typeface="Arial Narrow" pitchFamily="34" charset="0"/>
              </a:rPr>
              <a:t>Stochastic set is originated in </a:t>
            </a:r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statistical </a:t>
            </a:r>
            <a:r>
              <a:rPr lang="en-US" sz="3200" dirty="0">
                <a:solidFill>
                  <a:srgbClr val="002060"/>
                </a:solidFill>
                <a:latin typeface="Arial Narrow" pitchFamily="34" charset="0"/>
              </a:rPr>
              <a:t>physics </a:t>
            </a:r>
          </a:p>
        </p:txBody>
      </p:sp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7165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cs typeface="Times New Roman" pitchFamily="18" charset="0"/>
              </a:rPr>
              <a:t>Statistical physics studies macroscopic properties </a:t>
            </a:r>
            <a:r>
              <a:rPr lang="en-US" sz="2400">
                <a:cs typeface="Times New Roman" pitchFamily="18" charset="0"/>
              </a:rPr>
              <a:t>of </a:t>
            </a:r>
            <a:r>
              <a:rPr lang="en-US" sz="2400" smtClean="0">
                <a:cs typeface="Times New Roman" pitchFamily="18" charset="0"/>
              </a:rPr>
              <a:t>systems.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554516" y="1711027"/>
            <a:ext cx="574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e.g.: a tank of insulated gas or 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</a:rPr>
              <a:t>ferro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>-magnetic material</a:t>
            </a:r>
          </a:p>
        </p:txBody>
      </p:sp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1524478" y="2253285"/>
            <a:ext cx="973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N = 10</a:t>
            </a:r>
            <a:r>
              <a:rPr lang="en-US" baseline="30000">
                <a:solidFill>
                  <a:schemeClr val="tx2"/>
                </a:solidFill>
                <a:latin typeface="Times New Roman" pitchFamily="18" charset="0"/>
              </a:rPr>
              <a:t>23</a:t>
            </a:r>
            <a:endParaRPr lang="en-US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610078" y="4386885"/>
            <a:ext cx="2654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Micro-canonical Ensemble</a:t>
            </a:r>
          </a:p>
        </p:txBody>
      </p:sp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4572478" y="3140697"/>
            <a:ext cx="1928813" cy="519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3333CC"/>
                </a:solidFill>
                <a:latin typeface="Times New Roman" pitchFamily="18" charset="0"/>
              </a:rPr>
              <a:t>S 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= (x</a:t>
            </a:r>
            <a:r>
              <a:rPr lang="en-US" sz="2800" baseline="30000">
                <a:solidFill>
                  <a:srgbClr val="3333CC"/>
                </a:solidFill>
                <a:latin typeface="Times New Roman" pitchFamily="18" charset="0"/>
              </a:rPr>
              <a:t>N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,  p</a:t>
            </a:r>
            <a:r>
              <a:rPr lang="en-US" sz="2800" baseline="30000">
                <a:solidFill>
                  <a:srgbClr val="3333CC"/>
                </a:solidFill>
                <a:latin typeface="Times New Roman" pitchFamily="18" charset="0"/>
              </a:rPr>
              <a:t>N</a:t>
            </a:r>
            <a:r>
              <a:rPr lang="en-US" sz="2800">
                <a:solidFill>
                  <a:srgbClr val="3333CC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346120" name="Group 8"/>
          <p:cNvGrpSpPr>
            <a:grpSpLocks/>
          </p:cNvGrpSpPr>
          <p:nvPr/>
        </p:nvGrpSpPr>
        <p:grpSpPr bwMode="auto">
          <a:xfrm>
            <a:off x="610078" y="2634285"/>
            <a:ext cx="2603500" cy="1739900"/>
            <a:chOff x="2256" y="2592"/>
            <a:chExt cx="1640" cy="1096"/>
          </a:xfrm>
        </p:grpSpPr>
        <p:sp>
          <p:nvSpPr>
            <p:cNvPr id="346121" name="Rectangle 9"/>
            <p:cNvSpPr>
              <a:spLocks noChangeArrowheads="1"/>
            </p:cNvSpPr>
            <p:nvPr/>
          </p:nvSpPr>
          <p:spPr bwMode="auto">
            <a:xfrm>
              <a:off x="2256" y="2592"/>
              <a:ext cx="1640" cy="10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346122" name="Rectangle 10"/>
            <p:cNvSpPr>
              <a:spLocks noChangeArrowheads="1"/>
            </p:cNvSpPr>
            <p:nvPr/>
          </p:nvSpPr>
          <p:spPr bwMode="auto">
            <a:xfrm>
              <a:off x="2304" y="2640"/>
              <a:ext cx="1536" cy="1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6123" name="Oval 11"/>
          <p:cNvSpPr>
            <a:spLocks noChangeArrowheads="1"/>
          </p:cNvSpPr>
          <p:nvPr/>
        </p:nvSpPr>
        <p:spPr bwMode="auto">
          <a:xfrm>
            <a:off x="1311753" y="36629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4" name="Oval 12"/>
          <p:cNvSpPr>
            <a:spLocks noChangeArrowheads="1"/>
          </p:cNvSpPr>
          <p:nvPr/>
        </p:nvSpPr>
        <p:spPr bwMode="auto">
          <a:xfrm>
            <a:off x="2210278" y="3091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5" name="Oval 13"/>
          <p:cNvSpPr>
            <a:spLocks noChangeArrowheads="1"/>
          </p:cNvSpPr>
          <p:nvPr/>
        </p:nvSpPr>
        <p:spPr bwMode="auto">
          <a:xfrm>
            <a:off x="918053" y="27612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6" name="Oval 14"/>
          <p:cNvSpPr>
            <a:spLocks noChangeArrowheads="1"/>
          </p:cNvSpPr>
          <p:nvPr/>
        </p:nvSpPr>
        <p:spPr bwMode="auto">
          <a:xfrm>
            <a:off x="956153" y="34089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7" name="Oval 15"/>
          <p:cNvSpPr>
            <a:spLocks noChangeArrowheads="1"/>
          </p:cNvSpPr>
          <p:nvPr/>
        </p:nvSpPr>
        <p:spPr bwMode="auto">
          <a:xfrm>
            <a:off x="838678" y="3091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8" name="Oval 16"/>
          <p:cNvSpPr>
            <a:spLocks noChangeArrowheads="1"/>
          </p:cNvSpPr>
          <p:nvPr/>
        </p:nvSpPr>
        <p:spPr bwMode="auto">
          <a:xfrm>
            <a:off x="2819878" y="3472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29" name="Oval 17"/>
          <p:cNvSpPr>
            <a:spLocks noChangeArrowheads="1"/>
          </p:cNvSpPr>
          <p:nvPr/>
        </p:nvSpPr>
        <p:spPr bwMode="auto">
          <a:xfrm>
            <a:off x="1600678" y="3701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0" name="Oval 18"/>
          <p:cNvSpPr>
            <a:spLocks noChangeArrowheads="1"/>
          </p:cNvSpPr>
          <p:nvPr/>
        </p:nvSpPr>
        <p:spPr bwMode="auto">
          <a:xfrm>
            <a:off x="2667478" y="3701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1" name="Oval 19"/>
          <p:cNvSpPr>
            <a:spLocks noChangeArrowheads="1"/>
          </p:cNvSpPr>
          <p:nvPr/>
        </p:nvSpPr>
        <p:spPr bwMode="auto">
          <a:xfrm>
            <a:off x="1295878" y="3853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2" name="Oval 20"/>
          <p:cNvSpPr>
            <a:spLocks noChangeArrowheads="1"/>
          </p:cNvSpPr>
          <p:nvPr/>
        </p:nvSpPr>
        <p:spPr bwMode="auto">
          <a:xfrm>
            <a:off x="1600678" y="3091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3" name="Oval 21"/>
          <p:cNvSpPr>
            <a:spLocks noChangeArrowheads="1"/>
          </p:cNvSpPr>
          <p:nvPr/>
        </p:nvSpPr>
        <p:spPr bwMode="auto">
          <a:xfrm>
            <a:off x="943453" y="3726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4" name="Oval 22"/>
          <p:cNvSpPr>
            <a:spLocks noChangeArrowheads="1"/>
          </p:cNvSpPr>
          <p:nvPr/>
        </p:nvSpPr>
        <p:spPr bwMode="auto">
          <a:xfrm>
            <a:off x="1311753" y="40693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5" name="Oval 23"/>
          <p:cNvSpPr>
            <a:spLocks noChangeArrowheads="1"/>
          </p:cNvSpPr>
          <p:nvPr/>
        </p:nvSpPr>
        <p:spPr bwMode="auto">
          <a:xfrm>
            <a:off x="1159353" y="30787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6" name="Oval 24"/>
          <p:cNvSpPr>
            <a:spLocks noChangeArrowheads="1"/>
          </p:cNvSpPr>
          <p:nvPr/>
        </p:nvSpPr>
        <p:spPr bwMode="auto">
          <a:xfrm>
            <a:off x="1616553" y="2862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7" name="Oval 25"/>
          <p:cNvSpPr>
            <a:spLocks noChangeArrowheads="1"/>
          </p:cNvSpPr>
          <p:nvPr/>
        </p:nvSpPr>
        <p:spPr bwMode="auto">
          <a:xfrm>
            <a:off x="2340453" y="2837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8" name="Oval 26"/>
          <p:cNvSpPr>
            <a:spLocks noChangeArrowheads="1"/>
          </p:cNvSpPr>
          <p:nvPr/>
        </p:nvSpPr>
        <p:spPr bwMode="auto">
          <a:xfrm>
            <a:off x="1676878" y="3320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39" name="Oval 27"/>
          <p:cNvSpPr>
            <a:spLocks noChangeArrowheads="1"/>
          </p:cNvSpPr>
          <p:nvPr/>
        </p:nvSpPr>
        <p:spPr bwMode="auto">
          <a:xfrm>
            <a:off x="2515078" y="3472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0" name="Oval 28"/>
          <p:cNvSpPr>
            <a:spLocks noChangeArrowheads="1"/>
          </p:cNvSpPr>
          <p:nvPr/>
        </p:nvSpPr>
        <p:spPr bwMode="auto">
          <a:xfrm>
            <a:off x="2210278" y="4082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1" name="Oval 29"/>
          <p:cNvSpPr>
            <a:spLocks noChangeArrowheads="1"/>
          </p:cNvSpPr>
          <p:nvPr/>
        </p:nvSpPr>
        <p:spPr bwMode="auto">
          <a:xfrm>
            <a:off x="2975453" y="39677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2" name="Oval 30"/>
          <p:cNvSpPr>
            <a:spLocks noChangeArrowheads="1"/>
          </p:cNvSpPr>
          <p:nvPr/>
        </p:nvSpPr>
        <p:spPr bwMode="auto">
          <a:xfrm>
            <a:off x="2797653" y="28501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3" name="Oval 31"/>
          <p:cNvSpPr>
            <a:spLocks noChangeArrowheads="1"/>
          </p:cNvSpPr>
          <p:nvPr/>
        </p:nvSpPr>
        <p:spPr bwMode="auto">
          <a:xfrm>
            <a:off x="2210278" y="3548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4" name="Oval 32"/>
          <p:cNvSpPr>
            <a:spLocks noChangeArrowheads="1"/>
          </p:cNvSpPr>
          <p:nvPr/>
        </p:nvSpPr>
        <p:spPr bwMode="auto">
          <a:xfrm>
            <a:off x="2591278" y="3243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5" name="Oval 33"/>
          <p:cNvSpPr>
            <a:spLocks noChangeArrowheads="1"/>
          </p:cNvSpPr>
          <p:nvPr/>
        </p:nvSpPr>
        <p:spPr bwMode="auto">
          <a:xfrm>
            <a:off x="2667478" y="4082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6" name="Oval 34"/>
          <p:cNvSpPr>
            <a:spLocks noChangeArrowheads="1"/>
          </p:cNvSpPr>
          <p:nvPr/>
        </p:nvSpPr>
        <p:spPr bwMode="auto">
          <a:xfrm>
            <a:off x="1372078" y="34597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7" name="Oval 35"/>
          <p:cNvSpPr>
            <a:spLocks noChangeArrowheads="1"/>
          </p:cNvSpPr>
          <p:nvPr/>
        </p:nvSpPr>
        <p:spPr bwMode="auto">
          <a:xfrm>
            <a:off x="1829278" y="4082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8" name="Oval 36"/>
          <p:cNvSpPr>
            <a:spLocks noChangeArrowheads="1"/>
          </p:cNvSpPr>
          <p:nvPr/>
        </p:nvSpPr>
        <p:spPr bwMode="auto">
          <a:xfrm>
            <a:off x="1981678" y="37772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49" name="Oval 37"/>
          <p:cNvSpPr>
            <a:spLocks noChangeArrowheads="1"/>
          </p:cNvSpPr>
          <p:nvPr/>
        </p:nvSpPr>
        <p:spPr bwMode="auto">
          <a:xfrm>
            <a:off x="1816578" y="3320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0" name="Oval 38"/>
          <p:cNvSpPr>
            <a:spLocks noChangeArrowheads="1"/>
          </p:cNvSpPr>
          <p:nvPr/>
        </p:nvSpPr>
        <p:spPr bwMode="auto">
          <a:xfrm>
            <a:off x="838678" y="4005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1" name="Oval 39"/>
          <p:cNvSpPr>
            <a:spLocks noChangeArrowheads="1"/>
          </p:cNvSpPr>
          <p:nvPr/>
        </p:nvSpPr>
        <p:spPr bwMode="auto">
          <a:xfrm>
            <a:off x="1676878" y="3472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2" name="Oval 40"/>
          <p:cNvSpPr>
            <a:spLocks noChangeArrowheads="1"/>
          </p:cNvSpPr>
          <p:nvPr/>
        </p:nvSpPr>
        <p:spPr bwMode="auto">
          <a:xfrm>
            <a:off x="1981678" y="3472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3" name="Oval 41"/>
          <p:cNvSpPr>
            <a:spLocks noChangeArrowheads="1"/>
          </p:cNvSpPr>
          <p:nvPr/>
        </p:nvSpPr>
        <p:spPr bwMode="auto">
          <a:xfrm>
            <a:off x="2057878" y="2939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4" name="Oval 42"/>
          <p:cNvSpPr>
            <a:spLocks noChangeArrowheads="1"/>
          </p:cNvSpPr>
          <p:nvPr/>
        </p:nvSpPr>
        <p:spPr bwMode="auto">
          <a:xfrm>
            <a:off x="2210278" y="3548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5" name="Oval 43"/>
          <p:cNvSpPr>
            <a:spLocks noChangeArrowheads="1"/>
          </p:cNvSpPr>
          <p:nvPr/>
        </p:nvSpPr>
        <p:spPr bwMode="auto">
          <a:xfrm>
            <a:off x="2286478" y="37772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6" name="Oval 44"/>
          <p:cNvSpPr>
            <a:spLocks noChangeArrowheads="1"/>
          </p:cNvSpPr>
          <p:nvPr/>
        </p:nvSpPr>
        <p:spPr bwMode="auto">
          <a:xfrm>
            <a:off x="2286478" y="3929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7" name="Oval 45"/>
          <p:cNvSpPr>
            <a:spLocks noChangeArrowheads="1"/>
          </p:cNvSpPr>
          <p:nvPr/>
        </p:nvSpPr>
        <p:spPr bwMode="auto">
          <a:xfrm>
            <a:off x="1067278" y="3624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8" name="Oval 46"/>
          <p:cNvSpPr>
            <a:spLocks noChangeArrowheads="1"/>
          </p:cNvSpPr>
          <p:nvPr/>
        </p:nvSpPr>
        <p:spPr bwMode="auto">
          <a:xfrm>
            <a:off x="1143478" y="3472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59" name="Oval 47"/>
          <p:cNvSpPr>
            <a:spLocks noChangeArrowheads="1"/>
          </p:cNvSpPr>
          <p:nvPr/>
        </p:nvSpPr>
        <p:spPr bwMode="auto">
          <a:xfrm>
            <a:off x="1524478" y="3929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0" name="Oval 48"/>
          <p:cNvSpPr>
            <a:spLocks noChangeArrowheads="1"/>
          </p:cNvSpPr>
          <p:nvPr/>
        </p:nvSpPr>
        <p:spPr bwMode="auto">
          <a:xfrm>
            <a:off x="1768953" y="30152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1" name="Oval 49"/>
          <p:cNvSpPr>
            <a:spLocks noChangeArrowheads="1"/>
          </p:cNvSpPr>
          <p:nvPr/>
        </p:nvSpPr>
        <p:spPr bwMode="auto">
          <a:xfrm>
            <a:off x="1921353" y="3167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2" name="Oval 50"/>
          <p:cNvSpPr>
            <a:spLocks noChangeArrowheads="1"/>
          </p:cNvSpPr>
          <p:nvPr/>
        </p:nvSpPr>
        <p:spPr bwMode="auto">
          <a:xfrm>
            <a:off x="2134078" y="3320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3" name="Oval 51"/>
          <p:cNvSpPr>
            <a:spLocks noChangeArrowheads="1"/>
          </p:cNvSpPr>
          <p:nvPr/>
        </p:nvSpPr>
        <p:spPr bwMode="auto">
          <a:xfrm>
            <a:off x="2362678" y="3320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4" name="Oval 52"/>
          <p:cNvSpPr>
            <a:spLocks noChangeArrowheads="1"/>
          </p:cNvSpPr>
          <p:nvPr/>
        </p:nvSpPr>
        <p:spPr bwMode="auto">
          <a:xfrm>
            <a:off x="2378553" y="3624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5" name="Oval 53"/>
          <p:cNvSpPr>
            <a:spLocks noChangeArrowheads="1"/>
          </p:cNvSpPr>
          <p:nvPr/>
        </p:nvSpPr>
        <p:spPr bwMode="auto">
          <a:xfrm>
            <a:off x="2438878" y="4005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6" name="Oval 54"/>
          <p:cNvSpPr>
            <a:spLocks noChangeArrowheads="1"/>
          </p:cNvSpPr>
          <p:nvPr/>
        </p:nvSpPr>
        <p:spPr bwMode="auto">
          <a:xfrm>
            <a:off x="1524478" y="35359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7" name="Oval 55"/>
          <p:cNvSpPr>
            <a:spLocks noChangeArrowheads="1"/>
          </p:cNvSpPr>
          <p:nvPr/>
        </p:nvSpPr>
        <p:spPr bwMode="auto">
          <a:xfrm>
            <a:off x="1753078" y="3624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8" name="Oval 56"/>
          <p:cNvSpPr>
            <a:spLocks noChangeArrowheads="1"/>
          </p:cNvSpPr>
          <p:nvPr/>
        </p:nvSpPr>
        <p:spPr bwMode="auto">
          <a:xfrm>
            <a:off x="1829278" y="37772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69" name="Oval 57"/>
          <p:cNvSpPr>
            <a:spLocks noChangeArrowheads="1"/>
          </p:cNvSpPr>
          <p:nvPr/>
        </p:nvSpPr>
        <p:spPr bwMode="auto">
          <a:xfrm>
            <a:off x="1981678" y="3929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0" name="Oval 58"/>
          <p:cNvSpPr>
            <a:spLocks noChangeArrowheads="1"/>
          </p:cNvSpPr>
          <p:nvPr/>
        </p:nvSpPr>
        <p:spPr bwMode="auto">
          <a:xfrm>
            <a:off x="2057878" y="41455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1" name="Oval 59"/>
          <p:cNvSpPr>
            <a:spLocks noChangeArrowheads="1"/>
          </p:cNvSpPr>
          <p:nvPr/>
        </p:nvSpPr>
        <p:spPr bwMode="auto">
          <a:xfrm>
            <a:off x="2950053" y="30025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2" name="Oval 60"/>
          <p:cNvSpPr>
            <a:spLocks noChangeArrowheads="1"/>
          </p:cNvSpPr>
          <p:nvPr/>
        </p:nvSpPr>
        <p:spPr bwMode="auto">
          <a:xfrm>
            <a:off x="2743678" y="3167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3" name="Oval 61"/>
          <p:cNvSpPr>
            <a:spLocks noChangeArrowheads="1"/>
          </p:cNvSpPr>
          <p:nvPr/>
        </p:nvSpPr>
        <p:spPr bwMode="auto">
          <a:xfrm>
            <a:off x="2654778" y="2862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4" name="Oval 62"/>
          <p:cNvSpPr>
            <a:spLocks noChangeArrowheads="1"/>
          </p:cNvSpPr>
          <p:nvPr/>
        </p:nvSpPr>
        <p:spPr bwMode="auto">
          <a:xfrm>
            <a:off x="2515078" y="30152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5" name="Oval 63"/>
          <p:cNvSpPr>
            <a:spLocks noChangeArrowheads="1"/>
          </p:cNvSpPr>
          <p:nvPr/>
        </p:nvSpPr>
        <p:spPr bwMode="auto">
          <a:xfrm>
            <a:off x="2362678" y="3091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6" name="Oval 64"/>
          <p:cNvSpPr>
            <a:spLocks noChangeArrowheads="1"/>
          </p:cNvSpPr>
          <p:nvPr/>
        </p:nvSpPr>
        <p:spPr bwMode="auto">
          <a:xfrm>
            <a:off x="2797653" y="3294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7" name="Oval 65"/>
          <p:cNvSpPr>
            <a:spLocks noChangeArrowheads="1"/>
          </p:cNvSpPr>
          <p:nvPr/>
        </p:nvSpPr>
        <p:spPr bwMode="auto">
          <a:xfrm>
            <a:off x="1070453" y="29136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8" name="Oval 66"/>
          <p:cNvSpPr>
            <a:spLocks noChangeArrowheads="1"/>
          </p:cNvSpPr>
          <p:nvPr/>
        </p:nvSpPr>
        <p:spPr bwMode="auto">
          <a:xfrm>
            <a:off x="1372078" y="2862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79" name="Oval 67"/>
          <p:cNvSpPr>
            <a:spLocks noChangeArrowheads="1"/>
          </p:cNvSpPr>
          <p:nvPr/>
        </p:nvSpPr>
        <p:spPr bwMode="auto">
          <a:xfrm>
            <a:off x="1375253" y="32184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0" name="Oval 68"/>
          <p:cNvSpPr>
            <a:spLocks noChangeArrowheads="1"/>
          </p:cNvSpPr>
          <p:nvPr/>
        </p:nvSpPr>
        <p:spPr bwMode="auto">
          <a:xfrm>
            <a:off x="1527653" y="3370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1" name="Oval 69"/>
          <p:cNvSpPr>
            <a:spLocks noChangeArrowheads="1"/>
          </p:cNvSpPr>
          <p:nvPr/>
        </p:nvSpPr>
        <p:spPr bwMode="auto">
          <a:xfrm>
            <a:off x="1143478" y="33200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2" name="Oval 70"/>
          <p:cNvSpPr>
            <a:spLocks noChangeArrowheads="1"/>
          </p:cNvSpPr>
          <p:nvPr/>
        </p:nvSpPr>
        <p:spPr bwMode="auto">
          <a:xfrm>
            <a:off x="1905478" y="2862885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6183" name="Text Box 71"/>
          <p:cNvSpPr txBox="1">
            <a:spLocks noChangeArrowheads="1"/>
          </p:cNvSpPr>
          <p:nvPr/>
        </p:nvSpPr>
        <p:spPr bwMode="auto">
          <a:xfrm>
            <a:off x="464392" y="5080622"/>
            <a:ext cx="8434388" cy="4667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Micro-canonical Ensemble = 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</a:rPr>
              <a:t>W(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N, E, V) = { s :   h(S) = (N, E, V) }</a:t>
            </a:r>
          </a:p>
        </p:txBody>
      </p:sp>
      <p:sp>
        <p:nvSpPr>
          <p:cNvPr id="346184" name="Rectangle 72"/>
          <p:cNvSpPr>
            <a:spLocks noChangeArrowheads="1"/>
          </p:cNvSpPr>
          <p:nvPr/>
        </p:nvSpPr>
        <p:spPr bwMode="auto">
          <a:xfrm>
            <a:off x="3429478" y="2378697"/>
            <a:ext cx="533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A state of the system is specified by the position of the   N elements X</a:t>
            </a:r>
            <a:r>
              <a:rPr lang="en-US" sz="2000" baseline="30000" dirty="0"/>
              <a:t>N</a:t>
            </a:r>
            <a:r>
              <a:rPr lang="en-US" sz="2000" dirty="0"/>
              <a:t> and their </a:t>
            </a:r>
            <a:r>
              <a:rPr lang="en-US" sz="2000" dirty="0" err="1"/>
              <a:t>momenta</a:t>
            </a:r>
            <a:r>
              <a:rPr lang="en-US" sz="2000" dirty="0"/>
              <a:t> </a:t>
            </a:r>
            <a:r>
              <a:rPr lang="en-US" sz="2000" dirty="0" err="1"/>
              <a:t>p</a:t>
            </a:r>
            <a:r>
              <a:rPr lang="en-US" sz="2000" baseline="30000" dirty="0" err="1"/>
              <a:t>N</a:t>
            </a:r>
            <a:endParaRPr lang="en-US" sz="2000" baseline="30000" dirty="0"/>
          </a:p>
        </p:txBody>
      </p:sp>
      <p:sp>
        <p:nvSpPr>
          <p:cNvPr id="346185" name="Text Box 73"/>
          <p:cNvSpPr txBox="1">
            <a:spLocks noChangeArrowheads="1"/>
          </p:cNvSpPr>
          <p:nvPr/>
        </p:nvSpPr>
        <p:spPr bwMode="auto">
          <a:xfrm>
            <a:off x="3489803" y="3761410"/>
            <a:ext cx="44656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But we only care about some global properties</a:t>
            </a:r>
          </a:p>
          <a:p>
            <a:r>
              <a:rPr lang="en-US" sz="2000"/>
              <a:t>    Energy </a:t>
            </a:r>
            <a:r>
              <a:rPr lang="en-US" sz="2000">
                <a:solidFill>
                  <a:srgbClr val="3333CC"/>
                </a:solidFill>
              </a:rPr>
              <a:t>E</a:t>
            </a:r>
            <a:r>
              <a:rPr lang="en-US" sz="2000"/>
              <a:t>, Volume </a:t>
            </a:r>
            <a:r>
              <a:rPr lang="en-US" sz="2000">
                <a:solidFill>
                  <a:srgbClr val="3333CC"/>
                </a:solidFill>
              </a:rPr>
              <a:t>V</a:t>
            </a:r>
            <a:r>
              <a:rPr lang="en-US" sz="2000"/>
              <a:t>,  Pressure, ….</a:t>
            </a:r>
          </a:p>
        </p:txBody>
      </p:sp>
      <p:sp>
        <p:nvSpPr>
          <p:cNvPr id="2" name="Rectangle 1"/>
          <p:cNvSpPr/>
          <p:nvPr/>
        </p:nvSpPr>
        <p:spPr>
          <a:xfrm>
            <a:off x="7165743" y="5842622"/>
            <a:ext cx="1604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cs typeface="Times New Roman" pitchFamily="18" charset="0"/>
              </a:rPr>
              <a:t>m</a:t>
            </a:r>
            <a:r>
              <a:rPr lang="en-US" sz="2400" smtClean="0">
                <a:solidFill>
                  <a:srgbClr val="C00000"/>
                </a:solidFill>
                <a:cs typeface="Times New Roman" pitchFamily="18" charset="0"/>
              </a:rPr>
              <a:t>acroscopic</a:t>
            </a:r>
          </a:p>
          <a:p>
            <a:r>
              <a:rPr lang="en-US" sz="2400" smtClean="0">
                <a:solidFill>
                  <a:srgbClr val="C00000"/>
                </a:solidFill>
                <a:cs typeface="Times New Roman" pitchFamily="18" charset="0"/>
              </a:rPr>
              <a:t>summary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157877" y="5842622"/>
            <a:ext cx="15199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cs typeface="Times New Roman" pitchFamily="18" charset="0"/>
              </a:rPr>
              <a:t>m</a:t>
            </a:r>
            <a:r>
              <a:rPr lang="en-US" sz="2400" smtClean="0">
                <a:solidFill>
                  <a:srgbClr val="C00000"/>
                </a:solidFill>
                <a:cs typeface="Times New Roman" pitchFamily="18" charset="0"/>
              </a:rPr>
              <a:t>icroscopic</a:t>
            </a:r>
          </a:p>
          <a:p>
            <a:r>
              <a:rPr lang="en-US" sz="2400" smtClean="0">
                <a:solidFill>
                  <a:srgbClr val="C00000"/>
                </a:solidFill>
                <a:cs typeface="Times New Roman" pitchFamily="18" charset="0"/>
              </a:rPr>
              <a:t>state</a:t>
            </a:r>
            <a:endParaRPr lang="en-US" sz="240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874592" y="5610779"/>
            <a:ext cx="229078" cy="341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7591797" y="5610779"/>
            <a:ext cx="229078" cy="295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6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8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610600" cy="6477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Arial Narrow" pitchFamily="34" charset="0"/>
              </a:rPr>
              <a:t>Equivalence of </a:t>
            </a:r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deterministic set and probabilistic models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0215" name="Text Box 7"/>
              <p:cNvSpPr txBox="1">
                <a:spLocks noChangeArrowheads="1"/>
              </p:cNvSpPr>
              <p:nvPr/>
            </p:nvSpPr>
            <p:spPr bwMode="auto">
              <a:xfrm>
                <a:off x="228600" y="3455166"/>
                <a:ext cx="8472937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457200" indent="-457200"/>
                <a:r>
                  <a:rPr lang="en-US" sz="2000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2400">
                    <a:solidFill>
                      <a:srgbClr val="FF0000"/>
                    </a:solidFill>
                  </a:rPr>
                  <a:t>Theorem</a:t>
                </a:r>
                <a:r>
                  <a:rPr lang="en-US" sz="2400">
                    <a:solidFill>
                      <a:srgbClr val="002060"/>
                    </a:solidFill>
                  </a:rPr>
                  <a:t> </a:t>
                </a:r>
                <a:endParaRPr lang="en-US" sz="2400" smtClean="0">
                  <a:solidFill>
                    <a:srgbClr val="002060"/>
                  </a:solidFill>
                </a:endParaRPr>
              </a:p>
              <a:p>
                <a:pPr marL="457200" indent="-457200"/>
                <a:r>
                  <a:rPr lang="en-US" sz="2000">
                    <a:solidFill>
                      <a:schemeClr val="tx2"/>
                    </a:solidFill>
                  </a:rPr>
                  <a:t>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     For </a:t>
                </a:r>
                <a:r>
                  <a:rPr lang="en-US" sz="2000" dirty="0" smtClean="0">
                    <a:solidFill>
                      <a:schemeClr val="tx2"/>
                    </a:solidFill>
                  </a:rPr>
                  <a:t>an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infinite large </a:t>
                </a:r>
                <a:r>
                  <a:rPr lang="en-US" sz="2000">
                    <a:solidFill>
                      <a:schemeClr val="tx2"/>
                    </a:solidFill>
                  </a:rPr>
                  <a:t>image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uniformly drawn from </a:t>
                </a:r>
                <a:r>
                  <a:rPr lang="en-US" sz="2000" dirty="0">
                    <a:solidFill>
                      <a:schemeClr val="tx2"/>
                    </a:solidFill>
                  </a:rPr>
                  <a:t>the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texture set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2000" dirty="0">
                    <a:solidFill>
                      <a:schemeClr val="tx2"/>
                    </a:solidFill>
                  </a:rPr>
                  <a:t>any </a:t>
                </a:r>
              </a:p>
              <a:p>
                <a:pPr marL="457200" indent="-457200"/>
                <a:r>
                  <a:rPr lang="en-US" sz="2000" dirty="0">
                    <a:solidFill>
                      <a:schemeClr val="tx2"/>
                    </a:solidFill>
                  </a:rPr>
                  <a:t>      local </a:t>
                </a:r>
                <a:r>
                  <a:rPr lang="en-US" sz="2000">
                    <a:solidFill>
                      <a:schemeClr val="tx2"/>
                    </a:solidFill>
                  </a:rPr>
                  <a:t>patch </a:t>
                </a:r>
                <a:r>
                  <a:rPr lang="en-US" sz="20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sz="20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chemeClr val="tx2"/>
                    </a:solidFill>
                  </a:rPr>
                  <a:t>on </a:t>
                </a:r>
                <a:r>
                  <a:rPr lang="en-US" sz="2000" dirty="0" smtClean="0">
                    <a:solidFill>
                      <a:schemeClr val="tx2"/>
                    </a:solidFill>
                  </a:rPr>
                  <a:t>a lattice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20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chemeClr val="tx2"/>
                    </a:solidFill>
                  </a:rPr>
                  <a:t>given </a:t>
                </a:r>
                <a:r>
                  <a:rPr lang="en-US" sz="2000" dirty="0">
                    <a:solidFill>
                      <a:schemeClr val="tx2"/>
                    </a:solidFill>
                  </a:rPr>
                  <a:t>its neighborhood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2"/>
                    </a:solidFill>
                  </a:rPr>
                  <a:t> follows </a:t>
                </a:r>
                <a:r>
                  <a:rPr lang="en-US" sz="2000">
                    <a:solidFill>
                      <a:schemeClr val="tx2"/>
                    </a:solidFill>
                  </a:rPr>
                  <a:t>a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Gibbs distribution.</a:t>
                </a:r>
                <a:r>
                  <a:rPr lang="en-US" sz="2000" smtClean="0">
                    <a:solidFill>
                      <a:schemeClr val="accent2"/>
                    </a:solidFill>
                  </a:rPr>
                  <a:t>                  </a:t>
                </a:r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5021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455166"/>
                <a:ext cx="8472937" cy="1077218"/>
              </a:xfrm>
              <a:prstGeom prst="rect">
                <a:avLst/>
              </a:prstGeom>
              <a:blipFill rotWithShape="0">
                <a:blip r:embed="rId3"/>
                <a:stretch>
                  <a:fillRect l="-504" t="-3955" b="-904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02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377551"/>
              </p:ext>
            </p:extLst>
          </p:nvPr>
        </p:nvGraphicFramePr>
        <p:xfrm>
          <a:off x="3600036" y="2974779"/>
          <a:ext cx="355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004" name="Equation" r:id="rId4" imgW="177480" imgH="203040" progId="Equation.3">
                  <p:embed/>
                </p:oleObj>
              </mc:Choice>
              <mc:Fallback>
                <p:oleObj name="Equation" r:id="rId4" imgW="1774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036" y="2974779"/>
                        <a:ext cx="3556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0224" name="Rectangle 16"/>
          <p:cNvSpPr>
            <a:spLocks noChangeArrowheads="1"/>
          </p:cNvSpPr>
          <p:nvPr/>
        </p:nvSpPr>
        <p:spPr bwMode="auto">
          <a:xfrm>
            <a:off x="2507836" y="2383435"/>
            <a:ext cx="2895600" cy="118268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FF0066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5" name="Rectangle 17"/>
          <p:cNvSpPr>
            <a:spLocks noChangeArrowheads="1"/>
          </p:cNvSpPr>
          <p:nvPr/>
        </p:nvSpPr>
        <p:spPr bwMode="auto">
          <a:xfrm>
            <a:off x="3447636" y="2688235"/>
            <a:ext cx="904875" cy="51117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6" name="Rectangle 18"/>
          <p:cNvSpPr>
            <a:spLocks noChangeArrowheads="1"/>
          </p:cNvSpPr>
          <p:nvPr/>
        </p:nvSpPr>
        <p:spPr bwMode="auto">
          <a:xfrm>
            <a:off x="3527011" y="2769198"/>
            <a:ext cx="733425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0227" name="Rectangle 19"/>
          <p:cNvSpPr>
            <a:spLocks noChangeArrowheads="1"/>
          </p:cNvSpPr>
          <p:nvPr/>
        </p:nvSpPr>
        <p:spPr bwMode="auto">
          <a:xfrm>
            <a:off x="3693699" y="2689823"/>
            <a:ext cx="28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350228" name="Text Box 20"/>
          <p:cNvSpPr txBox="1">
            <a:spLocks noChangeArrowheads="1"/>
          </p:cNvSpPr>
          <p:nvPr/>
        </p:nvSpPr>
        <p:spPr bwMode="auto">
          <a:xfrm>
            <a:off x="4939688" y="3147023"/>
            <a:ext cx="474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Z</a:t>
            </a:r>
            <a:r>
              <a:rPr lang="en-US" sz="2400" baseline="30000">
                <a:latin typeface="Times New Roman" pitchFamily="18" charset="0"/>
              </a:rPr>
              <a:t>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95636" y="3001987"/>
            <a:ext cx="174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Gibbs 1902,</a:t>
            </a:r>
          </a:p>
          <a:p>
            <a:r>
              <a:rPr lang="en-US" dirty="0" smtClean="0"/>
              <a:t>Wu and Zhu, 2000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070101" y="6519446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/>
              <a:t>Y</a:t>
            </a:r>
            <a:r>
              <a:rPr lang="en-US" sz="1600" dirty="0" smtClean="0"/>
              <a:t>. N. Wu, S. C. Zhu, “Equivalence of </a:t>
            </a:r>
            <a:r>
              <a:rPr lang="en-US" sz="1600" dirty="0" err="1" smtClean="0"/>
              <a:t>Julesz</a:t>
            </a:r>
            <a:r>
              <a:rPr lang="en-US" sz="1600" dirty="0" smtClean="0"/>
              <a:t> Ensemble and FRAME models</a:t>
            </a:r>
            <a:r>
              <a:rPr lang="en-US" sz="1600" smtClean="0"/>
              <a:t>,”  </a:t>
            </a:r>
            <a:r>
              <a:rPr lang="en-US" sz="1600" i="1" smtClean="0"/>
              <a:t>IJCV</a:t>
            </a:r>
            <a:r>
              <a:rPr lang="en-US" sz="1600" smtClean="0"/>
              <a:t>, </a:t>
            </a:r>
            <a:r>
              <a:rPr lang="en-US" sz="1600" dirty="0" smtClean="0"/>
              <a:t>2000.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466105" y="1287571"/>
            <a:ext cx="78533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/>
              <a:t> </a:t>
            </a:r>
            <a:r>
              <a:rPr lang="en-US" altLang="en-US" sz="2000"/>
              <a:t>“</a:t>
            </a:r>
            <a:r>
              <a:rPr lang="en-US" altLang="en-US" sz="2000" i="1"/>
              <a:t>If a system of a great number of degrees of freedom is micro-canonically</a:t>
            </a:r>
          </a:p>
          <a:p>
            <a:r>
              <a:rPr lang="en-US" altLang="en-US" sz="2000" i="1"/>
              <a:t>   distributed in phase, any very small part of it may be regarded as canonically </a:t>
            </a:r>
          </a:p>
          <a:p>
            <a:r>
              <a:rPr lang="en-US" altLang="en-US" sz="2000" i="1"/>
              <a:t>   distributed</a:t>
            </a:r>
            <a:r>
              <a:rPr lang="en-US" altLang="en-US" sz="2000"/>
              <a:t>” </a:t>
            </a:r>
            <a:r>
              <a:rPr lang="en-US" altLang="en-US" sz="2000" smtClean="0"/>
              <a:t>  --- </a:t>
            </a:r>
            <a:r>
              <a:rPr lang="en-US" altLang="en-US" sz="2000"/>
              <a:t>Gibbs, 1902.</a:t>
            </a:r>
            <a:endParaRPr lang="en-US" sz="20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661" y="4696259"/>
            <a:ext cx="4318343" cy="68715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05000" y="5606524"/>
            <a:ext cx="5755854" cy="689808"/>
            <a:chOff x="579493" y="5619258"/>
            <a:chExt cx="5755854" cy="689808"/>
          </a:xfrm>
        </p:grpSpPr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766552" y="5678038"/>
              <a:ext cx="520366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/>
                <a:t>a</a:t>
              </a:r>
              <a:r>
                <a:rPr lang="en-US" altLang="en-US" sz="2400" smtClean="0"/>
                <a:t> concept             a set  h</a:t>
              </a:r>
              <a:r>
                <a:rPr lang="en-US" altLang="en-US" sz="2400" baseline="-25000" smtClean="0"/>
                <a:t>c</a:t>
              </a:r>
              <a:r>
                <a:rPr lang="en-US" altLang="en-US" sz="2400" smtClean="0"/>
                <a:t>            a model  </a:t>
              </a:r>
              <a:r>
                <a:rPr lang="en-US" altLang="en-US" sz="2800" smtClean="0">
                  <a:latin typeface="Symbol" panose="05050102010706020507" pitchFamily="18" charset="2"/>
                </a:rPr>
                <a:t>l</a:t>
              </a:r>
              <a:endParaRPr lang="en-US" altLang="en-US" sz="2800">
                <a:latin typeface="Times New Roman" panose="02020603050405020304" pitchFamily="18" charset="0"/>
              </a:endParaRPr>
            </a:p>
          </p:txBody>
        </p:sp>
        <p:sp>
          <p:nvSpPr>
            <p:cNvPr id="27" name="AutoShape 13"/>
            <p:cNvSpPr>
              <a:spLocks noChangeArrowheads="1"/>
            </p:cNvSpPr>
            <p:nvPr/>
          </p:nvSpPr>
          <p:spPr bwMode="auto">
            <a:xfrm>
              <a:off x="2100052" y="5937576"/>
              <a:ext cx="647700" cy="84528"/>
            </a:xfrm>
            <a:prstGeom prst="leftRightArrow">
              <a:avLst>
                <a:gd name="adj1" fmla="val 50000"/>
                <a:gd name="adj2" fmla="val 1457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14"/>
            <p:cNvSpPr>
              <a:spLocks noChangeArrowheads="1"/>
            </p:cNvSpPr>
            <p:nvPr/>
          </p:nvSpPr>
          <p:spPr bwMode="auto">
            <a:xfrm>
              <a:off x="3840977" y="5939922"/>
              <a:ext cx="647700" cy="84528"/>
            </a:xfrm>
            <a:prstGeom prst="leftRightArrow">
              <a:avLst>
                <a:gd name="adj1" fmla="val 50000"/>
                <a:gd name="adj2" fmla="val 1457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579493" y="5619258"/>
              <a:ext cx="5755854" cy="689808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28477" y="4872969"/>
            <a:ext cx="212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Drop the neighborhood</a:t>
            </a:r>
          </a:p>
          <a:p>
            <a:r>
              <a:rPr lang="en-US"/>
              <a:t>a</a:t>
            </a:r>
            <a:r>
              <a:rPr lang="en-US" smtClean="0"/>
              <a:t>nd lattice for clarity.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5" grpId="0"/>
      <p:bldP spid="2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2017" y="381000"/>
            <a:ext cx="7696200" cy="646113"/>
          </a:xfrm>
        </p:spPr>
        <p:txBody>
          <a:bodyPr/>
          <a:lstStyle/>
          <a:p>
            <a:pPr algn="l"/>
            <a:r>
              <a:rPr lang="en-US" altLang="en-US" sz="3200">
                <a:solidFill>
                  <a:srgbClr val="002060"/>
                </a:solidFill>
                <a:latin typeface="Arial Narrow" panose="020B0606020202030204" pitchFamily="34" charset="0"/>
              </a:rPr>
              <a:t>Relationship between </a:t>
            </a:r>
            <a:r>
              <a:rPr lang="en-US" alt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a concept set and a model</a:t>
            </a:r>
            <a:endParaRPr lang="en-US" altLang="en-US" sz="32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83299" name="Picture 3" descr="ensem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552575"/>
            <a:ext cx="3040062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Jules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498600"/>
            <a:ext cx="31623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3301" name="Object 5"/>
          <p:cNvGraphicFramePr>
            <a:graphicFrameLocks noChangeAspect="1"/>
          </p:cNvGraphicFramePr>
          <p:nvPr/>
        </p:nvGraphicFramePr>
        <p:xfrm>
          <a:off x="3841750" y="1968500"/>
          <a:ext cx="11826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572" name="Equation" r:id="rId5" imgW="545760" imgH="228600" progId="Equation.3">
                  <p:embed/>
                </p:oleObj>
              </mc:Choice>
              <mc:Fallback>
                <p:oleObj name="Equation" r:id="rId5" imgW="545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0" y="1968500"/>
                        <a:ext cx="1182688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302" name="Line 6"/>
          <p:cNvSpPr>
            <a:spLocks noChangeShapeType="1"/>
          </p:cNvSpPr>
          <p:nvPr/>
        </p:nvSpPr>
        <p:spPr bwMode="auto">
          <a:xfrm>
            <a:off x="3848100" y="2476500"/>
            <a:ext cx="1270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1834153" y="6189060"/>
            <a:ext cx="68377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Markov random fields and FRAME models on finite lattice </a:t>
            </a:r>
            <a:r>
              <a:rPr lang="en-US" altLang="en-US" sz="1400"/>
              <a:t>(Zhu, Wu, Mumford, 1997):</a:t>
            </a:r>
          </a:p>
        </p:txBody>
      </p:sp>
      <p:sp>
        <p:nvSpPr>
          <p:cNvPr id="183309" name="Text Box 13"/>
          <p:cNvSpPr txBox="1">
            <a:spLocks noChangeArrowheads="1"/>
          </p:cNvSpPr>
          <p:nvPr/>
        </p:nvSpPr>
        <p:spPr bwMode="auto">
          <a:xfrm>
            <a:off x="1373368" y="3251594"/>
            <a:ext cx="15712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/>
              <a:t>texture </a:t>
            </a:r>
            <a:r>
              <a:rPr lang="en-US" altLang="en-US" sz="2400" smtClean="0"/>
              <a:t>sets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719943" y="3260947"/>
            <a:ext cx="19223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/>
              <a:t>texture </a:t>
            </a:r>
            <a:r>
              <a:rPr lang="en-US" altLang="en-US" sz="2400" smtClean="0"/>
              <a:t>models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00200" y="3666555"/>
                <a:ext cx="10149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666555"/>
                <a:ext cx="1014958" cy="461665"/>
              </a:xfrm>
              <a:prstGeom prst="rect">
                <a:avLst/>
              </a:prstGeom>
              <a:blipFill rotWithShape="0">
                <a:blip r:embed="rId7"/>
                <a:stretch>
                  <a:fillRect r="-1807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0594" y="3728170"/>
            <a:ext cx="752475" cy="40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1200" y="4811352"/>
            <a:ext cx="5678892" cy="903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1945" y="123438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</a:t>
            </a:r>
            <a:r>
              <a:rPr lang="en-US" smtClean="0"/>
              <a:t>tatistical fluctuation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5" name="Picture 3" descr="349058_ob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2971800" cy="2014970"/>
          </a:xfrm>
          <a:prstGeom prst="rect">
            <a:avLst/>
          </a:prstGeom>
          <a:noFill/>
        </p:spPr>
      </p:pic>
      <p:pic>
        <p:nvPicPr>
          <p:cNvPr id="330756" name="Picture 4" descr="349058_syn_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67200"/>
            <a:ext cx="2362200" cy="2362200"/>
          </a:xfrm>
          <a:prstGeom prst="rect">
            <a:avLst/>
          </a:prstGeom>
          <a:noFill/>
        </p:spPr>
      </p:pic>
      <p:sp>
        <p:nvSpPr>
          <p:cNvPr id="330757" name="Text Box 5"/>
          <p:cNvSpPr txBox="1">
            <a:spLocks noChangeArrowheads="1"/>
          </p:cNvSpPr>
          <p:nvPr/>
        </p:nvSpPr>
        <p:spPr bwMode="auto">
          <a:xfrm>
            <a:off x="324639" y="3867090"/>
            <a:ext cx="15744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accent2"/>
                </a:solidFill>
              </a:rPr>
              <a:t>MCMC sample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7" name="Picture 3" descr="Leaves2_ob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524000"/>
            <a:ext cx="2133600" cy="2075113"/>
          </a:xfrm>
          <a:prstGeom prst="rect">
            <a:avLst/>
          </a:prstGeom>
          <a:noFill/>
        </p:spPr>
      </p:pic>
      <p:pic>
        <p:nvPicPr>
          <p:cNvPr id="8" name="Picture 4" descr="Leaves2_syn_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19" y="4297588"/>
            <a:ext cx="2362200" cy="2362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78276" y="114300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</a:rPr>
              <a:t>Observed</a:t>
            </a:r>
            <a:endParaRPr lang="en-US" dirty="0"/>
          </a:p>
        </p:txBody>
      </p:sp>
      <p:pic>
        <p:nvPicPr>
          <p:cNvPr id="10" name="Picture 3" descr="mud_ob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6195" y="1512332"/>
            <a:ext cx="2346962" cy="2123675"/>
          </a:xfrm>
          <a:prstGeom prst="rect">
            <a:avLst/>
          </a:prstGeom>
          <a:noFill/>
        </p:spPr>
      </p:pic>
      <p:pic>
        <p:nvPicPr>
          <p:cNvPr id="11" name="Picture 4" descr="mud_syn_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638" y="4297588"/>
            <a:ext cx="2384993" cy="2384993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38100" y="3854394"/>
            <a:ext cx="9144000" cy="1588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47998"/>
            <a:ext cx="8265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More examples: Analysis-by-synthesis</a:t>
            </a:r>
          </a:p>
          <a:p>
            <a:r>
              <a:rPr lang="en-US" sz="2800" smtClean="0">
                <a:solidFill>
                  <a:srgbClr val="002060"/>
                </a:solidFill>
              </a:rPr>
              <a:t>Learning descriptive model by matching histograms of Gabors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129560" y="155719"/>
            <a:ext cx="25538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mtClean="0"/>
              <a:t>Zhu</a:t>
            </a:r>
            <a:r>
              <a:rPr lang="en-US" altLang="en-US"/>
              <a:t>, Wu, </a:t>
            </a:r>
            <a:r>
              <a:rPr lang="en-US" altLang="en-US" smtClean="0"/>
              <a:t>Mumford, 1996-98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1"/>
            <a:ext cx="7772400" cy="1077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517" y="378339"/>
            <a:ext cx="7055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Multi-layer FRAME with pretrained CNN filters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438400"/>
            <a:ext cx="5827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q(I</a:t>
            </a:r>
            <a:r>
              <a:rPr lang="en-US" sz="2000" dirty="0" smtClean="0"/>
              <a:t>): reference (or negative) distribution, uniform or Gaussian</a:t>
            </a:r>
          </a:p>
          <a:p>
            <a:r>
              <a:rPr lang="en-US" sz="2000" dirty="0" smtClean="0"/>
              <a:t>Pre-trained filters, e.g. VGG filters (after h() rectification)</a:t>
            </a:r>
          </a:p>
          <a:p>
            <a:r>
              <a:rPr lang="en-US" sz="2000" dirty="0" smtClean="0"/>
              <a:t>More expressive than linear </a:t>
            </a:r>
            <a:r>
              <a:rPr lang="en-US" sz="2000" smtClean="0"/>
              <a:t>Gabor filters</a:t>
            </a:r>
          </a:p>
        </p:txBody>
      </p:sp>
      <p:pic>
        <p:nvPicPr>
          <p:cNvPr id="2" name="Picture 1" descr="n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276"/>
            <a:ext cx="9144000" cy="253229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867400" y="41910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24400" y="4191000"/>
            <a:ext cx="105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Bottom-up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86600" y="2690028"/>
            <a:ext cx="1816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Lu, Zhu, Wu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5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6309" y="2115864"/>
            <a:ext cx="6500891" cy="1720374"/>
            <a:chOff x="1576309" y="2115864"/>
            <a:chExt cx="6500891" cy="1720374"/>
          </a:xfrm>
        </p:grpSpPr>
        <p:sp>
          <p:nvSpPr>
            <p:cNvPr id="44" name="Rectangle 43"/>
            <p:cNvSpPr/>
            <p:nvPr/>
          </p:nvSpPr>
          <p:spPr>
            <a:xfrm>
              <a:off x="1576309" y="2115864"/>
              <a:ext cx="6500891" cy="17203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20820" y="2158888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C00000"/>
                  </a:solidFill>
                </a:rPr>
                <a:t>human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1301" y="382097"/>
            <a:ext cx="5459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Popular practice in CV, PR, IP, ML: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0374" y="386441"/>
            <a:ext cx="3113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C00000"/>
                </a:solidFill>
              </a:rPr>
              <a:t>Big-data for small-task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2010274"/>
            <a:ext cx="6629400" cy="44958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70625" y="1169752"/>
            <a:ext cx="3170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Tasks and Loss Functions </a:t>
            </a:r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1857496" y="1640942"/>
            <a:ext cx="394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611934" y="1640942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3310" y="1635011"/>
            <a:ext cx="394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96057" y="1629079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3096" y="1640942"/>
            <a:ext cx="394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0673" y="163501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7096" y="1629079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42892" y="1828800"/>
            <a:ext cx="6096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49090" y="2593634"/>
            <a:ext cx="17880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16066" y="2095578"/>
                <a:ext cx="229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66" y="2095578"/>
                <a:ext cx="229550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7027" r="-810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07374" y="2731824"/>
                <a:ext cx="3280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374" y="2731824"/>
                <a:ext cx="328039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6667" r="-5556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18669" y="3368070"/>
                <a:ext cx="416781" cy="280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669" y="3368070"/>
                <a:ext cx="416781" cy="280654"/>
              </a:xfrm>
              <a:prstGeom prst="rect">
                <a:avLst/>
              </a:prstGeom>
              <a:blipFill rotWithShape="0">
                <a:blip r:embed="rId5"/>
                <a:stretch>
                  <a:fillRect l="-11765" r="-1471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007374" y="4005151"/>
                <a:ext cx="416781" cy="280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374" y="4005151"/>
                <a:ext cx="416781" cy="280654"/>
              </a:xfrm>
              <a:prstGeom prst="rect">
                <a:avLst/>
              </a:prstGeom>
              <a:blipFill rotWithShape="0">
                <a:blip r:embed="rId6"/>
                <a:stretch>
                  <a:fillRect l="-11594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007373" y="4634545"/>
                <a:ext cx="416781" cy="279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373" y="4634545"/>
                <a:ext cx="416781" cy="279564"/>
              </a:xfrm>
              <a:prstGeom prst="rect">
                <a:avLst/>
              </a:prstGeom>
              <a:blipFill rotWithShape="0">
                <a:blip r:embed="rId7"/>
                <a:stretch>
                  <a:fillRect l="-11594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88323" y="5274446"/>
                <a:ext cx="416781" cy="283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323" y="5274446"/>
                <a:ext cx="416781" cy="283667"/>
              </a:xfrm>
              <a:prstGeom prst="rect">
                <a:avLst/>
              </a:prstGeom>
              <a:blipFill rotWithShape="0">
                <a:blip r:embed="rId8"/>
                <a:stretch>
                  <a:fillRect l="-11765" r="-2941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74825" y="5891546"/>
                <a:ext cx="416781" cy="280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5" y="5891546"/>
                <a:ext cx="416781" cy="280654"/>
              </a:xfrm>
              <a:prstGeom prst="rect">
                <a:avLst/>
              </a:prstGeom>
              <a:blipFill rotWithShape="0">
                <a:blip r:embed="rId9"/>
                <a:stretch>
                  <a:fillRect l="-13235" r="-1471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>
            <a:off x="1041440" y="3200400"/>
            <a:ext cx="17880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41440" y="3886200"/>
            <a:ext cx="17880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17911" y="4495800"/>
            <a:ext cx="17880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68484" y="5105400"/>
            <a:ext cx="17880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76208" y="5715000"/>
            <a:ext cx="17880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50878" y="6400800"/>
            <a:ext cx="17880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6200000">
            <a:off x="-310434" y="3907530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 Image  Data</a:t>
            </a:r>
            <a:endParaRPr lang="en-US" sz="2400"/>
          </a:p>
        </p:txBody>
      </p:sp>
      <p:sp>
        <p:nvSpPr>
          <p:cNvPr id="45" name="Rectangle 44"/>
          <p:cNvSpPr/>
          <p:nvPr/>
        </p:nvSpPr>
        <p:spPr>
          <a:xfrm>
            <a:off x="2592283" y="3081282"/>
            <a:ext cx="432142" cy="32649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379809" y="3090807"/>
            <a:ext cx="948915" cy="1743778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857496" y="2234077"/>
            <a:ext cx="4366180" cy="966323"/>
            <a:chOff x="1857496" y="2234077"/>
            <a:chExt cx="4366180" cy="966323"/>
          </a:xfrm>
        </p:grpSpPr>
        <p:sp>
          <p:nvSpPr>
            <p:cNvPr id="43" name="Rectangle 42"/>
            <p:cNvSpPr/>
            <p:nvPr/>
          </p:nvSpPr>
          <p:spPr>
            <a:xfrm>
              <a:off x="1857496" y="2234077"/>
              <a:ext cx="394660" cy="96632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56275" y="2260588"/>
              <a:ext cx="451695" cy="43547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64543" y="2638125"/>
              <a:ext cx="3859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C00000"/>
                  </a:solidFill>
                </a:rPr>
                <a:t>Trained Models and Published Papers !</a:t>
              </a:r>
              <a:endParaRPr lang="en-US" sz="200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723469" y="3839442"/>
                <a:ext cx="3114827" cy="374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Progress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×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 #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Data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×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 #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Task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469" y="3839442"/>
                <a:ext cx="3114827" cy="374333"/>
              </a:xfrm>
              <a:prstGeom prst="rect">
                <a:avLst/>
              </a:prstGeom>
              <a:blipFill rotWithShape="0">
                <a:blip r:embed="rId10"/>
                <a:stretch>
                  <a:fillRect l="-1761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/>
          <p:cNvSpPr/>
          <p:nvPr/>
        </p:nvSpPr>
        <p:spPr>
          <a:xfrm>
            <a:off x="507258" y="2048659"/>
            <a:ext cx="8064616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endParaRPr lang="en-US" altLang="en-US" sz="3600" i="1" smtClean="0">
              <a:solidFill>
                <a:srgbClr val="FF0000"/>
              </a:solidFill>
            </a:endParaRPr>
          </a:p>
          <a:p>
            <a:r>
              <a:rPr lang="en-US" altLang="en-US" sz="3600" i="1" smtClean="0">
                <a:solidFill>
                  <a:srgbClr val="FF0000"/>
                </a:solidFill>
              </a:rPr>
              <a:t>Using a model without understanding it is like </a:t>
            </a:r>
          </a:p>
          <a:p>
            <a:r>
              <a:rPr lang="en-US" altLang="en-US" sz="3600" i="1">
                <a:solidFill>
                  <a:srgbClr val="FF0000"/>
                </a:solidFill>
              </a:rPr>
              <a:t> </a:t>
            </a:r>
            <a:r>
              <a:rPr lang="en-US" altLang="en-US" sz="3600" i="1" smtClean="0">
                <a:solidFill>
                  <a:srgbClr val="FF0000"/>
                </a:solidFill>
              </a:rPr>
              <a:t>   “crossing </a:t>
            </a:r>
            <a:r>
              <a:rPr lang="en-US" altLang="en-US" sz="3600" i="1">
                <a:solidFill>
                  <a:srgbClr val="FF0000"/>
                </a:solidFill>
              </a:rPr>
              <a:t>a mine field on a wild </a:t>
            </a:r>
            <a:r>
              <a:rPr lang="en-US" altLang="en-US" sz="3600" i="1" smtClean="0">
                <a:solidFill>
                  <a:srgbClr val="FF0000"/>
                </a:solidFill>
              </a:rPr>
              <a:t>horse”.</a:t>
            </a:r>
          </a:p>
          <a:p>
            <a:endParaRPr lang="en-US" altLang="en-US" sz="3600" i="1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95393" y="4285243"/>
            <a:ext cx="2841761" cy="2369869"/>
            <a:chOff x="5795393" y="4285243"/>
            <a:chExt cx="2841761" cy="2369869"/>
          </a:xfrm>
        </p:grpSpPr>
        <p:grpSp>
          <p:nvGrpSpPr>
            <p:cNvPr id="58" name="Group 57"/>
            <p:cNvGrpSpPr/>
            <p:nvPr/>
          </p:nvGrpSpPr>
          <p:grpSpPr>
            <a:xfrm>
              <a:off x="5795393" y="4285243"/>
              <a:ext cx="2841761" cy="2369869"/>
              <a:chOff x="5611569" y="4049137"/>
              <a:chExt cx="2841761" cy="2369869"/>
            </a:xfrm>
            <a:noFill/>
          </p:grpSpPr>
          <p:sp>
            <p:nvSpPr>
              <p:cNvPr id="50" name="Rectangle 49"/>
              <p:cNvSpPr/>
              <p:nvPr/>
            </p:nvSpPr>
            <p:spPr>
              <a:xfrm>
                <a:off x="5674781" y="4518845"/>
                <a:ext cx="2286000" cy="1900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5695950" y="4572000"/>
                <a:ext cx="2047875" cy="1800225"/>
              </a:xfrm>
              <a:custGeom>
                <a:avLst/>
                <a:gdLst>
                  <a:gd name="connsiteX0" fmla="*/ 0 w 2047875"/>
                  <a:gd name="connsiteY0" fmla="*/ 0 h 1800225"/>
                  <a:gd name="connsiteX1" fmla="*/ 1047750 w 2047875"/>
                  <a:gd name="connsiteY1" fmla="*/ 714375 h 1800225"/>
                  <a:gd name="connsiteX2" fmla="*/ 1647825 w 2047875"/>
                  <a:gd name="connsiteY2" fmla="*/ 1247775 h 1800225"/>
                  <a:gd name="connsiteX3" fmla="*/ 2047875 w 2047875"/>
                  <a:gd name="connsiteY3" fmla="*/ 1800225 h 180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7875" h="1800225">
                    <a:moveTo>
                      <a:pt x="0" y="0"/>
                    </a:moveTo>
                    <a:cubicBezTo>
                      <a:pt x="386556" y="253206"/>
                      <a:pt x="773113" y="506413"/>
                      <a:pt x="1047750" y="714375"/>
                    </a:cubicBezTo>
                    <a:cubicBezTo>
                      <a:pt x="1322388" y="922338"/>
                      <a:pt x="1481138" y="1066800"/>
                      <a:pt x="1647825" y="1247775"/>
                    </a:cubicBezTo>
                    <a:cubicBezTo>
                      <a:pt x="1814513" y="1428750"/>
                      <a:pt x="1931194" y="1614487"/>
                      <a:pt x="2047875" y="1800225"/>
                    </a:cubicBezTo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5716286" y="4572000"/>
                <a:ext cx="2027539" cy="1696294"/>
              </a:xfrm>
              <a:custGeom>
                <a:avLst/>
                <a:gdLst>
                  <a:gd name="connsiteX0" fmla="*/ 0 w 2047875"/>
                  <a:gd name="connsiteY0" fmla="*/ 0 h 1714500"/>
                  <a:gd name="connsiteX1" fmla="*/ 1400175 w 2047875"/>
                  <a:gd name="connsiteY1" fmla="*/ 333375 h 1714500"/>
                  <a:gd name="connsiteX2" fmla="*/ 2047875 w 2047875"/>
                  <a:gd name="connsiteY2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7875" h="1714500">
                    <a:moveTo>
                      <a:pt x="0" y="0"/>
                    </a:moveTo>
                    <a:cubicBezTo>
                      <a:pt x="529431" y="23812"/>
                      <a:pt x="1058863" y="47625"/>
                      <a:pt x="1400175" y="333375"/>
                    </a:cubicBezTo>
                    <a:cubicBezTo>
                      <a:pt x="1741487" y="619125"/>
                      <a:pt x="1894681" y="1166812"/>
                      <a:pt x="2047875" y="1714500"/>
                    </a:cubicBezTo>
                  </a:path>
                </a:pathLst>
              </a:cu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5724525" y="4543425"/>
                <a:ext cx="2209800" cy="1838325"/>
              </a:xfrm>
              <a:custGeom>
                <a:avLst/>
                <a:gdLst>
                  <a:gd name="connsiteX0" fmla="*/ 0 w 2209800"/>
                  <a:gd name="connsiteY0" fmla="*/ 0 h 1838325"/>
                  <a:gd name="connsiteX1" fmla="*/ 1333500 w 2209800"/>
                  <a:gd name="connsiteY1" fmla="*/ 95250 h 1838325"/>
                  <a:gd name="connsiteX2" fmla="*/ 1847850 w 2209800"/>
                  <a:gd name="connsiteY2" fmla="*/ 295275 h 1838325"/>
                  <a:gd name="connsiteX3" fmla="*/ 2133600 w 2209800"/>
                  <a:gd name="connsiteY3" fmla="*/ 1285875 h 1838325"/>
                  <a:gd name="connsiteX4" fmla="*/ 2209800 w 2209800"/>
                  <a:gd name="connsiteY4" fmla="*/ 1838325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09800" h="1838325">
                    <a:moveTo>
                      <a:pt x="0" y="0"/>
                    </a:moveTo>
                    <a:cubicBezTo>
                      <a:pt x="512762" y="23019"/>
                      <a:pt x="1025525" y="46038"/>
                      <a:pt x="1333500" y="95250"/>
                    </a:cubicBezTo>
                    <a:cubicBezTo>
                      <a:pt x="1641475" y="144462"/>
                      <a:pt x="1714500" y="96838"/>
                      <a:pt x="1847850" y="295275"/>
                    </a:cubicBezTo>
                    <a:cubicBezTo>
                      <a:pt x="1981200" y="493712"/>
                      <a:pt x="2073275" y="1028700"/>
                      <a:pt x="2133600" y="1285875"/>
                    </a:cubicBezTo>
                    <a:cubicBezTo>
                      <a:pt x="2193925" y="1543050"/>
                      <a:pt x="2201862" y="1690687"/>
                      <a:pt x="2209800" y="1838325"/>
                    </a:cubicBezTo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417650" y="4799673"/>
                <a:ext cx="114300" cy="10267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625859" y="4598479"/>
                <a:ext cx="82747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rgbClr val="C00000"/>
                    </a:solidFill>
                  </a:rPr>
                  <a:t>human</a:t>
                </a:r>
                <a:endParaRPr 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611569" y="4049137"/>
                <a:ext cx="1366080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/>
                  <a:t>performance</a:t>
                </a:r>
                <a:endParaRPr lang="en-US" sz="20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7183298" y="4977718"/>
                  <a:ext cx="43794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3298" y="4977718"/>
                  <a:ext cx="437940" cy="4616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/>
            <p:cNvCxnSpPr>
              <a:stCxn id="54" idx="1"/>
            </p:cNvCxnSpPr>
            <p:nvPr/>
          </p:nvCxnSpPr>
          <p:spPr>
            <a:xfrm flipH="1">
              <a:off x="7086600" y="4874781"/>
              <a:ext cx="155249" cy="137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7291593" y="4939333"/>
              <a:ext cx="179104" cy="137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7458461" y="4991381"/>
              <a:ext cx="188655" cy="200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7601474" y="5221933"/>
              <a:ext cx="161255" cy="1943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7682264" y="5486400"/>
              <a:ext cx="179104" cy="137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7771816" y="5743746"/>
              <a:ext cx="161255" cy="1943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7879819" y="5993794"/>
              <a:ext cx="161255" cy="1943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7933071" y="6245413"/>
              <a:ext cx="161255" cy="1943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94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59" grpId="0" animBg="1"/>
      <p:bldP spid="6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57200"/>
            <a:ext cx="6980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Learning deep FRAME: Analysis </a:t>
            </a:r>
            <a:r>
              <a:rPr lang="en-US" sz="3200" dirty="0" smtClean="0">
                <a:solidFill>
                  <a:srgbClr val="002060"/>
                </a:solidFill>
              </a:rPr>
              <a:t>by synthesis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8305800" cy="974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680" y="3722385"/>
            <a:ext cx="76706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rgbClr val="0070C0"/>
                </a:solidFill>
              </a:rPr>
              <a:t>Maximum </a:t>
            </a:r>
            <a:r>
              <a:rPr lang="en-US" sz="2000" dirty="0" smtClean="0">
                <a:solidFill>
                  <a:srgbClr val="0070C0"/>
                </a:solidFill>
              </a:rPr>
              <a:t>likelihood </a:t>
            </a:r>
            <a:r>
              <a:rPr lang="en-US" sz="2000" smtClean="0">
                <a:solidFill>
                  <a:srgbClr val="0070C0"/>
                </a:solidFill>
              </a:rPr>
              <a:t>learning </a:t>
            </a:r>
            <a:r>
              <a:rPr lang="en-US" sz="2000" smtClean="0"/>
              <a:t>algorithm (</a:t>
            </a:r>
            <a:r>
              <a:rPr lang="en-US" sz="2000" smtClean="0">
                <a:solidFill>
                  <a:srgbClr val="0070C0"/>
                </a:solidFill>
              </a:rPr>
              <a:t>minimax entropy principle</a:t>
            </a:r>
            <a:r>
              <a:rPr lang="en-US" sz="2000" smtClean="0"/>
              <a:t>)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Generate synthetic examples from the </a:t>
            </a:r>
            <a:r>
              <a:rPr lang="en-US" sz="2000" smtClean="0"/>
              <a:t>current model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Update the model parameters based on the difference </a:t>
            </a:r>
            <a:r>
              <a:rPr lang="en-US" sz="2000" smtClean="0"/>
              <a:t>between </a:t>
            </a:r>
          </a:p>
          <a:p>
            <a:r>
              <a:rPr lang="en-US" sz="2000"/>
              <a:t> </a:t>
            </a:r>
            <a:r>
              <a:rPr lang="en-US" sz="2000" smtClean="0"/>
              <a:t>           synthetic </a:t>
            </a:r>
            <a:r>
              <a:rPr lang="en-US" sz="2000" dirty="0" smtClean="0"/>
              <a:t>and </a:t>
            </a:r>
            <a:r>
              <a:rPr lang="en-US" sz="2000" smtClean="0"/>
              <a:t>observed data </a:t>
            </a:r>
            <a:r>
              <a:rPr lang="en-US" sz="2000" dirty="0" smtClean="0"/>
              <a:t>to make the dream data similar to real data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7004380" y="6195775"/>
            <a:ext cx="1816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Lu, Zhu, Wu (2015)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2736422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Observed statistics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2082" y="2726323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Statistics of synthesis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7749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Learning deep FRAME </a:t>
            </a:r>
            <a:r>
              <a:rPr lang="en-US" sz="3200" smtClean="0">
                <a:solidFill>
                  <a:srgbClr val="002060"/>
                </a:solidFill>
              </a:rPr>
              <a:t>with pre-trained CNN </a:t>
            </a:r>
            <a:r>
              <a:rPr lang="en-US" sz="3200" dirty="0" smtClean="0">
                <a:solidFill>
                  <a:srgbClr val="002060"/>
                </a:solidFill>
              </a:rPr>
              <a:t>filters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642863"/>
            <a:ext cx="7766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Generate </a:t>
            </a:r>
            <a:r>
              <a:rPr lang="en-US" sz="2000" dirty="0" smtClean="0"/>
              <a:t>synthetic images from the current model by </a:t>
            </a:r>
            <a:r>
              <a:rPr lang="en-US" sz="2000" dirty="0" err="1" smtClean="0"/>
              <a:t>Langevin</a:t>
            </a:r>
            <a:endParaRPr lang="en-US" sz="2000" dirty="0" smtClean="0"/>
          </a:p>
          <a:p>
            <a:r>
              <a:rPr lang="en-US" sz="2000" smtClean="0"/>
              <a:t>Update </a:t>
            </a:r>
            <a:r>
              <a:rPr lang="en-US" sz="2000" dirty="0" smtClean="0"/>
              <a:t>the parameters to make synthetic examples similar to </a:t>
            </a:r>
            <a:r>
              <a:rPr lang="en-US" sz="2000" smtClean="0"/>
              <a:t>observed examples</a:t>
            </a:r>
            <a:endParaRPr lang="en-US" sz="20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7086600" y="6350749"/>
            <a:ext cx="1816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Lu, Zhu, Wu (2015)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09279" y="1219200"/>
            <a:ext cx="218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Homogeneous model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58505"/>
            <a:ext cx="1663986" cy="1683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536" y="1619310"/>
            <a:ext cx="6041079" cy="38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5301309" cy="3591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811107"/>
            <a:ext cx="5332121" cy="1806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0"/>
            <a:ext cx="84641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More examples: Learn </a:t>
            </a:r>
            <a:r>
              <a:rPr lang="en-US" sz="2800" dirty="0" smtClean="0"/>
              <a:t>a model for each category</a:t>
            </a:r>
          </a:p>
          <a:p>
            <a:r>
              <a:rPr lang="en-US" sz="2800" smtClean="0"/>
              <a:t>1</a:t>
            </a:r>
            <a:r>
              <a:rPr lang="en-US" sz="2800" baseline="30000" smtClean="0"/>
              <a:t>st</a:t>
            </a:r>
            <a:r>
              <a:rPr lang="en-US" sz="2800" smtClean="0"/>
              <a:t> image from </a:t>
            </a:r>
            <a:r>
              <a:rPr lang="en-US" sz="2800" dirty="0" smtClean="0"/>
              <a:t>training</a:t>
            </a:r>
            <a:r>
              <a:rPr lang="en-US" sz="2800" smtClean="0"/>
              <a:t>, 2</a:t>
            </a:r>
            <a:r>
              <a:rPr lang="en-US" sz="2800" baseline="30000" smtClean="0"/>
              <a:t>nd</a:t>
            </a:r>
            <a:r>
              <a:rPr lang="en-US" sz="2800" smtClean="0"/>
              <a:t> and 3</a:t>
            </a:r>
            <a:r>
              <a:rPr lang="en-US" sz="2800" baseline="30000" smtClean="0"/>
              <a:t>rd</a:t>
            </a:r>
            <a:r>
              <a:rPr lang="en-US" sz="2800" smtClean="0"/>
              <a:t>  generated </a:t>
            </a:r>
            <a:r>
              <a:rPr lang="en-US" sz="2800" dirty="0" smtClean="0"/>
              <a:t>by learned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5293" y="5410200"/>
            <a:ext cx="48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4093" y="5410200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1447800"/>
            <a:ext cx="218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Homogeneous model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_hummingbird.gif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295400"/>
            <a:ext cx="4419600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69595"/>
            <a:ext cx="7749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Learning deep FRAME </a:t>
            </a:r>
            <a:r>
              <a:rPr lang="en-US" sz="3200" smtClean="0">
                <a:solidFill>
                  <a:srgbClr val="002060"/>
                </a:solidFill>
              </a:rPr>
              <a:t>with pre-trained CNN </a:t>
            </a:r>
            <a:r>
              <a:rPr lang="en-US" sz="3200" dirty="0" smtClean="0">
                <a:solidFill>
                  <a:srgbClr val="002060"/>
                </a:solidFill>
              </a:rPr>
              <a:t>filters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4919008"/>
            <a:ext cx="77668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Generate </a:t>
            </a:r>
            <a:r>
              <a:rPr lang="en-US" sz="2000" dirty="0" smtClean="0"/>
              <a:t>synthetic images from the current model by </a:t>
            </a:r>
            <a:r>
              <a:rPr lang="en-US" sz="2000" dirty="0" err="1" smtClean="0"/>
              <a:t>Langevin</a:t>
            </a:r>
            <a:endParaRPr lang="en-US" sz="2000" dirty="0" smtClean="0"/>
          </a:p>
          <a:p>
            <a:r>
              <a:rPr lang="en-US" sz="2000" dirty="0" smtClean="0"/>
              <a:t>Either cold start (from random) or warm start (from current)</a:t>
            </a:r>
          </a:p>
          <a:p>
            <a:r>
              <a:rPr lang="en-US" sz="2000" dirty="0" smtClean="0"/>
              <a:t>Update the parameters to make synthetic examples similar to observed examples</a:t>
            </a:r>
          </a:p>
          <a:p>
            <a:r>
              <a:rPr lang="en-US" sz="2000" dirty="0" smtClean="0"/>
              <a:t>Training examples: hummingbird images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7010400" y="6166083"/>
            <a:ext cx="1816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Lu, Zhu, Wu (2015)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5630" y="1524000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inhomogeneous model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88" y="1632270"/>
            <a:ext cx="4136177" cy="4136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989" y="1632270"/>
            <a:ext cx="41148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791200"/>
            <a:ext cx="6685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Learn a model for each category</a:t>
            </a:r>
          </a:p>
          <a:p>
            <a:r>
              <a:rPr lang="en-US" sz="2000" dirty="0" smtClean="0"/>
              <a:t>top row 4 of training examples, bottom row 4 of synthesized examples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828800"/>
            <a:ext cx="48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895600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886200"/>
            <a:ext cx="48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53000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69595"/>
            <a:ext cx="7749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Learning deep FRAME </a:t>
            </a:r>
            <a:r>
              <a:rPr lang="en-US" sz="3200" smtClean="0">
                <a:solidFill>
                  <a:srgbClr val="002060"/>
                </a:solidFill>
              </a:rPr>
              <a:t>with pre-trained CNN </a:t>
            </a:r>
            <a:r>
              <a:rPr lang="en-US" sz="3200" dirty="0" smtClean="0">
                <a:solidFill>
                  <a:srgbClr val="002060"/>
                </a:solidFill>
              </a:rPr>
              <a:t>filters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475938" y="1188030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inhomogeneous model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 descr="lambda_exp5_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07490"/>
            <a:ext cx="329846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48" name="Picture 4" descr="lambda_exp5_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88" y="2750101"/>
            <a:ext cx="3349033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447800"/>
            <a:ext cx="5678892" cy="903648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2016" y="381000"/>
            <a:ext cx="8523383" cy="646113"/>
          </a:xfrm>
        </p:spPr>
        <p:txBody>
          <a:bodyPr/>
          <a:lstStyle/>
          <a:p>
            <a:pPr algn="l"/>
            <a:r>
              <a:rPr lang="en-US" alt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Learned free-form potential functions in 1-layer FRAME</a:t>
            </a:r>
            <a:endParaRPr lang="en-US" altLang="en-US" sz="32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200" y="5638800"/>
                <a:ext cx="338676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en-US" sz="2400" smtClean="0">
                    <a:solidFill>
                      <a:srgbClr val="FF0000"/>
                    </a:solidFill>
                  </a:rPr>
                  <a:t> for diffusion (smoothing)</a:t>
                </a:r>
              </a:p>
              <a:p>
                <a:r>
                  <a:rPr lang="en-US" sz="2400">
                    <a:solidFill>
                      <a:srgbClr val="FF0000"/>
                    </a:solidFill>
                  </a:rPr>
                  <a:t>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 -- negative ReLu</a:t>
                </a:r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38800"/>
                <a:ext cx="3386761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541" t="-5147" r="-1982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86137" y="5638800"/>
                <a:ext cx="4065985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en-US" sz="2400" smtClean="0">
                    <a:solidFill>
                      <a:srgbClr val="FF0000"/>
                    </a:solidFill>
                  </a:rPr>
                  <a:t> for reaction (creating features)</a:t>
                </a:r>
              </a:p>
              <a:p>
                <a:r>
                  <a:rPr lang="en-US" sz="2400">
                    <a:solidFill>
                      <a:srgbClr val="FF0000"/>
                    </a:solidFill>
                  </a:rPr>
                  <a:t>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  </a:t>
                </a:r>
                <a:r>
                  <a:rPr lang="en-US" sz="2400">
                    <a:solidFill>
                      <a:srgbClr val="FF0000"/>
                    </a:solidFill>
                  </a:rPr>
                  <a:t>--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positive </a:t>
                </a:r>
                <a:r>
                  <a:rPr lang="en-US" sz="2400">
                    <a:solidFill>
                      <a:srgbClr val="FF0000"/>
                    </a:solidFill>
                  </a:rPr>
                  <a:t>ReLu</a:t>
                </a:r>
              </a:p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137" y="5638800"/>
                <a:ext cx="4065985" cy="1107996"/>
              </a:xfrm>
              <a:prstGeom prst="rect">
                <a:avLst/>
              </a:prstGeom>
              <a:blipFill rotWithShape="0">
                <a:blip r:embed="rId6"/>
                <a:stretch>
                  <a:fillRect l="-450" t="-3846" r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3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1"/>
            <a:ext cx="7207302" cy="1050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2120"/>
            <a:ext cx="7535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GRADE: Gibbs Reaction And Diffusion Equations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41222"/>
            <a:ext cx="5638800" cy="491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850038"/>
            <a:ext cx="71919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U </a:t>
            </a:r>
            <a:r>
              <a:rPr lang="en-US" sz="2400" dirty="0" smtClean="0"/>
              <a:t>is energy function</a:t>
            </a:r>
          </a:p>
          <a:p>
            <a:r>
              <a:rPr lang="en-US" sz="2400" b="1" smtClean="0">
                <a:solidFill>
                  <a:srgbClr val="000090"/>
                </a:solidFill>
              </a:rPr>
              <a:t>U’ is derivative: computed </a:t>
            </a:r>
            <a:r>
              <a:rPr lang="en-US" sz="2400" b="1" dirty="0" smtClean="0">
                <a:solidFill>
                  <a:srgbClr val="000090"/>
                </a:solidFill>
              </a:rPr>
              <a:t>efficiently by back-propagation </a:t>
            </a:r>
          </a:p>
          <a:p>
            <a:r>
              <a:rPr lang="en-US" sz="2400" dirty="0" smtClean="0"/>
              <a:t>Sign of </a:t>
            </a:r>
            <a:r>
              <a:rPr lang="en-US" sz="2400" smtClean="0"/>
              <a:t>w:</a:t>
            </a:r>
          </a:p>
          <a:p>
            <a:r>
              <a:rPr lang="en-US" sz="2400"/>
              <a:t> </a:t>
            </a:r>
            <a:r>
              <a:rPr lang="en-US" sz="2400" smtClean="0"/>
              <a:t>    </a:t>
            </a:r>
            <a:r>
              <a:rPr lang="en-US" sz="2400" dirty="0" smtClean="0">
                <a:solidFill>
                  <a:srgbClr val="FF0000"/>
                </a:solidFill>
              </a:rPr>
              <a:t>reaction</a:t>
            </a:r>
            <a:r>
              <a:rPr lang="en-US" sz="2400" dirty="0" smtClean="0"/>
              <a:t> (</a:t>
            </a:r>
            <a:r>
              <a:rPr lang="en-US" sz="2400" smtClean="0"/>
              <a:t>creating patterns)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diffusion</a:t>
            </a:r>
            <a:r>
              <a:rPr lang="en-US" sz="2400" dirty="0" smtClean="0"/>
              <a:t> (smoothing)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164" y="3190263"/>
            <a:ext cx="5740252" cy="1600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5500" y="755402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Zhu, Mumford (1998)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77000" y="2556300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Langevin dynamics </a:t>
            </a:r>
          </a:p>
        </p:txBody>
      </p:sp>
    </p:spTree>
    <p:extLst>
      <p:ext uri="{BB962C8B-B14F-4D97-AF65-F5344CB8AC3E}">
        <p14:creationId xmlns:p14="http://schemas.microsoft.com/office/powerpoint/2010/main" val="35134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6377"/>
            <a:ext cx="78101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Deep FRAME: One step further</a:t>
            </a:r>
          </a:p>
          <a:p>
            <a:r>
              <a:rPr lang="en-US" sz="3200">
                <a:solidFill>
                  <a:srgbClr val="002060"/>
                </a:solidFill>
              </a:rPr>
              <a:t> </a:t>
            </a:r>
            <a:r>
              <a:rPr lang="en-US" sz="3200" smtClean="0">
                <a:solidFill>
                  <a:srgbClr val="002060"/>
                </a:solidFill>
              </a:rPr>
              <a:t>                Learning </a:t>
            </a:r>
            <a:r>
              <a:rPr lang="en-US" sz="3200" dirty="0" smtClean="0">
                <a:solidFill>
                  <a:srgbClr val="002060"/>
                </a:solidFill>
              </a:rPr>
              <a:t>all layers of filters from scratch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2667000"/>
            <a:ext cx="5476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q(I</a:t>
            </a:r>
            <a:r>
              <a:rPr lang="en-US" sz="2000" dirty="0"/>
              <a:t>): reference/negative, uniform or Gaussian white </a:t>
            </a:r>
            <a:r>
              <a:rPr lang="en-US" sz="2000" dirty="0" smtClean="0"/>
              <a:t>noise</a:t>
            </a:r>
          </a:p>
          <a:p>
            <a:r>
              <a:rPr lang="en-US" sz="2000" i="1" smtClean="0"/>
              <a:t>f </a:t>
            </a:r>
            <a:r>
              <a:rPr lang="en-US" sz="2000" smtClean="0"/>
              <a:t>(</a:t>
            </a:r>
            <a:r>
              <a:rPr lang="en-US" sz="2000" dirty="0" smtClean="0"/>
              <a:t>I; w): bottom-up </a:t>
            </a:r>
            <a:r>
              <a:rPr lang="en-US" sz="2000" dirty="0" err="1" smtClean="0"/>
              <a:t>ConvNet</a:t>
            </a:r>
            <a:r>
              <a:rPr lang="en-US" sz="2000" dirty="0" smtClean="0"/>
              <a:t> with multiple layers of filters</a:t>
            </a:r>
          </a:p>
          <a:p>
            <a:r>
              <a:rPr lang="en-US" sz="2000" dirty="0"/>
              <a:t>h</a:t>
            </a:r>
            <a:r>
              <a:rPr lang="en-US" sz="2000" dirty="0" smtClean="0"/>
              <a:t>(): </a:t>
            </a:r>
            <a:r>
              <a:rPr lang="en-US" sz="2000" dirty="0" err="1" smtClean="0"/>
              <a:t>pointwise</a:t>
            </a:r>
            <a:r>
              <a:rPr lang="en-US" sz="2000" dirty="0" smtClean="0"/>
              <a:t> rectification, </a:t>
            </a:r>
            <a:r>
              <a:rPr lang="en-US" sz="2000" dirty="0" err="1" smtClean="0"/>
              <a:t>ReLU</a:t>
            </a:r>
            <a:r>
              <a:rPr lang="en-US" sz="2000" dirty="0" smtClean="0"/>
              <a:t>: binary decision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5562600" cy="957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114800"/>
            <a:ext cx="4762500" cy="969276"/>
          </a:xfrm>
          <a:prstGeom prst="rect">
            <a:avLst/>
          </a:prstGeom>
        </p:spPr>
      </p:pic>
      <p:pic>
        <p:nvPicPr>
          <p:cNvPr id="5" name="Picture 4" descr="net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5868" y="2977158"/>
            <a:ext cx="5629183" cy="2107082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6629400" y="2819400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51315" y="6172200"/>
            <a:ext cx="2196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Xie, Lu, Zhu, Wu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456847"/>
            <a:ext cx="6942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Descriptive </a:t>
            </a:r>
            <a:r>
              <a:rPr lang="en-US" sz="3200">
                <a:solidFill>
                  <a:srgbClr val="002060"/>
                </a:solidFill>
              </a:rPr>
              <a:t>model: deep FRAME on </a:t>
            </a:r>
            <a:r>
              <a:rPr lang="en-US" sz="3200" smtClean="0">
                <a:solidFill>
                  <a:srgbClr val="002060"/>
                </a:solidFill>
              </a:rPr>
              <a:t>ConvNet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5545157" cy="954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443626"/>
            <a:ext cx="4267200" cy="680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2652537"/>
            <a:ext cx="546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Gaussian white </a:t>
            </a:r>
            <a:r>
              <a:rPr lang="en-US" sz="2400" smtClean="0"/>
              <a:t>noise reference model  </a:t>
            </a:r>
            <a:r>
              <a:rPr lang="en-US" sz="2400" dirty="0" smtClean="0"/>
              <a:t>q(I)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453594"/>
            <a:ext cx="4800600" cy="86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9" y="431394"/>
            <a:ext cx="6983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Maximum likelihood </a:t>
            </a:r>
            <a:r>
              <a:rPr lang="en-US" sz="3200" smtClean="0">
                <a:solidFill>
                  <a:srgbClr val="002060"/>
                </a:solidFill>
              </a:rPr>
              <a:t>learning of Deep FRAME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836420"/>
            <a:ext cx="8102600" cy="117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337" y="1329785"/>
            <a:ext cx="247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Learning gradient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436" y="3521298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Sampling gradient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64" y="4016781"/>
            <a:ext cx="6045200" cy="9452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5400" y="5602083"/>
            <a:ext cx="7279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Both gradients can be obtained </a:t>
            </a:r>
            <a:r>
              <a:rPr lang="en-US" sz="2400" smtClean="0"/>
              <a:t>by alternating back-prop (ABP).</a:t>
            </a:r>
            <a:endParaRPr 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343400" y="3010460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synthesized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2792" y="4900347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Langevin </a:t>
            </a:r>
            <a:r>
              <a:rPr lang="en-US" smtClean="0">
                <a:solidFill>
                  <a:srgbClr val="002060"/>
                </a:solidFill>
                <a:sym typeface="Wingdings"/>
              </a:rPr>
              <a:t>to synthesiz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9273" y="2983468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observed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328655"/>
            <a:ext cx="5048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Questions that motivate this talk: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078814" cy="60197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1028" y="1313457"/>
            <a:ext cx="4746812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What are the structures of </a:t>
            </a:r>
            <a:r>
              <a:rPr lang="en-US" sz="2400">
                <a:solidFill>
                  <a:srgbClr val="C00000"/>
                </a:solidFill>
              </a:rPr>
              <a:t>image space</a:t>
            </a:r>
            <a:r>
              <a:rPr lang="en-US" sz="2400" smtClean="0">
                <a:solidFill>
                  <a:srgbClr val="C00000"/>
                </a:solidFill>
              </a:rPr>
              <a:t>?</a:t>
            </a:r>
          </a:p>
          <a:p>
            <a:r>
              <a:rPr lang="en-US" sz="2000"/>
              <a:t> </a:t>
            </a:r>
            <a:r>
              <a:rPr lang="en-US" sz="2000" smtClean="0"/>
              <a:t>                  -- atomic concepts</a:t>
            </a:r>
          </a:p>
          <a:p>
            <a:r>
              <a:rPr lang="en-US" sz="2000"/>
              <a:t> </a:t>
            </a:r>
            <a:r>
              <a:rPr lang="en-US" sz="2000" smtClean="0"/>
              <a:t>                  -- topology or grammatic structures</a:t>
            </a:r>
          </a:p>
          <a:p>
            <a:r>
              <a:rPr lang="en-US" sz="2000"/>
              <a:t> </a:t>
            </a:r>
            <a:r>
              <a:rPr lang="en-US" sz="2000" smtClean="0"/>
              <a:t>                  -- regimes of models over scales</a:t>
            </a:r>
          </a:p>
          <a:p>
            <a:r>
              <a:rPr lang="en-US" sz="2000" smtClean="0"/>
              <a:t>                   -- can we build a “telescope” 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31028" y="3505200"/>
            <a:ext cx="571021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How tasks affect models?</a:t>
            </a:r>
          </a:p>
          <a:p>
            <a:r>
              <a:rPr lang="en-US" sz="2000"/>
              <a:t> </a:t>
            </a:r>
            <a:r>
              <a:rPr lang="en-US" sz="2000" smtClean="0"/>
              <a:t>                  -- across task training contaminating each other</a:t>
            </a:r>
          </a:p>
          <a:p>
            <a:r>
              <a:rPr lang="en-US" sz="2000" smtClean="0"/>
              <a:t>                   -- roles of a neuron:</a:t>
            </a:r>
          </a:p>
          <a:p>
            <a:r>
              <a:rPr lang="en-US" sz="2000"/>
              <a:t> </a:t>
            </a:r>
            <a:r>
              <a:rPr lang="en-US" sz="2000" smtClean="0"/>
              <a:t>                            - filter, feature      (descriptive)</a:t>
            </a:r>
          </a:p>
          <a:p>
            <a:r>
              <a:rPr lang="en-US" sz="2000"/>
              <a:t> </a:t>
            </a:r>
            <a:r>
              <a:rPr lang="en-US" sz="2000" smtClean="0"/>
              <a:t>                            - base function     (generative)</a:t>
            </a:r>
          </a:p>
          <a:p>
            <a:r>
              <a:rPr lang="en-US" sz="2000"/>
              <a:t> </a:t>
            </a:r>
            <a:r>
              <a:rPr lang="en-US" sz="2000" smtClean="0"/>
              <a:t>                            - decision maker  (discriminative)</a:t>
            </a:r>
          </a:p>
          <a:p>
            <a:r>
              <a:rPr lang="en-US" sz="2000"/>
              <a:t> </a:t>
            </a:r>
            <a:r>
              <a:rPr lang="en-US" sz="2000" smtClean="0"/>
              <a:t>                  </a:t>
            </a:r>
            <a:r>
              <a:rPr lang="en-US" sz="2000"/>
              <a:t>-- IQ of the </a:t>
            </a:r>
            <a:r>
              <a:rPr lang="en-US" sz="2000" smtClean="0"/>
              <a:t>learner</a:t>
            </a:r>
            <a:endParaRPr lang="en-US" sz="2000"/>
          </a:p>
        </p:txBody>
      </p:sp>
      <p:sp>
        <p:nvSpPr>
          <p:cNvPr id="4" name="Rectangle 3"/>
          <p:cNvSpPr/>
          <p:nvPr/>
        </p:nvSpPr>
        <p:spPr>
          <a:xfrm>
            <a:off x="1364883" y="6113652"/>
            <a:ext cx="1713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Dutch </a:t>
            </a:r>
            <a:r>
              <a:rPr lang="en-US" smtClean="0"/>
              <a:t>philosopher</a:t>
            </a:r>
          </a:p>
          <a:p>
            <a:r>
              <a:rPr lang="en-US" smtClean="0"/>
              <a:t>   1632—1677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7920" y="372279"/>
            <a:ext cx="8598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Adversarial interpretation: </a:t>
            </a:r>
            <a:r>
              <a:rPr lang="en-US" sz="2800" smtClean="0">
                <a:solidFill>
                  <a:srgbClr val="002060"/>
                </a:solidFill>
              </a:rPr>
              <a:t>Both critic </a:t>
            </a:r>
            <a:r>
              <a:rPr lang="en-US" sz="2800">
                <a:solidFill>
                  <a:srgbClr val="002060"/>
                </a:solidFill>
              </a:rPr>
              <a:t>and </a:t>
            </a:r>
            <a:r>
              <a:rPr lang="en-US" sz="2800" smtClean="0">
                <a:solidFill>
                  <a:srgbClr val="002060"/>
                </a:solidFill>
              </a:rPr>
              <a:t>actor are the same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08295"/>
            <a:ext cx="6324600" cy="915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293290"/>
            <a:ext cx="1170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</a:rPr>
              <a:t>Learning</a:t>
            </a:r>
          </a:p>
          <a:p>
            <a:r>
              <a:rPr lang="en-US" sz="2400" smtClean="0">
                <a:solidFill>
                  <a:srgbClr val="002060"/>
                </a:solidFill>
              </a:rPr>
              <a:t>gradient</a:t>
            </a:r>
            <a:endParaRPr lang="en-US" sz="2400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272945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s</a:t>
            </a:r>
            <a:r>
              <a:rPr lang="en-US" sz="2400" smtClean="0">
                <a:solidFill>
                  <a:srgbClr val="002060"/>
                </a:solidFill>
              </a:rPr>
              <a:t>ampling</a:t>
            </a:r>
          </a:p>
          <a:p>
            <a:r>
              <a:rPr lang="en-US" sz="2400" smtClean="0">
                <a:solidFill>
                  <a:srgbClr val="002060"/>
                </a:solidFill>
              </a:rPr>
              <a:t>gradient</a:t>
            </a:r>
            <a:endParaRPr lang="en-US" sz="2400" dirty="0" smtClean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333887"/>
            <a:ext cx="4495800" cy="7030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5037" y="3261516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</a:rPr>
              <a:t>Minimax</a:t>
            </a:r>
            <a:r>
              <a:rPr lang="en-US" sz="3200" dirty="0" smtClean="0">
                <a:solidFill>
                  <a:srgbClr val="C00000"/>
                </a:solidFill>
              </a:rPr>
              <a:t> 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704695"/>
            <a:ext cx="7378841" cy="931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054" y="4472717"/>
            <a:ext cx="4155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Learning step seeks to increase V</a:t>
            </a:r>
          </a:p>
          <a:p>
            <a:r>
              <a:rPr lang="en-US" sz="2400" dirty="0" smtClean="0"/>
              <a:t>Sampling step seeks to </a:t>
            </a:r>
            <a:r>
              <a:rPr lang="en-US" sz="2400" smtClean="0"/>
              <a:t>decrease V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4287" y="5514641"/>
            <a:ext cx="8689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Related to W-GAN, but unlike W-GAN, here the critic and actor are the same descriptive model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16292"/>
            <a:ext cx="6096000" cy="44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943600"/>
            <a:ext cx="550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Learning a generative </a:t>
            </a:r>
            <a:r>
              <a:rPr lang="en-US" dirty="0" err="1" smtClean="0"/>
              <a:t>ConvNet</a:t>
            </a:r>
            <a:r>
              <a:rPr lang="en-US" dirty="0" smtClean="0"/>
              <a:t>/deep FRAME for each category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image: training; the rest 3: generated by the learned model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5638800"/>
            <a:ext cx="48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5638800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</a:t>
            </a:r>
            <a:endParaRPr lang="en-US" dirty="0"/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75" y="4267200"/>
            <a:ext cx="13145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00800" y="5867400"/>
            <a:ext cx="194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Layer-wise synthesis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1" y="342105"/>
            <a:ext cx="8493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Deep FRAME: Learning </a:t>
            </a:r>
            <a:r>
              <a:rPr lang="en-US" sz="3200" dirty="0" smtClean="0">
                <a:solidFill>
                  <a:srgbClr val="002060"/>
                </a:solidFill>
              </a:rPr>
              <a:t>all layers of filters from scratch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791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_norma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1371600"/>
            <a:ext cx="7248071" cy="1727200"/>
          </a:xfrm>
          <a:prstGeom prst="rect">
            <a:avLst/>
          </a:prstGeom>
        </p:spPr>
      </p:pic>
      <p:pic>
        <p:nvPicPr>
          <p:cNvPr id="8" name="movie_normal-2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300" y="3502140"/>
            <a:ext cx="7127357" cy="1698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538" y="92712"/>
            <a:ext cx="79544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Spatial-temporal Deep FRAME:</a:t>
            </a:r>
            <a:endParaRPr lang="en-US" sz="3200" dirty="0" smtClean="0">
              <a:solidFill>
                <a:srgbClr val="002060"/>
              </a:solidFill>
            </a:endParaRPr>
          </a:p>
          <a:p>
            <a:r>
              <a:rPr lang="en-US" sz="3200" smtClean="0">
                <a:solidFill>
                  <a:srgbClr val="002060"/>
                </a:solidFill>
              </a:rPr>
              <a:t>                                 Learning </a:t>
            </a:r>
            <a:r>
              <a:rPr lang="en-US" sz="3200" dirty="0" smtClean="0">
                <a:solidFill>
                  <a:srgbClr val="002060"/>
                </a:solidFill>
              </a:rPr>
              <a:t>spatial-temporal filters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5603914"/>
            <a:ext cx="5509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Xie</a:t>
            </a:r>
            <a:r>
              <a:rPr lang="en-US" dirty="0" smtClean="0"/>
              <a:t>, Zhu, Wu (2017)</a:t>
            </a:r>
          </a:p>
          <a:p>
            <a:r>
              <a:rPr lang="en-US" dirty="0" smtClean="0"/>
              <a:t>Learning a generative </a:t>
            </a:r>
            <a:r>
              <a:rPr lang="en-US" dirty="0" err="1" smtClean="0"/>
              <a:t>ConvNet</a:t>
            </a:r>
            <a:r>
              <a:rPr lang="en-US" dirty="0" smtClean="0"/>
              <a:t>/deep FRAME for each category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/>
              <a:t> </a:t>
            </a:r>
            <a:r>
              <a:rPr lang="en-US" dirty="0" smtClean="0"/>
              <a:t>video: training; the rest 3: generated by the learned model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3115804"/>
            <a:ext cx="48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3098800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219200"/>
            <a:ext cx="7200900" cy="2095500"/>
          </a:xfrm>
          <a:prstGeom prst="rect">
            <a:avLst/>
          </a:prstGeom>
        </p:spPr>
      </p:pic>
      <p:pic>
        <p:nvPicPr>
          <p:cNvPr id="5" name="syn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114800"/>
            <a:ext cx="9144000" cy="2038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133600"/>
            <a:ext cx="48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248400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1" y="342105"/>
            <a:ext cx="8493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Deep FRAME: Learning </a:t>
            </a:r>
            <a:r>
              <a:rPr lang="en-US" sz="3200" dirty="0" smtClean="0">
                <a:solidFill>
                  <a:srgbClr val="002060"/>
                </a:solidFill>
              </a:rPr>
              <a:t>all layers of filters from scratch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30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 bwMode="auto">
          <a:xfrm>
            <a:off x="366201" y="363538"/>
            <a:ext cx="7886700" cy="6016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>
                <a:cs typeface="Arial" panose="020B0604020202020204" pitchFamily="34" charset="0"/>
              </a:rPr>
              <a:t>P</a:t>
            </a:r>
            <a:r>
              <a:rPr lang="en-US" altLang="en-US" smtClean="0">
                <a:cs typeface="Arial" panose="020B0604020202020204" pitchFamily="34" charset="0"/>
              </a:rPr>
              <a:t>roperty of the </a:t>
            </a:r>
            <a:r>
              <a:rPr lang="en-US" altLang="en-US">
                <a:cs typeface="Arial" panose="020B0604020202020204" pitchFamily="34" charset="0"/>
              </a:rPr>
              <a:t>d</a:t>
            </a:r>
            <a:r>
              <a:rPr lang="en-US" altLang="en-US" smtClean="0">
                <a:cs typeface="Arial" panose="020B0604020202020204" pitchFamily="34" charset="0"/>
              </a:rPr>
              <a:t>escriptive Deep FRAME model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23850" y="1254125"/>
            <a:ext cx="8110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Theorem</a:t>
            </a:r>
            <a:r>
              <a:rPr lang="en-US" altLang="en-US" sz="2400" smtClean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>
                <a:latin typeface="Arial Narrow" panose="020B0606020202030204" pitchFamily="34" charset="0"/>
                <a:cs typeface="Arial" panose="020B0604020202020204" pitchFamily="34" charset="0"/>
              </a:rPr>
              <a:t>Deep FRAME model </a:t>
            </a:r>
            <a:r>
              <a:rPr lang="en-US" altLang="en-US" sz="2400" smtClean="0">
                <a:latin typeface="Arial Narrow" panose="020B0606020202030204" pitchFamily="34" charset="0"/>
                <a:cs typeface="Arial" panose="020B0604020202020204" pitchFamily="34" charset="0"/>
              </a:rPr>
              <a:t>is </a:t>
            </a:r>
            <a:r>
              <a:rPr lang="en-US" altLang="en-US" sz="2400">
                <a:latin typeface="Arial Narrow" panose="020B0606020202030204" pitchFamily="34" charset="0"/>
                <a:cs typeface="Arial" panose="020B0604020202020204" pitchFamily="34" charset="0"/>
              </a:rPr>
              <a:t>piecewise Gaussian. </a:t>
            </a:r>
          </a:p>
        </p:txBody>
      </p:sp>
      <p:sp>
        <p:nvSpPr>
          <p:cNvPr id="9" name="Text 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23825" y="1829943"/>
            <a:ext cx="8526560" cy="1045864"/>
          </a:xfrm>
          <a:prstGeom prst="rect">
            <a:avLst/>
          </a:prstGeom>
          <a:blipFill rotWithShape="0">
            <a:blip r:embed="rId2"/>
            <a:stretch>
              <a:fillRect l="-1573" t="-29651" b="-88372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" name="Text 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23825" y="5723021"/>
            <a:ext cx="6752093" cy="374270"/>
          </a:xfrm>
          <a:prstGeom prst="rect">
            <a:avLst/>
          </a:prstGeom>
          <a:blipFill rotWithShape="0">
            <a:blip r:embed="rId3"/>
            <a:stretch>
              <a:fillRect l="-722" t="-9836" b="-2459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4" name="Content Placeholder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35621" y="2918459"/>
            <a:ext cx="7106263" cy="989661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5" name="Content Placeholder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12532" y="3783179"/>
            <a:ext cx="7106263" cy="989661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81970" y="4633435"/>
            <a:ext cx="3413563" cy="1112805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5" name="Freeform 4"/>
          <p:cNvSpPr/>
          <p:nvPr/>
        </p:nvSpPr>
        <p:spPr>
          <a:xfrm>
            <a:off x="501944" y="4563004"/>
            <a:ext cx="1421176" cy="1060358"/>
          </a:xfrm>
          <a:custGeom>
            <a:avLst/>
            <a:gdLst>
              <a:gd name="connsiteX0" fmla="*/ 0 w 1421176"/>
              <a:gd name="connsiteY0" fmla="*/ 241610 h 1060358"/>
              <a:gd name="connsiteX1" fmla="*/ 88135 w 1421176"/>
              <a:gd name="connsiteY1" fmla="*/ 737369 h 1060358"/>
              <a:gd name="connsiteX2" fmla="*/ 352540 w 1421176"/>
              <a:gd name="connsiteY2" fmla="*/ 362796 h 1060358"/>
              <a:gd name="connsiteX3" fmla="*/ 550843 w 1421176"/>
              <a:gd name="connsiteY3" fmla="*/ 1056858 h 1060358"/>
              <a:gd name="connsiteX4" fmla="*/ 980501 w 1421176"/>
              <a:gd name="connsiteY4" fmla="*/ 10256 h 1060358"/>
              <a:gd name="connsiteX5" fmla="*/ 1189821 w 1421176"/>
              <a:gd name="connsiteY5" fmla="*/ 494998 h 1060358"/>
              <a:gd name="connsiteX6" fmla="*/ 1421176 w 1421176"/>
              <a:gd name="connsiteY6" fmla="*/ 10256 h 106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1176" h="1060358">
                <a:moveTo>
                  <a:pt x="0" y="241610"/>
                </a:moveTo>
                <a:cubicBezTo>
                  <a:pt x="14689" y="479390"/>
                  <a:pt x="29378" y="717171"/>
                  <a:pt x="88135" y="737369"/>
                </a:cubicBezTo>
                <a:cubicBezTo>
                  <a:pt x="146892" y="757567"/>
                  <a:pt x="275422" y="309548"/>
                  <a:pt x="352540" y="362796"/>
                </a:cubicBezTo>
                <a:cubicBezTo>
                  <a:pt x="429658" y="416044"/>
                  <a:pt x="446183" y="1115615"/>
                  <a:pt x="550843" y="1056858"/>
                </a:cubicBezTo>
                <a:cubicBezTo>
                  <a:pt x="655503" y="998101"/>
                  <a:pt x="874005" y="103899"/>
                  <a:pt x="980501" y="10256"/>
                </a:cubicBezTo>
                <a:cubicBezTo>
                  <a:pt x="1086997" y="-83387"/>
                  <a:pt x="1116375" y="494998"/>
                  <a:pt x="1189821" y="494998"/>
                </a:cubicBezTo>
                <a:cubicBezTo>
                  <a:pt x="1263267" y="494998"/>
                  <a:pt x="1342221" y="252627"/>
                  <a:pt x="1421176" y="102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465" y="5002576"/>
            <a:ext cx="1141890" cy="1355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0719" y="6448454"/>
            <a:ext cx="87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Yang 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8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1254125"/>
            <a:ext cx="8110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Theorem</a:t>
            </a:r>
            <a:r>
              <a:rPr lang="en-US" altLang="en-US" sz="2400" smtClean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>
                <a:latin typeface="Arial Narrow" panose="020B0606020202030204" pitchFamily="34" charset="0"/>
                <a:cs typeface="Arial" panose="020B0604020202020204" pitchFamily="34" charset="0"/>
              </a:rPr>
              <a:t>The local modes of </a:t>
            </a:r>
            <a:r>
              <a:rPr lang="en-US" altLang="en-US" sz="2400" smtClean="0">
                <a:latin typeface="Arial Narrow" panose="020B0606020202030204" pitchFamily="34" charset="0"/>
                <a:cs typeface="Arial" panose="020B0604020202020204" pitchFamily="34" charset="0"/>
              </a:rPr>
              <a:t>deep FRAME </a:t>
            </a:r>
            <a:r>
              <a:rPr lang="en-US" altLang="en-US" sz="2400">
                <a:latin typeface="Arial Narrow" panose="020B0606020202030204" pitchFamily="34" charset="0"/>
                <a:cs typeface="Arial" panose="020B0604020202020204" pitchFamily="34" charset="0"/>
              </a:rPr>
              <a:t>are auto-encoder</a:t>
            </a:r>
          </a:p>
        </p:txBody>
      </p:sp>
      <p:sp>
        <p:nvSpPr>
          <p:cNvPr id="11" name="Content Placeholder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54277" y="2107406"/>
            <a:ext cx="7106263" cy="989661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5184" y="1838220"/>
            <a:ext cx="8367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 Narrow" panose="020B0606020202030204" pitchFamily="34" charset="0"/>
                <a:cs typeface="Arial" panose="020B0604020202020204" pitchFamily="34" charset="0"/>
              </a:rPr>
              <a:t>The deterministic part of Langevin dynamics </a:t>
            </a:r>
          </a:p>
        </p:txBody>
      </p:sp>
      <p:sp>
        <p:nvSpPr>
          <p:cNvPr id="16" name="Text 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55184" y="4382567"/>
            <a:ext cx="8078953" cy="1204817"/>
          </a:xfrm>
          <a:prstGeom prst="rect">
            <a:avLst/>
          </a:prstGeom>
          <a:blipFill rotWithShape="0">
            <a:blip r:embed="rId3"/>
            <a:stretch>
              <a:fillRect t="-2020" r="-452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7" name="Content Placeholder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52824" y="3403512"/>
            <a:ext cx="4091419" cy="860995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68037" y="323764"/>
            <a:ext cx="7886700" cy="60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kern="0" smtClean="0">
                <a:cs typeface="Arial" panose="020B0604020202020204" pitchFamily="34" charset="0"/>
              </a:rPr>
              <a:t>Property of the descriptive Deep FRAME model</a:t>
            </a:r>
          </a:p>
        </p:txBody>
      </p:sp>
      <p:sp>
        <p:nvSpPr>
          <p:cNvPr id="8" name="Freeform 7"/>
          <p:cNvSpPr/>
          <p:nvPr/>
        </p:nvSpPr>
        <p:spPr>
          <a:xfrm>
            <a:off x="685800" y="3097067"/>
            <a:ext cx="1421176" cy="1060358"/>
          </a:xfrm>
          <a:custGeom>
            <a:avLst/>
            <a:gdLst>
              <a:gd name="connsiteX0" fmla="*/ 0 w 1421176"/>
              <a:gd name="connsiteY0" fmla="*/ 241610 h 1060358"/>
              <a:gd name="connsiteX1" fmla="*/ 88135 w 1421176"/>
              <a:gd name="connsiteY1" fmla="*/ 737369 h 1060358"/>
              <a:gd name="connsiteX2" fmla="*/ 352540 w 1421176"/>
              <a:gd name="connsiteY2" fmla="*/ 362796 h 1060358"/>
              <a:gd name="connsiteX3" fmla="*/ 550843 w 1421176"/>
              <a:gd name="connsiteY3" fmla="*/ 1056858 h 1060358"/>
              <a:gd name="connsiteX4" fmla="*/ 980501 w 1421176"/>
              <a:gd name="connsiteY4" fmla="*/ 10256 h 1060358"/>
              <a:gd name="connsiteX5" fmla="*/ 1189821 w 1421176"/>
              <a:gd name="connsiteY5" fmla="*/ 494998 h 1060358"/>
              <a:gd name="connsiteX6" fmla="*/ 1421176 w 1421176"/>
              <a:gd name="connsiteY6" fmla="*/ 10256 h 106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1176" h="1060358">
                <a:moveTo>
                  <a:pt x="0" y="241610"/>
                </a:moveTo>
                <a:cubicBezTo>
                  <a:pt x="14689" y="479390"/>
                  <a:pt x="29378" y="717171"/>
                  <a:pt x="88135" y="737369"/>
                </a:cubicBezTo>
                <a:cubicBezTo>
                  <a:pt x="146892" y="757567"/>
                  <a:pt x="275422" y="309548"/>
                  <a:pt x="352540" y="362796"/>
                </a:cubicBezTo>
                <a:cubicBezTo>
                  <a:pt x="429658" y="416044"/>
                  <a:pt x="446183" y="1115615"/>
                  <a:pt x="550843" y="1056858"/>
                </a:cubicBezTo>
                <a:cubicBezTo>
                  <a:pt x="655503" y="998101"/>
                  <a:pt x="874005" y="103899"/>
                  <a:pt x="980501" y="10256"/>
                </a:cubicBezTo>
                <a:cubicBezTo>
                  <a:pt x="1086997" y="-83387"/>
                  <a:pt x="1116375" y="494998"/>
                  <a:pt x="1189821" y="494998"/>
                </a:cubicBezTo>
                <a:cubicBezTo>
                  <a:pt x="1263267" y="494998"/>
                  <a:pt x="1342221" y="252627"/>
                  <a:pt x="1421176" y="102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847049" y="3537655"/>
            <a:ext cx="76200" cy="87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80566" y="4088992"/>
            <a:ext cx="76200" cy="87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42683" y="3764378"/>
            <a:ext cx="76200" cy="877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792" y="5061151"/>
            <a:ext cx="1141890" cy="13552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43046" y="6507029"/>
            <a:ext cx="87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Yang 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15281" y="80506"/>
            <a:ext cx="8405829" cy="1122568"/>
          </a:xfrm>
        </p:spPr>
        <p:txBody>
          <a:bodyPr/>
          <a:lstStyle/>
          <a:p>
            <a:pPr algn="l"/>
            <a:r>
              <a:rPr lang="en-US" sz="3200" smtClean="0">
                <a:solidFill>
                  <a:srgbClr val="002060"/>
                </a:solidFill>
                <a:latin typeface="Arial Narrow" pitchFamily="34" charset="0"/>
              </a:rPr>
              <a:t>Summary: </a:t>
            </a:r>
            <a:br>
              <a:rPr lang="en-US" sz="3200" smtClean="0">
                <a:solidFill>
                  <a:srgbClr val="002060"/>
                </a:solidFill>
                <a:latin typeface="Arial Narrow" pitchFamily="34" charset="0"/>
              </a:rPr>
            </a:br>
            <a:r>
              <a:rPr lang="en-US" sz="320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Arial Narrow" pitchFamily="34" charset="0"/>
              </a:rPr>
              <a:t>Model (set, concept) pursuit </a:t>
            </a:r>
            <a:r>
              <a:rPr lang="en-US" sz="3200" dirty="0" smtClean="0">
                <a:solidFill>
                  <a:srgbClr val="002060"/>
                </a:solidFill>
                <a:latin typeface="Arial Narrow" pitchFamily="34" charset="0"/>
              </a:rPr>
              <a:t>in the universe of images</a:t>
            </a:r>
            <a:endParaRPr lang="en-US" sz="32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14600" y="2590800"/>
            <a:ext cx="4724400" cy="32004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81400" y="3505200"/>
            <a:ext cx="13716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4"/>
          <p:cNvGrpSpPr/>
          <p:nvPr/>
        </p:nvGrpSpPr>
        <p:grpSpPr>
          <a:xfrm>
            <a:off x="3124200" y="3200400"/>
            <a:ext cx="2819400" cy="1816100"/>
            <a:chOff x="3124200" y="2819400"/>
            <a:chExt cx="2819400" cy="1816100"/>
          </a:xfrm>
        </p:grpSpPr>
        <p:sp>
          <p:nvSpPr>
            <p:cNvPr id="10" name="Oval 9"/>
            <p:cNvSpPr/>
            <p:nvPr/>
          </p:nvSpPr>
          <p:spPr>
            <a:xfrm>
              <a:off x="3352800" y="2971800"/>
              <a:ext cx="1981200" cy="1447800"/>
            </a:xfrm>
            <a:prstGeom prst="ellipse">
              <a:avLst/>
            </a:prstGeom>
            <a:noFill/>
            <a:ln w="19050"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>
              <a:off x="5143500" y="2857500"/>
              <a:ext cx="304800" cy="2286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 flipH="1" flipV="1">
              <a:off x="3962400" y="4483100"/>
              <a:ext cx="2286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V="1">
              <a:off x="5181600" y="4191000"/>
              <a:ext cx="228600" cy="2286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 flipV="1">
              <a:off x="5486400" y="3581400"/>
              <a:ext cx="4572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124200" y="3810000"/>
              <a:ext cx="228600" cy="1588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H="1">
              <a:off x="3733800" y="2895600"/>
              <a:ext cx="2286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3"/>
          <p:cNvGrpSpPr/>
          <p:nvPr/>
        </p:nvGrpSpPr>
        <p:grpSpPr>
          <a:xfrm>
            <a:off x="2590800" y="2971800"/>
            <a:ext cx="4267200" cy="2590800"/>
            <a:chOff x="2590800" y="2590800"/>
            <a:chExt cx="4267200" cy="2590800"/>
          </a:xfrm>
        </p:grpSpPr>
        <p:sp>
          <p:nvSpPr>
            <p:cNvPr id="9" name="Oval 8"/>
            <p:cNvSpPr/>
            <p:nvPr/>
          </p:nvSpPr>
          <p:spPr>
            <a:xfrm>
              <a:off x="2971800" y="2590800"/>
              <a:ext cx="3200400" cy="2133600"/>
            </a:xfrm>
            <a:prstGeom prst="ellipse">
              <a:avLst/>
            </a:prstGeom>
            <a:noFill/>
            <a:ln w="19050"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 flipV="1">
              <a:off x="5943600" y="2667000"/>
              <a:ext cx="381000" cy="3048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4191794" y="5028406"/>
              <a:ext cx="304800" cy="1588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5715000" y="4572000"/>
              <a:ext cx="381000" cy="3048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>
              <a:off x="6248400" y="3733800"/>
              <a:ext cx="609600" cy="1588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 flipH="1" flipV="1">
              <a:off x="3048000" y="4419600"/>
              <a:ext cx="152400" cy="1524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6200000" flipH="1">
              <a:off x="3048000" y="2895600"/>
              <a:ext cx="152400" cy="1524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590800" y="3886200"/>
              <a:ext cx="228600" cy="1588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55"/>
          <p:cNvGrpSpPr/>
          <p:nvPr/>
        </p:nvGrpSpPr>
        <p:grpSpPr>
          <a:xfrm>
            <a:off x="3429000" y="3429000"/>
            <a:ext cx="1752600" cy="1371600"/>
            <a:chOff x="3429000" y="3048000"/>
            <a:chExt cx="1752600" cy="1371600"/>
          </a:xfrm>
        </p:grpSpPr>
        <p:cxnSp>
          <p:nvCxnSpPr>
            <p:cNvPr id="43" name="Straight Arrow Connector 42"/>
            <p:cNvCxnSpPr/>
            <p:nvPr/>
          </p:nvCxnSpPr>
          <p:spPr>
            <a:xfrm rot="5400000">
              <a:off x="4610100" y="3086100"/>
              <a:ext cx="1524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6200000" flipV="1">
              <a:off x="4457700" y="4305300"/>
              <a:ext cx="1524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0800000" flipV="1">
              <a:off x="4953000" y="3657600"/>
              <a:ext cx="2286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429000" y="3429000"/>
              <a:ext cx="152400" cy="76200"/>
            </a:xfrm>
            <a:prstGeom prst="straightConnector1">
              <a:avLst/>
            </a:prstGeom>
            <a:ln w="1905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Oval 56"/>
          <p:cNvSpPr/>
          <p:nvPr/>
        </p:nvSpPr>
        <p:spPr>
          <a:xfrm>
            <a:off x="4267200" y="4038600"/>
            <a:ext cx="76200" cy="76200"/>
          </a:xfrm>
          <a:prstGeom prst="ellipse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81"/>
          <p:cNvGrpSpPr/>
          <p:nvPr/>
        </p:nvGrpSpPr>
        <p:grpSpPr>
          <a:xfrm>
            <a:off x="3962400" y="3810000"/>
            <a:ext cx="685800" cy="533400"/>
            <a:chOff x="3962400" y="3429000"/>
            <a:chExt cx="685800" cy="533400"/>
          </a:xfrm>
        </p:grpSpPr>
        <p:sp>
          <p:nvSpPr>
            <p:cNvPr id="58" name="Oval 57"/>
            <p:cNvSpPr/>
            <p:nvPr/>
          </p:nvSpPr>
          <p:spPr>
            <a:xfrm>
              <a:off x="3962400" y="3429000"/>
              <a:ext cx="685800" cy="533400"/>
            </a:xfrm>
            <a:prstGeom prst="ellipse">
              <a:avLst/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4356100" y="3695700"/>
              <a:ext cx="228600" cy="1588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5400000">
              <a:off x="4173491" y="3816350"/>
              <a:ext cx="214359" cy="26941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84"/>
          <p:cNvGrpSpPr/>
          <p:nvPr/>
        </p:nvGrpSpPr>
        <p:grpSpPr>
          <a:xfrm>
            <a:off x="3733800" y="3657600"/>
            <a:ext cx="1143000" cy="914400"/>
            <a:chOff x="228600" y="1676400"/>
            <a:chExt cx="1143000" cy="914400"/>
          </a:xfrm>
        </p:grpSpPr>
        <p:sp>
          <p:nvSpPr>
            <p:cNvPr id="59" name="Oval 58"/>
            <p:cNvSpPr/>
            <p:nvPr/>
          </p:nvSpPr>
          <p:spPr>
            <a:xfrm>
              <a:off x="228600" y="1676400"/>
              <a:ext cx="1143000" cy="914400"/>
            </a:xfrm>
            <a:prstGeom prst="ellipse">
              <a:avLst/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1130300" y="2209800"/>
              <a:ext cx="165100" cy="114300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endCxn id="59" idx="2"/>
            </p:cNvCxnSpPr>
            <p:nvPr/>
          </p:nvCxnSpPr>
          <p:spPr>
            <a:xfrm rot="10800000">
              <a:off x="228600" y="2133600"/>
              <a:ext cx="228600" cy="1588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59" idx="0"/>
            </p:cNvCxnSpPr>
            <p:nvPr/>
          </p:nvCxnSpPr>
          <p:spPr>
            <a:xfrm rot="16200000" flipV="1">
              <a:off x="742950" y="1733550"/>
              <a:ext cx="152400" cy="38100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565149" y="2470150"/>
              <a:ext cx="214359" cy="26941"/>
            </a:xfrm>
            <a:prstGeom prst="straightConnector1">
              <a:avLst/>
            </a:prstGeom>
            <a:ln w="28575">
              <a:solidFill>
                <a:srgbClr val="0099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352425" y="3348335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1,  </a:t>
            </a:r>
            <a:r>
              <a:rPr lang="en-US" sz="2400" i="1" dirty="0" smtClean="0">
                <a:solidFill>
                  <a:schemeClr val="accent2"/>
                </a:solidFill>
              </a:rPr>
              <a:t>q = </a:t>
            </a:r>
            <a:r>
              <a:rPr lang="en-US" sz="2400" i="1" dirty="0" err="1" smtClean="0">
                <a:solidFill>
                  <a:schemeClr val="accent2"/>
                </a:solidFill>
              </a:rPr>
              <a:t>unif</a:t>
            </a:r>
            <a:r>
              <a:rPr lang="en-US" sz="2400" i="1" dirty="0" smtClean="0">
                <a:solidFill>
                  <a:schemeClr val="accent2"/>
                </a:solidFill>
              </a:rPr>
              <a:t>() </a:t>
            </a:r>
            <a:endParaRPr lang="en-US" sz="2400" i="1" dirty="0">
              <a:solidFill>
                <a:schemeClr val="accent6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63334" y="3886200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</a:t>
            </a:r>
            <a:r>
              <a:rPr lang="en-US" sz="2400" dirty="0" smtClean="0">
                <a:solidFill>
                  <a:srgbClr val="0070C0"/>
                </a:solidFill>
              </a:rPr>
              <a:t>,   </a:t>
            </a:r>
            <a:r>
              <a:rPr lang="en-US" sz="2400" i="1" dirty="0" smtClean="0">
                <a:solidFill>
                  <a:srgbClr val="0070C0"/>
                </a:solidFill>
              </a:rPr>
              <a:t>q =  </a:t>
            </a:r>
            <a:r>
              <a:rPr lang="en-US" sz="2400" i="1" dirty="0" smtClean="0">
                <a:solidFill>
                  <a:srgbClr val="0070C0"/>
                </a:solidFill>
                <a:latin typeface="Symbol" pitchFamily="18" charset="2"/>
              </a:rPr>
              <a:t>d()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1942180"/>
            <a:ext cx="4054793" cy="419100"/>
          </a:xfrm>
          <a:prstGeom prst="rect">
            <a:avLst/>
          </a:prstGeom>
          <a:noFill/>
        </p:spPr>
      </p:pic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117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2450" y="3352800"/>
            <a:ext cx="161925" cy="381000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533400" y="1295400"/>
            <a:ext cx="7348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f </a:t>
            </a:r>
            <a:r>
              <a:rPr lang="en-US" sz="2800" dirty="0" smtClean="0"/>
              <a:t>: target distribution;     </a:t>
            </a:r>
            <a:r>
              <a:rPr lang="en-US" sz="2800" i="1" dirty="0" smtClean="0"/>
              <a:t>p</a:t>
            </a:r>
            <a:r>
              <a:rPr lang="en-US" sz="2800" dirty="0" smtClean="0"/>
              <a:t>:  our model;    </a:t>
            </a:r>
            <a:r>
              <a:rPr lang="en-US" sz="2800" i="1" dirty="0" smtClean="0"/>
              <a:t>q</a:t>
            </a:r>
            <a:r>
              <a:rPr lang="en-US" sz="2800" dirty="0" smtClean="0"/>
              <a:t>:  initial model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715000" y="2438400"/>
            <a:ext cx="2347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   image universe: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   every point is an image.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775904" y="5830669"/>
            <a:ext cx="42017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 model  ~  image set  ~  manifold  ~  cluster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433371" y="6332547"/>
            <a:ext cx="8505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Shifting density </a:t>
            </a:r>
            <a:r>
              <a:rPr lang="en-US" sz="2400" dirty="0" smtClean="0"/>
              <a:t>(low energy regions) from synthetic data to </a:t>
            </a:r>
            <a:r>
              <a:rPr lang="en-US" sz="2400" smtClean="0"/>
              <a:t>observed data.</a:t>
            </a:r>
            <a:endParaRPr lang="en-US" sz="2400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352425" y="4571999"/>
            <a:ext cx="1996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</a:t>
            </a:r>
            <a:r>
              <a:rPr lang="en-US" sz="2400" smtClean="0">
                <a:solidFill>
                  <a:srgbClr val="0070C0"/>
                </a:solidFill>
              </a:rPr>
              <a:t>,   </a:t>
            </a:r>
            <a:r>
              <a:rPr lang="en-US" sz="2400" i="1" smtClean="0">
                <a:solidFill>
                  <a:srgbClr val="0070C0"/>
                </a:solidFill>
              </a:rPr>
              <a:t>q = negative</a:t>
            </a:r>
          </a:p>
          <a:p>
            <a:r>
              <a:rPr lang="en-US" sz="2400" i="1">
                <a:solidFill>
                  <a:srgbClr val="0070C0"/>
                </a:solidFill>
              </a:rPr>
              <a:t> </a:t>
            </a:r>
            <a:r>
              <a:rPr lang="en-US" sz="2400" i="1" smtClean="0">
                <a:solidFill>
                  <a:srgbClr val="0070C0"/>
                </a:solidFill>
              </a:rPr>
              <a:t>            data set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93742" y="4221791"/>
            <a:ext cx="1806460" cy="12409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  <p:bldP spid="86" grpId="0"/>
      <p:bldP spid="87" grpId="0" build="allAtOnce"/>
      <p:bldP spid="51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228600"/>
            <a:ext cx="8448101" cy="6397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kern="0" smtClean="0">
                <a:solidFill>
                  <a:srgbClr val="002060"/>
                </a:solidFill>
                <a:latin typeface="Arial Narrow" panose="020B0606020202030204" pitchFamily="34" charset="0"/>
              </a:rPr>
              <a:t>Family II:  Generative Models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90600" y="1447800"/>
            <a:ext cx="7763786" cy="2411244"/>
            <a:chOff x="422687" y="3640459"/>
            <a:chExt cx="7763786" cy="2411244"/>
          </a:xfrm>
        </p:grpSpPr>
        <p:sp>
          <p:nvSpPr>
            <p:cNvPr id="12" name="TextBox 11"/>
            <p:cNvSpPr txBox="1"/>
            <p:nvPr/>
          </p:nvSpPr>
          <p:spPr>
            <a:xfrm>
              <a:off x="422687" y="3640459"/>
              <a:ext cx="2523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/>
                <a:t>A </a:t>
              </a:r>
              <a:r>
                <a:rPr lang="en-US" sz="2800" b="1" smtClean="0">
                  <a:solidFill>
                    <a:srgbClr val="0070C0"/>
                  </a:solidFill>
                </a:rPr>
                <a:t>texton</a:t>
              </a:r>
              <a:r>
                <a:rPr lang="en-US" sz="2800" smtClean="0"/>
                <a:t> concept:</a:t>
              </a:r>
              <a:endParaRPr lang="en-US" sz="2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137729" y="4176092"/>
                  <a:ext cx="442487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ex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={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: 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; 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2800" b="0" i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729" y="4176092"/>
                  <a:ext cx="4424871" cy="43088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03591" y="4666708"/>
                  <a:ext cx="7482882" cy="13849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()</m:t>
                      </m:r>
                    </m:oMath>
                  </a14:m>
                  <a:r>
                    <a:rPr lang="en-US" sz="2800" smtClean="0"/>
                    <a:t> </a:t>
                  </a:r>
                  <a:r>
                    <a:rPr lang="en-US" sz="2800"/>
                    <a:t>:</a:t>
                  </a:r>
                  <a:r>
                    <a:rPr lang="en-US" sz="2800" smtClean="0"/>
                    <a:t>  a generative function, e.g. linear, piecewise linear.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800" smtClean="0"/>
                    <a:t>   :  dictionary, e.g. base functions.</a:t>
                  </a:r>
                </a:p>
                <a:p>
                  <a:r>
                    <a:rPr lang="en-US" sz="2800"/>
                    <a:t>z</a:t>
                  </a:r>
                  <a:r>
                    <a:rPr lang="en-US" sz="2800" smtClean="0"/>
                    <a:t>   :   </a:t>
                  </a:r>
                  <a:r>
                    <a:rPr lang="en-US" sz="2800" smtClean="0">
                      <a:solidFill>
                        <a:srgbClr val="C00000"/>
                      </a:solidFill>
                    </a:rPr>
                    <a:t>minimum intrinsic </a:t>
                  </a:r>
                  <a:r>
                    <a:rPr lang="en-US" sz="2800" smtClean="0"/>
                    <a:t>dimensions.</a:t>
                  </a:r>
                  <a:endParaRPr lang="en-US" sz="280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91" y="4666708"/>
                  <a:ext cx="7482882" cy="138499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711" t="-4846" r="-570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424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06764"/>
            <a:ext cx="7793037" cy="693737"/>
          </a:xfrm>
        </p:spPr>
        <p:txBody>
          <a:bodyPr/>
          <a:lstStyle/>
          <a:p>
            <a:pPr algn="l"/>
            <a:r>
              <a:rPr lang="en-US" altLang="en-US" sz="3200">
                <a:latin typeface="Arial Narrow" panose="020B0606020202030204" pitchFamily="34" charset="0"/>
              </a:rPr>
              <a:t>Sparse coding   </a:t>
            </a:r>
            <a:r>
              <a:rPr lang="en-US" altLang="en-US" sz="3200" smtClean="0">
                <a:latin typeface="Arial Narrow" panose="020B0606020202030204" pitchFamily="34" charset="0"/>
              </a:rPr>
              <a:t>                        </a:t>
            </a:r>
            <a:r>
              <a:rPr lang="en-US" altLang="en-US" sz="1800" smtClean="0">
                <a:latin typeface="Arial Narrow" panose="020B0606020202030204" pitchFamily="34" charset="0"/>
              </a:rPr>
              <a:t>(</a:t>
            </a:r>
            <a:r>
              <a:rPr lang="en-US" altLang="en-US" sz="1800">
                <a:latin typeface="Arial Narrow" panose="020B0606020202030204" pitchFamily="34" charset="0"/>
              </a:rPr>
              <a:t>Olshausen and Fields, </a:t>
            </a:r>
            <a:r>
              <a:rPr lang="en-US" altLang="en-US" sz="1800" smtClean="0">
                <a:latin typeface="Arial Narrow" panose="020B0606020202030204" pitchFamily="34" charset="0"/>
              </a:rPr>
              <a:t>1995).</a:t>
            </a:r>
            <a:r>
              <a:rPr lang="en-US" altLang="en-US" sz="1200">
                <a:latin typeface="Arial Narrow" panose="020B0606020202030204" pitchFamily="34" charset="0"/>
              </a:rPr>
              <a:t/>
            </a:r>
            <a:br>
              <a:rPr lang="en-US" altLang="en-US" sz="1200">
                <a:latin typeface="Arial Narrow" panose="020B0606020202030204" pitchFamily="34" charset="0"/>
              </a:rPr>
            </a:br>
            <a:endParaRPr lang="en-US" altLang="en-US" sz="1200">
              <a:latin typeface="Arial Narrow" panose="020B0606020202030204" pitchFamily="34" charset="0"/>
            </a:endParaRPr>
          </a:p>
        </p:txBody>
      </p:sp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533400" y="1295400"/>
            <a:ext cx="69252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tx2"/>
                </a:solidFill>
              </a:rPr>
              <a:t>Learning an over-complete image basis from natural images</a:t>
            </a:r>
            <a:endParaRPr lang="en-US" altLang="en-US" sz="1800">
              <a:solidFill>
                <a:schemeClr val="tx2"/>
              </a:solidFill>
            </a:endParaRPr>
          </a:p>
        </p:txBody>
      </p:sp>
      <p:pic>
        <p:nvPicPr>
          <p:cNvPr id="234500" name="Picture 4" descr="Bruno_basis_s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88" y="3540496"/>
            <a:ext cx="6424860" cy="24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2286000" y="2819400"/>
            <a:ext cx="4830763" cy="5381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latin typeface="Tahoma" panose="020B0604030504040204" pitchFamily="34" charset="0"/>
              </a:rPr>
              <a:t>I = </a:t>
            </a:r>
            <a:r>
              <a:rPr lang="en-US" altLang="en-US" sz="2800">
                <a:latin typeface="Symbol" panose="05050102010706020507" pitchFamily="18" charset="2"/>
              </a:rPr>
              <a:t>S</a:t>
            </a:r>
            <a:r>
              <a:rPr lang="en-US" altLang="en-US" sz="2800" baseline="-25000"/>
              <a:t>i </a:t>
            </a:r>
            <a:r>
              <a:rPr lang="en-US" altLang="en-US" sz="2800">
                <a:latin typeface="Symbol" panose="05050102010706020507" pitchFamily="18" charset="2"/>
              </a:rPr>
              <a:t>a </a:t>
            </a:r>
            <a:r>
              <a:rPr lang="en-US" altLang="en-US" sz="2800" baseline="-25000"/>
              <a:t>i</a:t>
            </a:r>
            <a:r>
              <a:rPr lang="en-US" altLang="en-US" sz="2800"/>
              <a:t> </a:t>
            </a:r>
            <a:r>
              <a:rPr lang="en-US" altLang="en-US" sz="2800">
                <a:latin typeface="Symbol" panose="05050102010706020507" pitchFamily="18" charset="2"/>
              </a:rPr>
              <a:t>y</a:t>
            </a:r>
            <a:r>
              <a:rPr lang="en-US" altLang="en-US" sz="2800" baseline="-25000"/>
              <a:t> i </a:t>
            </a:r>
            <a:r>
              <a:rPr lang="en-US" altLang="en-US" sz="2800"/>
              <a:t>+ n,      </a:t>
            </a:r>
            <a:r>
              <a:rPr lang="en-US" altLang="en-US" sz="2800">
                <a:latin typeface="Symbol" panose="05050102010706020507" pitchFamily="18" charset="2"/>
              </a:rPr>
              <a:t>a </a:t>
            </a:r>
            <a:r>
              <a:rPr lang="en-US" altLang="en-US" sz="2800" baseline="-25000"/>
              <a:t>i</a:t>
            </a:r>
            <a:r>
              <a:rPr lang="en-US" altLang="en-US" sz="2800"/>
              <a:t> ~ </a:t>
            </a:r>
            <a:r>
              <a:rPr lang="en-US" altLang="en-US" sz="2800" i="1"/>
              <a:t>p</a:t>
            </a:r>
            <a:r>
              <a:rPr lang="en-US" altLang="en-US" sz="2800"/>
              <a:t>(</a:t>
            </a:r>
            <a:r>
              <a:rPr lang="en-US" altLang="en-US" sz="2800">
                <a:latin typeface="Symbol" panose="05050102010706020507" pitchFamily="18" charset="2"/>
              </a:rPr>
              <a:t>a</a:t>
            </a:r>
            <a:r>
              <a:rPr lang="en-US" altLang="en-US" sz="2800"/>
              <a:t>)    iid</a:t>
            </a:r>
          </a:p>
        </p:txBody>
      </p:sp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533400" y="1905000"/>
            <a:ext cx="861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/>
              <a:t>An image </a:t>
            </a: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/>
              <a:t> is assumed to be a linear addition of some image bases </a:t>
            </a:r>
            <a:endParaRPr lang="en-US" altLang="en-US" sz="2400" smtClean="0"/>
          </a:p>
          <a:p>
            <a:r>
              <a:rPr lang="en-US" altLang="en-US" sz="2400" smtClean="0">
                <a:solidFill>
                  <a:srgbClr val="0070C0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400" baseline="-25000" smtClean="0">
                <a:solidFill>
                  <a:srgbClr val="0070C0"/>
                </a:solidFill>
              </a:rPr>
              <a:t>i</a:t>
            </a:r>
            <a:r>
              <a:rPr lang="en-US" altLang="en-US" sz="2400">
                <a:solidFill>
                  <a:srgbClr val="0070C0"/>
                </a:solidFill>
                <a:latin typeface="Symbol" panose="05050102010706020507" pitchFamily="18" charset="2"/>
              </a:rPr>
              <a:t>, </a:t>
            </a:r>
            <a:r>
              <a:rPr lang="en-US" altLang="en-US" sz="2400">
                <a:solidFill>
                  <a:srgbClr val="0070C0"/>
                </a:solidFill>
              </a:rPr>
              <a:t>i=1,2, ……,n  </a:t>
            </a:r>
            <a:r>
              <a:rPr lang="en-US" altLang="en-US" sz="2400" smtClean="0"/>
              <a:t>selected </a:t>
            </a:r>
            <a:r>
              <a:rPr lang="en-US" altLang="en-US" sz="2400"/>
              <a:t>from an over-complete basis (dictionary).</a:t>
            </a:r>
            <a:r>
              <a:rPr lang="en-US" altLang="en-US" sz="2400">
                <a:latin typeface="Tahoma" panose="020B0604030504040204" pitchFamily="34" charset="0"/>
              </a:rPr>
              <a:t>  </a:t>
            </a:r>
          </a:p>
        </p:txBody>
      </p:sp>
      <p:sp>
        <p:nvSpPr>
          <p:cNvPr id="234503" name="Text Box 7"/>
          <p:cNvSpPr txBox="1">
            <a:spLocks noChangeArrowheads="1"/>
          </p:cNvSpPr>
          <p:nvPr/>
        </p:nvSpPr>
        <p:spPr bwMode="auto">
          <a:xfrm>
            <a:off x="1066800" y="6090207"/>
            <a:ext cx="7548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It was said that these learned bases resemble cells in primate V1.</a:t>
            </a:r>
          </a:p>
        </p:txBody>
      </p:sp>
    </p:spTree>
    <p:extLst>
      <p:ext uri="{BB962C8B-B14F-4D97-AF65-F5344CB8AC3E}">
        <p14:creationId xmlns:p14="http://schemas.microsoft.com/office/powerpoint/2010/main" val="27582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1"/>
          <p:cNvGrpSpPr/>
          <p:nvPr/>
        </p:nvGrpSpPr>
        <p:grpSpPr>
          <a:xfrm>
            <a:off x="1638300" y="1981200"/>
            <a:ext cx="1807363" cy="2096112"/>
            <a:chOff x="6905625" y="1590675"/>
            <a:chExt cx="1807363" cy="2096112"/>
          </a:xfrm>
        </p:grpSpPr>
        <p:cxnSp>
          <p:nvCxnSpPr>
            <p:cNvPr id="46" name="Straight Arrow Connector 45"/>
            <p:cNvCxnSpPr/>
            <p:nvPr/>
          </p:nvCxnSpPr>
          <p:spPr>
            <a:xfrm rot="16200000" flipH="1">
              <a:off x="7816047" y="2756703"/>
              <a:ext cx="15094" cy="1778788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7000875" y="2819400"/>
              <a:ext cx="1533525" cy="791187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6200000" flipV="1">
              <a:off x="5895669" y="2600631"/>
              <a:ext cx="2096112" cy="7620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37"/>
          <p:cNvGrpSpPr/>
          <p:nvPr/>
        </p:nvGrpSpPr>
        <p:grpSpPr>
          <a:xfrm>
            <a:off x="1706912" y="2085975"/>
            <a:ext cx="1985902" cy="2197580"/>
            <a:chOff x="6955187" y="1752600"/>
            <a:chExt cx="1985902" cy="2197580"/>
          </a:xfrm>
        </p:grpSpPr>
        <p:cxnSp>
          <p:nvCxnSpPr>
            <p:cNvPr id="50" name="Straight Arrow Connector 49"/>
            <p:cNvCxnSpPr/>
            <p:nvPr/>
          </p:nvCxnSpPr>
          <p:spPr>
            <a:xfrm rot="5400000" flipH="1" flipV="1">
              <a:off x="6698154" y="2009633"/>
              <a:ext cx="1932568" cy="1418502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Isosceles Triangle 50"/>
            <p:cNvSpPr/>
            <p:nvPr/>
          </p:nvSpPr>
          <p:spPr>
            <a:xfrm rot="13470925">
              <a:off x="7310406" y="2180682"/>
              <a:ext cx="566214" cy="1769498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6955187" y="2235742"/>
              <a:ext cx="1985902" cy="1449426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 rot="18938928">
              <a:off x="7313524" y="2642080"/>
              <a:ext cx="1043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subspace 1</a:t>
              </a:r>
              <a:endParaRPr lang="en-US" sz="1600" dirty="0"/>
            </a:p>
          </p:txBody>
        </p:sp>
      </p:grpSp>
      <p:grpSp>
        <p:nvGrpSpPr>
          <p:cNvPr id="54" name="Group 38"/>
          <p:cNvGrpSpPr/>
          <p:nvPr/>
        </p:nvGrpSpPr>
        <p:grpSpPr>
          <a:xfrm>
            <a:off x="457200" y="2295525"/>
            <a:ext cx="1292178" cy="1834963"/>
            <a:chOff x="5715000" y="1905000"/>
            <a:chExt cx="1292178" cy="1834963"/>
          </a:xfrm>
        </p:grpSpPr>
        <p:cxnSp>
          <p:nvCxnSpPr>
            <p:cNvPr id="55" name="Straight Arrow Connector 54"/>
            <p:cNvCxnSpPr/>
            <p:nvPr/>
          </p:nvCxnSpPr>
          <p:spPr>
            <a:xfrm rot="16200000" flipV="1">
              <a:off x="5797435" y="2508365"/>
              <a:ext cx="1770644" cy="563914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10800000">
              <a:off x="5715000" y="2590801"/>
              <a:ext cx="1292178" cy="1082107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Isosceles Triangle 56"/>
            <p:cNvSpPr/>
            <p:nvPr/>
          </p:nvSpPr>
          <p:spPr>
            <a:xfrm rot="8778112">
              <a:off x="6155297" y="2353206"/>
              <a:ext cx="836119" cy="1386757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 rot="3443114">
              <a:off x="5950340" y="2666647"/>
              <a:ext cx="1043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subspace 2</a:t>
              </a:r>
              <a:endParaRPr lang="en-US" sz="1600" dirty="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236643" y="388361"/>
            <a:ext cx="8911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/>
              <a:t>Textons as lower </a:t>
            </a:r>
            <a:r>
              <a:rPr lang="en-US" sz="3200" dirty="0" smtClean="0"/>
              <a:t>dimensional sets or bounded subspaces</a:t>
            </a:r>
            <a:endParaRPr lang="en-US" sz="3200" dirty="0"/>
          </a:p>
        </p:txBody>
      </p:sp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44" y="4543063"/>
            <a:ext cx="7086600" cy="249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512543"/>
              </p:ext>
            </p:extLst>
          </p:nvPr>
        </p:nvGraphicFramePr>
        <p:xfrm>
          <a:off x="784148" y="1225216"/>
          <a:ext cx="7459867" cy="74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730" name="Equation" r:id="rId4" imgW="3429000" imgH="342720" progId="Equation.3">
                  <p:embed/>
                </p:oleObj>
              </mc:Choice>
              <mc:Fallback>
                <p:oleObj name="Equation" r:id="rId4" imgW="3429000" imgH="3427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148" y="1225216"/>
                        <a:ext cx="7459867" cy="744534"/>
                      </a:xfrm>
                      <a:prstGeom prst="rect">
                        <a:avLst/>
                      </a:prstGeom>
                      <a:solidFill>
                        <a:srgbClr val="DDDDDD"/>
                      </a:solidFill>
                      <a:ln w="1905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5105400" y="2057400"/>
            <a:ext cx="33057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 is far smaller than the dimension n </a:t>
            </a:r>
          </a:p>
          <a:p>
            <a:r>
              <a:rPr lang="en-US" dirty="0" smtClean="0"/>
              <a:t>of the image space.</a:t>
            </a:r>
          </a:p>
          <a:p>
            <a:r>
              <a:rPr lang="en-US" dirty="0" smtClean="0">
                <a:latin typeface="Symbol" pitchFamily="18" charset="2"/>
              </a:rPr>
              <a:t>j</a:t>
            </a:r>
            <a:r>
              <a:rPr lang="en-US" dirty="0" smtClean="0"/>
              <a:t> is a basis function</a:t>
            </a:r>
          </a:p>
          <a:p>
            <a:r>
              <a:rPr lang="en-US" dirty="0" smtClean="0"/>
              <a:t>  from a dictionary.</a:t>
            </a:r>
            <a:endParaRPr lang="en-US" dirty="0"/>
          </a:p>
        </p:txBody>
      </p:sp>
      <p:pic>
        <p:nvPicPr>
          <p:cNvPr id="63" name="Picture 2" descr="C:\Documents and Settings\admin\My Documents\ICCVAB\g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438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505200" y="3886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 Basis pursuit (Chen and </a:t>
            </a:r>
            <a:r>
              <a:rPr lang="en-US" dirty="0" err="1" smtClean="0"/>
              <a:t>Donoho</a:t>
            </a:r>
            <a:r>
              <a:rPr lang="en-US" dirty="0" smtClean="0"/>
              <a:t> 99), Lasso (</a:t>
            </a:r>
            <a:r>
              <a:rPr lang="en-US" dirty="0" err="1" smtClean="0"/>
              <a:t>Tibshirani</a:t>
            </a:r>
            <a:r>
              <a:rPr lang="en-US" dirty="0" smtClean="0"/>
              <a:t> 95</a:t>
            </a:r>
            <a:r>
              <a:rPr lang="en-US" smtClean="0"/>
              <a:t>), </a:t>
            </a:r>
          </a:p>
          <a:p>
            <a:r>
              <a:rPr lang="en-US"/>
              <a:t> </a:t>
            </a:r>
            <a:r>
              <a:rPr lang="en-US" smtClean="0"/>
              <a:t>      Subspace learning (Yi Ma, Wain Wright).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56269" y="469696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1D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6163" y="527592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</a:t>
            </a:r>
            <a:r>
              <a:rPr lang="en-US" smtClean="0">
                <a:solidFill>
                  <a:srgbClr val="FF0000"/>
                </a:solidFill>
              </a:rPr>
              <a:t>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9912" y="537409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3D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3877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 Narrow"/>
                <a:cs typeface="Arial Narrow"/>
              </a:rPr>
              <a:t>A Tale of Three Families: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828800" y="1794758"/>
            <a:ext cx="2149970" cy="172078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/>
          </a:p>
        </p:txBody>
      </p:sp>
      <p:sp>
        <p:nvSpPr>
          <p:cNvPr id="4" name="TextBox 3"/>
          <p:cNvSpPr txBox="1"/>
          <p:nvPr/>
        </p:nvSpPr>
        <p:spPr>
          <a:xfrm>
            <a:off x="2030173" y="2285278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descriptive</a:t>
            </a:r>
            <a:endParaRPr lang="en-US" sz="2800" b="1"/>
          </a:p>
        </p:txBody>
      </p:sp>
      <p:sp>
        <p:nvSpPr>
          <p:cNvPr id="5" name="Oval 4"/>
          <p:cNvSpPr/>
          <p:nvPr/>
        </p:nvSpPr>
        <p:spPr>
          <a:xfrm>
            <a:off x="5334000" y="1637600"/>
            <a:ext cx="1910562" cy="169048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5461971" y="2221233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generative</a:t>
            </a:r>
            <a:endParaRPr lang="en-US" sz="2800" b="1"/>
          </a:p>
        </p:txBody>
      </p:sp>
      <p:sp>
        <p:nvSpPr>
          <p:cNvPr id="7" name="Oval 6"/>
          <p:cNvSpPr/>
          <p:nvPr/>
        </p:nvSpPr>
        <p:spPr>
          <a:xfrm>
            <a:off x="3372552" y="3999912"/>
            <a:ext cx="2318132" cy="162403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3451033" y="4550317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discriminative</a:t>
            </a:r>
            <a:endParaRPr lang="en-US" sz="2800" b="1"/>
          </a:p>
        </p:txBody>
      </p:sp>
      <p:sp>
        <p:nvSpPr>
          <p:cNvPr id="19" name="Rectangle 18"/>
          <p:cNvSpPr/>
          <p:nvPr/>
        </p:nvSpPr>
        <p:spPr>
          <a:xfrm>
            <a:off x="4383805" y="504110"/>
            <a:ext cx="4453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Relations, interactions, and unification</a:t>
            </a:r>
          </a:p>
        </p:txBody>
      </p:sp>
    </p:spTree>
    <p:extLst>
      <p:ext uri="{BB962C8B-B14F-4D97-AF65-F5344CB8AC3E}">
        <p14:creationId xmlns:p14="http://schemas.microsoft.com/office/powerpoint/2010/main" val="342224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2362200" y="1524000"/>
            <a:ext cx="3962400" cy="426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1405" y="60573"/>
            <a:ext cx="5462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A second look at </a:t>
            </a:r>
            <a:r>
              <a:rPr lang="en-US" sz="3200" smtClean="0">
                <a:solidFill>
                  <a:srgbClr val="002060"/>
                </a:solidFill>
              </a:rPr>
              <a:t>the atomic spaces</a:t>
            </a:r>
          </a:p>
          <a:p>
            <a:r>
              <a:rPr lang="en-US" sz="3200">
                <a:solidFill>
                  <a:srgbClr val="002060"/>
                </a:solidFill>
              </a:rPr>
              <a:t> </a:t>
            </a:r>
            <a:r>
              <a:rPr lang="en-US" sz="3200" smtClean="0">
                <a:solidFill>
                  <a:srgbClr val="002060"/>
                </a:solidFill>
              </a:rPr>
              <a:t>in the image universe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 rot="20143001">
            <a:off x="5406645" y="4222586"/>
            <a:ext cx="629324" cy="488685"/>
            <a:chOff x="3343275" y="4495800"/>
            <a:chExt cx="1162050" cy="676275"/>
          </a:xfrm>
        </p:grpSpPr>
        <p:sp>
          <p:nvSpPr>
            <p:cNvPr id="16" name="Freeform 15"/>
            <p:cNvSpPr/>
            <p:nvPr/>
          </p:nvSpPr>
          <p:spPr>
            <a:xfrm>
              <a:off x="3343275" y="4929188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352800" y="4495800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352800" y="463867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352800" y="477202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endCxn id="16" idx="0"/>
            </p:cNvCxnSpPr>
            <p:nvPr/>
          </p:nvCxnSpPr>
          <p:spPr>
            <a:xfrm rot="5400000">
              <a:off x="3124201" y="49434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4276725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3262314" y="4852988"/>
              <a:ext cx="447675" cy="380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3443289" y="4748213"/>
              <a:ext cx="447675" cy="761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4133850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3667125" y="47244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829050" y="47529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990975" y="47625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2068040">
            <a:off x="5304018" y="3028292"/>
            <a:ext cx="667337" cy="639626"/>
            <a:chOff x="3343275" y="4495800"/>
            <a:chExt cx="1162050" cy="676275"/>
          </a:xfrm>
        </p:grpSpPr>
        <p:sp>
          <p:nvSpPr>
            <p:cNvPr id="33" name="Freeform 32"/>
            <p:cNvSpPr/>
            <p:nvPr/>
          </p:nvSpPr>
          <p:spPr>
            <a:xfrm>
              <a:off x="3343275" y="4929188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52800" y="4495800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352800" y="463867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52800" y="4772025"/>
              <a:ext cx="1143000" cy="242887"/>
            </a:xfrm>
            <a:custGeom>
              <a:avLst/>
              <a:gdLst>
                <a:gd name="connsiteX0" fmla="*/ 0 w 1143000"/>
                <a:gd name="connsiteY0" fmla="*/ 242887 h 242887"/>
                <a:gd name="connsiteX1" fmla="*/ 485775 w 1143000"/>
                <a:gd name="connsiteY1" fmla="*/ 23812 h 242887"/>
                <a:gd name="connsiteX2" fmla="*/ 1143000 w 1143000"/>
                <a:gd name="connsiteY2" fmla="*/ 100012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0" h="242887">
                  <a:moveTo>
                    <a:pt x="0" y="242887"/>
                  </a:moveTo>
                  <a:cubicBezTo>
                    <a:pt x="147637" y="145255"/>
                    <a:pt x="295275" y="47624"/>
                    <a:pt x="485775" y="23812"/>
                  </a:cubicBezTo>
                  <a:cubicBezTo>
                    <a:pt x="676275" y="0"/>
                    <a:pt x="909637" y="50006"/>
                    <a:pt x="1143000" y="100012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endCxn id="33" idx="0"/>
            </p:cNvCxnSpPr>
            <p:nvPr/>
          </p:nvCxnSpPr>
          <p:spPr>
            <a:xfrm rot="5400000">
              <a:off x="3124201" y="49434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4276725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3262314" y="4852988"/>
              <a:ext cx="447675" cy="380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3443289" y="4748213"/>
              <a:ext cx="447675" cy="761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4133850" y="47910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3667125" y="47244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4752975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3990975" y="4762500"/>
              <a:ext cx="447675" cy="952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 44"/>
          <p:cNvSpPr/>
          <p:nvPr/>
        </p:nvSpPr>
        <p:spPr>
          <a:xfrm>
            <a:off x="2514600" y="2286000"/>
            <a:ext cx="1797049" cy="1577974"/>
          </a:xfrm>
          <a:custGeom>
            <a:avLst/>
            <a:gdLst>
              <a:gd name="connsiteX0" fmla="*/ 658812 w 1797049"/>
              <a:gd name="connsiteY0" fmla="*/ 515937 h 1577974"/>
              <a:gd name="connsiteX1" fmla="*/ 420687 w 1797049"/>
              <a:gd name="connsiteY1" fmla="*/ 744537 h 1577974"/>
              <a:gd name="connsiteX2" fmla="*/ 115887 w 1797049"/>
              <a:gd name="connsiteY2" fmla="*/ 792162 h 1577974"/>
              <a:gd name="connsiteX3" fmla="*/ 20637 w 1797049"/>
              <a:gd name="connsiteY3" fmla="*/ 1049337 h 1577974"/>
              <a:gd name="connsiteX4" fmla="*/ 239712 w 1797049"/>
              <a:gd name="connsiteY4" fmla="*/ 1516062 h 1577974"/>
              <a:gd name="connsiteX5" fmla="*/ 544512 w 1797049"/>
              <a:gd name="connsiteY5" fmla="*/ 1420812 h 1577974"/>
              <a:gd name="connsiteX6" fmla="*/ 649287 w 1797049"/>
              <a:gd name="connsiteY6" fmla="*/ 1163637 h 1577974"/>
              <a:gd name="connsiteX7" fmla="*/ 1173162 w 1797049"/>
              <a:gd name="connsiteY7" fmla="*/ 1173162 h 1577974"/>
              <a:gd name="connsiteX8" fmla="*/ 1658937 w 1797049"/>
              <a:gd name="connsiteY8" fmla="*/ 696912 h 1577974"/>
              <a:gd name="connsiteX9" fmla="*/ 1725612 w 1797049"/>
              <a:gd name="connsiteY9" fmla="*/ 173037 h 1577974"/>
              <a:gd name="connsiteX10" fmla="*/ 1230312 w 1797049"/>
              <a:gd name="connsiteY10" fmla="*/ 134937 h 1577974"/>
              <a:gd name="connsiteX11" fmla="*/ 1011237 w 1797049"/>
              <a:gd name="connsiteY11" fmla="*/ 11112 h 1577974"/>
              <a:gd name="connsiteX12" fmla="*/ 735012 w 1797049"/>
              <a:gd name="connsiteY12" fmla="*/ 68262 h 1577974"/>
              <a:gd name="connsiteX13" fmla="*/ 773112 w 1797049"/>
              <a:gd name="connsiteY13" fmla="*/ 373062 h 1577974"/>
              <a:gd name="connsiteX14" fmla="*/ 658812 w 1797049"/>
              <a:gd name="connsiteY14" fmla="*/ 515937 h 157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7049" h="1577974">
                <a:moveTo>
                  <a:pt x="658812" y="515937"/>
                </a:moveTo>
                <a:cubicBezTo>
                  <a:pt x="600075" y="577849"/>
                  <a:pt x="511175" y="698500"/>
                  <a:pt x="420687" y="744537"/>
                </a:cubicBezTo>
                <a:cubicBezTo>
                  <a:pt x="330200" y="790575"/>
                  <a:pt x="182562" y="741362"/>
                  <a:pt x="115887" y="792162"/>
                </a:cubicBezTo>
                <a:cubicBezTo>
                  <a:pt x="49212" y="842962"/>
                  <a:pt x="0" y="928687"/>
                  <a:pt x="20637" y="1049337"/>
                </a:cubicBezTo>
                <a:cubicBezTo>
                  <a:pt x="41274" y="1169987"/>
                  <a:pt x="152400" y="1454150"/>
                  <a:pt x="239712" y="1516062"/>
                </a:cubicBezTo>
                <a:cubicBezTo>
                  <a:pt x="327024" y="1577974"/>
                  <a:pt x="476250" y="1479550"/>
                  <a:pt x="544512" y="1420812"/>
                </a:cubicBezTo>
                <a:cubicBezTo>
                  <a:pt x="612775" y="1362075"/>
                  <a:pt x="544512" y="1204912"/>
                  <a:pt x="649287" y="1163637"/>
                </a:cubicBezTo>
                <a:cubicBezTo>
                  <a:pt x="754062" y="1122362"/>
                  <a:pt x="1004887" y="1250949"/>
                  <a:pt x="1173162" y="1173162"/>
                </a:cubicBezTo>
                <a:cubicBezTo>
                  <a:pt x="1341437" y="1095375"/>
                  <a:pt x="1566862" y="863599"/>
                  <a:pt x="1658937" y="696912"/>
                </a:cubicBezTo>
                <a:cubicBezTo>
                  <a:pt x="1751012" y="530225"/>
                  <a:pt x="1797049" y="266699"/>
                  <a:pt x="1725612" y="173037"/>
                </a:cubicBezTo>
                <a:cubicBezTo>
                  <a:pt x="1654175" y="79375"/>
                  <a:pt x="1349374" y="161924"/>
                  <a:pt x="1230312" y="134937"/>
                </a:cubicBezTo>
                <a:cubicBezTo>
                  <a:pt x="1111250" y="107950"/>
                  <a:pt x="1093787" y="22224"/>
                  <a:pt x="1011237" y="11112"/>
                </a:cubicBezTo>
                <a:cubicBezTo>
                  <a:pt x="928687" y="0"/>
                  <a:pt x="774700" y="7937"/>
                  <a:pt x="735012" y="68262"/>
                </a:cubicBezTo>
                <a:cubicBezTo>
                  <a:pt x="695324" y="128587"/>
                  <a:pt x="787400" y="295275"/>
                  <a:pt x="773112" y="373062"/>
                </a:cubicBezTo>
                <a:cubicBezTo>
                  <a:pt x="758825" y="450850"/>
                  <a:pt x="717549" y="454025"/>
                  <a:pt x="658812" y="51593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943600" y="2286000"/>
            <a:ext cx="3048000" cy="1231834"/>
            <a:chOff x="5943600" y="1676400"/>
            <a:chExt cx="3048000" cy="1231834"/>
          </a:xfrm>
        </p:grpSpPr>
        <p:pic>
          <p:nvPicPr>
            <p:cNvPr id="6584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29400" y="1676400"/>
              <a:ext cx="2362200" cy="123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7" name="Straight Arrow Connector 46"/>
            <p:cNvCxnSpPr/>
            <p:nvPr/>
          </p:nvCxnSpPr>
          <p:spPr>
            <a:xfrm flipV="1">
              <a:off x="5943600" y="2362200"/>
              <a:ext cx="609600" cy="3048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5943600" y="4038600"/>
            <a:ext cx="2895600" cy="1493762"/>
            <a:chOff x="6096000" y="3383038"/>
            <a:chExt cx="2895600" cy="1493762"/>
          </a:xfrm>
        </p:grpSpPr>
        <p:pic>
          <p:nvPicPr>
            <p:cNvPr id="65844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3383038"/>
              <a:ext cx="2362200" cy="1493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8" name="Straight Arrow Connector 47"/>
            <p:cNvCxnSpPr/>
            <p:nvPr/>
          </p:nvCxnSpPr>
          <p:spPr>
            <a:xfrm>
              <a:off x="6096000" y="3962400"/>
              <a:ext cx="533400" cy="762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3"/>
          <p:cNvSpPr/>
          <p:nvPr/>
        </p:nvSpPr>
        <p:spPr>
          <a:xfrm>
            <a:off x="2732088" y="4225925"/>
            <a:ext cx="1646237" cy="1176338"/>
          </a:xfrm>
          <a:custGeom>
            <a:avLst/>
            <a:gdLst>
              <a:gd name="connsiteX0" fmla="*/ 401637 w 1646237"/>
              <a:gd name="connsiteY0" fmla="*/ 155575 h 1176338"/>
              <a:gd name="connsiteX1" fmla="*/ 906462 w 1646237"/>
              <a:gd name="connsiteY1" fmla="*/ 60325 h 1176338"/>
              <a:gd name="connsiteX2" fmla="*/ 906462 w 1646237"/>
              <a:gd name="connsiteY2" fmla="*/ 517525 h 1176338"/>
              <a:gd name="connsiteX3" fmla="*/ 1563687 w 1646237"/>
              <a:gd name="connsiteY3" fmla="*/ 727075 h 1176338"/>
              <a:gd name="connsiteX4" fmla="*/ 1401762 w 1646237"/>
              <a:gd name="connsiteY4" fmla="*/ 1127125 h 1176338"/>
              <a:gd name="connsiteX5" fmla="*/ 830262 w 1646237"/>
              <a:gd name="connsiteY5" fmla="*/ 1022350 h 1176338"/>
              <a:gd name="connsiteX6" fmla="*/ 449262 w 1646237"/>
              <a:gd name="connsiteY6" fmla="*/ 660400 h 1176338"/>
              <a:gd name="connsiteX7" fmla="*/ 77787 w 1646237"/>
              <a:gd name="connsiteY7" fmla="*/ 565150 h 1176338"/>
              <a:gd name="connsiteX8" fmla="*/ 58737 w 1646237"/>
              <a:gd name="connsiteY8" fmla="*/ 298450 h 1176338"/>
              <a:gd name="connsiteX9" fmla="*/ 401637 w 1646237"/>
              <a:gd name="connsiteY9" fmla="*/ 155575 h 117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46237" h="1176338">
                <a:moveTo>
                  <a:pt x="401637" y="155575"/>
                </a:moveTo>
                <a:cubicBezTo>
                  <a:pt x="542924" y="115888"/>
                  <a:pt x="822325" y="0"/>
                  <a:pt x="906462" y="60325"/>
                </a:cubicBezTo>
                <a:cubicBezTo>
                  <a:pt x="990599" y="120650"/>
                  <a:pt x="796925" y="406400"/>
                  <a:pt x="906462" y="517525"/>
                </a:cubicBezTo>
                <a:cubicBezTo>
                  <a:pt x="1016000" y="628650"/>
                  <a:pt x="1481137" y="625475"/>
                  <a:pt x="1563687" y="727075"/>
                </a:cubicBezTo>
                <a:cubicBezTo>
                  <a:pt x="1646237" y="828675"/>
                  <a:pt x="1524000" y="1077913"/>
                  <a:pt x="1401762" y="1127125"/>
                </a:cubicBezTo>
                <a:cubicBezTo>
                  <a:pt x="1279525" y="1176338"/>
                  <a:pt x="989012" y="1100137"/>
                  <a:pt x="830262" y="1022350"/>
                </a:cubicBezTo>
                <a:cubicBezTo>
                  <a:pt x="671512" y="944563"/>
                  <a:pt x="574674" y="736600"/>
                  <a:pt x="449262" y="660400"/>
                </a:cubicBezTo>
                <a:cubicBezTo>
                  <a:pt x="323850" y="584200"/>
                  <a:pt x="142874" y="625475"/>
                  <a:pt x="77787" y="565150"/>
                </a:cubicBezTo>
                <a:cubicBezTo>
                  <a:pt x="12700" y="504825"/>
                  <a:pt x="0" y="366713"/>
                  <a:pt x="58737" y="298450"/>
                </a:cubicBezTo>
                <a:cubicBezTo>
                  <a:pt x="117475" y="230188"/>
                  <a:pt x="260350" y="195262"/>
                  <a:pt x="401637" y="1555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200150" y="1600199"/>
            <a:ext cx="2305050" cy="1371601"/>
            <a:chOff x="1200150" y="1600199"/>
            <a:chExt cx="2305050" cy="1371601"/>
          </a:xfrm>
        </p:grpSpPr>
        <p:pic>
          <p:nvPicPr>
            <p:cNvPr id="6584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0150" y="1600199"/>
              <a:ext cx="409575" cy="45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0751" y="1600201"/>
              <a:ext cx="407324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4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76400" y="1600200"/>
              <a:ext cx="4095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Oval 50"/>
            <p:cNvSpPr/>
            <p:nvPr/>
          </p:nvSpPr>
          <p:spPr>
            <a:xfrm>
              <a:off x="31242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2766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4290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10800000">
              <a:off x="1981200" y="2133600"/>
              <a:ext cx="1143000" cy="7620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1066800" y="4419600"/>
            <a:ext cx="2657474" cy="1447800"/>
            <a:chOff x="1066800" y="4419600"/>
            <a:chExt cx="2657474" cy="1447800"/>
          </a:xfrm>
        </p:grpSpPr>
        <p:pic>
          <p:nvPicPr>
            <p:cNvPr id="65843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33600" y="54102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7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6800" y="54102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8438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00200" y="5410200"/>
              <a:ext cx="43355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TextBox 54"/>
            <p:cNvSpPr txBox="1"/>
            <p:nvPr/>
          </p:nvSpPr>
          <p:spPr>
            <a:xfrm>
              <a:off x="3124200" y="44196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76600" y="457200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29000" y="4812268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rot="10800000" flipV="1">
              <a:off x="2286000" y="4800600"/>
              <a:ext cx="1066800" cy="533400"/>
            </a:xfrm>
            <a:prstGeom prst="straightConnector1">
              <a:avLst/>
            </a:prstGeom>
            <a:ln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/>
          <p:cNvSpPr/>
          <p:nvPr/>
        </p:nvSpPr>
        <p:spPr>
          <a:xfrm>
            <a:off x="3560643" y="3505200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image space</a:t>
            </a:r>
            <a:endParaRPr lang="en-US" sz="2400" dirty="0"/>
          </a:p>
        </p:txBody>
      </p:sp>
      <p:sp>
        <p:nvSpPr>
          <p:cNvPr id="68" name="Rectangle 67"/>
          <p:cNvSpPr/>
          <p:nvPr/>
        </p:nvSpPr>
        <p:spPr>
          <a:xfrm>
            <a:off x="4648200" y="4724400"/>
            <a:ext cx="1460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explicit manifolds</a:t>
            </a:r>
            <a:endParaRPr lang="en-US" sz="1600" dirty="0"/>
          </a:p>
        </p:txBody>
      </p:sp>
      <p:sp>
        <p:nvSpPr>
          <p:cNvPr id="69" name="Rectangle 68"/>
          <p:cNvSpPr/>
          <p:nvPr/>
        </p:nvSpPr>
        <p:spPr>
          <a:xfrm>
            <a:off x="2960546" y="1981200"/>
            <a:ext cx="14590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implicit manifolds</a:t>
            </a:r>
            <a:endParaRPr lang="en-US" sz="1600" dirty="0"/>
          </a:p>
        </p:txBody>
      </p:sp>
      <p:pic>
        <p:nvPicPr>
          <p:cNvPr id="59" name="Picture 487" descr="universe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0"/>
            <a:ext cx="2362200" cy="1896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810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Bigger </a:t>
            </a:r>
            <a:r>
              <a:rPr lang="en-US" sz="3200" dirty="0" err="1" smtClean="0"/>
              <a:t>textons</a:t>
            </a:r>
            <a:r>
              <a:rPr lang="en-US" sz="3200" smtClean="0"/>
              <a:t>:  Active Basis, </a:t>
            </a:r>
            <a:r>
              <a:rPr lang="en-US" sz="3200" dirty="0" smtClean="0"/>
              <a:t>but still low dimensional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562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Narrow" pitchFamily="34" charset="0"/>
              </a:rPr>
              <a:t>Note:  the template only represents an object at a fixed view and a fixed configuration.</a:t>
            </a:r>
            <a:endParaRPr lang="en-US" sz="2000" dirty="0">
              <a:latin typeface="Arial Narrow" pitchFamily="34" charset="0"/>
            </a:endParaRPr>
          </a:p>
        </p:txBody>
      </p:sp>
      <p:pic>
        <p:nvPicPr>
          <p:cNvPr id="8" name="Picture 6" descr="http://www.stat.ucla.edu/~ywu/AB/deform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79000"/>
            <a:ext cx="1295400" cy="1316990"/>
          </a:xfrm>
          <a:prstGeom prst="rect">
            <a:avLst/>
          </a:prstGeom>
          <a:noFill/>
        </p:spPr>
      </p:pic>
      <p:pic>
        <p:nvPicPr>
          <p:cNvPr id="10" name="Picture 8" descr="http://www.stat.ucla.edu/~ywu/AB/sketchin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219200"/>
            <a:ext cx="1371600" cy="1394460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2726800"/>
            <a:ext cx="68742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905000" y="1812400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(a)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1812400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Arial Narrow" pitchFamily="34" charset="0"/>
              </a:rPr>
              <a:t>(b)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4" name="Picture 4" descr="C:\Users\admin\Documents\Project_Data\Wu\wu_org\resul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327000"/>
            <a:ext cx="1143000" cy="1164772"/>
          </a:xfrm>
          <a:prstGeom prst="rect">
            <a:avLst/>
          </a:prstGeom>
          <a:noFill/>
        </p:spPr>
      </p:pic>
      <p:pic>
        <p:nvPicPr>
          <p:cNvPr id="15" name="Picture 5" descr="C:\Users\admin\Documents\Project_Data\Wu\wu_org\I10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4327000"/>
            <a:ext cx="1121288" cy="1143000"/>
          </a:xfrm>
          <a:prstGeom prst="rect">
            <a:avLst/>
          </a:prstGeom>
          <a:noFill/>
        </p:spPr>
      </p:pic>
      <p:graphicFrame>
        <p:nvGraphicFramePr>
          <p:cNvPr id="16" name="Object 20"/>
          <p:cNvGraphicFramePr>
            <a:graphicFrameLocks noChangeAspect="1"/>
          </p:cNvGraphicFramePr>
          <p:nvPr/>
        </p:nvGraphicFramePr>
        <p:xfrm>
          <a:off x="3962400" y="4403200"/>
          <a:ext cx="81915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44" name="Equation" r:id="rId9" imgW="495000" imgH="444240" progId="Equation.3">
                  <p:embed/>
                </p:oleObj>
              </mc:Choice>
              <mc:Fallback>
                <p:oleObj name="Equation" r:id="rId9" imgW="49500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403200"/>
                        <a:ext cx="819150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66800" y="5867400"/>
            <a:ext cx="661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we allow the sketches to deform locally, the space becomes “swollen”.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6800" y="464820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elements are almost non-overlapping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" y="6324600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Y.N. Wu, Z.Z. Si, H.F. Gong, and S.C. Zhu ,  “Learning</a:t>
            </a:r>
            <a:r>
              <a:rPr lang="en-US" sz="1400" b="1" dirty="0" smtClean="0"/>
              <a:t> </a:t>
            </a:r>
            <a:r>
              <a:rPr lang="en-US" sz="1400" dirty="0" smtClean="0"/>
              <a:t>Active Basis Model for Object Detection and Recognition,”</a:t>
            </a:r>
            <a:r>
              <a:rPr lang="en-US" sz="1400" i="1" dirty="0" smtClean="0"/>
              <a:t>  IJCV</a:t>
            </a:r>
            <a:r>
              <a:rPr lang="en-US" sz="1400" dirty="0" smtClean="0"/>
              <a:t>, 2009.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40239" y="3082857"/>
            <a:ext cx="5334000" cy="1759085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-13661" y="25146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2511" y="3296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Expanding to multi-layered ConvNet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180" y="1859096"/>
            <a:ext cx="5057420" cy="473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2580" y="1295400"/>
            <a:ext cx="621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Kingma, Welling, 2013 on </a:t>
            </a:r>
            <a:r>
              <a:rPr lang="en-US" sz="2000" smtClean="0"/>
              <a:t>VAE;  Goodfellow</a:t>
            </a:r>
            <a:r>
              <a:rPr lang="en-US" sz="2000" dirty="0" smtClean="0"/>
              <a:t>, et al. 2014 </a:t>
            </a:r>
            <a:r>
              <a:rPr lang="en-US" sz="2000" smtClean="0"/>
              <a:t>on GAN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2846677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</a:t>
            </a:r>
            <a:r>
              <a:rPr lang="en-US" sz="2400" dirty="0" smtClean="0"/>
              <a:t> is top-down generative </a:t>
            </a:r>
            <a:r>
              <a:rPr lang="en-US" sz="2400" dirty="0" err="1" smtClean="0"/>
              <a:t>ConvNet</a:t>
            </a:r>
            <a:endParaRPr lang="en-US" sz="2400" dirty="0" smtClean="0"/>
          </a:p>
          <a:p>
            <a:r>
              <a:rPr lang="en-US" sz="2400" dirty="0" smtClean="0"/>
              <a:t>Non-linear </a:t>
            </a:r>
            <a:r>
              <a:rPr lang="en-US" sz="2400" smtClean="0"/>
              <a:t>factor analysis</a:t>
            </a:r>
            <a:endParaRPr 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4343400"/>
            <a:ext cx="5399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The </a:t>
            </a:r>
            <a:r>
              <a:rPr lang="en-US" sz="2400" dirty="0" smtClean="0"/>
              <a:t>model is still a black-box</a:t>
            </a:r>
            <a:r>
              <a:rPr lang="en-US" sz="2400" smtClean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without </a:t>
            </a:r>
            <a:r>
              <a:rPr lang="en-US" sz="2400" dirty="0" smtClean="0"/>
              <a:t>explicit multi-layer </a:t>
            </a:r>
            <a:r>
              <a:rPr lang="en-US" sz="2400" smtClean="0"/>
              <a:t>sparse variables.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Not parsing.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68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 bwMode="auto">
          <a:xfrm>
            <a:off x="576262" y="91970"/>
            <a:ext cx="7886700" cy="10875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mtClean="0">
                <a:solidFill>
                  <a:srgbClr val="002060"/>
                </a:solidFill>
                <a:cs typeface="Arial" panose="020B0604020202020204" pitchFamily="34" charset="0"/>
              </a:rPr>
              <a:t>Learning generative model by MLE:</a:t>
            </a:r>
            <a:br>
              <a:rPr lang="en-US" altLang="en-US" smtClean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altLang="en-US" smtClean="0">
                <a:solidFill>
                  <a:srgbClr val="002060"/>
                </a:solidFill>
                <a:cs typeface="Arial" panose="020B0604020202020204" pitchFamily="34" charset="0"/>
              </a:rPr>
              <a:t>          Notation swtich:   </a:t>
            </a:r>
            <a:r>
              <a:rPr lang="en-US" altLang="en-US" sz="2800" smtClean="0">
                <a:solidFill>
                  <a:srgbClr val="002060"/>
                </a:solidFill>
                <a:cs typeface="Arial" panose="020B0604020202020204" pitchFamily="34" charset="0"/>
              </a:rPr>
              <a:t>X -- latent, Y -- image 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622300" y="1597025"/>
            <a:ext cx="789305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>
              <a:spcBef>
                <a:spcPct val="0"/>
              </a:spcBef>
              <a:buFontTx/>
              <a:buNone/>
            </a:pPr>
            <a:r>
              <a:rPr lang="en-US" alt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Joint:</a:t>
            </a:r>
          </a:p>
        </p:txBody>
      </p:sp>
      <p:pic>
        <p:nvPicPr>
          <p:cNvPr id="3789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590675"/>
            <a:ext cx="5775325" cy="49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274888"/>
            <a:ext cx="57753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3" y="4876800"/>
            <a:ext cx="74358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22300" y="4350848"/>
                <a:ext cx="40670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MLE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minimizes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" y="4350848"/>
                <a:ext cx="406701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99" r="-2399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29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 bwMode="auto">
          <a:xfrm>
            <a:off x="533400" y="423069"/>
            <a:ext cx="8458200" cy="706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mtClean="0">
                <a:solidFill>
                  <a:srgbClr val="002060"/>
                </a:solidFill>
                <a:cs typeface="Arial" panose="020B0604020202020204" pitchFamily="34" charset="0"/>
              </a:rPr>
              <a:t>Alternating back-propagation: </a:t>
            </a:r>
            <a:r>
              <a:rPr lang="en-US" altLang="en-US" sz="2400" smtClean="0">
                <a:solidFill>
                  <a:srgbClr val="002060"/>
                </a:solidFill>
                <a:cs typeface="Arial" panose="020B0604020202020204" pitchFamily="34" charset="0"/>
              </a:rPr>
              <a:t>Langevin Inference and learning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622300" y="1379538"/>
            <a:ext cx="7893050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>
              <a:spcBef>
                <a:spcPct val="0"/>
              </a:spcBef>
              <a:buFontTx/>
              <a:buNone/>
            </a:pPr>
            <a:r>
              <a:rPr lang="en-US" altLang="en-US" sz="2400" smtClean="0">
                <a:latin typeface="Arial Narrow" panose="020B0606020202030204" pitchFamily="34" charset="0"/>
                <a:cs typeface="Arial" panose="020B0604020202020204" pitchFamily="34" charset="0"/>
              </a:rPr>
              <a:t>Langevin inference: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58105" y="3344643"/>
            <a:ext cx="81073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US" altLang="en-US" sz="2400">
                <a:latin typeface="Arial Narrow" panose="020B0606020202030204" pitchFamily="34" charset="0"/>
                <a:cs typeface="Arial" panose="020B0604020202020204" pitchFamily="34" charset="0"/>
              </a:rPr>
              <a:t>Reconstruction:</a:t>
            </a: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4" y="1911849"/>
            <a:ext cx="6424613" cy="7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18" y="3862148"/>
            <a:ext cx="5567364" cy="189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9" y="1499156"/>
            <a:ext cx="8153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" y="401303"/>
            <a:ext cx="6853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Maximum likelihood by alternating back-prop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857" y="4657430"/>
            <a:ext cx="66319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Alternating </a:t>
            </a:r>
            <a:r>
              <a:rPr lang="en-US" sz="2400" dirty="0" smtClean="0"/>
              <a:t>back-prop on latent variables </a:t>
            </a:r>
            <a:r>
              <a:rPr lang="en-US" sz="2400" smtClean="0"/>
              <a:t>and parameters:</a:t>
            </a:r>
          </a:p>
          <a:p>
            <a:endParaRPr lang="en-US" sz="2400" dirty="0" smtClean="0"/>
          </a:p>
          <a:p>
            <a:r>
              <a:rPr lang="en-US" sz="2400" dirty="0" smtClean="0"/>
              <a:t>More accurate inference than </a:t>
            </a:r>
            <a:r>
              <a:rPr lang="en-US" sz="2400" dirty="0" err="1" smtClean="0"/>
              <a:t>variational</a:t>
            </a:r>
            <a:r>
              <a:rPr lang="en-US" sz="2400" dirty="0" smtClean="0"/>
              <a:t> approximation</a:t>
            </a:r>
            <a:r>
              <a:rPr lang="en-US" sz="2400" smtClean="0"/>
              <a:t>, </a:t>
            </a:r>
          </a:p>
          <a:p>
            <a:r>
              <a:rPr lang="en-US" sz="2400" smtClean="0"/>
              <a:t>but </a:t>
            </a:r>
            <a:r>
              <a:rPr lang="en-US" sz="2400" dirty="0" smtClean="0"/>
              <a:t>more </a:t>
            </a:r>
            <a:r>
              <a:rPr lang="en-US" sz="2400" smtClean="0"/>
              <a:t>computational cost.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329" y="4088368"/>
            <a:ext cx="48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obs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85529" y="4088368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42929" y="4088368"/>
            <a:ext cx="48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76529" y="4088368"/>
            <a:ext cx="47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56835" y="6242154"/>
            <a:ext cx="2197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Han, Lu, Zhu, Wu,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1893889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Chirp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Training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Synthesis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pic>
        <p:nvPicPr>
          <p:cNvPr id="5" name="CA072AB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039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269961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665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3641725"/>
            <a:ext cx="6867525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5300" y="401303"/>
            <a:ext cx="6853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Maximum likelihood by alternating back-prop</a:t>
            </a:r>
          </a:p>
        </p:txBody>
      </p:sp>
    </p:spTree>
    <p:extLst>
      <p:ext uri="{BB962C8B-B14F-4D97-AF65-F5344CB8AC3E}">
        <p14:creationId xmlns:p14="http://schemas.microsoft.com/office/powerpoint/2010/main" val="30674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 bwMode="auto">
          <a:xfrm>
            <a:off x="446088" y="370050"/>
            <a:ext cx="7886700" cy="67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mtClean="0">
                <a:solidFill>
                  <a:srgbClr val="002060"/>
                </a:solidFill>
                <a:cs typeface="Arial" panose="020B0604020202020204" pitchFamily="34" charset="0"/>
              </a:rPr>
              <a:t>Comparison with other models: VAE and GAN</a:t>
            </a:r>
          </a:p>
        </p:txBody>
      </p:sp>
      <p:pic>
        <p:nvPicPr>
          <p:cNvPr id="4198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584325"/>
            <a:ext cx="17494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103313"/>
            <a:ext cx="17494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71986" y="4641171"/>
            <a:ext cx="3796019" cy="273695"/>
          </a:xfrm>
          <a:prstGeom prst="rect">
            <a:avLst/>
          </a:prstGeom>
          <a:blipFill rotWithShape="0">
            <a:blip r:embed="rId4"/>
            <a:stretch>
              <a:fillRect b="-13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687332" y="4971183"/>
            <a:ext cx="33972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</a:p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Inaccurate inference.</a:t>
            </a:r>
          </a:p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Two sets of parameters.</a:t>
            </a:r>
          </a:p>
          <a:p>
            <a:pPr defTabSz="914400" eaLnBrk="1" hangingPunct="1">
              <a:lnSpc>
                <a:spcPct val="90000"/>
              </a:lnSpc>
            </a:pPr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4182" y="4643067"/>
            <a:ext cx="3207428" cy="273695"/>
          </a:xfrm>
          <a:prstGeom prst="rect">
            <a:avLst/>
          </a:prstGeom>
          <a:blipFill rotWithShape="0">
            <a:blip r:embed="rId5"/>
            <a:stretch>
              <a:fillRect b="-1555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1044575"/>
            <a:ext cx="21637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084582" y="4979713"/>
            <a:ext cx="272573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</a:p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Only learns samples on classification boundary.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29663" y="5867400"/>
            <a:ext cx="6269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 Narrow" panose="020B0606020202030204" pitchFamily="34" charset="0"/>
              </a:rPr>
              <a:t>D.P. Kingma, M. Welling. Auto-Encoding Variational </a:t>
            </a:r>
            <a:r>
              <a:rPr lang="en-US" altLang="en-US" smtClean="0">
                <a:latin typeface="Arial Narrow" panose="020B0606020202030204" pitchFamily="34" charset="0"/>
              </a:rPr>
              <a:t>Bayes,  ICLR, 2014.</a:t>
            </a:r>
            <a:endParaRPr lang="en-US" altLang="en-US">
              <a:latin typeface="Arial Narrow" panose="020B060602020203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29663" y="6293400"/>
            <a:ext cx="612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 Narrow" panose="020B0606020202030204" pitchFamily="34" charset="0"/>
              </a:rPr>
              <a:t>Goodfellow et al. Generative Adversarial Nets. </a:t>
            </a:r>
            <a:r>
              <a:rPr lang="en-US" altLang="en-US" smtClean="0">
                <a:latin typeface="Arial Narrow" panose="020B0606020202030204" pitchFamily="34" charset="0"/>
              </a:rPr>
              <a:t>Advances, NIPS, 2014.</a:t>
            </a:r>
            <a:endParaRPr lang="en-US" altLang="en-US">
              <a:latin typeface="Arial Narrow" panose="020B060602020203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00051" y="3659188"/>
            <a:ext cx="1971936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 Narrow" panose="020B0606020202030204" pitchFamily="34" charset="0"/>
                <a:cs typeface="Arial" panose="020B0604020202020204" pitchFamily="34" charset="0"/>
              </a:rPr>
              <a:t>Langevin Inference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704850" y="1978025"/>
            <a:ext cx="0" cy="111125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00051" y="3987800"/>
            <a:ext cx="2155826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Arial Narrow" panose="020B0606020202030204" pitchFamily="34" charset="0"/>
                <a:cs typeface="Arial" panose="020B0604020202020204" pitchFamily="34" charset="0"/>
              </a:rPr>
              <a:t>Regression to </a:t>
            </a:r>
            <a:r>
              <a:rPr lang="en-US" altLang="en-US" sz="1600" smtClean="0">
                <a:latin typeface="Arial Narrow" panose="020B0606020202030204" pitchFamily="34" charset="0"/>
                <a:cs typeface="Arial" panose="020B0604020202020204" pitchFamily="34" charset="0"/>
              </a:rPr>
              <a:t>update</a:t>
            </a:r>
          </a:p>
          <a:p>
            <a:pPr marL="0" indent="0" defTabSz="914400" eaLnBrk="1" hangingPunct="1">
              <a:lnSpc>
                <a:spcPct val="90000"/>
              </a:lnSpc>
            </a:pPr>
            <a:r>
              <a:rPr lang="en-US" altLang="en-US" sz="16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smtClean="0">
                <a:latin typeface="Arial Narrow" panose="020B060602020203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1600">
                <a:latin typeface="Arial Narrow" panose="020B0606020202030204" pitchFamily="34" charset="0"/>
                <a:cs typeface="Arial" panose="020B0604020202020204" pitchFamily="34" charset="0"/>
              </a:rPr>
              <a:t>parameters</a:t>
            </a:r>
            <a:endParaRPr lang="en-US" altLang="en-US" sz="12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2690813" y="1978025"/>
            <a:ext cx="0" cy="111125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982913" y="4341813"/>
            <a:ext cx="258921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Variational auto-encoder (VAE)</a:t>
            </a:r>
            <a:endParaRPr lang="en-US" altLang="en-US" sz="110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5849938" y="4354513"/>
            <a:ext cx="30067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Generative adversial network (GAN)</a:t>
            </a:r>
            <a:endParaRPr lang="en-US" altLang="en-US" sz="110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5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12" grpId="0"/>
      <p:bldP spid="13" grpId="0"/>
      <p:bldP spid="14" grpId="0"/>
      <p:bldP spid="23" grpId="0"/>
      <p:bldP spid="16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474897"/>
            <a:ext cx="63273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Classifier, discriminative </a:t>
            </a:r>
            <a:r>
              <a:rPr lang="en-US" sz="2800" dirty="0" err="1" smtClean="0"/>
              <a:t>ConvNet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Bottom-up feature maps + </a:t>
            </a:r>
            <a:r>
              <a:rPr lang="en-US" sz="2800" dirty="0" err="1" smtClean="0"/>
              <a:t>softmax</a:t>
            </a:r>
            <a:r>
              <a:rPr lang="en-US" sz="2800" dirty="0" smtClean="0"/>
              <a:t> (logistic)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Need supervision via class labels</a:t>
            </a:r>
            <a:endParaRPr lang="en-US" sz="2800" dirty="0"/>
          </a:p>
        </p:txBody>
      </p:sp>
      <p:pic>
        <p:nvPicPr>
          <p:cNvPr id="2" name="Picture 1" descr="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9144000" cy="253229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867400" y="41910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24400" y="4191000"/>
            <a:ext cx="105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Bottom-up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28600"/>
            <a:ext cx="8448101" cy="6397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kern="0" smtClean="0">
                <a:solidFill>
                  <a:srgbClr val="002060"/>
                </a:solidFill>
                <a:latin typeface="Arial Narrow" panose="020B0606020202030204" pitchFamily="34" charset="0"/>
              </a:rPr>
              <a:t>Family III:  Discriminative models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248" y="1274952"/>
            <a:ext cx="7697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Descriptive and generative models:  unsupervised learning </a:t>
            </a:r>
          </a:p>
          <a:p>
            <a:r>
              <a:rPr lang="en-US" sz="2400" smtClean="0"/>
              <a:t>                                                          with only positive examples.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600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50850" y="2449513"/>
            <a:ext cx="8105775" cy="1204913"/>
            <a:chOff x="188" y="1303"/>
            <a:chExt cx="5106" cy="759"/>
          </a:xfrm>
        </p:grpSpPr>
        <p:pic>
          <p:nvPicPr>
            <p:cNvPr id="4" name="Picture 8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" y="1303"/>
              <a:ext cx="3728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3419" y="1658"/>
              <a:ext cx="187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zh-CN" sz="1800">
                  <a:latin typeface="Times New Roman" panose="02020603050405020304" pitchFamily="18" charset="0"/>
                  <a:ea typeface="宋体" panose="02010600030101010101" pitchFamily="2" charset="-122"/>
                </a:rPr>
                <a:t>Freund and Schapire 1995, Friedman et al. 1998</a:t>
              </a:r>
            </a:p>
          </p:txBody>
        </p:sp>
      </p:grp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40694" y="333289"/>
            <a:ext cx="8520599" cy="746712"/>
          </a:xfrm>
        </p:spPr>
        <p:txBody>
          <a:bodyPr/>
          <a:lstStyle/>
          <a:p>
            <a:pPr algn="l"/>
            <a:r>
              <a:rPr lang="en-US" altLang="zh-CN" sz="3200" smtClean="0">
                <a:solidFill>
                  <a:srgbClr val="00206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Descriptive models  </a:t>
            </a:r>
            <a:r>
              <a:rPr lang="en-US" altLang="zh-CN" sz="3200" smtClean="0">
                <a:solidFill>
                  <a:srgbClr val="002060"/>
                </a:solidFill>
                <a:latin typeface="Arial Narrow" panose="020B0606020202030204" pitchFamily="34" charset="0"/>
                <a:ea typeface="宋体" panose="02010600030101010101" pitchFamily="2" charset="-122"/>
                <a:sym typeface="Wingdings" panose="05000000000000000000" pitchFamily="2" charset="2"/>
              </a:rPr>
              <a:t> descriminative</a:t>
            </a:r>
            <a:r>
              <a:rPr lang="en-US" altLang="zh-CN" sz="3200" smtClean="0">
                <a:solidFill>
                  <a:srgbClr val="00206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dirty="0" smtClean="0">
                <a:solidFill>
                  <a:srgbClr val="00206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boosting</a:t>
            </a:r>
            <a:endParaRPr lang="en-US" altLang="zh-CN" sz="3200" dirty="0">
              <a:solidFill>
                <a:srgbClr val="002060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6231" y="3858310"/>
            <a:ext cx="7077075" cy="92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E9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08295" dir="225411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45700" rIns="91405" bIns="45700">
            <a:spAutoFit/>
          </a:bodyPr>
          <a:lstStyle>
            <a:lvl1pPr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0375"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2813"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3188"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4038"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12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384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56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2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Both have the feature selection procedure (greedy).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Both follow the maximum-likelihood principle (arguable).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457200" y="1295400"/>
            <a:ext cx="8326438" cy="1057275"/>
            <a:chOff x="192" y="576"/>
            <a:chExt cx="5245" cy="666"/>
          </a:xfrm>
        </p:grpSpPr>
        <p:pic>
          <p:nvPicPr>
            <p:cNvPr id="9" name="Picture 2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576"/>
              <a:ext cx="3743" cy="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403" y="1009"/>
              <a:ext cx="20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8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Zhu</a:t>
              </a:r>
              <a:r>
                <a:rPr lang="en-US" altLang="zh-CN" sz="1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, Wu, and </a:t>
              </a:r>
              <a:r>
                <a:rPr lang="en-US" altLang="zh-CN" sz="1800">
                  <a:latin typeface="Times New Roman" panose="02020603050405020304" pitchFamily="18" charset="0"/>
                  <a:ea typeface="宋体" panose="02010600030101010101" pitchFamily="2" charset="-122"/>
                </a:rPr>
                <a:t>Mumford </a:t>
              </a:r>
              <a:r>
                <a:rPr lang="en-US" altLang="zh-CN" sz="180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1996-98</a:t>
              </a:r>
              <a:endPara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6136" y="4969415"/>
            <a:ext cx="8458200" cy="86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E9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08295" dir="225411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5" tIns="45700" rIns="91405" bIns="45700">
            <a:spAutoFit/>
          </a:bodyPr>
          <a:lstStyle>
            <a:lvl1pPr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0375"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2813"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3188"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4038" algn="l" defTabSz="912813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12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384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56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2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Generative models focus on single class of interest.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 Boosting is much easier to use since its normalization term is on </a:t>
            </a:r>
            <a:r>
              <a:rPr lang="en-US" altLang="zh-CN" sz="2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sz="200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1600200" y="1600200"/>
            <a:ext cx="533400" cy="533400"/>
          </a:xfrm>
          <a:prstGeom prst="ellipse">
            <a:avLst/>
          </a:prstGeom>
          <a:solidFill>
            <a:srgbClr val="FFCC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524000" y="2743200"/>
            <a:ext cx="533400" cy="533400"/>
          </a:xfrm>
          <a:prstGeom prst="ellipse">
            <a:avLst/>
          </a:prstGeom>
          <a:solidFill>
            <a:srgbClr val="FFCC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79332" y="145889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FRAME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79331" y="2624526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AdaBoost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20999" y="4648200"/>
            <a:ext cx="2222083" cy="1985480"/>
            <a:chOff x="6836013" y="3740203"/>
            <a:chExt cx="2222083" cy="1985480"/>
          </a:xfrm>
        </p:grpSpPr>
        <p:sp>
          <p:nvSpPr>
            <p:cNvPr id="4" name="TextBox 3"/>
            <p:cNvSpPr txBox="1"/>
            <p:nvPr/>
          </p:nvSpPr>
          <p:spPr>
            <a:xfrm>
              <a:off x="6836013" y="5356351"/>
              <a:ext cx="2222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Bela Julesz [1928-2003]</a:t>
              </a:r>
              <a:endParaRPr lang="en-US" dirty="0"/>
            </a:p>
          </p:txBody>
        </p:sp>
        <p:pic>
          <p:nvPicPr>
            <p:cNvPr id="5" name="Picture 6" descr="Jules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00278" y="3740203"/>
              <a:ext cx="1371600" cy="1536806"/>
            </a:xfrm>
            <a:prstGeom prst="rect">
              <a:avLst/>
            </a:prstGeom>
            <a:noFill/>
          </p:spPr>
        </p:pic>
      </p:grpSp>
      <p:sp>
        <p:nvSpPr>
          <p:cNvPr id="7" name="Rectangle 6"/>
          <p:cNvSpPr/>
          <p:nvPr/>
        </p:nvSpPr>
        <p:spPr>
          <a:xfrm>
            <a:off x="481071" y="472977"/>
            <a:ext cx="6688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Julesz’s quest I:  What is a texture?   1962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8" name="Picture 3" descr="Julesz_tex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45" y="1295398"/>
            <a:ext cx="2551956" cy="26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Julesz_tex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58676"/>
            <a:ext cx="2610577" cy="27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57200" y="4495800"/>
            <a:ext cx="61157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2"/>
                </a:solidFill>
              </a:rPr>
              <a:t>“What </a:t>
            </a:r>
            <a:r>
              <a:rPr lang="en-US" altLang="en-US" sz="2400">
                <a:solidFill>
                  <a:srgbClr val="FF0000"/>
                </a:solidFill>
              </a:rPr>
              <a:t>features</a:t>
            </a:r>
            <a:r>
              <a:rPr lang="en-US" altLang="en-US" sz="2400">
                <a:solidFill>
                  <a:schemeClr val="tx2"/>
                </a:solidFill>
              </a:rPr>
              <a:t> and </a:t>
            </a:r>
            <a:r>
              <a:rPr lang="en-US" altLang="en-US" sz="2400">
                <a:solidFill>
                  <a:srgbClr val="FF0000"/>
                </a:solidFill>
              </a:rPr>
              <a:t>statistics</a:t>
            </a:r>
            <a:r>
              <a:rPr lang="en-US" altLang="en-US" sz="2400">
                <a:solidFill>
                  <a:schemeClr val="tx2"/>
                </a:solidFill>
              </a:rPr>
              <a:t> are characteristics of a</a:t>
            </a:r>
          </a:p>
          <a:p>
            <a:pPr eaLnBrk="1" hangingPunct="1"/>
            <a:r>
              <a:rPr lang="en-US" altLang="en-US" sz="2400">
                <a:solidFill>
                  <a:schemeClr val="tx2"/>
                </a:solidFill>
              </a:rPr>
              <a:t>  texture pattern, so that texture pairs that share the </a:t>
            </a:r>
          </a:p>
          <a:p>
            <a:pPr eaLnBrk="1" hangingPunct="1"/>
            <a:r>
              <a:rPr lang="en-US" altLang="en-US" sz="2400">
                <a:solidFill>
                  <a:schemeClr val="tx2"/>
                </a:solidFill>
              </a:rPr>
              <a:t>  same features and statistics </a:t>
            </a:r>
            <a:r>
              <a:rPr lang="en-US" altLang="en-US" sz="2400">
                <a:solidFill>
                  <a:srgbClr val="FF0000"/>
                </a:solidFill>
              </a:rPr>
              <a:t>cannot be told apart </a:t>
            </a:r>
            <a:r>
              <a:rPr lang="en-US" altLang="en-US" sz="2400">
                <a:solidFill>
                  <a:schemeClr val="tx2"/>
                </a:solidFill>
              </a:rPr>
              <a:t>by</a:t>
            </a:r>
          </a:p>
          <a:p>
            <a:pPr eaLnBrk="1" hangingPunct="1"/>
            <a:r>
              <a:rPr lang="en-US" altLang="en-US" sz="2400">
                <a:solidFill>
                  <a:schemeClr val="tx2"/>
                </a:solidFill>
              </a:rPr>
              <a:t>  pre-attentive human visual perception?”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-5643"/>
            <a:ext cx="2654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</a:rPr>
              <a:t>The tale starts with</a:t>
            </a:r>
            <a:endParaRPr 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7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87063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Descriptive </a:t>
            </a:r>
            <a:r>
              <a:rPr lang="en-US" sz="3200" dirty="0">
                <a:solidFill>
                  <a:srgbClr val="002060"/>
                </a:solidFill>
                <a:sym typeface="Wingdings"/>
              </a:rPr>
              <a:t></a:t>
            </a:r>
            <a:r>
              <a:rPr lang="en-US" sz="3200" dirty="0" smtClean="0">
                <a:solidFill>
                  <a:srgbClr val="002060"/>
                </a:solidFill>
              </a:rPr>
              <a:t> discriminative </a:t>
            </a:r>
            <a:r>
              <a:rPr lang="en-US" sz="3200" dirty="0" err="1" smtClean="0">
                <a:solidFill>
                  <a:srgbClr val="002060"/>
                </a:solidFill>
              </a:rPr>
              <a:t>ConvNets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2983389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Posterior </a:t>
            </a:r>
            <a:r>
              <a:rPr lang="en-US" sz="2800" dirty="0" err="1" smtClean="0">
                <a:solidFill>
                  <a:srgbClr val="002060"/>
                </a:solidFill>
              </a:rPr>
              <a:t>prob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= logistic regression </a:t>
            </a:r>
            <a:r>
              <a:rPr lang="en-US" sz="2800" dirty="0" err="1" smtClean="0">
                <a:solidFill>
                  <a:srgbClr val="002060"/>
                </a:solidFill>
              </a:rPr>
              <a:t>ConvNet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27" y="1613776"/>
            <a:ext cx="4585915" cy="740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746627"/>
            <a:ext cx="3906513" cy="7515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24300" y="2433935"/>
            <a:ext cx="4462698" cy="461665"/>
            <a:chOff x="457200" y="2209800"/>
            <a:chExt cx="4462698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2209800"/>
              <a:ext cx="4381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2</a:t>
              </a:r>
              <a:r>
                <a:rPr lang="en-US" sz="2400" dirty="0" smtClean="0">
                  <a:solidFill>
                    <a:srgbClr val="002060"/>
                  </a:solidFill>
                </a:rPr>
                <a:t> categories, p1 and p0, prior for 1 is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7158" y="2365970"/>
              <a:ext cx="162740" cy="2260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786260"/>
            <a:ext cx="2656630" cy="319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152" y="1238489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Descriptive models for two classes: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310" y="6286795"/>
            <a:ext cx="8561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cs typeface="Times New Roman" panose="02020603050405020304" pitchFamily="18" charset="0"/>
              </a:rPr>
              <a:t>Zhuowen Tu, </a:t>
            </a:r>
            <a:r>
              <a:rPr lang="en-US" sz="2000" smtClean="0">
                <a:solidFill>
                  <a:srgbClr val="002060"/>
                </a:solidFill>
                <a:cs typeface="Times New Roman" panose="02020603050405020304" pitchFamily="18" charset="0"/>
              </a:rPr>
              <a:t>“</a:t>
            </a:r>
            <a:r>
              <a:rPr lang="en-US" sz="2000">
                <a:solidFill>
                  <a:srgbClr val="002060"/>
                </a:solidFill>
                <a:cs typeface="Times New Roman" panose="02020603050405020304" pitchFamily="18" charset="0"/>
              </a:rPr>
              <a:t>Learning Generative Models via Discriminative Approaches”, CVPR, 2007. </a:t>
            </a:r>
            <a:endParaRPr lang="en-US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859275"/>
            <a:ext cx="1348387" cy="1326696"/>
          </a:xfrm>
          <a:prstGeom prst="rect">
            <a:avLst/>
          </a:prstGeom>
        </p:spPr>
      </p:pic>
      <p:pic>
        <p:nvPicPr>
          <p:cNvPr id="7" name="Picture 17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87" y="1547568"/>
            <a:ext cx="6604979" cy="66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80" y="3047049"/>
            <a:ext cx="5878839" cy="74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5689" y="450135"/>
            <a:ext cx="8275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cs typeface="Times New Roman" panose="02020603050405020304" pitchFamily="18" charset="0"/>
              </a:rPr>
              <a:t>Learning </a:t>
            </a:r>
            <a:r>
              <a:rPr lang="en-US" sz="3200" smtClean="0">
                <a:solidFill>
                  <a:srgbClr val="002060"/>
                </a:solidFill>
                <a:cs typeface="Times New Roman" panose="02020603050405020304" pitchFamily="18" charset="0"/>
              </a:rPr>
              <a:t>generative models </a:t>
            </a:r>
            <a:r>
              <a:rPr lang="en-US" sz="3200">
                <a:solidFill>
                  <a:srgbClr val="002060"/>
                </a:solidFill>
                <a:cs typeface="Times New Roman" panose="02020603050405020304" pitchFamily="18" charset="0"/>
              </a:rPr>
              <a:t>via d</a:t>
            </a:r>
            <a:r>
              <a:rPr lang="en-US" sz="3200" smtClean="0">
                <a:solidFill>
                  <a:srgbClr val="002060"/>
                </a:solidFill>
                <a:cs typeface="Times New Roman" panose="02020603050405020304" pitchFamily="18" charset="0"/>
              </a:rPr>
              <a:t>iscriminative pursuit </a:t>
            </a:r>
            <a:endParaRPr lang="en-US" sz="3200"/>
          </a:p>
        </p:txBody>
      </p:sp>
      <p:sp>
        <p:nvSpPr>
          <p:cNvPr id="13" name="TextBox 12"/>
          <p:cNvSpPr txBox="1"/>
          <p:nvPr/>
        </p:nvSpPr>
        <p:spPr>
          <a:xfrm>
            <a:off x="409460" y="1220450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</a:rPr>
              <a:t>Bayes rule:</a:t>
            </a:r>
            <a:endParaRPr lang="en-US" sz="2400">
              <a:solidFill>
                <a:srgbClr val="00206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88166" y="1447799"/>
            <a:ext cx="2817143" cy="1314349"/>
            <a:chOff x="5388166" y="1447799"/>
            <a:chExt cx="2817143" cy="1314349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921145" y="2392260"/>
              <a:ext cx="2284164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altLang="zh-CN" sz="2400">
                  <a:cs typeface="Times New Roman" panose="02020603050405020304" pitchFamily="18" charset="0"/>
                </a:rPr>
                <a:t>Drop </a:t>
              </a:r>
              <a:r>
                <a:rPr lang="en-US" altLang="zh-CN" sz="2400" smtClean="0">
                  <a:cs typeface="Times New Roman" panose="02020603050405020304" pitchFamily="18" charset="0"/>
                </a:rPr>
                <a:t>the prior ratio</a:t>
              </a:r>
              <a:endParaRPr lang="en-US" altLang="zh-CN" sz="2400" dirty="0"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88166" y="1447799"/>
              <a:ext cx="1371600" cy="8615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172200" y="4187339"/>
            <a:ext cx="22841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400">
                <a:cs typeface="Times New Roman" panose="02020603050405020304" pitchFamily="18" charset="0"/>
              </a:rPr>
              <a:t>n</a:t>
            </a:r>
            <a:r>
              <a:rPr lang="en-US" altLang="zh-CN" sz="2400" smtClean="0">
                <a:cs typeface="Times New Roman" panose="02020603050405020304" pitchFamily="18" charset="0"/>
              </a:rPr>
              <a:t>egative or uniform</a:t>
            </a:r>
            <a:endParaRPr lang="en-US" altLang="zh-CN" sz="2400" dirty="0"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0" y="2908838"/>
            <a:ext cx="1867602" cy="1018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173614" y="4309820"/>
            <a:ext cx="29473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400" smtClean="0">
                <a:cs typeface="Times New Roman" panose="02020603050405020304" pitchFamily="18" charset="0"/>
              </a:rPr>
              <a:t>Discriminative pursuit</a:t>
            </a:r>
          </a:p>
          <a:p>
            <a:r>
              <a:rPr lang="en-US" altLang="zh-CN" sz="2400">
                <a:cs typeface="Times New Roman" panose="02020603050405020304" pitchFamily="18" charset="0"/>
              </a:rPr>
              <a:t> </a:t>
            </a:r>
            <a:r>
              <a:rPr lang="en-US" altLang="zh-CN" sz="2400" smtClean="0">
                <a:cs typeface="Times New Roman" panose="02020603050405020304" pitchFamily="18" charset="0"/>
              </a:rPr>
              <a:t>           Boosting</a:t>
            </a:r>
            <a:endParaRPr lang="en-US" altLang="zh-CN" sz="2400" dirty="0"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33" y="5569909"/>
            <a:ext cx="5588746" cy="25730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6786390" y="3648814"/>
            <a:ext cx="303460" cy="5568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759530" y="3787993"/>
            <a:ext cx="55210" cy="5218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94" name="Line 18"/>
          <p:cNvSpPr>
            <a:spLocks noChangeShapeType="1"/>
          </p:cNvSpPr>
          <p:nvPr/>
        </p:nvSpPr>
        <p:spPr bwMode="auto">
          <a:xfrm flipV="1">
            <a:off x="1828800" y="5334000"/>
            <a:ext cx="4481512" cy="142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64644" name="Group 68"/>
          <p:cNvGrpSpPr>
            <a:grpSpLocks/>
          </p:cNvGrpSpPr>
          <p:nvPr/>
        </p:nvGrpSpPr>
        <p:grpSpPr bwMode="auto">
          <a:xfrm>
            <a:off x="2197100" y="3800475"/>
            <a:ext cx="1044575" cy="1547813"/>
            <a:chOff x="1367" y="3084"/>
            <a:chExt cx="658" cy="975"/>
          </a:xfrm>
        </p:grpSpPr>
        <p:grpSp>
          <p:nvGrpSpPr>
            <p:cNvPr id="664583" name="Group 7"/>
            <p:cNvGrpSpPr>
              <a:grpSpLocks/>
            </p:cNvGrpSpPr>
            <p:nvPr/>
          </p:nvGrpSpPr>
          <p:grpSpPr bwMode="auto">
            <a:xfrm>
              <a:off x="1367" y="3362"/>
              <a:ext cx="658" cy="482"/>
              <a:chOff x="1728" y="1104"/>
              <a:chExt cx="1056" cy="528"/>
            </a:xfrm>
          </p:grpSpPr>
          <p:sp>
            <p:nvSpPr>
              <p:cNvPr id="664584" name="Text Box 8"/>
              <p:cNvSpPr txBox="1">
                <a:spLocks noChangeArrowheads="1"/>
              </p:cNvSpPr>
              <p:nvPr/>
            </p:nvSpPr>
            <p:spPr bwMode="auto">
              <a:xfrm>
                <a:off x="1783" y="1248"/>
                <a:ext cx="970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1200" dirty="0">
                    <a:ea typeface="宋体" panose="02010600030101010101" pitchFamily="2" charset="-122"/>
                  </a:rPr>
                  <a:t>Discriminative Model </a:t>
                </a:r>
              </a:p>
            </p:txBody>
          </p:sp>
          <p:sp>
            <p:nvSpPr>
              <p:cNvPr id="664585" name="Oval 9"/>
              <p:cNvSpPr>
                <a:spLocks noChangeArrowheads="1"/>
              </p:cNvSpPr>
              <p:nvPr/>
            </p:nvSpPr>
            <p:spPr bwMode="auto">
              <a:xfrm>
                <a:off x="1728" y="1104"/>
                <a:ext cx="1056" cy="528"/>
              </a:xfrm>
              <a:prstGeom prst="ellipse">
                <a:avLst/>
              </a:prstGeom>
              <a:noFill/>
              <a:ln w="15875" algn="ctr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64593" name="Line 17"/>
            <p:cNvSpPr>
              <a:spLocks noChangeShapeType="1"/>
            </p:cNvSpPr>
            <p:nvPr/>
          </p:nvSpPr>
          <p:spPr bwMode="auto">
            <a:xfrm flipH="1">
              <a:off x="1947" y="3084"/>
              <a:ext cx="0" cy="32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664625" name="Group 49"/>
            <p:cNvGrpSpPr>
              <a:grpSpLocks/>
            </p:cNvGrpSpPr>
            <p:nvPr/>
          </p:nvGrpSpPr>
          <p:grpSpPr bwMode="auto">
            <a:xfrm>
              <a:off x="1470" y="3781"/>
              <a:ext cx="542" cy="278"/>
              <a:chOff x="1532" y="3384"/>
              <a:chExt cx="542" cy="278"/>
            </a:xfrm>
          </p:grpSpPr>
          <p:sp>
            <p:nvSpPr>
              <p:cNvPr id="664592" name="Line 16"/>
              <p:cNvSpPr>
                <a:spLocks noChangeShapeType="1"/>
              </p:cNvSpPr>
              <p:nvPr/>
            </p:nvSpPr>
            <p:spPr bwMode="auto">
              <a:xfrm flipV="1">
                <a:off x="1577" y="3384"/>
                <a:ext cx="7" cy="27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arrow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64595" name="Text Box 19"/>
              <p:cNvSpPr txBox="1">
                <a:spLocks noChangeArrowheads="1"/>
              </p:cNvSpPr>
              <p:nvPr/>
            </p:nvSpPr>
            <p:spPr bwMode="auto">
              <a:xfrm>
                <a:off x="1532" y="3492"/>
                <a:ext cx="542" cy="1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zh-CN" sz="1200">
                    <a:latin typeface="Times New Roman" panose="02020603050405020304" pitchFamily="18" charset="0"/>
                    <a:ea typeface="宋体" panose="02010600030101010101" pitchFamily="2" charset="-122"/>
                  </a:rPr>
                  <a:t>positives</a:t>
                </a:r>
              </a:p>
            </p:txBody>
          </p:sp>
        </p:grpSp>
        <p:sp>
          <p:nvSpPr>
            <p:cNvPr id="664596" name="Text Box 20"/>
            <p:cNvSpPr txBox="1">
              <a:spLocks noChangeArrowheads="1"/>
            </p:cNvSpPr>
            <p:nvPr/>
          </p:nvSpPr>
          <p:spPr bwMode="auto">
            <a:xfrm>
              <a:off x="1406" y="3139"/>
              <a:ext cx="5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zh-CN" sz="1200">
                  <a:latin typeface="Times New Roman" panose="02020603050405020304" pitchFamily="18" charset="0"/>
                  <a:ea typeface="宋体" panose="02010600030101010101" pitchFamily="2" charset="-122"/>
                </a:rPr>
                <a:t>negatives</a:t>
              </a:r>
            </a:p>
          </p:txBody>
        </p:sp>
      </p:grpSp>
      <p:grpSp>
        <p:nvGrpSpPr>
          <p:cNvPr id="664646" name="Group 70"/>
          <p:cNvGrpSpPr>
            <a:grpSpLocks/>
          </p:cNvGrpSpPr>
          <p:nvPr/>
        </p:nvGrpSpPr>
        <p:grpSpPr bwMode="auto">
          <a:xfrm>
            <a:off x="4098927" y="3800475"/>
            <a:ext cx="1069976" cy="1547813"/>
            <a:chOff x="2565" y="3084"/>
            <a:chExt cx="674" cy="975"/>
          </a:xfrm>
        </p:grpSpPr>
        <p:grpSp>
          <p:nvGrpSpPr>
            <p:cNvPr id="664589" name="Group 13"/>
            <p:cNvGrpSpPr>
              <a:grpSpLocks/>
            </p:cNvGrpSpPr>
            <p:nvPr/>
          </p:nvGrpSpPr>
          <p:grpSpPr bwMode="auto">
            <a:xfrm>
              <a:off x="2565" y="3344"/>
              <a:ext cx="674" cy="482"/>
              <a:chOff x="1728" y="1104"/>
              <a:chExt cx="1084" cy="528"/>
            </a:xfrm>
          </p:grpSpPr>
          <p:sp>
            <p:nvSpPr>
              <p:cNvPr id="664590" name="Text Box 14"/>
              <p:cNvSpPr txBox="1">
                <a:spLocks noChangeArrowheads="1"/>
              </p:cNvSpPr>
              <p:nvPr/>
            </p:nvSpPr>
            <p:spPr bwMode="auto">
              <a:xfrm>
                <a:off x="1790" y="1244"/>
                <a:ext cx="1022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1200" dirty="0">
                    <a:ea typeface="宋体" panose="02010600030101010101" pitchFamily="2" charset="-122"/>
                  </a:rPr>
                  <a:t>Discriminative Model </a:t>
                </a:r>
              </a:p>
            </p:txBody>
          </p:sp>
          <p:sp>
            <p:nvSpPr>
              <p:cNvPr id="664591" name="Oval 15"/>
              <p:cNvSpPr>
                <a:spLocks noChangeArrowheads="1"/>
              </p:cNvSpPr>
              <p:nvPr/>
            </p:nvSpPr>
            <p:spPr bwMode="auto">
              <a:xfrm>
                <a:off x="1728" y="1104"/>
                <a:ext cx="1056" cy="528"/>
              </a:xfrm>
              <a:prstGeom prst="ellipse">
                <a:avLst/>
              </a:prstGeom>
              <a:noFill/>
              <a:ln w="15875" algn="ctr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64626" name="Group 50"/>
            <p:cNvGrpSpPr>
              <a:grpSpLocks/>
            </p:cNvGrpSpPr>
            <p:nvPr/>
          </p:nvGrpSpPr>
          <p:grpSpPr bwMode="auto">
            <a:xfrm>
              <a:off x="2656" y="3781"/>
              <a:ext cx="542" cy="278"/>
              <a:chOff x="2718" y="3384"/>
              <a:chExt cx="542" cy="278"/>
            </a:xfrm>
          </p:grpSpPr>
          <p:sp>
            <p:nvSpPr>
              <p:cNvPr id="664600" name="Text Box 24"/>
              <p:cNvSpPr txBox="1">
                <a:spLocks noChangeArrowheads="1"/>
              </p:cNvSpPr>
              <p:nvPr/>
            </p:nvSpPr>
            <p:spPr bwMode="auto">
              <a:xfrm>
                <a:off x="2718" y="3483"/>
                <a:ext cx="542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zh-CN" sz="1200">
                    <a:latin typeface="Times New Roman" panose="02020603050405020304" pitchFamily="18" charset="0"/>
                    <a:ea typeface="宋体" panose="02010600030101010101" pitchFamily="2" charset="-122"/>
                  </a:rPr>
                  <a:t>positives</a:t>
                </a:r>
              </a:p>
            </p:txBody>
          </p:sp>
          <p:sp>
            <p:nvSpPr>
              <p:cNvPr id="664601" name="Line 25"/>
              <p:cNvSpPr>
                <a:spLocks noChangeShapeType="1"/>
              </p:cNvSpPr>
              <p:nvPr/>
            </p:nvSpPr>
            <p:spPr bwMode="auto">
              <a:xfrm flipV="1">
                <a:off x="2777" y="3384"/>
                <a:ext cx="6" cy="27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arrow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64602" name="Line 26"/>
            <p:cNvSpPr>
              <a:spLocks noChangeShapeType="1"/>
            </p:cNvSpPr>
            <p:nvPr/>
          </p:nvSpPr>
          <p:spPr bwMode="auto">
            <a:xfrm flipH="1">
              <a:off x="3146" y="3084"/>
              <a:ext cx="0" cy="32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64603" name="Text Box 27"/>
            <p:cNvSpPr txBox="1">
              <a:spLocks noChangeArrowheads="1"/>
            </p:cNvSpPr>
            <p:nvPr/>
          </p:nvSpPr>
          <p:spPr bwMode="auto">
            <a:xfrm>
              <a:off x="2605" y="3139"/>
              <a:ext cx="54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zh-CN" sz="1200">
                  <a:latin typeface="Times New Roman" panose="02020603050405020304" pitchFamily="18" charset="0"/>
                  <a:ea typeface="宋体" panose="02010600030101010101" pitchFamily="2" charset="-122"/>
                </a:rPr>
                <a:t>negatives</a:t>
              </a:r>
            </a:p>
          </p:txBody>
        </p:sp>
      </p:grpSp>
      <p:grpSp>
        <p:nvGrpSpPr>
          <p:cNvPr id="664648" name="Group 72"/>
          <p:cNvGrpSpPr>
            <a:grpSpLocks/>
          </p:cNvGrpSpPr>
          <p:nvPr/>
        </p:nvGrpSpPr>
        <p:grpSpPr bwMode="auto">
          <a:xfrm>
            <a:off x="6037259" y="3829050"/>
            <a:ext cx="1076324" cy="1519238"/>
            <a:chOff x="3786" y="3102"/>
            <a:chExt cx="678" cy="957"/>
          </a:xfrm>
        </p:grpSpPr>
        <p:grpSp>
          <p:nvGrpSpPr>
            <p:cNvPr id="664605" name="Group 29"/>
            <p:cNvGrpSpPr>
              <a:grpSpLocks/>
            </p:cNvGrpSpPr>
            <p:nvPr/>
          </p:nvGrpSpPr>
          <p:grpSpPr bwMode="auto">
            <a:xfrm>
              <a:off x="3786" y="3344"/>
              <a:ext cx="678" cy="482"/>
              <a:chOff x="1728" y="1104"/>
              <a:chExt cx="1089" cy="528"/>
            </a:xfrm>
          </p:grpSpPr>
          <p:sp>
            <p:nvSpPr>
              <p:cNvPr id="664606" name="Text Box 30"/>
              <p:cNvSpPr txBox="1">
                <a:spLocks noChangeArrowheads="1"/>
              </p:cNvSpPr>
              <p:nvPr/>
            </p:nvSpPr>
            <p:spPr bwMode="auto">
              <a:xfrm>
                <a:off x="1792" y="1244"/>
                <a:ext cx="1025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1200" dirty="0">
                    <a:ea typeface="宋体" panose="02010600030101010101" pitchFamily="2" charset="-122"/>
                  </a:rPr>
                  <a:t>Discriminative Model </a:t>
                </a:r>
              </a:p>
            </p:txBody>
          </p:sp>
          <p:sp>
            <p:nvSpPr>
              <p:cNvPr id="664607" name="Oval 31"/>
              <p:cNvSpPr>
                <a:spLocks noChangeArrowheads="1"/>
              </p:cNvSpPr>
              <p:nvPr/>
            </p:nvSpPr>
            <p:spPr bwMode="auto">
              <a:xfrm>
                <a:off x="1728" y="1104"/>
                <a:ext cx="1056" cy="528"/>
              </a:xfrm>
              <a:prstGeom prst="ellipse">
                <a:avLst/>
              </a:prstGeom>
              <a:noFill/>
              <a:ln w="15875" algn="ctr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64627" name="Group 51"/>
            <p:cNvGrpSpPr>
              <a:grpSpLocks/>
            </p:cNvGrpSpPr>
            <p:nvPr/>
          </p:nvGrpSpPr>
          <p:grpSpPr bwMode="auto">
            <a:xfrm>
              <a:off x="3881" y="3781"/>
              <a:ext cx="541" cy="278"/>
              <a:chOff x="3943" y="3384"/>
              <a:chExt cx="541" cy="278"/>
            </a:xfrm>
          </p:grpSpPr>
          <p:sp>
            <p:nvSpPr>
              <p:cNvPr id="664611" name="Text Box 35"/>
              <p:cNvSpPr txBox="1">
                <a:spLocks noChangeArrowheads="1"/>
              </p:cNvSpPr>
              <p:nvPr/>
            </p:nvSpPr>
            <p:spPr bwMode="auto">
              <a:xfrm>
                <a:off x="3943" y="3483"/>
                <a:ext cx="541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zh-CN" sz="1200">
                    <a:latin typeface="Times New Roman" panose="02020603050405020304" pitchFamily="18" charset="0"/>
                    <a:ea typeface="宋体" panose="02010600030101010101" pitchFamily="2" charset="-122"/>
                  </a:rPr>
                  <a:t>positives</a:t>
                </a:r>
              </a:p>
            </p:txBody>
          </p:sp>
          <p:sp>
            <p:nvSpPr>
              <p:cNvPr id="664612" name="Line 36"/>
              <p:cNvSpPr>
                <a:spLocks noChangeShapeType="1"/>
              </p:cNvSpPr>
              <p:nvPr/>
            </p:nvSpPr>
            <p:spPr bwMode="auto">
              <a:xfrm flipV="1">
                <a:off x="4000" y="3384"/>
                <a:ext cx="7" cy="27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arrow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64613" name="Line 37"/>
            <p:cNvSpPr>
              <a:spLocks noChangeShapeType="1"/>
            </p:cNvSpPr>
            <p:nvPr/>
          </p:nvSpPr>
          <p:spPr bwMode="auto">
            <a:xfrm flipH="1">
              <a:off x="4370" y="3102"/>
              <a:ext cx="0" cy="32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664614" name="Text Box 38"/>
            <p:cNvSpPr txBox="1">
              <a:spLocks noChangeArrowheads="1"/>
            </p:cNvSpPr>
            <p:nvPr/>
          </p:nvSpPr>
          <p:spPr bwMode="auto">
            <a:xfrm>
              <a:off x="3829" y="3155"/>
              <a:ext cx="541" cy="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zh-CN" sz="1200">
                  <a:latin typeface="Times New Roman" panose="02020603050405020304" pitchFamily="18" charset="0"/>
                  <a:ea typeface="宋体" panose="02010600030101010101" pitchFamily="2" charset="-122"/>
                </a:rPr>
                <a:t>negatives</a:t>
              </a:r>
            </a:p>
          </p:txBody>
        </p:sp>
      </p:grpSp>
      <p:grpSp>
        <p:nvGrpSpPr>
          <p:cNvPr id="664642" name="Group 66"/>
          <p:cNvGrpSpPr>
            <a:grpSpLocks/>
          </p:cNvGrpSpPr>
          <p:nvPr/>
        </p:nvGrpSpPr>
        <p:grpSpPr bwMode="auto">
          <a:xfrm>
            <a:off x="1890712" y="1419225"/>
            <a:ext cx="1595438" cy="2424113"/>
            <a:chOff x="1174" y="1584"/>
            <a:chExt cx="1005" cy="1527"/>
          </a:xfrm>
        </p:grpSpPr>
        <p:grpSp>
          <p:nvGrpSpPr>
            <p:cNvPr id="664624" name="Group 48"/>
            <p:cNvGrpSpPr>
              <a:grpSpLocks/>
            </p:cNvGrpSpPr>
            <p:nvPr/>
          </p:nvGrpSpPr>
          <p:grpSpPr bwMode="auto">
            <a:xfrm>
              <a:off x="1174" y="1837"/>
              <a:ext cx="1005" cy="1274"/>
              <a:chOff x="1236" y="1440"/>
              <a:chExt cx="1005" cy="1274"/>
            </a:xfrm>
          </p:grpSpPr>
          <p:pic>
            <p:nvPicPr>
              <p:cNvPr id="664582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6" y="1596"/>
                <a:ext cx="1005" cy="11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64587" name="Text Box 11"/>
              <p:cNvSpPr txBox="1">
                <a:spLocks noChangeArrowheads="1"/>
              </p:cNvSpPr>
              <p:nvPr/>
            </p:nvSpPr>
            <p:spPr bwMode="auto">
              <a:xfrm>
                <a:off x="1248" y="1440"/>
                <a:ext cx="966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zh-CN" sz="12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Reference Distribution</a:t>
                </a:r>
              </a:p>
            </p:txBody>
          </p:sp>
        </p:grpSp>
        <p:pic>
          <p:nvPicPr>
            <p:cNvPr id="664630" name="Picture 54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584"/>
              <a:ext cx="431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64633" name="Group 57"/>
          <p:cNvGrpSpPr>
            <a:grpSpLocks/>
          </p:cNvGrpSpPr>
          <p:nvPr/>
        </p:nvGrpSpPr>
        <p:grpSpPr bwMode="auto">
          <a:xfrm>
            <a:off x="103187" y="3248026"/>
            <a:ext cx="1725613" cy="2522538"/>
            <a:chOff x="48" y="2736"/>
            <a:chExt cx="1087" cy="1589"/>
          </a:xfrm>
        </p:grpSpPr>
        <p:grpSp>
          <p:nvGrpSpPr>
            <p:cNvPr id="664623" name="Group 47"/>
            <p:cNvGrpSpPr>
              <a:grpSpLocks/>
            </p:cNvGrpSpPr>
            <p:nvPr/>
          </p:nvGrpSpPr>
          <p:grpSpPr bwMode="auto">
            <a:xfrm>
              <a:off x="48" y="2941"/>
              <a:ext cx="1087" cy="1384"/>
              <a:chOff x="110" y="2544"/>
              <a:chExt cx="1087" cy="1384"/>
            </a:xfrm>
          </p:grpSpPr>
          <p:pic>
            <p:nvPicPr>
              <p:cNvPr id="664581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" y="2544"/>
                <a:ext cx="1087" cy="1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64586" name="Text Box 10"/>
              <p:cNvSpPr txBox="1">
                <a:spLocks noChangeArrowheads="1"/>
              </p:cNvSpPr>
              <p:nvPr/>
            </p:nvSpPr>
            <p:spPr bwMode="auto">
              <a:xfrm>
                <a:off x="128" y="3773"/>
                <a:ext cx="1047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63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Target Distribution</a:t>
                </a:r>
              </a:p>
            </p:txBody>
          </p:sp>
        </p:grpSp>
        <p:pic>
          <p:nvPicPr>
            <p:cNvPr id="664632" name="Picture 56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736"/>
              <a:ext cx="100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64645" name="Group 69"/>
          <p:cNvGrpSpPr>
            <a:grpSpLocks/>
          </p:cNvGrpSpPr>
          <p:nvPr/>
        </p:nvGrpSpPr>
        <p:grpSpPr bwMode="auto">
          <a:xfrm>
            <a:off x="3241675" y="1414463"/>
            <a:ext cx="2085975" cy="3238500"/>
            <a:chOff x="2025" y="1581"/>
            <a:chExt cx="1314" cy="2040"/>
          </a:xfrm>
        </p:grpSpPr>
        <p:pic>
          <p:nvPicPr>
            <p:cNvPr id="664588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" y="2011"/>
              <a:ext cx="979" cy="1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4597" name="Line 21"/>
            <p:cNvSpPr>
              <a:spLocks noChangeShapeType="1"/>
            </p:cNvSpPr>
            <p:nvPr/>
          </p:nvSpPr>
          <p:spPr bwMode="auto">
            <a:xfrm>
              <a:off x="2025" y="3621"/>
              <a:ext cx="5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4598" name="Line 22"/>
            <p:cNvSpPr>
              <a:spLocks noChangeShapeType="1"/>
            </p:cNvSpPr>
            <p:nvPr/>
          </p:nvSpPr>
          <p:spPr bwMode="auto">
            <a:xfrm flipV="1">
              <a:off x="2411" y="3084"/>
              <a:ext cx="0" cy="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4599" name="Text Box 23"/>
            <p:cNvSpPr txBox="1">
              <a:spLocks noChangeArrowheads="1"/>
            </p:cNvSpPr>
            <p:nvPr/>
          </p:nvSpPr>
          <p:spPr bwMode="auto">
            <a:xfrm>
              <a:off x="2037" y="3192"/>
              <a:ext cx="54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zh-CN" sz="1200">
                  <a:latin typeface="Times New Roman" panose="02020603050405020304" pitchFamily="18" charset="0"/>
                  <a:ea typeface="宋体" panose="02010600030101010101" pitchFamily="2" charset="-122"/>
                </a:rPr>
                <a:t>Bootstrapping/sampling</a:t>
              </a:r>
            </a:p>
          </p:txBody>
        </p:sp>
        <p:pic>
          <p:nvPicPr>
            <p:cNvPr id="664639" name="Picture 63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" y="1581"/>
              <a:ext cx="431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64647" name="Group 71"/>
          <p:cNvGrpSpPr>
            <a:grpSpLocks/>
          </p:cNvGrpSpPr>
          <p:nvPr/>
        </p:nvGrpSpPr>
        <p:grpSpPr bwMode="auto">
          <a:xfrm>
            <a:off x="5153025" y="1414463"/>
            <a:ext cx="2078037" cy="3182937"/>
            <a:chOff x="3229" y="1581"/>
            <a:chExt cx="1309" cy="2005"/>
          </a:xfrm>
        </p:grpSpPr>
        <p:sp>
          <p:nvSpPr>
            <p:cNvPr id="664604" name="Line 28"/>
            <p:cNvSpPr>
              <a:spLocks noChangeShapeType="1"/>
            </p:cNvSpPr>
            <p:nvPr/>
          </p:nvSpPr>
          <p:spPr bwMode="auto">
            <a:xfrm>
              <a:off x="3229" y="3586"/>
              <a:ext cx="5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64608" name="Picture 3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" y="2011"/>
              <a:ext cx="967" cy="1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4609" name="Line 33"/>
            <p:cNvSpPr>
              <a:spLocks noChangeShapeType="1"/>
            </p:cNvSpPr>
            <p:nvPr/>
          </p:nvSpPr>
          <p:spPr bwMode="auto">
            <a:xfrm flipV="1">
              <a:off x="3623" y="3039"/>
              <a:ext cx="0" cy="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4610" name="Text Box 34"/>
            <p:cNvSpPr txBox="1">
              <a:spLocks noChangeArrowheads="1"/>
            </p:cNvSpPr>
            <p:nvPr/>
          </p:nvSpPr>
          <p:spPr bwMode="auto">
            <a:xfrm>
              <a:off x="3264" y="3147"/>
              <a:ext cx="5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zh-CN" sz="1200">
                  <a:latin typeface="Times New Roman" panose="02020603050405020304" pitchFamily="18" charset="0"/>
                  <a:ea typeface="宋体" panose="02010600030101010101" pitchFamily="2" charset="-122"/>
                </a:rPr>
                <a:t>Bootstrapping/sampling</a:t>
              </a:r>
            </a:p>
          </p:txBody>
        </p:sp>
        <p:pic>
          <p:nvPicPr>
            <p:cNvPr id="664640" name="Picture 64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" y="1581"/>
              <a:ext cx="431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64649" name="Group 73"/>
          <p:cNvGrpSpPr>
            <a:grpSpLocks/>
          </p:cNvGrpSpPr>
          <p:nvPr/>
        </p:nvGrpSpPr>
        <p:grpSpPr bwMode="auto">
          <a:xfrm>
            <a:off x="7108825" y="3243261"/>
            <a:ext cx="1963737" cy="2506661"/>
            <a:chOff x="4461" y="2733"/>
            <a:chExt cx="1237" cy="1579"/>
          </a:xfrm>
        </p:grpSpPr>
        <p:sp>
          <p:nvSpPr>
            <p:cNvPr id="664615" name="Line 39"/>
            <p:cNvSpPr>
              <a:spLocks noChangeShapeType="1"/>
            </p:cNvSpPr>
            <p:nvPr/>
          </p:nvSpPr>
          <p:spPr bwMode="auto">
            <a:xfrm>
              <a:off x="4461" y="3568"/>
              <a:ext cx="1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64616" name="Picture 4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2977"/>
              <a:ext cx="1058" cy="1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4617" name="Text Box 41"/>
            <p:cNvSpPr txBox="1">
              <a:spLocks noChangeArrowheads="1"/>
            </p:cNvSpPr>
            <p:nvPr/>
          </p:nvSpPr>
          <p:spPr bwMode="auto">
            <a:xfrm>
              <a:off x="4693" y="4157"/>
              <a:ext cx="96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zh-CN" sz="1600">
                  <a:latin typeface="Times New Roman" panose="02020603050405020304" pitchFamily="18" charset="0"/>
                  <a:ea typeface="宋体" panose="02010600030101010101" pitchFamily="2" charset="-122"/>
                </a:rPr>
                <a:t>Learned Model</a:t>
              </a:r>
            </a:p>
          </p:txBody>
        </p:sp>
        <p:pic>
          <p:nvPicPr>
            <p:cNvPr id="664641" name="Picture 65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1" y="2733"/>
              <a:ext cx="431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2" name="Rectangle 2"/>
          <p:cNvSpPr txBox="1">
            <a:spLocks noChangeArrowheads="1"/>
          </p:cNvSpPr>
          <p:nvPr/>
        </p:nvSpPr>
        <p:spPr>
          <a:xfrm>
            <a:off x="255588" y="461963"/>
            <a:ext cx="7772400" cy="61959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3200" kern="0" smtClean="0"/>
              <a:t> </a:t>
            </a:r>
            <a:r>
              <a:rPr lang="en-US" altLang="en-US" sz="3200" kern="0" smtClean="0">
                <a:solidFill>
                  <a:srgbClr val="002060"/>
                </a:solidFill>
                <a:latin typeface="Arial Narrow" panose="020B0606020202030204" pitchFamily="34" charset="0"/>
              </a:rPr>
              <a:t>Toy Example III:  Learning a 2D distribution </a:t>
            </a:r>
            <a:endParaRPr lang="en-US" altLang="en-US" sz="3200" kern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66310" y="6286795"/>
            <a:ext cx="8561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cs typeface="Times New Roman" panose="02020603050405020304" pitchFamily="18" charset="0"/>
              </a:rPr>
              <a:t>Zhuowen Tu, </a:t>
            </a:r>
            <a:r>
              <a:rPr lang="en-US" sz="2000" smtClean="0">
                <a:solidFill>
                  <a:srgbClr val="002060"/>
                </a:solidFill>
                <a:cs typeface="Times New Roman" panose="02020603050405020304" pitchFamily="18" charset="0"/>
              </a:rPr>
              <a:t>“</a:t>
            </a:r>
            <a:r>
              <a:rPr lang="en-US" sz="2000">
                <a:solidFill>
                  <a:srgbClr val="002060"/>
                </a:solidFill>
                <a:cs typeface="Times New Roman" panose="02020603050405020304" pitchFamily="18" charset="0"/>
              </a:rPr>
              <a:t>Learning Generative Models via Discriminative Approaches”, CVPR, 2007. </a:t>
            </a:r>
            <a:endParaRPr lang="en-US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68198" y="948794"/>
            <a:ext cx="8731031" cy="572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Down Arrow 173"/>
          <p:cNvSpPr/>
          <p:nvPr/>
        </p:nvSpPr>
        <p:spPr>
          <a:xfrm>
            <a:off x="4475143" y="4594665"/>
            <a:ext cx="282890" cy="400473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TextBox 201"/>
          <p:cNvSpPr txBox="1"/>
          <p:nvPr/>
        </p:nvSpPr>
        <p:spPr>
          <a:xfrm>
            <a:off x="4073930" y="4559396"/>
            <a:ext cx="501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cs typeface="Times New Roman" panose="02020603050405020304" pitchFamily="18" charset="0"/>
              </a:rPr>
              <a:t>synthesize </a:t>
            </a:r>
            <a:r>
              <a:rPr lang="en-US" sz="2000" dirty="0" smtClean="0">
                <a:cs typeface="Times New Roman" panose="02020603050405020304" pitchFamily="18" charset="0"/>
              </a:rPr>
              <a:t>pseudo-negative samples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77526" y="5039554"/>
            <a:ext cx="1636776" cy="1243584"/>
            <a:chOff x="487090" y="397755"/>
            <a:chExt cx="4640771" cy="3552036"/>
          </a:xfrm>
        </p:grpSpPr>
        <p:sp>
          <p:nvSpPr>
            <p:cNvPr id="828" name="Freeform 827"/>
            <p:cNvSpPr/>
            <p:nvPr/>
          </p:nvSpPr>
          <p:spPr>
            <a:xfrm>
              <a:off x="487090" y="397755"/>
              <a:ext cx="4640771" cy="2875291"/>
            </a:xfrm>
            <a:custGeom>
              <a:avLst/>
              <a:gdLst>
                <a:gd name="connsiteX0" fmla="*/ 9679 w 4640771"/>
                <a:gd name="connsiteY0" fmla="*/ 2036585 h 2875291"/>
                <a:gd name="connsiteX1" fmla="*/ 162079 w 4640771"/>
                <a:gd name="connsiteY1" fmla="*/ 2065160 h 2875291"/>
                <a:gd name="connsiteX2" fmla="*/ 347817 w 4640771"/>
                <a:gd name="connsiteY2" fmla="*/ 2103260 h 2875291"/>
                <a:gd name="connsiteX3" fmla="*/ 566892 w 4640771"/>
                <a:gd name="connsiteY3" fmla="*/ 2155648 h 2875291"/>
                <a:gd name="connsiteX4" fmla="*/ 771679 w 4640771"/>
                <a:gd name="connsiteY4" fmla="*/ 2227085 h 2875291"/>
                <a:gd name="connsiteX5" fmla="*/ 914554 w 4640771"/>
                <a:gd name="connsiteY5" fmla="*/ 2250898 h 2875291"/>
                <a:gd name="connsiteX6" fmla="*/ 1147917 w 4640771"/>
                <a:gd name="connsiteY6" fmla="*/ 2236610 h 2875291"/>
                <a:gd name="connsiteX7" fmla="*/ 1347942 w 4640771"/>
                <a:gd name="connsiteY7" fmla="*/ 2212798 h 2875291"/>
                <a:gd name="connsiteX8" fmla="*/ 1538442 w 4640771"/>
                <a:gd name="connsiteY8" fmla="*/ 2184223 h 2875291"/>
                <a:gd name="connsiteX9" fmla="*/ 1605117 w 4640771"/>
                <a:gd name="connsiteY9" fmla="*/ 2193748 h 2875291"/>
                <a:gd name="connsiteX10" fmla="*/ 1681317 w 4640771"/>
                <a:gd name="connsiteY10" fmla="*/ 2260423 h 2875291"/>
                <a:gd name="connsiteX11" fmla="*/ 1767042 w 4640771"/>
                <a:gd name="connsiteY11" fmla="*/ 2431873 h 2875291"/>
                <a:gd name="connsiteX12" fmla="*/ 1819429 w 4640771"/>
                <a:gd name="connsiteY12" fmla="*/ 2569985 h 2875291"/>
                <a:gd name="connsiteX13" fmla="*/ 1852767 w 4640771"/>
                <a:gd name="connsiteY13" fmla="*/ 2669998 h 2875291"/>
                <a:gd name="connsiteX14" fmla="*/ 1895629 w 4640771"/>
                <a:gd name="connsiteY14" fmla="*/ 2808110 h 2875291"/>
                <a:gd name="connsiteX15" fmla="*/ 2057554 w 4640771"/>
                <a:gd name="connsiteY15" fmla="*/ 2874785 h 2875291"/>
                <a:gd name="connsiteX16" fmla="*/ 2319492 w 4640771"/>
                <a:gd name="connsiteY16" fmla="*/ 2831923 h 2875291"/>
                <a:gd name="connsiteX17" fmla="*/ 2633817 w 4640771"/>
                <a:gd name="connsiteY17" fmla="*/ 2712860 h 2875291"/>
                <a:gd name="connsiteX18" fmla="*/ 2795742 w 4640771"/>
                <a:gd name="connsiteY18" fmla="*/ 2646185 h 2875291"/>
                <a:gd name="connsiteX19" fmla="*/ 2991004 w 4640771"/>
                <a:gd name="connsiteY19" fmla="*/ 2560460 h 2875291"/>
                <a:gd name="connsiteX20" fmla="*/ 3205317 w 4640771"/>
                <a:gd name="connsiteY20" fmla="*/ 2465210 h 2875291"/>
                <a:gd name="connsiteX21" fmla="*/ 3372004 w 4640771"/>
                <a:gd name="connsiteY21" fmla="*/ 2398535 h 2875291"/>
                <a:gd name="connsiteX22" fmla="*/ 3543454 w 4640771"/>
                <a:gd name="connsiteY22" fmla="*/ 2327098 h 2875291"/>
                <a:gd name="connsiteX23" fmla="*/ 3662517 w 4640771"/>
                <a:gd name="connsiteY23" fmla="*/ 2284235 h 2875291"/>
                <a:gd name="connsiteX24" fmla="*/ 3795867 w 4640771"/>
                <a:gd name="connsiteY24" fmla="*/ 2231848 h 2875291"/>
                <a:gd name="connsiteX25" fmla="*/ 4000654 w 4640771"/>
                <a:gd name="connsiteY25" fmla="*/ 2146123 h 2875291"/>
                <a:gd name="connsiteX26" fmla="*/ 4205442 w 4640771"/>
                <a:gd name="connsiteY26" fmla="*/ 2074685 h 2875291"/>
                <a:gd name="connsiteX27" fmla="*/ 4329267 w 4640771"/>
                <a:gd name="connsiteY27" fmla="*/ 2027060 h 2875291"/>
                <a:gd name="connsiteX28" fmla="*/ 4419754 w 4640771"/>
                <a:gd name="connsiteY28" fmla="*/ 2003248 h 2875291"/>
                <a:gd name="connsiteX29" fmla="*/ 4515004 w 4640771"/>
                <a:gd name="connsiteY29" fmla="*/ 1984198 h 2875291"/>
                <a:gd name="connsiteX30" fmla="*/ 4591204 w 4640771"/>
                <a:gd name="connsiteY30" fmla="*/ 1960385 h 2875291"/>
                <a:gd name="connsiteX31" fmla="*/ 4634067 w 4640771"/>
                <a:gd name="connsiteY31" fmla="*/ 1950860 h 2875291"/>
                <a:gd name="connsiteX32" fmla="*/ 4629304 w 4640771"/>
                <a:gd name="connsiteY32" fmla="*/ 1888948 h 2875291"/>
                <a:gd name="connsiteX33" fmla="*/ 4634067 w 4640771"/>
                <a:gd name="connsiteY33" fmla="*/ 1693685 h 2875291"/>
                <a:gd name="connsiteX34" fmla="*/ 4634067 w 4640771"/>
                <a:gd name="connsiteY34" fmla="*/ 1517473 h 2875291"/>
                <a:gd name="connsiteX35" fmla="*/ 4634067 w 4640771"/>
                <a:gd name="connsiteY35" fmla="*/ 1331735 h 2875291"/>
                <a:gd name="connsiteX36" fmla="*/ 4634067 w 4640771"/>
                <a:gd name="connsiteY36" fmla="*/ 1174573 h 2875291"/>
                <a:gd name="connsiteX37" fmla="*/ 4638829 w 4640771"/>
                <a:gd name="connsiteY37" fmla="*/ 936448 h 2875291"/>
                <a:gd name="connsiteX38" fmla="*/ 4638829 w 4640771"/>
                <a:gd name="connsiteY38" fmla="*/ 755473 h 2875291"/>
                <a:gd name="connsiteX39" fmla="*/ 4634067 w 4640771"/>
                <a:gd name="connsiteY39" fmla="*/ 574498 h 2875291"/>
                <a:gd name="connsiteX40" fmla="*/ 4634067 w 4640771"/>
                <a:gd name="connsiteY40" fmla="*/ 412573 h 2875291"/>
                <a:gd name="connsiteX41" fmla="*/ 4634067 w 4640771"/>
                <a:gd name="connsiteY41" fmla="*/ 231598 h 2875291"/>
                <a:gd name="connsiteX42" fmla="*/ 4634067 w 4640771"/>
                <a:gd name="connsiteY42" fmla="*/ 107773 h 2875291"/>
                <a:gd name="connsiteX43" fmla="*/ 4629304 w 4640771"/>
                <a:gd name="connsiteY43" fmla="*/ 31573 h 2875291"/>
                <a:gd name="connsiteX44" fmla="*/ 4629304 w 4640771"/>
                <a:gd name="connsiteY44" fmla="*/ 12523 h 2875291"/>
                <a:gd name="connsiteX45" fmla="*/ 4472142 w 4640771"/>
                <a:gd name="connsiteY45" fmla="*/ 7760 h 2875291"/>
                <a:gd name="connsiteX46" fmla="*/ 4205442 w 4640771"/>
                <a:gd name="connsiteY46" fmla="*/ 7760 h 2875291"/>
                <a:gd name="connsiteX47" fmla="*/ 3867304 w 4640771"/>
                <a:gd name="connsiteY47" fmla="*/ 12523 h 2875291"/>
                <a:gd name="connsiteX48" fmla="*/ 3562504 w 4640771"/>
                <a:gd name="connsiteY48" fmla="*/ 2998 h 2875291"/>
                <a:gd name="connsiteX49" fmla="*/ 3314854 w 4640771"/>
                <a:gd name="connsiteY49" fmla="*/ 2998 h 2875291"/>
                <a:gd name="connsiteX50" fmla="*/ 2810029 w 4640771"/>
                <a:gd name="connsiteY50" fmla="*/ 7760 h 2875291"/>
                <a:gd name="connsiteX51" fmla="*/ 2419504 w 4640771"/>
                <a:gd name="connsiteY51" fmla="*/ 7760 h 2875291"/>
                <a:gd name="connsiteX52" fmla="*/ 1924204 w 4640771"/>
                <a:gd name="connsiteY52" fmla="*/ 12523 h 2875291"/>
                <a:gd name="connsiteX53" fmla="*/ 1576542 w 4640771"/>
                <a:gd name="connsiteY53" fmla="*/ 7760 h 2875291"/>
                <a:gd name="connsiteX54" fmla="*/ 1214592 w 4640771"/>
                <a:gd name="connsiteY54" fmla="*/ 7760 h 2875291"/>
                <a:gd name="connsiteX55" fmla="*/ 985992 w 4640771"/>
                <a:gd name="connsiteY55" fmla="*/ 7760 h 2875291"/>
                <a:gd name="connsiteX56" fmla="*/ 781204 w 4640771"/>
                <a:gd name="connsiteY56" fmla="*/ 7760 h 2875291"/>
                <a:gd name="connsiteX57" fmla="*/ 552604 w 4640771"/>
                <a:gd name="connsiteY57" fmla="*/ 7760 h 2875291"/>
                <a:gd name="connsiteX58" fmla="*/ 328767 w 4640771"/>
                <a:gd name="connsiteY58" fmla="*/ 7760 h 2875291"/>
                <a:gd name="connsiteX59" fmla="*/ 185892 w 4640771"/>
                <a:gd name="connsiteY59" fmla="*/ 7760 h 2875291"/>
                <a:gd name="connsiteX60" fmla="*/ 95404 w 4640771"/>
                <a:gd name="connsiteY60" fmla="*/ 7760 h 2875291"/>
                <a:gd name="connsiteX61" fmla="*/ 57304 w 4640771"/>
                <a:gd name="connsiteY61" fmla="*/ 7760 h 2875291"/>
                <a:gd name="connsiteX62" fmla="*/ 19204 w 4640771"/>
                <a:gd name="connsiteY62" fmla="*/ 7760 h 2875291"/>
                <a:gd name="connsiteX63" fmla="*/ 19204 w 4640771"/>
                <a:gd name="connsiteY63" fmla="*/ 112535 h 2875291"/>
                <a:gd name="connsiteX64" fmla="*/ 19204 w 4640771"/>
                <a:gd name="connsiteY64" fmla="*/ 274460 h 2875291"/>
                <a:gd name="connsiteX65" fmla="*/ 19204 w 4640771"/>
                <a:gd name="connsiteY65" fmla="*/ 464960 h 2875291"/>
                <a:gd name="connsiteX66" fmla="*/ 19204 w 4640771"/>
                <a:gd name="connsiteY66" fmla="*/ 645935 h 2875291"/>
                <a:gd name="connsiteX67" fmla="*/ 14442 w 4640771"/>
                <a:gd name="connsiteY67" fmla="*/ 855485 h 2875291"/>
                <a:gd name="connsiteX68" fmla="*/ 23967 w 4640771"/>
                <a:gd name="connsiteY68" fmla="*/ 1112660 h 2875291"/>
                <a:gd name="connsiteX69" fmla="*/ 19204 w 4640771"/>
                <a:gd name="connsiteY69" fmla="*/ 1336498 h 2875291"/>
                <a:gd name="connsiteX70" fmla="*/ 19204 w 4640771"/>
                <a:gd name="connsiteY70" fmla="*/ 1555573 h 2875291"/>
                <a:gd name="connsiteX71" fmla="*/ 14442 w 4640771"/>
                <a:gd name="connsiteY71" fmla="*/ 1788935 h 2875291"/>
                <a:gd name="connsiteX72" fmla="*/ 14442 w 4640771"/>
                <a:gd name="connsiteY72" fmla="*/ 1917523 h 2875291"/>
                <a:gd name="connsiteX73" fmla="*/ 9679 w 4640771"/>
                <a:gd name="connsiteY73" fmla="*/ 2036585 h 287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640771" h="2875291">
                  <a:moveTo>
                    <a:pt x="9679" y="2036585"/>
                  </a:moveTo>
                  <a:cubicBezTo>
                    <a:pt x="34285" y="2061191"/>
                    <a:pt x="162079" y="2065160"/>
                    <a:pt x="162079" y="2065160"/>
                  </a:cubicBezTo>
                  <a:cubicBezTo>
                    <a:pt x="218435" y="2076272"/>
                    <a:pt x="280348" y="2088179"/>
                    <a:pt x="347817" y="2103260"/>
                  </a:cubicBezTo>
                  <a:cubicBezTo>
                    <a:pt x="415286" y="2118341"/>
                    <a:pt x="496248" y="2135011"/>
                    <a:pt x="566892" y="2155648"/>
                  </a:cubicBezTo>
                  <a:cubicBezTo>
                    <a:pt x="637536" y="2176285"/>
                    <a:pt x="713735" y="2211210"/>
                    <a:pt x="771679" y="2227085"/>
                  </a:cubicBezTo>
                  <a:cubicBezTo>
                    <a:pt x="829623" y="2242960"/>
                    <a:pt x="851848" y="2249311"/>
                    <a:pt x="914554" y="2250898"/>
                  </a:cubicBezTo>
                  <a:cubicBezTo>
                    <a:pt x="977260" y="2252486"/>
                    <a:pt x="1075686" y="2242960"/>
                    <a:pt x="1147917" y="2236610"/>
                  </a:cubicBezTo>
                  <a:cubicBezTo>
                    <a:pt x="1220148" y="2230260"/>
                    <a:pt x="1282855" y="2221529"/>
                    <a:pt x="1347942" y="2212798"/>
                  </a:cubicBezTo>
                  <a:cubicBezTo>
                    <a:pt x="1413029" y="2204067"/>
                    <a:pt x="1495580" y="2187398"/>
                    <a:pt x="1538442" y="2184223"/>
                  </a:cubicBezTo>
                  <a:cubicBezTo>
                    <a:pt x="1581304" y="2181048"/>
                    <a:pt x="1581305" y="2181048"/>
                    <a:pt x="1605117" y="2193748"/>
                  </a:cubicBezTo>
                  <a:cubicBezTo>
                    <a:pt x="1628930" y="2206448"/>
                    <a:pt x="1654330" y="2220736"/>
                    <a:pt x="1681317" y="2260423"/>
                  </a:cubicBezTo>
                  <a:cubicBezTo>
                    <a:pt x="1708305" y="2300111"/>
                    <a:pt x="1744023" y="2380279"/>
                    <a:pt x="1767042" y="2431873"/>
                  </a:cubicBezTo>
                  <a:cubicBezTo>
                    <a:pt x="1790061" y="2483467"/>
                    <a:pt x="1805142" y="2530298"/>
                    <a:pt x="1819429" y="2569985"/>
                  </a:cubicBezTo>
                  <a:cubicBezTo>
                    <a:pt x="1833716" y="2609672"/>
                    <a:pt x="1840067" y="2630311"/>
                    <a:pt x="1852767" y="2669998"/>
                  </a:cubicBezTo>
                  <a:cubicBezTo>
                    <a:pt x="1865467" y="2709686"/>
                    <a:pt x="1861498" y="2773979"/>
                    <a:pt x="1895629" y="2808110"/>
                  </a:cubicBezTo>
                  <a:cubicBezTo>
                    <a:pt x="1929760" y="2842241"/>
                    <a:pt x="1986910" y="2870816"/>
                    <a:pt x="2057554" y="2874785"/>
                  </a:cubicBezTo>
                  <a:cubicBezTo>
                    <a:pt x="2128198" y="2878754"/>
                    <a:pt x="2223448" y="2858911"/>
                    <a:pt x="2319492" y="2831923"/>
                  </a:cubicBezTo>
                  <a:cubicBezTo>
                    <a:pt x="2415536" y="2804935"/>
                    <a:pt x="2554442" y="2743816"/>
                    <a:pt x="2633817" y="2712860"/>
                  </a:cubicBezTo>
                  <a:cubicBezTo>
                    <a:pt x="2713192" y="2681904"/>
                    <a:pt x="2736211" y="2671585"/>
                    <a:pt x="2795742" y="2646185"/>
                  </a:cubicBezTo>
                  <a:cubicBezTo>
                    <a:pt x="2855273" y="2620785"/>
                    <a:pt x="2991004" y="2560460"/>
                    <a:pt x="2991004" y="2560460"/>
                  </a:cubicBezTo>
                  <a:lnTo>
                    <a:pt x="3205317" y="2465210"/>
                  </a:lnTo>
                  <a:cubicBezTo>
                    <a:pt x="3268817" y="2438223"/>
                    <a:pt x="3372004" y="2398535"/>
                    <a:pt x="3372004" y="2398535"/>
                  </a:cubicBezTo>
                  <a:lnTo>
                    <a:pt x="3543454" y="2327098"/>
                  </a:lnTo>
                  <a:cubicBezTo>
                    <a:pt x="3591873" y="2308048"/>
                    <a:pt x="3620448" y="2300110"/>
                    <a:pt x="3662517" y="2284235"/>
                  </a:cubicBezTo>
                  <a:cubicBezTo>
                    <a:pt x="3704586" y="2268360"/>
                    <a:pt x="3739511" y="2254867"/>
                    <a:pt x="3795867" y="2231848"/>
                  </a:cubicBezTo>
                  <a:cubicBezTo>
                    <a:pt x="3852223" y="2208829"/>
                    <a:pt x="3932392" y="2172317"/>
                    <a:pt x="4000654" y="2146123"/>
                  </a:cubicBezTo>
                  <a:cubicBezTo>
                    <a:pt x="4068917" y="2119929"/>
                    <a:pt x="4150673" y="2094529"/>
                    <a:pt x="4205442" y="2074685"/>
                  </a:cubicBezTo>
                  <a:cubicBezTo>
                    <a:pt x="4260211" y="2054841"/>
                    <a:pt x="4293548" y="2038966"/>
                    <a:pt x="4329267" y="2027060"/>
                  </a:cubicBezTo>
                  <a:cubicBezTo>
                    <a:pt x="4364986" y="2015154"/>
                    <a:pt x="4388798" y="2010392"/>
                    <a:pt x="4419754" y="2003248"/>
                  </a:cubicBezTo>
                  <a:cubicBezTo>
                    <a:pt x="4450710" y="1996104"/>
                    <a:pt x="4486429" y="1991342"/>
                    <a:pt x="4515004" y="1984198"/>
                  </a:cubicBezTo>
                  <a:cubicBezTo>
                    <a:pt x="4543579" y="1977054"/>
                    <a:pt x="4571360" y="1965941"/>
                    <a:pt x="4591204" y="1960385"/>
                  </a:cubicBezTo>
                  <a:cubicBezTo>
                    <a:pt x="4611048" y="1954829"/>
                    <a:pt x="4627717" y="1962766"/>
                    <a:pt x="4634067" y="1950860"/>
                  </a:cubicBezTo>
                  <a:cubicBezTo>
                    <a:pt x="4640417" y="1938954"/>
                    <a:pt x="4629304" y="1931810"/>
                    <a:pt x="4629304" y="1888948"/>
                  </a:cubicBezTo>
                  <a:cubicBezTo>
                    <a:pt x="4629304" y="1846086"/>
                    <a:pt x="4633273" y="1755597"/>
                    <a:pt x="4634067" y="1693685"/>
                  </a:cubicBezTo>
                  <a:cubicBezTo>
                    <a:pt x="4634861" y="1631773"/>
                    <a:pt x="4634067" y="1517473"/>
                    <a:pt x="4634067" y="1517473"/>
                  </a:cubicBezTo>
                  <a:lnTo>
                    <a:pt x="4634067" y="1331735"/>
                  </a:lnTo>
                  <a:cubicBezTo>
                    <a:pt x="4634067" y="1274585"/>
                    <a:pt x="4633273" y="1240454"/>
                    <a:pt x="4634067" y="1174573"/>
                  </a:cubicBezTo>
                  <a:cubicBezTo>
                    <a:pt x="4634861" y="1108692"/>
                    <a:pt x="4638035" y="1006298"/>
                    <a:pt x="4638829" y="936448"/>
                  </a:cubicBezTo>
                  <a:cubicBezTo>
                    <a:pt x="4639623" y="866598"/>
                    <a:pt x="4639623" y="815798"/>
                    <a:pt x="4638829" y="755473"/>
                  </a:cubicBezTo>
                  <a:cubicBezTo>
                    <a:pt x="4638035" y="695148"/>
                    <a:pt x="4634861" y="631648"/>
                    <a:pt x="4634067" y="574498"/>
                  </a:cubicBezTo>
                  <a:cubicBezTo>
                    <a:pt x="4633273" y="517348"/>
                    <a:pt x="4634067" y="412573"/>
                    <a:pt x="4634067" y="412573"/>
                  </a:cubicBezTo>
                  <a:lnTo>
                    <a:pt x="4634067" y="231598"/>
                  </a:lnTo>
                  <a:cubicBezTo>
                    <a:pt x="4634067" y="180798"/>
                    <a:pt x="4634861" y="141110"/>
                    <a:pt x="4634067" y="107773"/>
                  </a:cubicBezTo>
                  <a:cubicBezTo>
                    <a:pt x="4633273" y="74436"/>
                    <a:pt x="4629304" y="31573"/>
                    <a:pt x="4629304" y="31573"/>
                  </a:cubicBezTo>
                  <a:cubicBezTo>
                    <a:pt x="4628510" y="15698"/>
                    <a:pt x="4655498" y="16492"/>
                    <a:pt x="4629304" y="12523"/>
                  </a:cubicBezTo>
                  <a:cubicBezTo>
                    <a:pt x="4603110" y="8554"/>
                    <a:pt x="4542786" y="8554"/>
                    <a:pt x="4472142" y="7760"/>
                  </a:cubicBezTo>
                  <a:cubicBezTo>
                    <a:pt x="4401498" y="6966"/>
                    <a:pt x="4205442" y="7760"/>
                    <a:pt x="4205442" y="7760"/>
                  </a:cubicBezTo>
                  <a:lnTo>
                    <a:pt x="3867304" y="12523"/>
                  </a:lnTo>
                  <a:cubicBezTo>
                    <a:pt x="3760148" y="11729"/>
                    <a:pt x="3654579" y="4585"/>
                    <a:pt x="3562504" y="2998"/>
                  </a:cubicBezTo>
                  <a:cubicBezTo>
                    <a:pt x="3470429" y="1410"/>
                    <a:pt x="3314854" y="2998"/>
                    <a:pt x="3314854" y="2998"/>
                  </a:cubicBezTo>
                  <a:lnTo>
                    <a:pt x="2810029" y="7760"/>
                  </a:lnTo>
                  <a:lnTo>
                    <a:pt x="2419504" y="7760"/>
                  </a:lnTo>
                  <a:lnTo>
                    <a:pt x="1924204" y="12523"/>
                  </a:lnTo>
                  <a:cubicBezTo>
                    <a:pt x="1783710" y="12523"/>
                    <a:pt x="1576542" y="7760"/>
                    <a:pt x="1576542" y="7760"/>
                  </a:cubicBezTo>
                  <a:lnTo>
                    <a:pt x="1214592" y="7760"/>
                  </a:lnTo>
                  <a:lnTo>
                    <a:pt x="985992" y="7760"/>
                  </a:lnTo>
                  <a:lnTo>
                    <a:pt x="781204" y="7760"/>
                  </a:lnTo>
                  <a:lnTo>
                    <a:pt x="552604" y="7760"/>
                  </a:lnTo>
                  <a:lnTo>
                    <a:pt x="328767" y="7760"/>
                  </a:lnTo>
                  <a:lnTo>
                    <a:pt x="185892" y="7760"/>
                  </a:lnTo>
                  <a:lnTo>
                    <a:pt x="95404" y="7760"/>
                  </a:lnTo>
                  <a:lnTo>
                    <a:pt x="57304" y="7760"/>
                  </a:lnTo>
                  <a:cubicBezTo>
                    <a:pt x="44604" y="7760"/>
                    <a:pt x="25554" y="-9702"/>
                    <a:pt x="19204" y="7760"/>
                  </a:cubicBezTo>
                  <a:cubicBezTo>
                    <a:pt x="12854" y="25222"/>
                    <a:pt x="19204" y="112535"/>
                    <a:pt x="19204" y="112535"/>
                  </a:cubicBezTo>
                  <a:lnTo>
                    <a:pt x="19204" y="274460"/>
                  </a:lnTo>
                  <a:lnTo>
                    <a:pt x="19204" y="464960"/>
                  </a:lnTo>
                  <a:cubicBezTo>
                    <a:pt x="19204" y="526872"/>
                    <a:pt x="19998" y="580848"/>
                    <a:pt x="19204" y="645935"/>
                  </a:cubicBezTo>
                  <a:cubicBezTo>
                    <a:pt x="18410" y="711022"/>
                    <a:pt x="13648" y="777698"/>
                    <a:pt x="14442" y="855485"/>
                  </a:cubicBezTo>
                  <a:cubicBezTo>
                    <a:pt x="15236" y="933272"/>
                    <a:pt x="23173" y="1032491"/>
                    <a:pt x="23967" y="1112660"/>
                  </a:cubicBezTo>
                  <a:cubicBezTo>
                    <a:pt x="24761" y="1192829"/>
                    <a:pt x="19998" y="1262679"/>
                    <a:pt x="19204" y="1336498"/>
                  </a:cubicBezTo>
                  <a:cubicBezTo>
                    <a:pt x="18410" y="1410317"/>
                    <a:pt x="19998" y="1480167"/>
                    <a:pt x="19204" y="1555573"/>
                  </a:cubicBezTo>
                  <a:cubicBezTo>
                    <a:pt x="18410" y="1630979"/>
                    <a:pt x="15236" y="1728610"/>
                    <a:pt x="14442" y="1788935"/>
                  </a:cubicBezTo>
                  <a:cubicBezTo>
                    <a:pt x="13648" y="1849260"/>
                    <a:pt x="13648" y="1876248"/>
                    <a:pt x="14442" y="1917523"/>
                  </a:cubicBezTo>
                  <a:cubicBezTo>
                    <a:pt x="15236" y="1958798"/>
                    <a:pt x="-14927" y="2011979"/>
                    <a:pt x="9679" y="2036585"/>
                  </a:cubicBezTo>
                  <a:close/>
                </a:path>
              </a:pathLst>
            </a:custGeom>
            <a:solidFill>
              <a:schemeClr val="accent3">
                <a:alpha val="17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Rectangle 828"/>
            <p:cNvSpPr/>
            <p:nvPr/>
          </p:nvSpPr>
          <p:spPr>
            <a:xfrm>
              <a:off x="500743" y="397755"/>
              <a:ext cx="4615543" cy="35520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0" name="Group 829"/>
            <p:cNvGrpSpPr/>
            <p:nvPr/>
          </p:nvGrpSpPr>
          <p:grpSpPr>
            <a:xfrm>
              <a:off x="3471470" y="529573"/>
              <a:ext cx="145143" cy="151949"/>
              <a:chOff x="5631543" y="1969327"/>
              <a:chExt cx="145143" cy="151949"/>
            </a:xfrm>
          </p:grpSpPr>
          <p:cxnSp>
            <p:nvCxnSpPr>
              <p:cNvPr id="831" name="Straight Connector 830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2" name="Straight Connector 831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3" name="Group 832"/>
            <p:cNvGrpSpPr/>
            <p:nvPr/>
          </p:nvGrpSpPr>
          <p:grpSpPr>
            <a:xfrm>
              <a:off x="3419807" y="2211746"/>
              <a:ext cx="145143" cy="151949"/>
              <a:chOff x="5631543" y="1969327"/>
              <a:chExt cx="145143" cy="151949"/>
            </a:xfrm>
          </p:grpSpPr>
          <p:cxnSp>
            <p:nvCxnSpPr>
              <p:cNvPr id="834" name="Straight Connector 833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5" name="Straight Connector 834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6" name="Group 835"/>
            <p:cNvGrpSpPr/>
            <p:nvPr/>
          </p:nvGrpSpPr>
          <p:grpSpPr>
            <a:xfrm>
              <a:off x="4635015" y="614647"/>
              <a:ext cx="145143" cy="151949"/>
              <a:chOff x="5631543" y="1969327"/>
              <a:chExt cx="145143" cy="151949"/>
            </a:xfrm>
          </p:grpSpPr>
          <p:cxnSp>
            <p:nvCxnSpPr>
              <p:cNvPr id="837" name="Straight Connector 836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9" name="Group 838"/>
            <p:cNvGrpSpPr/>
            <p:nvPr/>
          </p:nvGrpSpPr>
          <p:grpSpPr>
            <a:xfrm>
              <a:off x="1515903" y="1604182"/>
              <a:ext cx="145143" cy="151949"/>
              <a:chOff x="5631543" y="1969327"/>
              <a:chExt cx="145143" cy="151949"/>
            </a:xfrm>
          </p:grpSpPr>
          <p:cxnSp>
            <p:nvCxnSpPr>
              <p:cNvPr id="840" name="Straight Connector 839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2" name="Group 841"/>
            <p:cNvGrpSpPr/>
            <p:nvPr/>
          </p:nvGrpSpPr>
          <p:grpSpPr>
            <a:xfrm>
              <a:off x="3398899" y="1479352"/>
              <a:ext cx="145143" cy="151949"/>
              <a:chOff x="5631543" y="1969327"/>
              <a:chExt cx="145143" cy="151949"/>
            </a:xfrm>
          </p:grpSpPr>
          <p:cxnSp>
            <p:nvCxnSpPr>
              <p:cNvPr id="843" name="Straight Connector 842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4" name="Straight Connector 843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5" name="Group 844"/>
            <p:cNvGrpSpPr/>
            <p:nvPr/>
          </p:nvGrpSpPr>
          <p:grpSpPr>
            <a:xfrm>
              <a:off x="4563464" y="2045301"/>
              <a:ext cx="145143" cy="151949"/>
              <a:chOff x="5631543" y="1969327"/>
              <a:chExt cx="145143" cy="151949"/>
            </a:xfrm>
          </p:grpSpPr>
          <p:cxnSp>
            <p:nvCxnSpPr>
              <p:cNvPr id="846" name="Straight Connector 845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7" name="Straight Connector 846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8" name="Group 847"/>
            <p:cNvGrpSpPr/>
            <p:nvPr/>
          </p:nvGrpSpPr>
          <p:grpSpPr>
            <a:xfrm>
              <a:off x="768149" y="2155407"/>
              <a:ext cx="145143" cy="151949"/>
              <a:chOff x="5631543" y="1969327"/>
              <a:chExt cx="145143" cy="151949"/>
            </a:xfrm>
          </p:grpSpPr>
          <p:cxnSp>
            <p:nvCxnSpPr>
              <p:cNvPr id="849" name="Straight Connector 848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0" name="Straight Connector 849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1" name="Group 850"/>
            <p:cNvGrpSpPr/>
            <p:nvPr/>
          </p:nvGrpSpPr>
          <p:grpSpPr>
            <a:xfrm>
              <a:off x="768149" y="644494"/>
              <a:ext cx="145143" cy="151949"/>
              <a:chOff x="5631543" y="1969327"/>
              <a:chExt cx="145143" cy="151949"/>
            </a:xfrm>
          </p:grpSpPr>
          <p:cxnSp>
            <p:nvCxnSpPr>
              <p:cNvPr id="852" name="Straight Connector 851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3" name="Straight Connector 852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/>
          <p:cNvGrpSpPr/>
          <p:nvPr/>
        </p:nvGrpSpPr>
        <p:grpSpPr>
          <a:xfrm>
            <a:off x="4066262" y="5047861"/>
            <a:ext cx="1636776" cy="1243584"/>
            <a:chOff x="500743" y="397755"/>
            <a:chExt cx="4615543" cy="3552036"/>
          </a:xfrm>
        </p:grpSpPr>
        <p:sp>
          <p:nvSpPr>
            <p:cNvPr id="1070" name="Rectangle 1069"/>
            <p:cNvSpPr/>
            <p:nvPr/>
          </p:nvSpPr>
          <p:spPr>
            <a:xfrm>
              <a:off x="500743" y="397755"/>
              <a:ext cx="4615543" cy="35520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Freeform 1070"/>
            <p:cNvSpPr/>
            <p:nvPr/>
          </p:nvSpPr>
          <p:spPr>
            <a:xfrm>
              <a:off x="860074" y="440000"/>
              <a:ext cx="4144414" cy="2744441"/>
            </a:xfrm>
            <a:custGeom>
              <a:avLst/>
              <a:gdLst>
                <a:gd name="connsiteX0" fmla="*/ 1571069 w 4144414"/>
                <a:gd name="connsiteY0" fmla="*/ 2593486 h 2744441"/>
                <a:gd name="connsiteX1" fmla="*/ 1128383 w 4144414"/>
                <a:gd name="connsiteY1" fmla="*/ 2063714 h 2744441"/>
                <a:gd name="connsiteX2" fmla="*/ 199469 w 4144414"/>
                <a:gd name="connsiteY2" fmla="*/ 2100000 h 2744441"/>
                <a:gd name="connsiteX3" fmla="*/ 39812 w 4144414"/>
                <a:gd name="connsiteY3" fmla="*/ 1461371 h 2744441"/>
                <a:gd name="connsiteX4" fmla="*/ 743755 w 4144414"/>
                <a:gd name="connsiteY4" fmla="*/ 278457 h 2744441"/>
                <a:gd name="connsiteX5" fmla="*/ 1832326 w 4144414"/>
                <a:gd name="connsiteY5" fmla="*/ 9943 h 2744441"/>
                <a:gd name="connsiteX6" fmla="*/ 2797526 w 4144414"/>
                <a:gd name="connsiteY6" fmla="*/ 503429 h 2744441"/>
                <a:gd name="connsiteX7" fmla="*/ 3820783 w 4144414"/>
                <a:gd name="connsiteY7" fmla="*/ 663086 h 2744441"/>
                <a:gd name="connsiteX8" fmla="*/ 4089297 w 4144414"/>
                <a:gd name="connsiteY8" fmla="*/ 1142057 h 2744441"/>
                <a:gd name="connsiteX9" fmla="*/ 4067526 w 4144414"/>
                <a:gd name="connsiteY9" fmla="*/ 1896800 h 2744441"/>
                <a:gd name="connsiteX10" fmla="*/ 3298269 w 4144414"/>
                <a:gd name="connsiteY10" fmla="*/ 1940343 h 2744441"/>
                <a:gd name="connsiteX11" fmla="*/ 2623355 w 4144414"/>
                <a:gd name="connsiteY11" fmla="*/ 1715371 h 2744441"/>
                <a:gd name="connsiteX12" fmla="*/ 2398383 w 4144414"/>
                <a:gd name="connsiteY12" fmla="*/ 2339486 h 2744441"/>
                <a:gd name="connsiteX13" fmla="*/ 1962955 w 4144414"/>
                <a:gd name="connsiteY13" fmla="*/ 2731371 h 2744441"/>
                <a:gd name="connsiteX14" fmla="*/ 1571069 w 4144414"/>
                <a:gd name="connsiteY14" fmla="*/ 2593486 h 274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44414" h="2744441">
                  <a:moveTo>
                    <a:pt x="1571069" y="2593486"/>
                  </a:moveTo>
                  <a:cubicBezTo>
                    <a:pt x="1431974" y="2482210"/>
                    <a:pt x="1356983" y="2145962"/>
                    <a:pt x="1128383" y="2063714"/>
                  </a:cubicBezTo>
                  <a:cubicBezTo>
                    <a:pt x="899783" y="1981466"/>
                    <a:pt x="380897" y="2200390"/>
                    <a:pt x="199469" y="2100000"/>
                  </a:cubicBezTo>
                  <a:cubicBezTo>
                    <a:pt x="18041" y="1999610"/>
                    <a:pt x="-50902" y="1764961"/>
                    <a:pt x="39812" y="1461371"/>
                  </a:cubicBezTo>
                  <a:cubicBezTo>
                    <a:pt x="130526" y="1157781"/>
                    <a:pt x="445003" y="520362"/>
                    <a:pt x="743755" y="278457"/>
                  </a:cubicBezTo>
                  <a:cubicBezTo>
                    <a:pt x="1042507" y="36552"/>
                    <a:pt x="1490031" y="-27552"/>
                    <a:pt x="1832326" y="9943"/>
                  </a:cubicBezTo>
                  <a:cubicBezTo>
                    <a:pt x="2174621" y="47438"/>
                    <a:pt x="2466117" y="394572"/>
                    <a:pt x="2797526" y="503429"/>
                  </a:cubicBezTo>
                  <a:cubicBezTo>
                    <a:pt x="3128935" y="612286"/>
                    <a:pt x="3605488" y="556648"/>
                    <a:pt x="3820783" y="663086"/>
                  </a:cubicBezTo>
                  <a:cubicBezTo>
                    <a:pt x="4036078" y="769524"/>
                    <a:pt x="4048173" y="936438"/>
                    <a:pt x="4089297" y="1142057"/>
                  </a:cubicBezTo>
                  <a:cubicBezTo>
                    <a:pt x="4130421" y="1347676"/>
                    <a:pt x="4199364" y="1763752"/>
                    <a:pt x="4067526" y="1896800"/>
                  </a:cubicBezTo>
                  <a:cubicBezTo>
                    <a:pt x="3935688" y="2029848"/>
                    <a:pt x="3538964" y="1970581"/>
                    <a:pt x="3298269" y="1940343"/>
                  </a:cubicBezTo>
                  <a:cubicBezTo>
                    <a:pt x="3057574" y="1910105"/>
                    <a:pt x="2773336" y="1648847"/>
                    <a:pt x="2623355" y="1715371"/>
                  </a:cubicBezTo>
                  <a:cubicBezTo>
                    <a:pt x="2473374" y="1781895"/>
                    <a:pt x="2508450" y="2170153"/>
                    <a:pt x="2398383" y="2339486"/>
                  </a:cubicBezTo>
                  <a:cubicBezTo>
                    <a:pt x="2288316" y="2508819"/>
                    <a:pt x="2100841" y="2687828"/>
                    <a:pt x="1962955" y="2731371"/>
                  </a:cubicBezTo>
                  <a:cubicBezTo>
                    <a:pt x="1825069" y="2774914"/>
                    <a:pt x="1710164" y="2704762"/>
                    <a:pt x="1571069" y="2593486"/>
                  </a:cubicBezTo>
                  <a:close/>
                </a:path>
              </a:pathLst>
            </a:custGeom>
            <a:solidFill>
              <a:schemeClr val="accent3">
                <a:alpha val="17000"/>
              </a:schemeClr>
            </a:solidFill>
            <a:ln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72" name="Group 1071"/>
            <p:cNvGrpSpPr/>
            <p:nvPr/>
          </p:nvGrpSpPr>
          <p:grpSpPr>
            <a:xfrm>
              <a:off x="1561978" y="2055224"/>
              <a:ext cx="145143" cy="151949"/>
              <a:chOff x="5631543" y="1969327"/>
              <a:chExt cx="145143" cy="151949"/>
            </a:xfrm>
          </p:grpSpPr>
          <p:cxnSp>
            <p:nvCxnSpPr>
              <p:cNvPr id="1073" name="Straight Connector 1072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Connector 1073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5" name="Group 1074"/>
            <p:cNvGrpSpPr/>
            <p:nvPr/>
          </p:nvGrpSpPr>
          <p:grpSpPr>
            <a:xfrm>
              <a:off x="2292417" y="878468"/>
              <a:ext cx="145143" cy="151949"/>
              <a:chOff x="5631543" y="1969327"/>
              <a:chExt cx="145143" cy="151949"/>
            </a:xfrm>
          </p:grpSpPr>
          <p:cxnSp>
            <p:nvCxnSpPr>
              <p:cNvPr id="1076" name="Straight Connector 1075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7" name="Straight Connector 1076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8" name="Group 1077"/>
            <p:cNvGrpSpPr/>
            <p:nvPr/>
          </p:nvGrpSpPr>
          <p:grpSpPr>
            <a:xfrm>
              <a:off x="4204442" y="1483560"/>
              <a:ext cx="145143" cy="151949"/>
              <a:chOff x="5631543" y="1969327"/>
              <a:chExt cx="145143" cy="151949"/>
            </a:xfrm>
          </p:grpSpPr>
          <p:cxnSp>
            <p:nvCxnSpPr>
              <p:cNvPr id="1079" name="Straight Connector 1078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Connector 1079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1" name="Group 1080"/>
            <p:cNvGrpSpPr/>
            <p:nvPr/>
          </p:nvGrpSpPr>
          <p:grpSpPr>
            <a:xfrm>
              <a:off x="2735942" y="2426982"/>
              <a:ext cx="145143" cy="151949"/>
              <a:chOff x="5631543" y="1969327"/>
              <a:chExt cx="145143" cy="151949"/>
            </a:xfrm>
          </p:grpSpPr>
          <p:cxnSp>
            <p:nvCxnSpPr>
              <p:cNvPr id="1082" name="Straight Connector 1081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3" name="Straight Connector 1082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4" name="Group 1083"/>
            <p:cNvGrpSpPr/>
            <p:nvPr/>
          </p:nvGrpSpPr>
          <p:grpSpPr>
            <a:xfrm>
              <a:off x="4373477" y="1979249"/>
              <a:ext cx="145143" cy="151949"/>
              <a:chOff x="5631543" y="1969327"/>
              <a:chExt cx="145143" cy="151949"/>
            </a:xfrm>
          </p:grpSpPr>
          <p:cxnSp>
            <p:nvCxnSpPr>
              <p:cNvPr id="1085" name="Straight Connector 1084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Connector 1085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7" name="Group 1086"/>
            <p:cNvGrpSpPr/>
            <p:nvPr/>
          </p:nvGrpSpPr>
          <p:grpSpPr>
            <a:xfrm>
              <a:off x="2807493" y="1657772"/>
              <a:ext cx="145143" cy="151949"/>
              <a:chOff x="5631543" y="1969327"/>
              <a:chExt cx="145143" cy="151949"/>
            </a:xfrm>
          </p:grpSpPr>
          <p:cxnSp>
            <p:nvCxnSpPr>
              <p:cNvPr id="1088" name="Straight Connector 1087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Connector 1088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0" name="Group 1089"/>
            <p:cNvGrpSpPr/>
            <p:nvPr/>
          </p:nvGrpSpPr>
          <p:grpSpPr>
            <a:xfrm>
              <a:off x="1633529" y="1307571"/>
              <a:ext cx="145143" cy="151949"/>
              <a:chOff x="5631543" y="1969327"/>
              <a:chExt cx="145143" cy="151949"/>
            </a:xfrm>
          </p:grpSpPr>
          <p:cxnSp>
            <p:nvCxnSpPr>
              <p:cNvPr id="1091" name="Straight Connector 1090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2" name="Straight Connector 1091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>
            <a:off x="5881887" y="5065723"/>
            <a:ext cx="1636776" cy="1243584"/>
            <a:chOff x="500743" y="397755"/>
            <a:chExt cx="4615543" cy="3552036"/>
          </a:xfrm>
        </p:grpSpPr>
        <p:sp>
          <p:nvSpPr>
            <p:cNvPr id="1331" name="Rectangle 1330"/>
            <p:cNvSpPr/>
            <p:nvPr/>
          </p:nvSpPr>
          <p:spPr>
            <a:xfrm>
              <a:off x="500743" y="397755"/>
              <a:ext cx="4615543" cy="35520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" name="Freeform 1331"/>
            <p:cNvSpPr/>
            <p:nvPr/>
          </p:nvSpPr>
          <p:spPr>
            <a:xfrm>
              <a:off x="818808" y="694580"/>
              <a:ext cx="4167202" cy="1805704"/>
            </a:xfrm>
            <a:custGeom>
              <a:avLst/>
              <a:gdLst>
                <a:gd name="connsiteX0" fmla="*/ 4146384 w 4167202"/>
                <a:gd name="connsiteY0" fmla="*/ 1490836 h 1805704"/>
                <a:gd name="connsiteX1" fmla="*/ 3744048 w 4167202"/>
                <a:gd name="connsiteY1" fmla="*/ 1719436 h 1805704"/>
                <a:gd name="connsiteX2" fmla="*/ 2747352 w 4167202"/>
                <a:gd name="connsiteY2" fmla="*/ 1024492 h 1805704"/>
                <a:gd name="connsiteX3" fmla="*/ 2345016 w 4167202"/>
                <a:gd name="connsiteY3" fmla="*/ 768460 h 1805704"/>
                <a:gd name="connsiteX4" fmla="*/ 1640928 w 4167202"/>
                <a:gd name="connsiteY4" fmla="*/ 896476 h 1805704"/>
                <a:gd name="connsiteX5" fmla="*/ 991704 w 4167202"/>
                <a:gd name="connsiteY5" fmla="*/ 1344532 h 1805704"/>
                <a:gd name="connsiteX6" fmla="*/ 708240 w 4167202"/>
                <a:gd name="connsiteY6" fmla="*/ 1682860 h 1805704"/>
                <a:gd name="connsiteX7" fmla="*/ 241896 w 4167202"/>
                <a:gd name="connsiteY7" fmla="*/ 1783444 h 1805704"/>
                <a:gd name="connsiteX8" fmla="*/ 22440 w 4167202"/>
                <a:gd name="connsiteY8" fmla="*/ 1289668 h 1805704"/>
                <a:gd name="connsiteX9" fmla="*/ 772248 w 4167202"/>
                <a:gd name="connsiteY9" fmla="*/ 475852 h 1805704"/>
                <a:gd name="connsiteX10" fmla="*/ 1503768 w 4167202"/>
                <a:gd name="connsiteY10" fmla="*/ 18652 h 1805704"/>
                <a:gd name="connsiteX11" fmla="*/ 2518752 w 4167202"/>
                <a:gd name="connsiteY11" fmla="*/ 119236 h 1805704"/>
                <a:gd name="connsiteX12" fmla="*/ 3186264 w 4167202"/>
                <a:gd name="connsiteY12" fmla="*/ 402700 h 1805704"/>
                <a:gd name="connsiteX13" fmla="*/ 3597744 w 4167202"/>
                <a:gd name="connsiteY13" fmla="*/ 731884 h 1805704"/>
                <a:gd name="connsiteX14" fmla="*/ 4054944 w 4167202"/>
                <a:gd name="connsiteY14" fmla="*/ 1189084 h 1805704"/>
                <a:gd name="connsiteX15" fmla="*/ 4146384 w 4167202"/>
                <a:gd name="connsiteY15" fmla="*/ 1490836 h 180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67202" h="1805704">
                  <a:moveTo>
                    <a:pt x="4146384" y="1490836"/>
                  </a:moveTo>
                  <a:cubicBezTo>
                    <a:pt x="4094568" y="1579228"/>
                    <a:pt x="3977220" y="1797160"/>
                    <a:pt x="3744048" y="1719436"/>
                  </a:cubicBezTo>
                  <a:cubicBezTo>
                    <a:pt x="3510876" y="1641712"/>
                    <a:pt x="2980524" y="1182988"/>
                    <a:pt x="2747352" y="1024492"/>
                  </a:cubicBezTo>
                  <a:cubicBezTo>
                    <a:pt x="2514180" y="865996"/>
                    <a:pt x="2529420" y="789796"/>
                    <a:pt x="2345016" y="768460"/>
                  </a:cubicBezTo>
                  <a:cubicBezTo>
                    <a:pt x="2160612" y="747124"/>
                    <a:pt x="1866480" y="800464"/>
                    <a:pt x="1640928" y="896476"/>
                  </a:cubicBezTo>
                  <a:cubicBezTo>
                    <a:pt x="1415376" y="992488"/>
                    <a:pt x="1147152" y="1213468"/>
                    <a:pt x="991704" y="1344532"/>
                  </a:cubicBezTo>
                  <a:cubicBezTo>
                    <a:pt x="836256" y="1475596"/>
                    <a:pt x="833208" y="1609708"/>
                    <a:pt x="708240" y="1682860"/>
                  </a:cubicBezTo>
                  <a:cubicBezTo>
                    <a:pt x="583272" y="1756012"/>
                    <a:pt x="356196" y="1848976"/>
                    <a:pt x="241896" y="1783444"/>
                  </a:cubicBezTo>
                  <a:cubicBezTo>
                    <a:pt x="127596" y="1717912"/>
                    <a:pt x="-65952" y="1507600"/>
                    <a:pt x="22440" y="1289668"/>
                  </a:cubicBezTo>
                  <a:cubicBezTo>
                    <a:pt x="110832" y="1071736"/>
                    <a:pt x="525360" y="687688"/>
                    <a:pt x="772248" y="475852"/>
                  </a:cubicBezTo>
                  <a:cubicBezTo>
                    <a:pt x="1019136" y="264016"/>
                    <a:pt x="1212684" y="78088"/>
                    <a:pt x="1503768" y="18652"/>
                  </a:cubicBezTo>
                  <a:cubicBezTo>
                    <a:pt x="1794852" y="-40784"/>
                    <a:pt x="2238336" y="55228"/>
                    <a:pt x="2518752" y="119236"/>
                  </a:cubicBezTo>
                  <a:cubicBezTo>
                    <a:pt x="2799168" y="183244"/>
                    <a:pt x="3006432" y="300592"/>
                    <a:pt x="3186264" y="402700"/>
                  </a:cubicBezTo>
                  <a:cubicBezTo>
                    <a:pt x="3366096" y="504808"/>
                    <a:pt x="3452964" y="600820"/>
                    <a:pt x="3597744" y="731884"/>
                  </a:cubicBezTo>
                  <a:cubicBezTo>
                    <a:pt x="3742524" y="862948"/>
                    <a:pt x="3961980" y="1059544"/>
                    <a:pt x="4054944" y="1189084"/>
                  </a:cubicBezTo>
                  <a:cubicBezTo>
                    <a:pt x="4147908" y="1318624"/>
                    <a:pt x="4198200" y="1402444"/>
                    <a:pt x="4146384" y="1490836"/>
                  </a:cubicBezTo>
                  <a:close/>
                </a:path>
              </a:pathLst>
            </a:custGeom>
            <a:solidFill>
              <a:schemeClr val="accent3">
                <a:alpha val="17000"/>
              </a:schemeClr>
            </a:solidFill>
            <a:ln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3" name="Freeform 1332"/>
            <p:cNvSpPr/>
            <p:nvPr/>
          </p:nvSpPr>
          <p:spPr>
            <a:xfrm>
              <a:off x="2146321" y="2116632"/>
              <a:ext cx="964322" cy="1059454"/>
            </a:xfrm>
            <a:custGeom>
              <a:avLst/>
              <a:gdLst>
                <a:gd name="connsiteX0" fmla="*/ 843767 w 964322"/>
                <a:gd name="connsiteY0" fmla="*/ 955752 h 1059454"/>
                <a:gd name="connsiteX1" fmla="*/ 459719 w 964322"/>
                <a:gd name="connsiteY1" fmla="*/ 1038048 h 1059454"/>
                <a:gd name="connsiteX2" fmla="*/ 11663 w 964322"/>
                <a:gd name="connsiteY2" fmla="*/ 553416 h 1059454"/>
                <a:gd name="connsiteX3" fmla="*/ 167111 w 964322"/>
                <a:gd name="connsiteY3" fmla="*/ 77928 h 1059454"/>
                <a:gd name="connsiteX4" fmla="*/ 551159 w 964322"/>
                <a:gd name="connsiteY4" fmla="*/ 41352 h 1059454"/>
                <a:gd name="connsiteX5" fmla="*/ 898631 w 964322"/>
                <a:gd name="connsiteY5" fmla="*/ 489408 h 1059454"/>
                <a:gd name="connsiteX6" fmla="*/ 962639 w 964322"/>
                <a:gd name="connsiteY6" fmla="*/ 791160 h 1059454"/>
                <a:gd name="connsiteX7" fmla="*/ 843767 w 964322"/>
                <a:gd name="connsiteY7" fmla="*/ 955752 h 105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4322" h="1059454">
                  <a:moveTo>
                    <a:pt x="843767" y="955752"/>
                  </a:moveTo>
                  <a:cubicBezTo>
                    <a:pt x="759947" y="996900"/>
                    <a:pt x="598403" y="1105104"/>
                    <a:pt x="459719" y="1038048"/>
                  </a:cubicBezTo>
                  <a:cubicBezTo>
                    <a:pt x="321035" y="970992"/>
                    <a:pt x="60431" y="713436"/>
                    <a:pt x="11663" y="553416"/>
                  </a:cubicBezTo>
                  <a:cubicBezTo>
                    <a:pt x="-37105" y="393396"/>
                    <a:pt x="77195" y="163272"/>
                    <a:pt x="167111" y="77928"/>
                  </a:cubicBezTo>
                  <a:cubicBezTo>
                    <a:pt x="257027" y="-7416"/>
                    <a:pt x="429239" y="-27228"/>
                    <a:pt x="551159" y="41352"/>
                  </a:cubicBezTo>
                  <a:cubicBezTo>
                    <a:pt x="673079" y="109932"/>
                    <a:pt x="830051" y="364440"/>
                    <a:pt x="898631" y="489408"/>
                  </a:cubicBezTo>
                  <a:cubicBezTo>
                    <a:pt x="967211" y="614376"/>
                    <a:pt x="967211" y="714960"/>
                    <a:pt x="962639" y="791160"/>
                  </a:cubicBezTo>
                  <a:cubicBezTo>
                    <a:pt x="958067" y="867360"/>
                    <a:pt x="927587" y="914604"/>
                    <a:pt x="843767" y="955752"/>
                  </a:cubicBezTo>
                  <a:close/>
                </a:path>
              </a:pathLst>
            </a:custGeom>
            <a:solidFill>
              <a:schemeClr val="accent3">
                <a:alpha val="17000"/>
              </a:schemeClr>
            </a:solidFill>
            <a:ln>
              <a:solidFill>
                <a:srgbClr val="7030A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4" name="Group 1333"/>
            <p:cNvGrpSpPr/>
            <p:nvPr/>
          </p:nvGrpSpPr>
          <p:grpSpPr>
            <a:xfrm>
              <a:off x="2555910" y="2645160"/>
              <a:ext cx="145143" cy="151949"/>
              <a:chOff x="5631543" y="1969327"/>
              <a:chExt cx="145143" cy="151949"/>
            </a:xfrm>
          </p:grpSpPr>
          <p:cxnSp>
            <p:nvCxnSpPr>
              <p:cNvPr id="1335" name="Straight Connector 1334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6" name="Straight Connector 1335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7" name="Group 1336"/>
            <p:cNvGrpSpPr/>
            <p:nvPr/>
          </p:nvGrpSpPr>
          <p:grpSpPr>
            <a:xfrm>
              <a:off x="2410767" y="2266185"/>
              <a:ext cx="145143" cy="151949"/>
              <a:chOff x="5631543" y="1969327"/>
              <a:chExt cx="145143" cy="151949"/>
            </a:xfrm>
          </p:grpSpPr>
          <p:cxnSp>
            <p:nvCxnSpPr>
              <p:cNvPr id="1338" name="Straight Connector 1337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9" name="Straight Connector 1338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0" name="Group 1339"/>
            <p:cNvGrpSpPr/>
            <p:nvPr/>
          </p:nvGrpSpPr>
          <p:grpSpPr>
            <a:xfrm>
              <a:off x="2829837" y="2811162"/>
              <a:ext cx="145143" cy="151949"/>
              <a:chOff x="5631543" y="1969327"/>
              <a:chExt cx="145143" cy="151949"/>
            </a:xfrm>
          </p:grpSpPr>
          <p:cxnSp>
            <p:nvCxnSpPr>
              <p:cNvPr id="1341" name="Straight Connector 1340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2" name="Straight Connector 1341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3" name="Group 1342"/>
            <p:cNvGrpSpPr/>
            <p:nvPr/>
          </p:nvGrpSpPr>
          <p:grpSpPr>
            <a:xfrm>
              <a:off x="2265624" y="2610261"/>
              <a:ext cx="145143" cy="151949"/>
              <a:chOff x="5631543" y="1969327"/>
              <a:chExt cx="145143" cy="151949"/>
            </a:xfrm>
          </p:grpSpPr>
          <p:cxnSp>
            <p:nvCxnSpPr>
              <p:cNvPr id="1344" name="Straight Connector 1343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5" name="Straight Connector 1344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6" name="Group 1345"/>
            <p:cNvGrpSpPr/>
            <p:nvPr/>
          </p:nvGrpSpPr>
          <p:grpSpPr>
            <a:xfrm>
              <a:off x="2264603" y="816678"/>
              <a:ext cx="145143" cy="151949"/>
              <a:chOff x="5631543" y="1969327"/>
              <a:chExt cx="145143" cy="151949"/>
            </a:xfrm>
          </p:grpSpPr>
          <p:cxnSp>
            <p:nvCxnSpPr>
              <p:cNvPr id="1347" name="Straight Connector 1346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8" name="Straight Connector 1347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9" name="Group 1348"/>
            <p:cNvGrpSpPr/>
            <p:nvPr/>
          </p:nvGrpSpPr>
          <p:grpSpPr>
            <a:xfrm>
              <a:off x="1105818" y="2173773"/>
              <a:ext cx="145143" cy="151949"/>
              <a:chOff x="5631543" y="1969327"/>
              <a:chExt cx="145143" cy="151949"/>
            </a:xfrm>
          </p:grpSpPr>
          <p:cxnSp>
            <p:nvCxnSpPr>
              <p:cNvPr id="1350" name="Straight Connector 1349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1" name="Straight Connector 1350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2" name="Group 1351"/>
            <p:cNvGrpSpPr/>
            <p:nvPr/>
          </p:nvGrpSpPr>
          <p:grpSpPr>
            <a:xfrm>
              <a:off x="4611078" y="2097798"/>
              <a:ext cx="145143" cy="151949"/>
              <a:chOff x="5631543" y="1969327"/>
              <a:chExt cx="145143" cy="151949"/>
            </a:xfrm>
          </p:grpSpPr>
          <p:cxnSp>
            <p:nvCxnSpPr>
              <p:cNvPr id="1353" name="Straight Connector 1352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4" name="Straight Connector 1353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5" name="Group 1354"/>
            <p:cNvGrpSpPr/>
            <p:nvPr/>
          </p:nvGrpSpPr>
          <p:grpSpPr>
            <a:xfrm>
              <a:off x="4124229" y="1597432"/>
              <a:ext cx="145143" cy="151949"/>
              <a:chOff x="5631543" y="1969327"/>
              <a:chExt cx="145143" cy="151949"/>
            </a:xfrm>
          </p:grpSpPr>
          <p:cxnSp>
            <p:nvCxnSpPr>
              <p:cNvPr id="1356" name="Straight Connector 1355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7" name="Straight Connector 1356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8" name="Group 1357"/>
            <p:cNvGrpSpPr/>
            <p:nvPr/>
          </p:nvGrpSpPr>
          <p:grpSpPr>
            <a:xfrm>
              <a:off x="3319557" y="1127420"/>
              <a:ext cx="145143" cy="151949"/>
              <a:chOff x="5631543" y="1969327"/>
              <a:chExt cx="145143" cy="151949"/>
            </a:xfrm>
          </p:grpSpPr>
          <p:cxnSp>
            <p:nvCxnSpPr>
              <p:cNvPr id="1359" name="Straight Connector 1358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0" name="Straight Connector 1359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1" name="Group 1360"/>
            <p:cNvGrpSpPr/>
            <p:nvPr/>
          </p:nvGrpSpPr>
          <p:grpSpPr>
            <a:xfrm>
              <a:off x="2422651" y="1143984"/>
              <a:ext cx="145143" cy="151949"/>
              <a:chOff x="5631543" y="1969327"/>
              <a:chExt cx="145143" cy="151949"/>
            </a:xfrm>
          </p:grpSpPr>
          <p:cxnSp>
            <p:nvCxnSpPr>
              <p:cNvPr id="1362" name="Straight Connector 1361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3" name="Straight Connector 1362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4" name="Group 1363"/>
            <p:cNvGrpSpPr/>
            <p:nvPr/>
          </p:nvGrpSpPr>
          <p:grpSpPr>
            <a:xfrm>
              <a:off x="1908272" y="1253090"/>
              <a:ext cx="145143" cy="151949"/>
              <a:chOff x="5631543" y="1969327"/>
              <a:chExt cx="145143" cy="151949"/>
            </a:xfrm>
          </p:grpSpPr>
          <p:cxnSp>
            <p:nvCxnSpPr>
              <p:cNvPr id="1365" name="Straight Connector 1364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6" name="Straight Connector 1365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7" name="Group 1366"/>
            <p:cNvGrpSpPr/>
            <p:nvPr/>
          </p:nvGrpSpPr>
          <p:grpSpPr>
            <a:xfrm>
              <a:off x="1426749" y="1761402"/>
              <a:ext cx="145143" cy="151949"/>
              <a:chOff x="5631543" y="1969327"/>
              <a:chExt cx="145143" cy="151949"/>
            </a:xfrm>
          </p:grpSpPr>
          <p:cxnSp>
            <p:nvCxnSpPr>
              <p:cNvPr id="1368" name="Straight Connector 1367"/>
              <p:cNvCxnSpPr/>
              <p:nvPr/>
            </p:nvCxnSpPr>
            <p:spPr>
              <a:xfrm>
                <a:off x="5631543" y="2045302"/>
                <a:ext cx="145143" cy="0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9" name="Straight Connector 1368"/>
              <p:cNvCxnSpPr/>
              <p:nvPr/>
            </p:nvCxnSpPr>
            <p:spPr>
              <a:xfrm>
                <a:off x="5703094" y="1969327"/>
                <a:ext cx="0" cy="151949"/>
              </a:xfrm>
              <a:prstGeom prst="line">
                <a:avLst/>
              </a:prstGeom>
              <a:ln w="12700">
                <a:solidFill>
                  <a:srgbClr val="7030A0"/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3317185" y="2175626"/>
            <a:ext cx="1869889" cy="2633213"/>
            <a:chOff x="3548693" y="2140636"/>
            <a:chExt cx="1869889" cy="2633213"/>
          </a:xfrm>
        </p:grpSpPr>
        <p:grpSp>
          <p:nvGrpSpPr>
            <p:cNvPr id="3" name="Group 2"/>
            <p:cNvGrpSpPr/>
            <p:nvPr/>
          </p:nvGrpSpPr>
          <p:grpSpPr>
            <a:xfrm>
              <a:off x="4031007" y="2140636"/>
              <a:ext cx="1387575" cy="2336136"/>
              <a:chOff x="2047578" y="1984085"/>
              <a:chExt cx="1665609" cy="263234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2627241" y="2209315"/>
                <a:ext cx="515806" cy="510549"/>
                <a:chOff x="1735200" y="2580829"/>
                <a:chExt cx="2018949" cy="1998371"/>
              </a:xfrm>
            </p:grpSpPr>
            <p:sp>
              <p:nvSpPr>
                <p:cNvPr id="155" name="Rectangle 154"/>
                <p:cNvSpPr/>
                <p:nvPr/>
              </p:nvSpPr>
              <p:spPr>
                <a:xfrm>
                  <a:off x="1735200" y="3132000"/>
                  <a:ext cx="1447200" cy="14472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1834490" y="3036155"/>
                  <a:ext cx="1447200" cy="14472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1957456" y="2924465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2090344" y="2811362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2306950" y="2580829"/>
                  <a:ext cx="1447199" cy="144720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2491042" y="3767743"/>
                <a:ext cx="857427" cy="848688"/>
                <a:chOff x="1735200" y="2580829"/>
                <a:chExt cx="2018949" cy="1998371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1735200" y="3132000"/>
                  <a:ext cx="1447200" cy="14472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834490" y="3036155"/>
                  <a:ext cx="1447200" cy="14472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957456" y="2924465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090344" y="2811362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306950" y="2580829"/>
                  <a:ext cx="1447199" cy="144720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2659797" y="3207263"/>
                <a:ext cx="515806" cy="510549"/>
                <a:chOff x="1735200" y="2580829"/>
                <a:chExt cx="2018949" cy="1998371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1735200" y="3132000"/>
                  <a:ext cx="1447200" cy="14472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1834490" y="3036155"/>
                  <a:ext cx="1447200" cy="14472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1957456" y="2924465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2090344" y="2811362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306950" y="2580829"/>
                  <a:ext cx="1447199" cy="144720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77" name="Rectangle 176"/>
              <p:cNvSpPr/>
              <p:nvPr/>
            </p:nvSpPr>
            <p:spPr>
              <a:xfrm>
                <a:off x="2711178" y="1984085"/>
                <a:ext cx="482338" cy="748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2047578" y="2903060"/>
                <a:ext cx="239259" cy="236821"/>
                <a:chOff x="1735200" y="2580829"/>
                <a:chExt cx="2018949" cy="1998371"/>
              </a:xfrm>
            </p:grpSpPr>
            <p:sp>
              <p:nvSpPr>
                <p:cNvPr id="180" name="Rectangle 179"/>
                <p:cNvSpPr/>
                <p:nvPr/>
              </p:nvSpPr>
              <p:spPr>
                <a:xfrm>
                  <a:off x="1735200" y="3132000"/>
                  <a:ext cx="1447200" cy="14472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1834490" y="3036155"/>
                  <a:ext cx="1447200" cy="14472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1957456" y="2924465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2090344" y="2811362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2306950" y="2580829"/>
                  <a:ext cx="1447199" cy="144720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46" name="Group 245"/>
              <p:cNvGrpSpPr/>
              <p:nvPr/>
            </p:nvGrpSpPr>
            <p:grpSpPr>
              <a:xfrm>
                <a:off x="2760752" y="2903060"/>
                <a:ext cx="239259" cy="236821"/>
                <a:chOff x="1735200" y="2580829"/>
                <a:chExt cx="2018949" cy="1998371"/>
              </a:xfrm>
            </p:grpSpPr>
            <p:sp>
              <p:nvSpPr>
                <p:cNvPr id="247" name="Rectangle 246"/>
                <p:cNvSpPr/>
                <p:nvPr/>
              </p:nvSpPr>
              <p:spPr>
                <a:xfrm>
                  <a:off x="1735200" y="3132000"/>
                  <a:ext cx="1447200" cy="14472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1834490" y="3036155"/>
                  <a:ext cx="1447200" cy="14472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1957456" y="2924465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2090344" y="2811362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2306950" y="2580829"/>
                  <a:ext cx="1447199" cy="144720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52" name="Group 251"/>
              <p:cNvGrpSpPr/>
              <p:nvPr/>
            </p:nvGrpSpPr>
            <p:grpSpPr>
              <a:xfrm>
                <a:off x="2404165" y="2903060"/>
                <a:ext cx="239259" cy="236821"/>
                <a:chOff x="1735200" y="2580829"/>
                <a:chExt cx="2018949" cy="1998371"/>
              </a:xfrm>
            </p:grpSpPr>
            <p:sp>
              <p:nvSpPr>
                <p:cNvPr id="253" name="Rectangle 252"/>
                <p:cNvSpPr/>
                <p:nvPr/>
              </p:nvSpPr>
              <p:spPr>
                <a:xfrm>
                  <a:off x="1735200" y="3132000"/>
                  <a:ext cx="1447200" cy="14472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1834490" y="3036155"/>
                  <a:ext cx="1447200" cy="14472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1957456" y="2924465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2090344" y="2811362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2306950" y="2580829"/>
                  <a:ext cx="1447199" cy="144720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58" name="Group 257"/>
              <p:cNvGrpSpPr/>
              <p:nvPr/>
            </p:nvGrpSpPr>
            <p:grpSpPr>
              <a:xfrm>
                <a:off x="3117339" y="2903060"/>
                <a:ext cx="239259" cy="236821"/>
                <a:chOff x="1735200" y="2580829"/>
                <a:chExt cx="2018949" cy="1998371"/>
              </a:xfrm>
            </p:grpSpPr>
            <p:sp>
              <p:nvSpPr>
                <p:cNvPr id="259" name="Rectangle 258"/>
                <p:cNvSpPr/>
                <p:nvPr/>
              </p:nvSpPr>
              <p:spPr>
                <a:xfrm>
                  <a:off x="1735200" y="3132000"/>
                  <a:ext cx="1447200" cy="14472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1834490" y="3036155"/>
                  <a:ext cx="1447200" cy="14472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1957456" y="2924465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2090344" y="2811362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2306950" y="2580829"/>
                  <a:ext cx="1447199" cy="144720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64" name="Group 263"/>
              <p:cNvGrpSpPr/>
              <p:nvPr/>
            </p:nvGrpSpPr>
            <p:grpSpPr>
              <a:xfrm>
                <a:off x="3473928" y="2903060"/>
                <a:ext cx="239259" cy="236821"/>
                <a:chOff x="1735200" y="2580829"/>
                <a:chExt cx="2018949" cy="1998371"/>
              </a:xfrm>
            </p:grpSpPr>
            <p:sp>
              <p:nvSpPr>
                <p:cNvPr id="265" name="Rectangle 264"/>
                <p:cNvSpPr/>
                <p:nvPr/>
              </p:nvSpPr>
              <p:spPr>
                <a:xfrm>
                  <a:off x="1735200" y="3132000"/>
                  <a:ext cx="1447200" cy="144720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1834490" y="3036155"/>
                  <a:ext cx="1447200" cy="14472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1957456" y="2924465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2090344" y="2811362"/>
                  <a:ext cx="1447200" cy="144720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9" name="Rectangle 268"/>
                <p:cNvSpPr/>
                <p:nvPr/>
              </p:nvSpPr>
              <p:spPr>
                <a:xfrm>
                  <a:off x="2306950" y="2580829"/>
                  <a:ext cx="1447199" cy="144720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cxnSp>
            <p:nvCxnSpPr>
              <p:cNvPr id="4" name="Straight Arrow Connector 3"/>
              <p:cNvCxnSpPr>
                <a:stCxn id="184" idx="0"/>
              </p:cNvCxnSpPr>
              <p:nvPr/>
            </p:nvCxnSpPr>
            <p:spPr>
              <a:xfrm flipV="1">
                <a:off x="2201085" y="2719863"/>
                <a:ext cx="416670" cy="1831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>
                <a:stCxn id="257" idx="0"/>
              </p:cNvCxnSpPr>
              <p:nvPr/>
            </p:nvCxnSpPr>
            <p:spPr>
              <a:xfrm flipV="1">
                <a:off x="2557672" y="2709461"/>
                <a:ext cx="153506" cy="193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251" idx="0"/>
                <a:endCxn id="157" idx="2"/>
              </p:cNvCxnSpPr>
              <p:nvPr/>
            </p:nvCxnSpPr>
            <p:spPr>
              <a:xfrm flipH="1" flipV="1">
                <a:off x="2868891" y="2666842"/>
                <a:ext cx="45369" cy="2362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263" idx="0"/>
              </p:cNvCxnSpPr>
              <p:nvPr/>
            </p:nvCxnSpPr>
            <p:spPr>
              <a:xfrm flipH="1" flipV="1">
                <a:off x="3028390" y="2631797"/>
                <a:ext cx="242456" cy="2712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269" idx="0"/>
              </p:cNvCxnSpPr>
              <p:nvPr/>
            </p:nvCxnSpPr>
            <p:spPr>
              <a:xfrm flipH="1" flipV="1">
                <a:off x="3154687" y="2583259"/>
                <a:ext cx="472748" cy="3198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/>
              <p:cNvCxnSpPr>
                <a:stCxn id="159" idx="0"/>
              </p:cNvCxnSpPr>
              <p:nvPr/>
            </p:nvCxnSpPr>
            <p:spPr>
              <a:xfrm flipH="1" flipV="1">
                <a:off x="2951579" y="2061310"/>
                <a:ext cx="6601" cy="1480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 rot="16200000">
              <a:off x="2457000" y="3374379"/>
              <a:ext cx="2491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Convolutional Neural Networks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3412076" y="6346836"/>
            <a:ext cx="34714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98858" y="1750730"/>
            <a:ext cx="1253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Classification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training data)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4" name="TextBox 1643"/>
          <p:cNvSpPr txBox="1"/>
          <p:nvPr/>
        </p:nvSpPr>
        <p:spPr>
          <a:xfrm>
            <a:off x="7046312" y="1768102"/>
            <a:ext cx="125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</a:t>
            </a:r>
            <a:r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urved Right Arrow 33"/>
          <p:cNvSpPr/>
          <p:nvPr/>
        </p:nvSpPr>
        <p:spPr>
          <a:xfrm rot="10800000">
            <a:off x="7951415" y="2989740"/>
            <a:ext cx="571271" cy="2812088"/>
          </a:xfrm>
          <a:prstGeom prst="curvedRightArrow">
            <a:avLst>
              <a:gd name="adj1" fmla="val 25000"/>
              <a:gd name="adj2" fmla="val 48754"/>
              <a:gd name="adj3" fmla="val 28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Up Arrow 36"/>
          <p:cNvSpPr/>
          <p:nvPr/>
        </p:nvSpPr>
        <p:spPr>
          <a:xfrm>
            <a:off x="4424839" y="1805754"/>
            <a:ext cx="263852" cy="351576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6" name="TextBox 1645"/>
          <p:cNvSpPr txBox="1"/>
          <p:nvPr/>
        </p:nvSpPr>
        <p:spPr>
          <a:xfrm>
            <a:off x="4696831" y="1894291"/>
            <a:ext cx="120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8" name="Picture 16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29" y="6398017"/>
            <a:ext cx="345636" cy="110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69" y="6384367"/>
            <a:ext cx="338821" cy="110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27" y="6415194"/>
            <a:ext cx="343689" cy="10904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60342" y="282845"/>
            <a:ext cx="7065206" cy="1517489"/>
            <a:chOff x="1405489" y="402894"/>
            <a:chExt cx="7065206" cy="1517489"/>
          </a:xfrm>
        </p:grpSpPr>
        <p:grpSp>
          <p:nvGrpSpPr>
            <p:cNvPr id="16" name="Group 15"/>
            <p:cNvGrpSpPr/>
            <p:nvPr/>
          </p:nvGrpSpPr>
          <p:grpSpPr>
            <a:xfrm>
              <a:off x="1405489" y="432684"/>
              <a:ext cx="1636776" cy="1243584"/>
              <a:chOff x="485621" y="392290"/>
              <a:chExt cx="4640771" cy="3557501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485621" y="392290"/>
                <a:ext cx="4640771" cy="2875291"/>
              </a:xfrm>
              <a:custGeom>
                <a:avLst/>
                <a:gdLst>
                  <a:gd name="connsiteX0" fmla="*/ 9679 w 4640771"/>
                  <a:gd name="connsiteY0" fmla="*/ 2036585 h 2875291"/>
                  <a:gd name="connsiteX1" fmla="*/ 162079 w 4640771"/>
                  <a:gd name="connsiteY1" fmla="*/ 2065160 h 2875291"/>
                  <a:gd name="connsiteX2" fmla="*/ 347817 w 4640771"/>
                  <a:gd name="connsiteY2" fmla="*/ 2103260 h 2875291"/>
                  <a:gd name="connsiteX3" fmla="*/ 566892 w 4640771"/>
                  <a:gd name="connsiteY3" fmla="*/ 2155648 h 2875291"/>
                  <a:gd name="connsiteX4" fmla="*/ 771679 w 4640771"/>
                  <a:gd name="connsiteY4" fmla="*/ 2227085 h 2875291"/>
                  <a:gd name="connsiteX5" fmla="*/ 914554 w 4640771"/>
                  <a:gd name="connsiteY5" fmla="*/ 2250898 h 2875291"/>
                  <a:gd name="connsiteX6" fmla="*/ 1147917 w 4640771"/>
                  <a:gd name="connsiteY6" fmla="*/ 2236610 h 2875291"/>
                  <a:gd name="connsiteX7" fmla="*/ 1347942 w 4640771"/>
                  <a:gd name="connsiteY7" fmla="*/ 2212798 h 2875291"/>
                  <a:gd name="connsiteX8" fmla="*/ 1538442 w 4640771"/>
                  <a:gd name="connsiteY8" fmla="*/ 2184223 h 2875291"/>
                  <a:gd name="connsiteX9" fmla="*/ 1605117 w 4640771"/>
                  <a:gd name="connsiteY9" fmla="*/ 2193748 h 2875291"/>
                  <a:gd name="connsiteX10" fmla="*/ 1681317 w 4640771"/>
                  <a:gd name="connsiteY10" fmla="*/ 2260423 h 2875291"/>
                  <a:gd name="connsiteX11" fmla="*/ 1767042 w 4640771"/>
                  <a:gd name="connsiteY11" fmla="*/ 2431873 h 2875291"/>
                  <a:gd name="connsiteX12" fmla="*/ 1819429 w 4640771"/>
                  <a:gd name="connsiteY12" fmla="*/ 2569985 h 2875291"/>
                  <a:gd name="connsiteX13" fmla="*/ 1852767 w 4640771"/>
                  <a:gd name="connsiteY13" fmla="*/ 2669998 h 2875291"/>
                  <a:gd name="connsiteX14" fmla="*/ 1895629 w 4640771"/>
                  <a:gd name="connsiteY14" fmla="*/ 2808110 h 2875291"/>
                  <a:gd name="connsiteX15" fmla="*/ 2057554 w 4640771"/>
                  <a:gd name="connsiteY15" fmla="*/ 2874785 h 2875291"/>
                  <a:gd name="connsiteX16" fmla="*/ 2319492 w 4640771"/>
                  <a:gd name="connsiteY16" fmla="*/ 2831923 h 2875291"/>
                  <a:gd name="connsiteX17" fmla="*/ 2633817 w 4640771"/>
                  <a:gd name="connsiteY17" fmla="*/ 2712860 h 2875291"/>
                  <a:gd name="connsiteX18" fmla="*/ 2795742 w 4640771"/>
                  <a:gd name="connsiteY18" fmla="*/ 2646185 h 2875291"/>
                  <a:gd name="connsiteX19" fmla="*/ 2991004 w 4640771"/>
                  <a:gd name="connsiteY19" fmla="*/ 2560460 h 2875291"/>
                  <a:gd name="connsiteX20" fmla="*/ 3205317 w 4640771"/>
                  <a:gd name="connsiteY20" fmla="*/ 2465210 h 2875291"/>
                  <a:gd name="connsiteX21" fmla="*/ 3372004 w 4640771"/>
                  <a:gd name="connsiteY21" fmla="*/ 2398535 h 2875291"/>
                  <a:gd name="connsiteX22" fmla="*/ 3543454 w 4640771"/>
                  <a:gd name="connsiteY22" fmla="*/ 2327098 h 2875291"/>
                  <a:gd name="connsiteX23" fmla="*/ 3662517 w 4640771"/>
                  <a:gd name="connsiteY23" fmla="*/ 2284235 h 2875291"/>
                  <a:gd name="connsiteX24" fmla="*/ 3795867 w 4640771"/>
                  <a:gd name="connsiteY24" fmla="*/ 2231848 h 2875291"/>
                  <a:gd name="connsiteX25" fmla="*/ 4000654 w 4640771"/>
                  <a:gd name="connsiteY25" fmla="*/ 2146123 h 2875291"/>
                  <a:gd name="connsiteX26" fmla="*/ 4205442 w 4640771"/>
                  <a:gd name="connsiteY26" fmla="*/ 2074685 h 2875291"/>
                  <a:gd name="connsiteX27" fmla="*/ 4329267 w 4640771"/>
                  <a:gd name="connsiteY27" fmla="*/ 2027060 h 2875291"/>
                  <a:gd name="connsiteX28" fmla="*/ 4419754 w 4640771"/>
                  <a:gd name="connsiteY28" fmla="*/ 2003248 h 2875291"/>
                  <a:gd name="connsiteX29" fmla="*/ 4515004 w 4640771"/>
                  <a:gd name="connsiteY29" fmla="*/ 1984198 h 2875291"/>
                  <a:gd name="connsiteX30" fmla="*/ 4591204 w 4640771"/>
                  <a:gd name="connsiteY30" fmla="*/ 1960385 h 2875291"/>
                  <a:gd name="connsiteX31" fmla="*/ 4634067 w 4640771"/>
                  <a:gd name="connsiteY31" fmla="*/ 1950860 h 2875291"/>
                  <a:gd name="connsiteX32" fmla="*/ 4629304 w 4640771"/>
                  <a:gd name="connsiteY32" fmla="*/ 1888948 h 2875291"/>
                  <a:gd name="connsiteX33" fmla="*/ 4634067 w 4640771"/>
                  <a:gd name="connsiteY33" fmla="*/ 1693685 h 2875291"/>
                  <a:gd name="connsiteX34" fmla="*/ 4634067 w 4640771"/>
                  <a:gd name="connsiteY34" fmla="*/ 1517473 h 2875291"/>
                  <a:gd name="connsiteX35" fmla="*/ 4634067 w 4640771"/>
                  <a:gd name="connsiteY35" fmla="*/ 1331735 h 2875291"/>
                  <a:gd name="connsiteX36" fmla="*/ 4634067 w 4640771"/>
                  <a:gd name="connsiteY36" fmla="*/ 1174573 h 2875291"/>
                  <a:gd name="connsiteX37" fmla="*/ 4638829 w 4640771"/>
                  <a:gd name="connsiteY37" fmla="*/ 936448 h 2875291"/>
                  <a:gd name="connsiteX38" fmla="*/ 4638829 w 4640771"/>
                  <a:gd name="connsiteY38" fmla="*/ 755473 h 2875291"/>
                  <a:gd name="connsiteX39" fmla="*/ 4634067 w 4640771"/>
                  <a:gd name="connsiteY39" fmla="*/ 574498 h 2875291"/>
                  <a:gd name="connsiteX40" fmla="*/ 4634067 w 4640771"/>
                  <a:gd name="connsiteY40" fmla="*/ 412573 h 2875291"/>
                  <a:gd name="connsiteX41" fmla="*/ 4634067 w 4640771"/>
                  <a:gd name="connsiteY41" fmla="*/ 231598 h 2875291"/>
                  <a:gd name="connsiteX42" fmla="*/ 4634067 w 4640771"/>
                  <a:gd name="connsiteY42" fmla="*/ 107773 h 2875291"/>
                  <a:gd name="connsiteX43" fmla="*/ 4629304 w 4640771"/>
                  <a:gd name="connsiteY43" fmla="*/ 31573 h 2875291"/>
                  <a:gd name="connsiteX44" fmla="*/ 4629304 w 4640771"/>
                  <a:gd name="connsiteY44" fmla="*/ 12523 h 2875291"/>
                  <a:gd name="connsiteX45" fmla="*/ 4472142 w 4640771"/>
                  <a:gd name="connsiteY45" fmla="*/ 7760 h 2875291"/>
                  <a:gd name="connsiteX46" fmla="*/ 4205442 w 4640771"/>
                  <a:gd name="connsiteY46" fmla="*/ 7760 h 2875291"/>
                  <a:gd name="connsiteX47" fmla="*/ 3867304 w 4640771"/>
                  <a:gd name="connsiteY47" fmla="*/ 12523 h 2875291"/>
                  <a:gd name="connsiteX48" fmla="*/ 3562504 w 4640771"/>
                  <a:gd name="connsiteY48" fmla="*/ 2998 h 2875291"/>
                  <a:gd name="connsiteX49" fmla="*/ 3314854 w 4640771"/>
                  <a:gd name="connsiteY49" fmla="*/ 2998 h 2875291"/>
                  <a:gd name="connsiteX50" fmla="*/ 2810029 w 4640771"/>
                  <a:gd name="connsiteY50" fmla="*/ 7760 h 2875291"/>
                  <a:gd name="connsiteX51" fmla="*/ 2419504 w 4640771"/>
                  <a:gd name="connsiteY51" fmla="*/ 7760 h 2875291"/>
                  <a:gd name="connsiteX52" fmla="*/ 1924204 w 4640771"/>
                  <a:gd name="connsiteY52" fmla="*/ 12523 h 2875291"/>
                  <a:gd name="connsiteX53" fmla="*/ 1576542 w 4640771"/>
                  <a:gd name="connsiteY53" fmla="*/ 7760 h 2875291"/>
                  <a:gd name="connsiteX54" fmla="*/ 1214592 w 4640771"/>
                  <a:gd name="connsiteY54" fmla="*/ 7760 h 2875291"/>
                  <a:gd name="connsiteX55" fmla="*/ 985992 w 4640771"/>
                  <a:gd name="connsiteY55" fmla="*/ 7760 h 2875291"/>
                  <a:gd name="connsiteX56" fmla="*/ 781204 w 4640771"/>
                  <a:gd name="connsiteY56" fmla="*/ 7760 h 2875291"/>
                  <a:gd name="connsiteX57" fmla="*/ 552604 w 4640771"/>
                  <a:gd name="connsiteY57" fmla="*/ 7760 h 2875291"/>
                  <a:gd name="connsiteX58" fmla="*/ 328767 w 4640771"/>
                  <a:gd name="connsiteY58" fmla="*/ 7760 h 2875291"/>
                  <a:gd name="connsiteX59" fmla="*/ 185892 w 4640771"/>
                  <a:gd name="connsiteY59" fmla="*/ 7760 h 2875291"/>
                  <a:gd name="connsiteX60" fmla="*/ 95404 w 4640771"/>
                  <a:gd name="connsiteY60" fmla="*/ 7760 h 2875291"/>
                  <a:gd name="connsiteX61" fmla="*/ 57304 w 4640771"/>
                  <a:gd name="connsiteY61" fmla="*/ 7760 h 2875291"/>
                  <a:gd name="connsiteX62" fmla="*/ 19204 w 4640771"/>
                  <a:gd name="connsiteY62" fmla="*/ 7760 h 2875291"/>
                  <a:gd name="connsiteX63" fmla="*/ 19204 w 4640771"/>
                  <a:gd name="connsiteY63" fmla="*/ 112535 h 2875291"/>
                  <a:gd name="connsiteX64" fmla="*/ 19204 w 4640771"/>
                  <a:gd name="connsiteY64" fmla="*/ 274460 h 2875291"/>
                  <a:gd name="connsiteX65" fmla="*/ 19204 w 4640771"/>
                  <a:gd name="connsiteY65" fmla="*/ 464960 h 2875291"/>
                  <a:gd name="connsiteX66" fmla="*/ 19204 w 4640771"/>
                  <a:gd name="connsiteY66" fmla="*/ 645935 h 2875291"/>
                  <a:gd name="connsiteX67" fmla="*/ 14442 w 4640771"/>
                  <a:gd name="connsiteY67" fmla="*/ 855485 h 2875291"/>
                  <a:gd name="connsiteX68" fmla="*/ 23967 w 4640771"/>
                  <a:gd name="connsiteY68" fmla="*/ 1112660 h 2875291"/>
                  <a:gd name="connsiteX69" fmla="*/ 19204 w 4640771"/>
                  <a:gd name="connsiteY69" fmla="*/ 1336498 h 2875291"/>
                  <a:gd name="connsiteX70" fmla="*/ 19204 w 4640771"/>
                  <a:gd name="connsiteY70" fmla="*/ 1555573 h 2875291"/>
                  <a:gd name="connsiteX71" fmla="*/ 14442 w 4640771"/>
                  <a:gd name="connsiteY71" fmla="*/ 1788935 h 2875291"/>
                  <a:gd name="connsiteX72" fmla="*/ 14442 w 4640771"/>
                  <a:gd name="connsiteY72" fmla="*/ 1917523 h 2875291"/>
                  <a:gd name="connsiteX73" fmla="*/ 9679 w 4640771"/>
                  <a:gd name="connsiteY73" fmla="*/ 2036585 h 287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4640771" h="2875291">
                    <a:moveTo>
                      <a:pt x="9679" y="2036585"/>
                    </a:moveTo>
                    <a:cubicBezTo>
                      <a:pt x="34285" y="2061191"/>
                      <a:pt x="162079" y="2065160"/>
                      <a:pt x="162079" y="2065160"/>
                    </a:cubicBezTo>
                    <a:cubicBezTo>
                      <a:pt x="218435" y="2076272"/>
                      <a:pt x="280348" y="2088179"/>
                      <a:pt x="347817" y="2103260"/>
                    </a:cubicBezTo>
                    <a:cubicBezTo>
                      <a:pt x="415286" y="2118341"/>
                      <a:pt x="496248" y="2135011"/>
                      <a:pt x="566892" y="2155648"/>
                    </a:cubicBezTo>
                    <a:cubicBezTo>
                      <a:pt x="637536" y="2176285"/>
                      <a:pt x="713735" y="2211210"/>
                      <a:pt x="771679" y="2227085"/>
                    </a:cubicBezTo>
                    <a:cubicBezTo>
                      <a:pt x="829623" y="2242960"/>
                      <a:pt x="851848" y="2249311"/>
                      <a:pt x="914554" y="2250898"/>
                    </a:cubicBezTo>
                    <a:cubicBezTo>
                      <a:pt x="977260" y="2252486"/>
                      <a:pt x="1075686" y="2242960"/>
                      <a:pt x="1147917" y="2236610"/>
                    </a:cubicBezTo>
                    <a:cubicBezTo>
                      <a:pt x="1220148" y="2230260"/>
                      <a:pt x="1282855" y="2221529"/>
                      <a:pt x="1347942" y="2212798"/>
                    </a:cubicBezTo>
                    <a:cubicBezTo>
                      <a:pt x="1413029" y="2204067"/>
                      <a:pt x="1495580" y="2187398"/>
                      <a:pt x="1538442" y="2184223"/>
                    </a:cubicBezTo>
                    <a:cubicBezTo>
                      <a:pt x="1581304" y="2181048"/>
                      <a:pt x="1581305" y="2181048"/>
                      <a:pt x="1605117" y="2193748"/>
                    </a:cubicBezTo>
                    <a:cubicBezTo>
                      <a:pt x="1628930" y="2206448"/>
                      <a:pt x="1654330" y="2220736"/>
                      <a:pt x="1681317" y="2260423"/>
                    </a:cubicBezTo>
                    <a:cubicBezTo>
                      <a:pt x="1708305" y="2300111"/>
                      <a:pt x="1744023" y="2380279"/>
                      <a:pt x="1767042" y="2431873"/>
                    </a:cubicBezTo>
                    <a:cubicBezTo>
                      <a:pt x="1790061" y="2483467"/>
                      <a:pt x="1805142" y="2530298"/>
                      <a:pt x="1819429" y="2569985"/>
                    </a:cubicBezTo>
                    <a:cubicBezTo>
                      <a:pt x="1833716" y="2609672"/>
                      <a:pt x="1840067" y="2630311"/>
                      <a:pt x="1852767" y="2669998"/>
                    </a:cubicBezTo>
                    <a:cubicBezTo>
                      <a:pt x="1865467" y="2709686"/>
                      <a:pt x="1861498" y="2773979"/>
                      <a:pt x="1895629" y="2808110"/>
                    </a:cubicBezTo>
                    <a:cubicBezTo>
                      <a:pt x="1929760" y="2842241"/>
                      <a:pt x="1986910" y="2870816"/>
                      <a:pt x="2057554" y="2874785"/>
                    </a:cubicBezTo>
                    <a:cubicBezTo>
                      <a:pt x="2128198" y="2878754"/>
                      <a:pt x="2223448" y="2858911"/>
                      <a:pt x="2319492" y="2831923"/>
                    </a:cubicBezTo>
                    <a:cubicBezTo>
                      <a:pt x="2415536" y="2804935"/>
                      <a:pt x="2554442" y="2743816"/>
                      <a:pt x="2633817" y="2712860"/>
                    </a:cubicBezTo>
                    <a:cubicBezTo>
                      <a:pt x="2713192" y="2681904"/>
                      <a:pt x="2736211" y="2671585"/>
                      <a:pt x="2795742" y="2646185"/>
                    </a:cubicBezTo>
                    <a:cubicBezTo>
                      <a:pt x="2855273" y="2620785"/>
                      <a:pt x="2991004" y="2560460"/>
                      <a:pt x="2991004" y="2560460"/>
                    </a:cubicBezTo>
                    <a:lnTo>
                      <a:pt x="3205317" y="2465210"/>
                    </a:lnTo>
                    <a:cubicBezTo>
                      <a:pt x="3268817" y="2438223"/>
                      <a:pt x="3372004" y="2398535"/>
                      <a:pt x="3372004" y="2398535"/>
                    </a:cubicBezTo>
                    <a:lnTo>
                      <a:pt x="3543454" y="2327098"/>
                    </a:lnTo>
                    <a:cubicBezTo>
                      <a:pt x="3591873" y="2308048"/>
                      <a:pt x="3620448" y="2300110"/>
                      <a:pt x="3662517" y="2284235"/>
                    </a:cubicBezTo>
                    <a:cubicBezTo>
                      <a:pt x="3704586" y="2268360"/>
                      <a:pt x="3739511" y="2254867"/>
                      <a:pt x="3795867" y="2231848"/>
                    </a:cubicBezTo>
                    <a:cubicBezTo>
                      <a:pt x="3852223" y="2208829"/>
                      <a:pt x="3932392" y="2172317"/>
                      <a:pt x="4000654" y="2146123"/>
                    </a:cubicBezTo>
                    <a:cubicBezTo>
                      <a:pt x="4068917" y="2119929"/>
                      <a:pt x="4150673" y="2094529"/>
                      <a:pt x="4205442" y="2074685"/>
                    </a:cubicBezTo>
                    <a:cubicBezTo>
                      <a:pt x="4260211" y="2054841"/>
                      <a:pt x="4293548" y="2038966"/>
                      <a:pt x="4329267" y="2027060"/>
                    </a:cubicBezTo>
                    <a:cubicBezTo>
                      <a:pt x="4364986" y="2015154"/>
                      <a:pt x="4388798" y="2010392"/>
                      <a:pt x="4419754" y="2003248"/>
                    </a:cubicBezTo>
                    <a:cubicBezTo>
                      <a:pt x="4450710" y="1996104"/>
                      <a:pt x="4486429" y="1991342"/>
                      <a:pt x="4515004" y="1984198"/>
                    </a:cubicBezTo>
                    <a:cubicBezTo>
                      <a:pt x="4543579" y="1977054"/>
                      <a:pt x="4571360" y="1965941"/>
                      <a:pt x="4591204" y="1960385"/>
                    </a:cubicBezTo>
                    <a:cubicBezTo>
                      <a:pt x="4611048" y="1954829"/>
                      <a:pt x="4627717" y="1962766"/>
                      <a:pt x="4634067" y="1950860"/>
                    </a:cubicBezTo>
                    <a:cubicBezTo>
                      <a:pt x="4640417" y="1938954"/>
                      <a:pt x="4629304" y="1931810"/>
                      <a:pt x="4629304" y="1888948"/>
                    </a:cubicBezTo>
                    <a:cubicBezTo>
                      <a:pt x="4629304" y="1846086"/>
                      <a:pt x="4633273" y="1755597"/>
                      <a:pt x="4634067" y="1693685"/>
                    </a:cubicBezTo>
                    <a:cubicBezTo>
                      <a:pt x="4634861" y="1631773"/>
                      <a:pt x="4634067" y="1517473"/>
                      <a:pt x="4634067" y="1517473"/>
                    </a:cubicBezTo>
                    <a:lnTo>
                      <a:pt x="4634067" y="1331735"/>
                    </a:lnTo>
                    <a:cubicBezTo>
                      <a:pt x="4634067" y="1274585"/>
                      <a:pt x="4633273" y="1240454"/>
                      <a:pt x="4634067" y="1174573"/>
                    </a:cubicBezTo>
                    <a:cubicBezTo>
                      <a:pt x="4634861" y="1108692"/>
                      <a:pt x="4638035" y="1006298"/>
                      <a:pt x="4638829" y="936448"/>
                    </a:cubicBezTo>
                    <a:cubicBezTo>
                      <a:pt x="4639623" y="866598"/>
                      <a:pt x="4639623" y="815798"/>
                      <a:pt x="4638829" y="755473"/>
                    </a:cubicBezTo>
                    <a:cubicBezTo>
                      <a:pt x="4638035" y="695148"/>
                      <a:pt x="4634861" y="631648"/>
                      <a:pt x="4634067" y="574498"/>
                    </a:cubicBezTo>
                    <a:cubicBezTo>
                      <a:pt x="4633273" y="517348"/>
                      <a:pt x="4634067" y="412573"/>
                      <a:pt x="4634067" y="412573"/>
                    </a:cubicBezTo>
                    <a:lnTo>
                      <a:pt x="4634067" y="231598"/>
                    </a:lnTo>
                    <a:cubicBezTo>
                      <a:pt x="4634067" y="180798"/>
                      <a:pt x="4634861" y="141110"/>
                      <a:pt x="4634067" y="107773"/>
                    </a:cubicBezTo>
                    <a:cubicBezTo>
                      <a:pt x="4633273" y="74436"/>
                      <a:pt x="4629304" y="31573"/>
                      <a:pt x="4629304" y="31573"/>
                    </a:cubicBezTo>
                    <a:cubicBezTo>
                      <a:pt x="4628510" y="15698"/>
                      <a:pt x="4655498" y="16492"/>
                      <a:pt x="4629304" y="12523"/>
                    </a:cubicBezTo>
                    <a:cubicBezTo>
                      <a:pt x="4603110" y="8554"/>
                      <a:pt x="4542786" y="8554"/>
                      <a:pt x="4472142" y="7760"/>
                    </a:cubicBezTo>
                    <a:cubicBezTo>
                      <a:pt x="4401498" y="6966"/>
                      <a:pt x="4205442" y="7760"/>
                      <a:pt x="4205442" y="7760"/>
                    </a:cubicBezTo>
                    <a:lnTo>
                      <a:pt x="3867304" y="12523"/>
                    </a:lnTo>
                    <a:cubicBezTo>
                      <a:pt x="3760148" y="11729"/>
                      <a:pt x="3654579" y="4585"/>
                      <a:pt x="3562504" y="2998"/>
                    </a:cubicBezTo>
                    <a:cubicBezTo>
                      <a:pt x="3470429" y="1410"/>
                      <a:pt x="3314854" y="2998"/>
                      <a:pt x="3314854" y="2998"/>
                    </a:cubicBezTo>
                    <a:lnTo>
                      <a:pt x="2810029" y="7760"/>
                    </a:lnTo>
                    <a:lnTo>
                      <a:pt x="2419504" y="7760"/>
                    </a:lnTo>
                    <a:lnTo>
                      <a:pt x="1924204" y="12523"/>
                    </a:lnTo>
                    <a:cubicBezTo>
                      <a:pt x="1783710" y="12523"/>
                      <a:pt x="1576542" y="7760"/>
                      <a:pt x="1576542" y="7760"/>
                    </a:cubicBezTo>
                    <a:lnTo>
                      <a:pt x="1214592" y="7760"/>
                    </a:lnTo>
                    <a:lnTo>
                      <a:pt x="985992" y="7760"/>
                    </a:lnTo>
                    <a:lnTo>
                      <a:pt x="781204" y="7760"/>
                    </a:lnTo>
                    <a:lnTo>
                      <a:pt x="552604" y="7760"/>
                    </a:lnTo>
                    <a:lnTo>
                      <a:pt x="328767" y="7760"/>
                    </a:lnTo>
                    <a:lnTo>
                      <a:pt x="185892" y="7760"/>
                    </a:lnTo>
                    <a:lnTo>
                      <a:pt x="95404" y="7760"/>
                    </a:lnTo>
                    <a:lnTo>
                      <a:pt x="57304" y="7760"/>
                    </a:lnTo>
                    <a:cubicBezTo>
                      <a:pt x="44604" y="7760"/>
                      <a:pt x="25554" y="-9702"/>
                      <a:pt x="19204" y="7760"/>
                    </a:cubicBezTo>
                    <a:cubicBezTo>
                      <a:pt x="12854" y="25222"/>
                      <a:pt x="19204" y="112535"/>
                      <a:pt x="19204" y="112535"/>
                    </a:cubicBezTo>
                    <a:lnTo>
                      <a:pt x="19204" y="274460"/>
                    </a:lnTo>
                    <a:lnTo>
                      <a:pt x="19204" y="464960"/>
                    </a:lnTo>
                    <a:cubicBezTo>
                      <a:pt x="19204" y="526872"/>
                      <a:pt x="19998" y="580848"/>
                      <a:pt x="19204" y="645935"/>
                    </a:cubicBezTo>
                    <a:cubicBezTo>
                      <a:pt x="18410" y="711022"/>
                      <a:pt x="13648" y="777698"/>
                      <a:pt x="14442" y="855485"/>
                    </a:cubicBezTo>
                    <a:cubicBezTo>
                      <a:pt x="15236" y="933272"/>
                      <a:pt x="23173" y="1032491"/>
                      <a:pt x="23967" y="1112660"/>
                    </a:cubicBezTo>
                    <a:cubicBezTo>
                      <a:pt x="24761" y="1192829"/>
                      <a:pt x="19998" y="1262679"/>
                      <a:pt x="19204" y="1336498"/>
                    </a:cubicBezTo>
                    <a:cubicBezTo>
                      <a:pt x="18410" y="1410317"/>
                      <a:pt x="19998" y="1480167"/>
                      <a:pt x="19204" y="1555573"/>
                    </a:cubicBezTo>
                    <a:cubicBezTo>
                      <a:pt x="18410" y="1630979"/>
                      <a:pt x="15236" y="1728610"/>
                      <a:pt x="14442" y="1788935"/>
                    </a:cubicBezTo>
                    <a:cubicBezTo>
                      <a:pt x="13648" y="1849260"/>
                      <a:pt x="13648" y="1876248"/>
                      <a:pt x="14442" y="1917523"/>
                    </a:cubicBezTo>
                    <a:cubicBezTo>
                      <a:pt x="15236" y="1958798"/>
                      <a:pt x="-14927" y="2011979"/>
                      <a:pt x="9679" y="2036585"/>
                    </a:cubicBez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4503054" y="261827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/>
            </p:nvGrpSpPr>
            <p:grpSpPr>
              <a:xfrm>
                <a:off x="4655454" y="277067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/>
            </p:nvGrpSpPr>
            <p:grpSpPr>
              <a:xfrm>
                <a:off x="4782000" y="264729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8" name="Straight Connector 8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800116" y="269556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3847193" y="334888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4126139" y="337790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>
                <a:off x="3602717" y="299201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" name="Group 101"/>
              <p:cNvGrpSpPr/>
              <p:nvPr/>
            </p:nvGrpSpPr>
            <p:grpSpPr>
              <a:xfrm>
                <a:off x="3755117" y="314441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oup 104"/>
              <p:cNvGrpSpPr/>
              <p:nvPr/>
            </p:nvGrpSpPr>
            <p:grpSpPr>
              <a:xfrm>
                <a:off x="3881663" y="302104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/>
              <p:cNvGrpSpPr/>
              <p:nvPr/>
            </p:nvGrpSpPr>
            <p:grpSpPr>
              <a:xfrm>
                <a:off x="4034063" y="317344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/>
              <p:cNvGrpSpPr/>
              <p:nvPr/>
            </p:nvGrpSpPr>
            <p:grpSpPr>
              <a:xfrm>
                <a:off x="4134755" y="28402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113"/>
              <p:cNvGrpSpPr/>
              <p:nvPr/>
            </p:nvGrpSpPr>
            <p:grpSpPr>
              <a:xfrm>
                <a:off x="4287155" y="29926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oup 116"/>
              <p:cNvGrpSpPr/>
              <p:nvPr/>
            </p:nvGrpSpPr>
            <p:grpSpPr>
              <a:xfrm>
                <a:off x="4413701" y="28692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/>
            </p:nvGrpSpPr>
            <p:grpSpPr>
              <a:xfrm>
                <a:off x="4566101" y="30216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/>
            </p:nvGrpSpPr>
            <p:grpSpPr>
              <a:xfrm>
                <a:off x="4370159" y="32466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4522559" y="33990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/>
            </p:nvGrpSpPr>
            <p:grpSpPr>
              <a:xfrm>
                <a:off x="4649105" y="32756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1072247" y="287999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/>
              <p:cNvGrpSpPr/>
              <p:nvPr/>
            </p:nvGrpSpPr>
            <p:grpSpPr>
              <a:xfrm>
                <a:off x="1224647" y="303239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Group 143"/>
              <p:cNvGrpSpPr/>
              <p:nvPr/>
            </p:nvGrpSpPr>
            <p:grpSpPr>
              <a:xfrm>
                <a:off x="1351193" y="290901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146"/>
              <p:cNvGrpSpPr/>
              <p:nvPr/>
            </p:nvGrpSpPr>
            <p:grpSpPr>
              <a:xfrm>
                <a:off x="1503593" y="306141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/>
              <p:cNvGrpSpPr/>
              <p:nvPr/>
            </p:nvGrpSpPr>
            <p:grpSpPr>
              <a:xfrm>
                <a:off x="1524458" y="280079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1756685" y="288062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1528540" y="334432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/>
            </p:nvGrpSpPr>
            <p:grpSpPr>
              <a:xfrm>
                <a:off x="2035631" y="290965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43759" y="315576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" name="Group 175"/>
              <p:cNvGrpSpPr/>
              <p:nvPr/>
            </p:nvGrpSpPr>
            <p:grpSpPr>
              <a:xfrm>
                <a:off x="1803632" y="33957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/>
            </p:nvGrpSpPr>
            <p:grpSpPr>
              <a:xfrm>
                <a:off x="1996851" y="3218884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/>
            </p:nvGrpSpPr>
            <p:grpSpPr>
              <a:xfrm>
                <a:off x="2271035" y="331605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/>
            </p:nvGrpSpPr>
            <p:grpSpPr>
              <a:xfrm>
                <a:off x="2086660" y="34842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/>
            </p:nvGrpSpPr>
            <p:grpSpPr>
              <a:xfrm>
                <a:off x="2239060" y="36366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2365606" y="351326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/>
            </p:nvGrpSpPr>
            <p:grpSpPr>
              <a:xfrm>
                <a:off x="2518006" y="366566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/>
            </p:nvGrpSpPr>
            <p:grpSpPr>
              <a:xfrm>
                <a:off x="2549302" y="335297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/>
            </p:nvGrpSpPr>
            <p:grpSpPr>
              <a:xfrm>
                <a:off x="2701702" y="350537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/>
            </p:nvGrpSpPr>
            <p:grpSpPr>
              <a:xfrm>
                <a:off x="2828248" y="338200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/>
            </p:nvGrpSpPr>
            <p:grpSpPr>
              <a:xfrm>
                <a:off x="2980648" y="353440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/>
            </p:nvGrpSpPr>
            <p:grpSpPr>
              <a:xfrm>
                <a:off x="3081340" y="32012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3233740" y="33536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/>
            </p:nvGrpSpPr>
            <p:grpSpPr>
              <a:xfrm>
                <a:off x="3360286" y="323023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/>
            </p:nvGrpSpPr>
            <p:grpSpPr>
              <a:xfrm>
                <a:off x="3512686" y="338263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/>
              <p:cNvGrpSpPr/>
              <p:nvPr/>
            </p:nvGrpSpPr>
            <p:grpSpPr>
              <a:xfrm>
                <a:off x="3316744" y="36076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233" name="Straight Connector 23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5" name="Freeform 234"/>
              <p:cNvSpPr/>
              <p:nvPr/>
            </p:nvSpPr>
            <p:spPr>
              <a:xfrm>
                <a:off x="500743" y="2344057"/>
                <a:ext cx="4608286" cy="921418"/>
              </a:xfrm>
              <a:custGeom>
                <a:avLst/>
                <a:gdLst>
                  <a:gd name="connsiteX0" fmla="*/ 0 w 4608286"/>
                  <a:gd name="connsiteY0" fmla="*/ 87086 h 921418"/>
                  <a:gd name="connsiteX1" fmla="*/ 493486 w 4608286"/>
                  <a:gd name="connsiteY1" fmla="*/ 188686 h 921418"/>
                  <a:gd name="connsiteX2" fmla="*/ 870857 w 4608286"/>
                  <a:gd name="connsiteY2" fmla="*/ 297543 h 921418"/>
                  <a:gd name="connsiteX3" fmla="*/ 1364343 w 4608286"/>
                  <a:gd name="connsiteY3" fmla="*/ 254000 h 921418"/>
                  <a:gd name="connsiteX4" fmla="*/ 1632857 w 4608286"/>
                  <a:gd name="connsiteY4" fmla="*/ 261257 h 921418"/>
                  <a:gd name="connsiteX5" fmla="*/ 1807028 w 4608286"/>
                  <a:gd name="connsiteY5" fmla="*/ 624114 h 921418"/>
                  <a:gd name="connsiteX6" fmla="*/ 1908628 w 4608286"/>
                  <a:gd name="connsiteY6" fmla="*/ 892629 h 921418"/>
                  <a:gd name="connsiteX7" fmla="*/ 2227943 w 4608286"/>
                  <a:gd name="connsiteY7" fmla="*/ 892629 h 921418"/>
                  <a:gd name="connsiteX8" fmla="*/ 2764971 w 4608286"/>
                  <a:gd name="connsiteY8" fmla="*/ 703943 h 921418"/>
                  <a:gd name="connsiteX9" fmla="*/ 3345543 w 4608286"/>
                  <a:gd name="connsiteY9" fmla="*/ 449943 h 921418"/>
                  <a:gd name="connsiteX10" fmla="*/ 4129314 w 4608286"/>
                  <a:gd name="connsiteY10" fmla="*/ 145143 h 921418"/>
                  <a:gd name="connsiteX11" fmla="*/ 4608286 w 4608286"/>
                  <a:gd name="connsiteY11" fmla="*/ 0 h 92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08286" h="921418">
                    <a:moveTo>
                      <a:pt x="0" y="87086"/>
                    </a:moveTo>
                    <a:cubicBezTo>
                      <a:pt x="174171" y="120348"/>
                      <a:pt x="348343" y="153610"/>
                      <a:pt x="493486" y="188686"/>
                    </a:cubicBezTo>
                    <a:cubicBezTo>
                      <a:pt x="638629" y="223762"/>
                      <a:pt x="725714" y="286657"/>
                      <a:pt x="870857" y="297543"/>
                    </a:cubicBezTo>
                    <a:cubicBezTo>
                      <a:pt x="1016000" y="308429"/>
                      <a:pt x="1237343" y="260048"/>
                      <a:pt x="1364343" y="254000"/>
                    </a:cubicBezTo>
                    <a:cubicBezTo>
                      <a:pt x="1491343" y="247952"/>
                      <a:pt x="1559076" y="199571"/>
                      <a:pt x="1632857" y="261257"/>
                    </a:cubicBezTo>
                    <a:cubicBezTo>
                      <a:pt x="1706638" y="322943"/>
                      <a:pt x="1761066" y="518885"/>
                      <a:pt x="1807028" y="624114"/>
                    </a:cubicBezTo>
                    <a:cubicBezTo>
                      <a:pt x="1852990" y="729343"/>
                      <a:pt x="1838476" y="847877"/>
                      <a:pt x="1908628" y="892629"/>
                    </a:cubicBezTo>
                    <a:cubicBezTo>
                      <a:pt x="1978780" y="937381"/>
                      <a:pt x="2085219" y="924077"/>
                      <a:pt x="2227943" y="892629"/>
                    </a:cubicBezTo>
                    <a:cubicBezTo>
                      <a:pt x="2370667" y="861181"/>
                      <a:pt x="2578704" y="777724"/>
                      <a:pt x="2764971" y="703943"/>
                    </a:cubicBezTo>
                    <a:cubicBezTo>
                      <a:pt x="2951238" y="630162"/>
                      <a:pt x="3118153" y="543076"/>
                      <a:pt x="3345543" y="449943"/>
                    </a:cubicBezTo>
                    <a:cubicBezTo>
                      <a:pt x="3572933" y="356810"/>
                      <a:pt x="3918857" y="220133"/>
                      <a:pt x="4129314" y="145143"/>
                    </a:cubicBezTo>
                    <a:cubicBezTo>
                      <a:pt x="4339771" y="70153"/>
                      <a:pt x="4474028" y="35076"/>
                      <a:pt x="4608286" y="0"/>
                    </a:cubicBezTo>
                  </a:path>
                </a:pathLst>
              </a:custGeom>
              <a:noFill/>
              <a:ln w="19050"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500743" y="397755"/>
                <a:ext cx="4615543" cy="35520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1387479" y="155267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1456197" y="163918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1245740" y="168024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1398140" y="183264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1165683" y="182567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001181" y="152716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3790724" y="156822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3943124" y="172062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1721530" y="12033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3512679" y="133441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1630597" y="17690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3096984" y="89592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1550540" y="191448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4386038" y="161597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4175581" y="165704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4327981" y="180944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2323197" y="121104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2471048" y="25838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3789136" y="137547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446102" y="274095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3783469" y="115879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2513798" y="248732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3725412" y="135225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3877812" y="150465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632291" y="254225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833905" y="2651006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2623448" y="269206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2710534" y="274992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2543391" y="283749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690348" y="288793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2768591" y="253842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1534660" y="146195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2745700" y="99730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2898100" y="114970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2687643" y="119076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1216012" y="194900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983555" y="19420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1135955" y="20944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925498" y="213549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1077898" y="228789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130557" y="108611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3282957" y="123851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3072500" y="127957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2521181" y="93400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1368412" y="2030846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2230877" y="103630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310355" y="222430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2905592" y="101567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117295" y="185904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269695" y="201144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2013859" y="10509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2166259" y="12033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1933802" y="119635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2086202" y="134875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2507334" y="10773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3443280" y="114095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4502152" y="194785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4654552" y="210025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4444095" y="214132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1934260" y="138527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1701803" y="137829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1854203" y="153069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1643746" y="157176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1752832" y="168905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249112" y="406053"/>
              <a:ext cx="1636776" cy="1243584"/>
              <a:chOff x="500743" y="397755"/>
              <a:chExt cx="4615543" cy="3552036"/>
            </a:xfrm>
          </p:grpSpPr>
          <p:grpSp>
            <p:nvGrpSpPr>
              <p:cNvPr id="854" name="Group 853"/>
              <p:cNvGrpSpPr/>
              <p:nvPr/>
            </p:nvGrpSpPr>
            <p:grpSpPr>
              <a:xfrm>
                <a:off x="4503054" y="261827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55" name="Straight Connector 85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6" name="Straight Connector 85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/>
              <p:cNvGrpSpPr/>
              <p:nvPr/>
            </p:nvGrpSpPr>
            <p:grpSpPr>
              <a:xfrm>
                <a:off x="4655454" y="277067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58" name="Straight Connector 85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Straight Connector 85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0" name="Group 859"/>
              <p:cNvGrpSpPr/>
              <p:nvPr/>
            </p:nvGrpSpPr>
            <p:grpSpPr>
              <a:xfrm>
                <a:off x="4782000" y="264729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61" name="Straight Connector 86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Straight Connector 86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3" name="Group 862"/>
              <p:cNvGrpSpPr/>
              <p:nvPr/>
            </p:nvGrpSpPr>
            <p:grpSpPr>
              <a:xfrm>
                <a:off x="800116" y="269556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64" name="Straight Connector 86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Straight Connector 86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6" name="Group 865"/>
              <p:cNvGrpSpPr/>
              <p:nvPr/>
            </p:nvGrpSpPr>
            <p:grpSpPr>
              <a:xfrm>
                <a:off x="3847193" y="334888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67" name="Straight Connector 86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Straight Connector 86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9" name="Group 868"/>
              <p:cNvGrpSpPr/>
              <p:nvPr/>
            </p:nvGrpSpPr>
            <p:grpSpPr>
              <a:xfrm>
                <a:off x="4126139" y="337790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70" name="Straight Connector 86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1" name="Straight Connector 87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2" name="Group 871"/>
              <p:cNvGrpSpPr/>
              <p:nvPr/>
            </p:nvGrpSpPr>
            <p:grpSpPr>
              <a:xfrm>
                <a:off x="3602717" y="299201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73" name="Straight Connector 87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Straight Connector 87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5" name="Group 874"/>
              <p:cNvGrpSpPr/>
              <p:nvPr/>
            </p:nvGrpSpPr>
            <p:grpSpPr>
              <a:xfrm>
                <a:off x="3755117" y="314441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76" name="Straight Connector 87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7" name="Straight Connector 87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8" name="Group 877"/>
              <p:cNvGrpSpPr/>
              <p:nvPr/>
            </p:nvGrpSpPr>
            <p:grpSpPr>
              <a:xfrm>
                <a:off x="3881663" y="302104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79" name="Straight Connector 87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0" name="Straight Connector 87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/>
              <p:cNvGrpSpPr/>
              <p:nvPr/>
            </p:nvGrpSpPr>
            <p:grpSpPr>
              <a:xfrm>
                <a:off x="4034063" y="317344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82" name="Straight Connector 88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3" name="Straight Connector 88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/>
              <p:cNvGrpSpPr/>
              <p:nvPr/>
            </p:nvGrpSpPr>
            <p:grpSpPr>
              <a:xfrm>
                <a:off x="4134755" y="28402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85" name="Straight Connector 88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6" name="Straight Connector 88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/>
              <p:cNvGrpSpPr/>
              <p:nvPr/>
            </p:nvGrpSpPr>
            <p:grpSpPr>
              <a:xfrm>
                <a:off x="4287155" y="29926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88" name="Straight Connector 88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9" name="Straight Connector 88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0" name="Group 889"/>
              <p:cNvGrpSpPr/>
              <p:nvPr/>
            </p:nvGrpSpPr>
            <p:grpSpPr>
              <a:xfrm>
                <a:off x="4413701" y="28692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91" name="Straight Connector 89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2" name="Straight Connector 89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3" name="Group 892"/>
              <p:cNvGrpSpPr/>
              <p:nvPr/>
            </p:nvGrpSpPr>
            <p:grpSpPr>
              <a:xfrm>
                <a:off x="4566101" y="30216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94" name="Straight Connector 89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5" name="Straight Connector 89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6" name="Group 895"/>
              <p:cNvGrpSpPr/>
              <p:nvPr/>
            </p:nvGrpSpPr>
            <p:grpSpPr>
              <a:xfrm>
                <a:off x="4370159" y="32466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897" name="Straight Connector 89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8" name="Straight Connector 89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9" name="Group 898"/>
              <p:cNvGrpSpPr/>
              <p:nvPr/>
            </p:nvGrpSpPr>
            <p:grpSpPr>
              <a:xfrm>
                <a:off x="4522559" y="33990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00" name="Straight Connector 89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" name="Straight Connector 90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2" name="Group 901"/>
              <p:cNvGrpSpPr/>
              <p:nvPr/>
            </p:nvGrpSpPr>
            <p:grpSpPr>
              <a:xfrm>
                <a:off x="4649105" y="32756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03" name="Straight Connector 90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4" name="Straight Connector 90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5" name="Group 904"/>
              <p:cNvGrpSpPr/>
              <p:nvPr/>
            </p:nvGrpSpPr>
            <p:grpSpPr>
              <a:xfrm>
                <a:off x="1072247" y="287999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06" name="Straight Connector 90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7" name="Straight Connector 90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8" name="Group 907"/>
              <p:cNvGrpSpPr/>
              <p:nvPr/>
            </p:nvGrpSpPr>
            <p:grpSpPr>
              <a:xfrm>
                <a:off x="1224647" y="303239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09" name="Straight Connector 90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0" name="Straight Connector 90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1" name="Group 910"/>
              <p:cNvGrpSpPr/>
              <p:nvPr/>
            </p:nvGrpSpPr>
            <p:grpSpPr>
              <a:xfrm>
                <a:off x="1351193" y="290901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12" name="Straight Connector 91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3" name="Straight Connector 91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4" name="Group 913"/>
              <p:cNvGrpSpPr/>
              <p:nvPr/>
            </p:nvGrpSpPr>
            <p:grpSpPr>
              <a:xfrm>
                <a:off x="1503593" y="306141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15" name="Straight Connector 91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6" name="Straight Connector 91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7" name="Group 916"/>
              <p:cNvGrpSpPr/>
              <p:nvPr/>
            </p:nvGrpSpPr>
            <p:grpSpPr>
              <a:xfrm>
                <a:off x="1524458" y="280079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18" name="Straight Connector 91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9" name="Straight Connector 91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0" name="Group 919"/>
              <p:cNvGrpSpPr/>
              <p:nvPr/>
            </p:nvGrpSpPr>
            <p:grpSpPr>
              <a:xfrm>
                <a:off x="1756685" y="288062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21" name="Straight Connector 92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2" name="Straight Connector 92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/>
              <p:cNvGrpSpPr/>
              <p:nvPr/>
            </p:nvGrpSpPr>
            <p:grpSpPr>
              <a:xfrm>
                <a:off x="1528540" y="334432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24" name="Straight Connector 92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5" name="Straight Connector 92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/>
              <p:cNvGrpSpPr/>
              <p:nvPr/>
            </p:nvGrpSpPr>
            <p:grpSpPr>
              <a:xfrm>
                <a:off x="2035631" y="290965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27" name="Straight Connector 92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8" name="Straight Connector 92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/>
              <p:cNvGrpSpPr/>
              <p:nvPr/>
            </p:nvGrpSpPr>
            <p:grpSpPr>
              <a:xfrm>
                <a:off x="1743759" y="315576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30" name="Straight Connector 92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1" name="Straight Connector 93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2" name="Group 931"/>
              <p:cNvGrpSpPr/>
              <p:nvPr/>
            </p:nvGrpSpPr>
            <p:grpSpPr>
              <a:xfrm>
                <a:off x="1803632" y="33957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33" name="Straight Connector 93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4" name="Straight Connector 93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5" name="Group 934"/>
              <p:cNvGrpSpPr/>
              <p:nvPr/>
            </p:nvGrpSpPr>
            <p:grpSpPr>
              <a:xfrm>
                <a:off x="1996851" y="3218884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36" name="Straight Connector 93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7" name="Straight Connector 93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8" name="Group 937"/>
              <p:cNvGrpSpPr/>
              <p:nvPr/>
            </p:nvGrpSpPr>
            <p:grpSpPr>
              <a:xfrm>
                <a:off x="2271035" y="331605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39" name="Straight Connector 93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0" name="Straight Connector 93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1" name="Group 940"/>
              <p:cNvGrpSpPr/>
              <p:nvPr/>
            </p:nvGrpSpPr>
            <p:grpSpPr>
              <a:xfrm>
                <a:off x="2086660" y="34842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42" name="Straight Connector 94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3" name="Straight Connector 94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4" name="Group 943"/>
              <p:cNvGrpSpPr/>
              <p:nvPr/>
            </p:nvGrpSpPr>
            <p:grpSpPr>
              <a:xfrm>
                <a:off x="2239060" y="36366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45" name="Straight Connector 94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6" name="Straight Connector 94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7" name="Group 946"/>
              <p:cNvGrpSpPr/>
              <p:nvPr/>
            </p:nvGrpSpPr>
            <p:grpSpPr>
              <a:xfrm>
                <a:off x="2365606" y="351326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48" name="Straight Connector 94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9" name="Straight Connector 94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0" name="Group 949"/>
              <p:cNvGrpSpPr/>
              <p:nvPr/>
            </p:nvGrpSpPr>
            <p:grpSpPr>
              <a:xfrm>
                <a:off x="2518006" y="366566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51" name="Straight Connector 95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2" name="Straight Connector 95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3" name="Group 952"/>
              <p:cNvGrpSpPr/>
              <p:nvPr/>
            </p:nvGrpSpPr>
            <p:grpSpPr>
              <a:xfrm>
                <a:off x="2549302" y="335297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54" name="Straight Connector 95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5" name="Straight Connector 95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6" name="Group 955"/>
              <p:cNvGrpSpPr/>
              <p:nvPr/>
            </p:nvGrpSpPr>
            <p:grpSpPr>
              <a:xfrm>
                <a:off x="2701702" y="350537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57" name="Straight Connector 95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8" name="Straight Connector 95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/>
              <p:cNvGrpSpPr/>
              <p:nvPr/>
            </p:nvGrpSpPr>
            <p:grpSpPr>
              <a:xfrm>
                <a:off x="2828248" y="338200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60" name="Straight Connector 95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1" name="Straight Connector 96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/>
              <p:cNvGrpSpPr/>
              <p:nvPr/>
            </p:nvGrpSpPr>
            <p:grpSpPr>
              <a:xfrm>
                <a:off x="2980648" y="353440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63" name="Straight Connector 96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4" name="Straight Connector 96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/>
              <p:cNvGrpSpPr/>
              <p:nvPr/>
            </p:nvGrpSpPr>
            <p:grpSpPr>
              <a:xfrm>
                <a:off x="3081340" y="32012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66" name="Straight Connector 96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7" name="Straight Connector 96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8" name="Group 967"/>
              <p:cNvGrpSpPr/>
              <p:nvPr/>
            </p:nvGrpSpPr>
            <p:grpSpPr>
              <a:xfrm>
                <a:off x="3233740" y="33536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69" name="Straight Connector 96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0" name="Straight Connector 96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1" name="Group 970"/>
              <p:cNvGrpSpPr/>
              <p:nvPr/>
            </p:nvGrpSpPr>
            <p:grpSpPr>
              <a:xfrm>
                <a:off x="3360286" y="323023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72" name="Straight Connector 97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3" name="Straight Connector 97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4" name="Group 973"/>
              <p:cNvGrpSpPr/>
              <p:nvPr/>
            </p:nvGrpSpPr>
            <p:grpSpPr>
              <a:xfrm>
                <a:off x="3512686" y="338263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75" name="Straight Connector 97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6" name="Straight Connector 97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7" name="Group 976"/>
              <p:cNvGrpSpPr/>
              <p:nvPr/>
            </p:nvGrpSpPr>
            <p:grpSpPr>
              <a:xfrm>
                <a:off x="3316744" y="36076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978" name="Straight Connector 97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9" name="Straight Connector 97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0" name="Rectangle 979"/>
              <p:cNvSpPr/>
              <p:nvPr/>
            </p:nvSpPr>
            <p:spPr>
              <a:xfrm>
                <a:off x="500743" y="397755"/>
                <a:ext cx="4615543" cy="35520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1" name="Oval 980"/>
              <p:cNvSpPr/>
              <p:nvPr/>
            </p:nvSpPr>
            <p:spPr>
              <a:xfrm>
                <a:off x="1387479" y="155267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2" name="Oval 981"/>
              <p:cNvSpPr/>
              <p:nvPr/>
            </p:nvSpPr>
            <p:spPr>
              <a:xfrm>
                <a:off x="1456197" y="163918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3" name="Oval 982"/>
              <p:cNvSpPr/>
              <p:nvPr/>
            </p:nvSpPr>
            <p:spPr>
              <a:xfrm>
                <a:off x="1245740" y="168024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4" name="Oval 983"/>
              <p:cNvSpPr/>
              <p:nvPr/>
            </p:nvSpPr>
            <p:spPr>
              <a:xfrm>
                <a:off x="1398140" y="183264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5" name="Oval 984"/>
              <p:cNvSpPr/>
              <p:nvPr/>
            </p:nvSpPr>
            <p:spPr>
              <a:xfrm>
                <a:off x="1165683" y="182567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6" name="Oval 985"/>
              <p:cNvSpPr/>
              <p:nvPr/>
            </p:nvSpPr>
            <p:spPr>
              <a:xfrm>
                <a:off x="4001181" y="152716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7" name="Oval 986"/>
              <p:cNvSpPr/>
              <p:nvPr/>
            </p:nvSpPr>
            <p:spPr>
              <a:xfrm>
                <a:off x="3790724" y="156822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8" name="Oval 987"/>
              <p:cNvSpPr/>
              <p:nvPr/>
            </p:nvSpPr>
            <p:spPr>
              <a:xfrm>
                <a:off x="3943124" y="172062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9" name="Oval 988"/>
              <p:cNvSpPr/>
              <p:nvPr/>
            </p:nvSpPr>
            <p:spPr>
              <a:xfrm>
                <a:off x="1721530" y="12033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0" name="Oval 989"/>
              <p:cNvSpPr/>
              <p:nvPr/>
            </p:nvSpPr>
            <p:spPr>
              <a:xfrm>
                <a:off x="3512679" y="133441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1" name="Oval 990"/>
              <p:cNvSpPr/>
              <p:nvPr/>
            </p:nvSpPr>
            <p:spPr>
              <a:xfrm>
                <a:off x="1630597" y="17690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2" name="Oval 991"/>
              <p:cNvSpPr/>
              <p:nvPr/>
            </p:nvSpPr>
            <p:spPr>
              <a:xfrm>
                <a:off x="3096984" y="89592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3" name="Oval 992"/>
              <p:cNvSpPr/>
              <p:nvPr/>
            </p:nvSpPr>
            <p:spPr>
              <a:xfrm>
                <a:off x="1550540" y="191448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4" name="Oval 993"/>
              <p:cNvSpPr/>
              <p:nvPr/>
            </p:nvSpPr>
            <p:spPr>
              <a:xfrm>
                <a:off x="4386038" y="161597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5" name="Oval 994"/>
              <p:cNvSpPr/>
              <p:nvPr/>
            </p:nvSpPr>
            <p:spPr>
              <a:xfrm>
                <a:off x="4175581" y="165704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6" name="Oval 995"/>
              <p:cNvSpPr/>
              <p:nvPr/>
            </p:nvSpPr>
            <p:spPr>
              <a:xfrm>
                <a:off x="4327981" y="180944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7" name="Oval 996"/>
              <p:cNvSpPr/>
              <p:nvPr/>
            </p:nvSpPr>
            <p:spPr>
              <a:xfrm>
                <a:off x="2323197" y="121104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8" name="Oval 997"/>
              <p:cNvSpPr/>
              <p:nvPr/>
            </p:nvSpPr>
            <p:spPr>
              <a:xfrm>
                <a:off x="2471048" y="25838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9" name="Oval 998"/>
              <p:cNvSpPr/>
              <p:nvPr/>
            </p:nvSpPr>
            <p:spPr>
              <a:xfrm>
                <a:off x="3789136" y="137547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0" name="Oval 999"/>
              <p:cNvSpPr/>
              <p:nvPr/>
            </p:nvSpPr>
            <p:spPr>
              <a:xfrm>
                <a:off x="2446102" y="274095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1" name="Oval 1000"/>
              <p:cNvSpPr/>
              <p:nvPr/>
            </p:nvSpPr>
            <p:spPr>
              <a:xfrm>
                <a:off x="3783469" y="115879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2" name="Oval 1001"/>
              <p:cNvSpPr/>
              <p:nvPr/>
            </p:nvSpPr>
            <p:spPr>
              <a:xfrm>
                <a:off x="2513798" y="248732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3" name="Oval 1002"/>
              <p:cNvSpPr/>
              <p:nvPr/>
            </p:nvSpPr>
            <p:spPr>
              <a:xfrm>
                <a:off x="3725412" y="135225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4" name="Oval 1003"/>
              <p:cNvSpPr/>
              <p:nvPr/>
            </p:nvSpPr>
            <p:spPr>
              <a:xfrm>
                <a:off x="3877812" y="150465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5" name="Oval 1004"/>
              <p:cNvSpPr/>
              <p:nvPr/>
            </p:nvSpPr>
            <p:spPr>
              <a:xfrm>
                <a:off x="2632291" y="254225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6" name="Oval 1005"/>
              <p:cNvSpPr/>
              <p:nvPr/>
            </p:nvSpPr>
            <p:spPr>
              <a:xfrm>
                <a:off x="2833905" y="2651006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7" name="Oval 1006"/>
              <p:cNvSpPr/>
              <p:nvPr/>
            </p:nvSpPr>
            <p:spPr>
              <a:xfrm>
                <a:off x="2623448" y="269206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8" name="Oval 1007"/>
              <p:cNvSpPr/>
              <p:nvPr/>
            </p:nvSpPr>
            <p:spPr>
              <a:xfrm>
                <a:off x="2710534" y="274992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9" name="Oval 1008"/>
              <p:cNvSpPr/>
              <p:nvPr/>
            </p:nvSpPr>
            <p:spPr>
              <a:xfrm>
                <a:off x="2543391" y="283749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0" name="Oval 1009"/>
              <p:cNvSpPr/>
              <p:nvPr/>
            </p:nvSpPr>
            <p:spPr>
              <a:xfrm>
                <a:off x="2690348" y="288793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1" name="Oval 1010"/>
              <p:cNvSpPr/>
              <p:nvPr/>
            </p:nvSpPr>
            <p:spPr>
              <a:xfrm>
                <a:off x="2768591" y="253842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2" name="Oval 1011"/>
              <p:cNvSpPr/>
              <p:nvPr/>
            </p:nvSpPr>
            <p:spPr>
              <a:xfrm>
                <a:off x="1534660" y="146195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3" name="Oval 1012"/>
              <p:cNvSpPr/>
              <p:nvPr/>
            </p:nvSpPr>
            <p:spPr>
              <a:xfrm>
                <a:off x="2745700" y="99730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4" name="Oval 1013"/>
              <p:cNvSpPr/>
              <p:nvPr/>
            </p:nvSpPr>
            <p:spPr>
              <a:xfrm>
                <a:off x="2898100" y="114970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5" name="Oval 1014"/>
              <p:cNvSpPr/>
              <p:nvPr/>
            </p:nvSpPr>
            <p:spPr>
              <a:xfrm>
                <a:off x="2687643" y="119076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6" name="Oval 1015"/>
              <p:cNvSpPr/>
              <p:nvPr/>
            </p:nvSpPr>
            <p:spPr>
              <a:xfrm>
                <a:off x="1216012" y="194900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7" name="Oval 1016"/>
              <p:cNvSpPr/>
              <p:nvPr/>
            </p:nvSpPr>
            <p:spPr>
              <a:xfrm>
                <a:off x="983555" y="19420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8" name="Oval 1017"/>
              <p:cNvSpPr/>
              <p:nvPr/>
            </p:nvSpPr>
            <p:spPr>
              <a:xfrm>
                <a:off x="1135955" y="20944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9" name="Oval 1018"/>
              <p:cNvSpPr/>
              <p:nvPr/>
            </p:nvSpPr>
            <p:spPr>
              <a:xfrm>
                <a:off x="925498" y="213549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0" name="Oval 1019"/>
              <p:cNvSpPr/>
              <p:nvPr/>
            </p:nvSpPr>
            <p:spPr>
              <a:xfrm>
                <a:off x="1077898" y="228789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1" name="Oval 1020"/>
              <p:cNvSpPr/>
              <p:nvPr/>
            </p:nvSpPr>
            <p:spPr>
              <a:xfrm>
                <a:off x="3130557" y="108611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2" name="Oval 1021"/>
              <p:cNvSpPr/>
              <p:nvPr/>
            </p:nvSpPr>
            <p:spPr>
              <a:xfrm>
                <a:off x="3282957" y="123851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3" name="Oval 1022"/>
              <p:cNvSpPr/>
              <p:nvPr/>
            </p:nvSpPr>
            <p:spPr>
              <a:xfrm>
                <a:off x="3072500" y="127957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Oval 1023"/>
              <p:cNvSpPr/>
              <p:nvPr/>
            </p:nvSpPr>
            <p:spPr>
              <a:xfrm>
                <a:off x="2521181" y="93400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Oval 1024"/>
              <p:cNvSpPr/>
              <p:nvPr/>
            </p:nvSpPr>
            <p:spPr>
              <a:xfrm>
                <a:off x="1368412" y="2030846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6" name="Oval 1025"/>
              <p:cNvSpPr/>
              <p:nvPr/>
            </p:nvSpPr>
            <p:spPr>
              <a:xfrm>
                <a:off x="2230877" y="103630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Oval 1026"/>
              <p:cNvSpPr/>
              <p:nvPr/>
            </p:nvSpPr>
            <p:spPr>
              <a:xfrm>
                <a:off x="1310355" y="222430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Oval 1027"/>
              <p:cNvSpPr/>
              <p:nvPr/>
            </p:nvSpPr>
            <p:spPr>
              <a:xfrm>
                <a:off x="2905592" y="101567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Oval 1028"/>
              <p:cNvSpPr/>
              <p:nvPr/>
            </p:nvSpPr>
            <p:spPr>
              <a:xfrm>
                <a:off x="4117295" y="185904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Oval 1029"/>
              <p:cNvSpPr/>
              <p:nvPr/>
            </p:nvSpPr>
            <p:spPr>
              <a:xfrm>
                <a:off x="4269695" y="201144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Oval 1030"/>
              <p:cNvSpPr/>
              <p:nvPr/>
            </p:nvSpPr>
            <p:spPr>
              <a:xfrm>
                <a:off x="2013859" y="10509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Oval 1031"/>
              <p:cNvSpPr/>
              <p:nvPr/>
            </p:nvSpPr>
            <p:spPr>
              <a:xfrm>
                <a:off x="2166259" y="12033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Oval 1032"/>
              <p:cNvSpPr/>
              <p:nvPr/>
            </p:nvSpPr>
            <p:spPr>
              <a:xfrm>
                <a:off x="1933802" y="119635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Oval 1033"/>
              <p:cNvSpPr/>
              <p:nvPr/>
            </p:nvSpPr>
            <p:spPr>
              <a:xfrm>
                <a:off x="2086202" y="134875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5" name="Oval 1034"/>
              <p:cNvSpPr/>
              <p:nvPr/>
            </p:nvSpPr>
            <p:spPr>
              <a:xfrm>
                <a:off x="2507334" y="10773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Oval 1035"/>
              <p:cNvSpPr/>
              <p:nvPr/>
            </p:nvSpPr>
            <p:spPr>
              <a:xfrm>
                <a:off x="3443280" y="114095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Oval 1036"/>
              <p:cNvSpPr/>
              <p:nvPr/>
            </p:nvSpPr>
            <p:spPr>
              <a:xfrm>
                <a:off x="4502152" y="194785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Oval 1037"/>
              <p:cNvSpPr/>
              <p:nvPr/>
            </p:nvSpPr>
            <p:spPr>
              <a:xfrm>
                <a:off x="4654552" y="210025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Oval 1038"/>
              <p:cNvSpPr/>
              <p:nvPr/>
            </p:nvSpPr>
            <p:spPr>
              <a:xfrm>
                <a:off x="4444095" y="214132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Oval 1039"/>
              <p:cNvSpPr/>
              <p:nvPr/>
            </p:nvSpPr>
            <p:spPr>
              <a:xfrm>
                <a:off x="1934260" y="138527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Oval 1040"/>
              <p:cNvSpPr/>
              <p:nvPr/>
            </p:nvSpPr>
            <p:spPr>
              <a:xfrm>
                <a:off x="1701803" y="137829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Oval 1041"/>
              <p:cNvSpPr/>
              <p:nvPr/>
            </p:nvSpPr>
            <p:spPr>
              <a:xfrm>
                <a:off x="1854203" y="153069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Oval 1042"/>
              <p:cNvSpPr/>
              <p:nvPr/>
            </p:nvSpPr>
            <p:spPr>
              <a:xfrm>
                <a:off x="1643746" y="157176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1043"/>
              <p:cNvSpPr/>
              <p:nvPr/>
            </p:nvSpPr>
            <p:spPr>
              <a:xfrm>
                <a:off x="1752832" y="168905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45" name="Group 1044"/>
              <p:cNvGrpSpPr/>
              <p:nvPr/>
            </p:nvGrpSpPr>
            <p:grpSpPr>
              <a:xfrm>
                <a:off x="3544042" y="502059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046" name="Straight Connector 1045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7" name="Straight Connector 1046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8" name="Group 1047"/>
              <p:cNvGrpSpPr/>
              <p:nvPr/>
            </p:nvGrpSpPr>
            <p:grpSpPr>
              <a:xfrm>
                <a:off x="3685850" y="2509843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049" name="Straight Connector 1048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0" name="Straight Connector 1049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1" name="Group 1050"/>
              <p:cNvGrpSpPr/>
              <p:nvPr/>
            </p:nvGrpSpPr>
            <p:grpSpPr>
              <a:xfrm>
                <a:off x="4635015" y="614647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052" name="Straight Connector 1051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3" name="Straight Connector 1052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4" name="Group 1053"/>
              <p:cNvGrpSpPr/>
              <p:nvPr/>
            </p:nvGrpSpPr>
            <p:grpSpPr>
              <a:xfrm>
                <a:off x="1515903" y="160418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055" name="Straight Connector 1054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6" name="Straight Connector 1055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7" name="Group 1056"/>
              <p:cNvGrpSpPr/>
              <p:nvPr/>
            </p:nvGrpSpPr>
            <p:grpSpPr>
              <a:xfrm>
                <a:off x="3398899" y="147935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058" name="Straight Connector 1057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9" name="Straight Connector 1058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0" name="Group 1059"/>
              <p:cNvGrpSpPr/>
              <p:nvPr/>
            </p:nvGrpSpPr>
            <p:grpSpPr>
              <a:xfrm>
                <a:off x="4563464" y="2045301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061" name="Straight Connector 1060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2" name="Straight Connector 1061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3" name="Group 1062"/>
              <p:cNvGrpSpPr/>
              <p:nvPr/>
            </p:nvGrpSpPr>
            <p:grpSpPr>
              <a:xfrm>
                <a:off x="768149" y="2155407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064" name="Straight Connector 1063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5" name="Straight Connector 1064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6" name="Group 1065"/>
              <p:cNvGrpSpPr/>
              <p:nvPr/>
            </p:nvGrpSpPr>
            <p:grpSpPr>
              <a:xfrm>
                <a:off x="768149" y="644494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067" name="Straight Connector 1066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8" name="Straight Connector 1067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9" name="Freeform 1068"/>
              <p:cNvSpPr/>
              <p:nvPr/>
            </p:nvSpPr>
            <p:spPr>
              <a:xfrm>
                <a:off x="860074" y="440000"/>
                <a:ext cx="4144414" cy="2744441"/>
              </a:xfrm>
              <a:custGeom>
                <a:avLst/>
                <a:gdLst>
                  <a:gd name="connsiteX0" fmla="*/ 1571069 w 4144414"/>
                  <a:gd name="connsiteY0" fmla="*/ 2593486 h 2744441"/>
                  <a:gd name="connsiteX1" fmla="*/ 1128383 w 4144414"/>
                  <a:gd name="connsiteY1" fmla="*/ 2063714 h 2744441"/>
                  <a:gd name="connsiteX2" fmla="*/ 199469 w 4144414"/>
                  <a:gd name="connsiteY2" fmla="*/ 2100000 h 2744441"/>
                  <a:gd name="connsiteX3" fmla="*/ 39812 w 4144414"/>
                  <a:gd name="connsiteY3" fmla="*/ 1461371 h 2744441"/>
                  <a:gd name="connsiteX4" fmla="*/ 743755 w 4144414"/>
                  <a:gd name="connsiteY4" fmla="*/ 278457 h 2744441"/>
                  <a:gd name="connsiteX5" fmla="*/ 1832326 w 4144414"/>
                  <a:gd name="connsiteY5" fmla="*/ 9943 h 2744441"/>
                  <a:gd name="connsiteX6" fmla="*/ 2797526 w 4144414"/>
                  <a:gd name="connsiteY6" fmla="*/ 503429 h 2744441"/>
                  <a:gd name="connsiteX7" fmla="*/ 3820783 w 4144414"/>
                  <a:gd name="connsiteY7" fmla="*/ 663086 h 2744441"/>
                  <a:gd name="connsiteX8" fmla="*/ 4089297 w 4144414"/>
                  <a:gd name="connsiteY8" fmla="*/ 1142057 h 2744441"/>
                  <a:gd name="connsiteX9" fmla="*/ 4067526 w 4144414"/>
                  <a:gd name="connsiteY9" fmla="*/ 1896800 h 2744441"/>
                  <a:gd name="connsiteX10" fmla="*/ 3298269 w 4144414"/>
                  <a:gd name="connsiteY10" fmla="*/ 1940343 h 2744441"/>
                  <a:gd name="connsiteX11" fmla="*/ 2623355 w 4144414"/>
                  <a:gd name="connsiteY11" fmla="*/ 1715371 h 2744441"/>
                  <a:gd name="connsiteX12" fmla="*/ 2398383 w 4144414"/>
                  <a:gd name="connsiteY12" fmla="*/ 2339486 h 2744441"/>
                  <a:gd name="connsiteX13" fmla="*/ 1962955 w 4144414"/>
                  <a:gd name="connsiteY13" fmla="*/ 2731371 h 2744441"/>
                  <a:gd name="connsiteX14" fmla="*/ 1571069 w 4144414"/>
                  <a:gd name="connsiteY14" fmla="*/ 2593486 h 274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144414" h="2744441">
                    <a:moveTo>
                      <a:pt x="1571069" y="2593486"/>
                    </a:moveTo>
                    <a:cubicBezTo>
                      <a:pt x="1431974" y="2482210"/>
                      <a:pt x="1356983" y="2145962"/>
                      <a:pt x="1128383" y="2063714"/>
                    </a:cubicBezTo>
                    <a:cubicBezTo>
                      <a:pt x="899783" y="1981466"/>
                      <a:pt x="380897" y="2200390"/>
                      <a:pt x="199469" y="2100000"/>
                    </a:cubicBezTo>
                    <a:cubicBezTo>
                      <a:pt x="18041" y="1999610"/>
                      <a:pt x="-50902" y="1764961"/>
                      <a:pt x="39812" y="1461371"/>
                    </a:cubicBezTo>
                    <a:cubicBezTo>
                      <a:pt x="130526" y="1157781"/>
                      <a:pt x="445003" y="520362"/>
                      <a:pt x="743755" y="278457"/>
                    </a:cubicBezTo>
                    <a:cubicBezTo>
                      <a:pt x="1042507" y="36552"/>
                      <a:pt x="1490031" y="-27552"/>
                      <a:pt x="1832326" y="9943"/>
                    </a:cubicBezTo>
                    <a:cubicBezTo>
                      <a:pt x="2174621" y="47438"/>
                      <a:pt x="2466117" y="394572"/>
                      <a:pt x="2797526" y="503429"/>
                    </a:cubicBezTo>
                    <a:cubicBezTo>
                      <a:pt x="3128935" y="612286"/>
                      <a:pt x="3605488" y="556648"/>
                      <a:pt x="3820783" y="663086"/>
                    </a:cubicBezTo>
                    <a:cubicBezTo>
                      <a:pt x="4036078" y="769524"/>
                      <a:pt x="4048173" y="936438"/>
                      <a:pt x="4089297" y="1142057"/>
                    </a:cubicBezTo>
                    <a:cubicBezTo>
                      <a:pt x="4130421" y="1347676"/>
                      <a:pt x="4199364" y="1763752"/>
                      <a:pt x="4067526" y="1896800"/>
                    </a:cubicBezTo>
                    <a:cubicBezTo>
                      <a:pt x="3935688" y="2029848"/>
                      <a:pt x="3538964" y="1970581"/>
                      <a:pt x="3298269" y="1940343"/>
                    </a:cubicBezTo>
                    <a:cubicBezTo>
                      <a:pt x="3057574" y="1910105"/>
                      <a:pt x="2773336" y="1648847"/>
                      <a:pt x="2623355" y="1715371"/>
                    </a:cubicBezTo>
                    <a:cubicBezTo>
                      <a:pt x="2473374" y="1781895"/>
                      <a:pt x="2508450" y="2170153"/>
                      <a:pt x="2398383" y="2339486"/>
                    </a:cubicBezTo>
                    <a:cubicBezTo>
                      <a:pt x="2288316" y="2508819"/>
                      <a:pt x="2100841" y="2687828"/>
                      <a:pt x="1962955" y="2731371"/>
                    </a:cubicBezTo>
                    <a:cubicBezTo>
                      <a:pt x="1825069" y="2774914"/>
                      <a:pt x="1710164" y="2704762"/>
                      <a:pt x="1571069" y="2593486"/>
                    </a:cubicBezTo>
                    <a:close/>
                  </a:path>
                </a:pathLst>
              </a:custGeom>
              <a:noFill/>
              <a:ln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031137" y="402894"/>
              <a:ext cx="1636776" cy="1243584"/>
              <a:chOff x="500743" y="397755"/>
              <a:chExt cx="4615543" cy="3552036"/>
            </a:xfrm>
          </p:grpSpPr>
          <p:grpSp>
            <p:nvGrpSpPr>
              <p:cNvPr id="1093" name="Group 1092"/>
              <p:cNvGrpSpPr/>
              <p:nvPr/>
            </p:nvGrpSpPr>
            <p:grpSpPr>
              <a:xfrm>
                <a:off x="4503054" y="261827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094" name="Straight Connector 109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5" name="Straight Connector 109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6" name="Group 1095"/>
              <p:cNvGrpSpPr/>
              <p:nvPr/>
            </p:nvGrpSpPr>
            <p:grpSpPr>
              <a:xfrm>
                <a:off x="4655454" y="277067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097" name="Straight Connector 109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8" name="Straight Connector 109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9" name="Group 1098"/>
              <p:cNvGrpSpPr/>
              <p:nvPr/>
            </p:nvGrpSpPr>
            <p:grpSpPr>
              <a:xfrm>
                <a:off x="4782000" y="264729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00" name="Straight Connector 109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1" name="Straight Connector 110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2" name="Group 1101"/>
              <p:cNvGrpSpPr/>
              <p:nvPr/>
            </p:nvGrpSpPr>
            <p:grpSpPr>
              <a:xfrm>
                <a:off x="800116" y="269556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03" name="Straight Connector 110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4" name="Straight Connector 110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5" name="Group 1104"/>
              <p:cNvGrpSpPr/>
              <p:nvPr/>
            </p:nvGrpSpPr>
            <p:grpSpPr>
              <a:xfrm>
                <a:off x="3847193" y="334888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06" name="Straight Connector 110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7" name="Straight Connector 110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8" name="Group 1107"/>
              <p:cNvGrpSpPr/>
              <p:nvPr/>
            </p:nvGrpSpPr>
            <p:grpSpPr>
              <a:xfrm>
                <a:off x="4126139" y="337790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09" name="Straight Connector 110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0" name="Straight Connector 110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1" name="Group 1110"/>
              <p:cNvGrpSpPr/>
              <p:nvPr/>
            </p:nvGrpSpPr>
            <p:grpSpPr>
              <a:xfrm>
                <a:off x="3602717" y="299201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12" name="Straight Connector 111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3" name="Straight Connector 111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/>
              <p:cNvGrpSpPr/>
              <p:nvPr/>
            </p:nvGrpSpPr>
            <p:grpSpPr>
              <a:xfrm>
                <a:off x="3755117" y="314441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15" name="Straight Connector 111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6" name="Straight Connector 111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/>
              <p:cNvGrpSpPr/>
              <p:nvPr/>
            </p:nvGrpSpPr>
            <p:grpSpPr>
              <a:xfrm>
                <a:off x="3881663" y="302104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18" name="Straight Connector 111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9" name="Straight Connector 111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/>
              <p:cNvGrpSpPr/>
              <p:nvPr/>
            </p:nvGrpSpPr>
            <p:grpSpPr>
              <a:xfrm>
                <a:off x="4034063" y="317344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21" name="Straight Connector 112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2" name="Straight Connector 112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3" name="Group 1122"/>
              <p:cNvGrpSpPr/>
              <p:nvPr/>
            </p:nvGrpSpPr>
            <p:grpSpPr>
              <a:xfrm>
                <a:off x="4134755" y="28402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24" name="Straight Connector 112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5" name="Straight Connector 112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6" name="Group 1125"/>
              <p:cNvGrpSpPr/>
              <p:nvPr/>
            </p:nvGrpSpPr>
            <p:grpSpPr>
              <a:xfrm>
                <a:off x="4287155" y="29926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27" name="Straight Connector 112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8" name="Straight Connector 112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9" name="Group 1128"/>
              <p:cNvGrpSpPr/>
              <p:nvPr/>
            </p:nvGrpSpPr>
            <p:grpSpPr>
              <a:xfrm>
                <a:off x="4413701" y="28692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30" name="Straight Connector 112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1" name="Straight Connector 113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2" name="Group 1131"/>
              <p:cNvGrpSpPr/>
              <p:nvPr/>
            </p:nvGrpSpPr>
            <p:grpSpPr>
              <a:xfrm>
                <a:off x="4566101" y="30216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33" name="Straight Connector 113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4" name="Straight Connector 113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5" name="Group 1134"/>
              <p:cNvGrpSpPr/>
              <p:nvPr/>
            </p:nvGrpSpPr>
            <p:grpSpPr>
              <a:xfrm>
                <a:off x="4370159" y="32466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36" name="Straight Connector 113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7" name="Straight Connector 113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8" name="Group 1137"/>
              <p:cNvGrpSpPr/>
              <p:nvPr/>
            </p:nvGrpSpPr>
            <p:grpSpPr>
              <a:xfrm>
                <a:off x="4522559" y="33990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39" name="Straight Connector 113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0" name="Straight Connector 113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oup 1140"/>
              <p:cNvGrpSpPr/>
              <p:nvPr/>
            </p:nvGrpSpPr>
            <p:grpSpPr>
              <a:xfrm>
                <a:off x="4649105" y="32756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42" name="Straight Connector 114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3" name="Straight Connector 114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oup 1143"/>
              <p:cNvGrpSpPr/>
              <p:nvPr/>
            </p:nvGrpSpPr>
            <p:grpSpPr>
              <a:xfrm>
                <a:off x="1072247" y="287999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45" name="Straight Connector 114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6" name="Straight Connector 114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oup 1146"/>
              <p:cNvGrpSpPr/>
              <p:nvPr/>
            </p:nvGrpSpPr>
            <p:grpSpPr>
              <a:xfrm>
                <a:off x="1224647" y="303239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48" name="Straight Connector 114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9" name="Straight Connector 114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oup 1149"/>
              <p:cNvGrpSpPr/>
              <p:nvPr/>
            </p:nvGrpSpPr>
            <p:grpSpPr>
              <a:xfrm>
                <a:off x="1351193" y="290901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51" name="Straight Connector 115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2" name="Straight Connector 115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oup 1152"/>
              <p:cNvGrpSpPr/>
              <p:nvPr/>
            </p:nvGrpSpPr>
            <p:grpSpPr>
              <a:xfrm>
                <a:off x="1503593" y="306141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54" name="Straight Connector 115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5" name="Straight Connector 115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6" name="Group 1155"/>
              <p:cNvGrpSpPr/>
              <p:nvPr/>
            </p:nvGrpSpPr>
            <p:grpSpPr>
              <a:xfrm>
                <a:off x="1524458" y="280079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57" name="Straight Connector 115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8" name="Straight Connector 115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9" name="Group 1158"/>
              <p:cNvGrpSpPr/>
              <p:nvPr/>
            </p:nvGrpSpPr>
            <p:grpSpPr>
              <a:xfrm>
                <a:off x="1756685" y="288062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60" name="Straight Connector 115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1" name="Straight Connector 116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2" name="Group 1161"/>
              <p:cNvGrpSpPr/>
              <p:nvPr/>
            </p:nvGrpSpPr>
            <p:grpSpPr>
              <a:xfrm>
                <a:off x="1528540" y="334432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63" name="Straight Connector 116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4" name="Straight Connector 116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5" name="Group 1164"/>
              <p:cNvGrpSpPr/>
              <p:nvPr/>
            </p:nvGrpSpPr>
            <p:grpSpPr>
              <a:xfrm>
                <a:off x="2035631" y="290965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66" name="Straight Connector 116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7" name="Straight Connector 116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8" name="Group 1167"/>
              <p:cNvGrpSpPr/>
              <p:nvPr/>
            </p:nvGrpSpPr>
            <p:grpSpPr>
              <a:xfrm>
                <a:off x="1743759" y="315576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69" name="Straight Connector 116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0" name="Straight Connector 116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1" name="Group 1170"/>
              <p:cNvGrpSpPr/>
              <p:nvPr/>
            </p:nvGrpSpPr>
            <p:grpSpPr>
              <a:xfrm>
                <a:off x="1803632" y="33957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72" name="Straight Connector 117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3" name="Straight Connector 117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4" name="Group 1173"/>
              <p:cNvGrpSpPr/>
              <p:nvPr/>
            </p:nvGrpSpPr>
            <p:grpSpPr>
              <a:xfrm>
                <a:off x="1996851" y="3218884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75" name="Straight Connector 117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6" name="Straight Connector 117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7" name="Group 1176"/>
              <p:cNvGrpSpPr/>
              <p:nvPr/>
            </p:nvGrpSpPr>
            <p:grpSpPr>
              <a:xfrm>
                <a:off x="2271035" y="331605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78" name="Straight Connector 117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9" name="Straight Connector 117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0" name="Group 1179"/>
              <p:cNvGrpSpPr/>
              <p:nvPr/>
            </p:nvGrpSpPr>
            <p:grpSpPr>
              <a:xfrm>
                <a:off x="2086660" y="34842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81" name="Straight Connector 118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2" name="Straight Connector 118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3" name="Group 1182"/>
              <p:cNvGrpSpPr/>
              <p:nvPr/>
            </p:nvGrpSpPr>
            <p:grpSpPr>
              <a:xfrm>
                <a:off x="2239060" y="36366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84" name="Straight Connector 118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5" name="Straight Connector 118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6" name="Group 1185"/>
              <p:cNvGrpSpPr/>
              <p:nvPr/>
            </p:nvGrpSpPr>
            <p:grpSpPr>
              <a:xfrm>
                <a:off x="2365606" y="351326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87" name="Straight Connector 118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Straight Connector 118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9" name="Group 1188"/>
              <p:cNvGrpSpPr/>
              <p:nvPr/>
            </p:nvGrpSpPr>
            <p:grpSpPr>
              <a:xfrm>
                <a:off x="2518006" y="366566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90" name="Straight Connector 118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Straight Connector 119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2" name="Group 1191"/>
              <p:cNvGrpSpPr/>
              <p:nvPr/>
            </p:nvGrpSpPr>
            <p:grpSpPr>
              <a:xfrm>
                <a:off x="2549302" y="335297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93" name="Straight Connector 119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5" name="Group 1194"/>
              <p:cNvGrpSpPr/>
              <p:nvPr/>
            </p:nvGrpSpPr>
            <p:grpSpPr>
              <a:xfrm>
                <a:off x="2701702" y="350537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96" name="Straight Connector 119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7" name="Straight Connector 119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8" name="Group 1197"/>
              <p:cNvGrpSpPr/>
              <p:nvPr/>
            </p:nvGrpSpPr>
            <p:grpSpPr>
              <a:xfrm>
                <a:off x="2828248" y="338200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199" name="Straight Connector 119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0" name="Straight Connector 119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1" name="Group 1200"/>
              <p:cNvGrpSpPr/>
              <p:nvPr/>
            </p:nvGrpSpPr>
            <p:grpSpPr>
              <a:xfrm>
                <a:off x="2980648" y="353440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02" name="Straight Connector 120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3" name="Straight Connector 120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4" name="Group 1203"/>
              <p:cNvGrpSpPr/>
              <p:nvPr/>
            </p:nvGrpSpPr>
            <p:grpSpPr>
              <a:xfrm>
                <a:off x="3081340" y="32012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05" name="Straight Connector 120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6" name="Straight Connector 120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7" name="Group 1206"/>
              <p:cNvGrpSpPr/>
              <p:nvPr/>
            </p:nvGrpSpPr>
            <p:grpSpPr>
              <a:xfrm>
                <a:off x="3233740" y="33536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08" name="Straight Connector 120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9" name="Straight Connector 120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/>
              <p:cNvGrpSpPr/>
              <p:nvPr/>
            </p:nvGrpSpPr>
            <p:grpSpPr>
              <a:xfrm>
                <a:off x="3360286" y="323023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11" name="Straight Connector 121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2" name="Straight Connector 121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/>
              <p:cNvGrpSpPr/>
              <p:nvPr/>
            </p:nvGrpSpPr>
            <p:grpSpPr>
              <a:xfrm>
                <a:off x="3512686" y="338263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14" name="Straight Connector 121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5" name="Straight Connector 121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/>
              <p:cNvGrpSpPr/>
              <p:nvPr/>
            </p:nvGrpSpPr>
            <p:grpSpPr>
              <a:xfrm>
                <a:off x="3316744" y="36076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217" name="Straight Connector 121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8" name="Straight Connector 121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9" name="Rectangle 1218"/>
              <p:cNvSpPr/>
              <p:nvPr/>
            </p:nvSpPr>
            <p:spPr>
              <a:xfrm>
                <a:off x="500743" y="397755"/>
                <a:ext cx="4615543" cy="35520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0" name="Oval 1219"/>
              <p:cNvSpPr/>
              <p:nvPr/>
            </p:nvSpPr>
            <p:spPr>
              <a:xfrm>
                <a:off x="1387479" y="155267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1" name="Oval 1220"/>
              <p:cNvSpPr/>
              <p:nvPr/>
            </p:nvSpPr>
            <p:spPr>
              <a:xfrm>
                <a:off x="1456197" y="163918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2" name="Oval 1221"/>
              <p:cNvSpPr/>
              <p:nvPr/>
            </p:nvSpPr>
            <p:spPr>
              <a:xfrm>
                <a:off x="1245740" y="168024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3" name="Oval 1222"/>
              <p:cNvSpPr/>
              <p:nvPr/>
            </p:nvSpPr>
            <p:spPr>
              <a:xfrm>
                <a:off x="1398140" y="183264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4" name="Oval 1223"/>
              <p:cNvSpPr/>
              <p:nvPr/>
            </p:nvSpPr>
            <p:spPr>
              <a:xfrm>
                <a:off x="1165683" y="182567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5" name="Oval 1224"/>
              <p:cNvSpPr/>
              <p:nvPr/>
            </p:nvSpPr>
            <p:spPr>
              <a:xfrm>
                <a:off x="4001181" y="152716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6" name="Oval 1225"/>
              <p:cNvSpPr/>
              <p:nvPr/>
            </p:nvSpPr>
            <p:spPr>
              <a:xfrm>
                <a:off x="3790724" y="156822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7" name="Oval 1226"/>
              <p:cNvSpPr/>
              <p:nvPr/>
            </p:nvSpPr>
            <p:spPr>
              <a:xfrm>
                <a:off x="3943124" y="172062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8" name="Oval 1227"/>
              <p:cNvSpPr/>
              <p:nvPr/>
            </p:nvSpPr>
            <p:spPr>
              <a:xfrm>
                <a:off x="1721530" y="12033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9" name="Oval 1228"/>
              <p:cNvSpPr/>
              <p:nvPr/>
            </p:nvSpPr>
            <p:spPr>
              <a:xfrm>
                <a:off x="3512679" y="133441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0" name="Oval 1229"/>
              <p:cNvSpPr/>
              <p:nvPr/>
            </p:nvSpPr>
            <p:spPr>
              <a:xfrm>
                <a:off x="1630597" y="17690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1" name="Oval 1230"/>
              <p:cNvSpPr/>
              <p:nvPr/>
            </p:nvSpPr>
            <p:spPr>
              <a:xfrm>
                <a:off x="3096984" y="89592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2" name="Oval 1231"/>
              <p:cNvSpPr/>
              <p:nvPr/>
            </p:nvSpPr>
            <p:spPr>
              <a:xfrm>
                <a:off x="1550540" y="191448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3" name="Oval 1232"/>
              <p:cNvSpPr/>
              <p:nvPr/>
            </p:nvSpPr>
            <p:spPr>
              <a:xfrm>
                <a:off x="4386038" y="161597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4" name="Oval 1233"/>
              <p:cNvSpPr/>
              <p:nvPr/>
            </p:nvSpPr>
            <p:spPr>
              <a:xfrm>
                <a:off x="4175581" y="165704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5" name="Oval 1234"/>
              <p:cNvSpPr/>
              <p:nvPr/>
            </p:nvSpPr>
            <p:spPr>
              <a:xfrm>
                <a:off x="4327981" y="180944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6" name="Oval 1235"/>
              <p:cNvSpPr/>
              <p:nvPr/>
            </p:nvSpPr>
            <p:spPr>
              <a:xfrm>
                <a:off x="2323197" y="121104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7" name="Oval 1236"/>
              <p:cNvSpPr/>
              <p:nvPr/>
            </p:nvSpPr>
            <p:spPr>
              <a:xfrm>
                <a:off x="2471048" y="25838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8" name="Oval 1237"/>
              <p:cNvSpPr/>
              <p:nvPr/>
            </p:nvSpPr>
            <p:spPr>
              <a:xfrm>
                <a:off x="3789136" y="137547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9" name="Oval 1238"/>
              <p:cNvSpPr/>
              <p:nvPr/>
            </p:nvSpPr>
            <p:spPr>
              <a:xfrm>
                <a:off x="2446102" y="274095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0" name="Oval 1239"/>
              <p:cNvSpPr/>
              <p:nvPr/>
            </p:nvSpPr>
            <p:spPr>
              <a:xfrm>
                <a:off x="3783469" y="115879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1" name="Oval 1240"/>
              <p:cNvSpPr/>
              <p:nvPr/>
            </p:nvSpPr>
            <p:spPr>
              <a:xfrm>
                <a:off x="2513798" y="248732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2" name="Oval 1241"/>
              <p:cNvSpPr/>
              <p:nvPr/>
            </p:nvSpPr>
            <p:spPr>
              <a:xfrm>
                <a:off x="3725412" y="135225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3" name="Oval 1242"/>
              <p:cNvSpPr/>
              <p:nvPr/>
            </p:nvSpPr>
            <p:spPr>
              <a:xfrm>
                <a:off x="3877812" y="150465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4" name="Oval 1243"/>
              <p:cNvSpPr/>
              <p:nvPr/>
            </p:nvSpPr>
            <p:spPr>
              <a:xfrm>
                <a:off x="2632291" y="254225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5" name="Oval 1244"/>
              <p:cNvSpPr/>
              <p:nvPr/>
            </p:nvSpPr>
            <p:spPr>
              <a:xfrm>
                <a:off x="2833905" y="2651006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6" name="Oval 1245"/>
              <p:cNvSpPr/>
              <p:nvPr/>
            </p:nvSpPr>
            <p:spPr>
              <a:xfrm>
                <a:off x="2623448" y="269206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7" name="Oval 1246"/>
              <p:cNvSpPr/>
              <p:nvPr/>
            </p:nvSpPr>
            <p:spPr>
              <a:xfrm>
                <a:off x="2710534" y="274992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8" name="Oval 1247"/>
              <p:cNvSpPr/>
              <p:nvPr/>
            </p:nvSpPr>
            <p:spPr>
              <a:xfrm>
                <a:off x="2543391" y="283749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9" name="Oval 1248"/>
              <p:cNvSpPr/>
              <p:nvPr/>
            </p:nvSpPr>
            <p:spPr>
              <a:xfrm>
                <a:off x="2690348" y="288793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0" name="Oval 1249"/>
              <p:cNvSpPr/>
              <p:nvPr/>
            </p:nvSpPr>
            <p:spPr>
              <a:xfrm>
                <a:off x="2768591" y="253842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1" name="Oval 1250"/>
              <p:cNvSpPr/>
              <p:nvPr/>
            </p:nvSpPr>
            <p:spPr>
              <a:xfrm>
                <a:off x="1534660" y="146195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2" name="Oval 1251"/>
              <p:cNvSpPr/>
              <p:nvPr/>
            </p:nvSpPr>
            <p:spPr>
              <a:xfrm>
                <a:off x="2745700" y="99730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3" name="Oval 1252"/>
              <p:cNvSpPr/>
              <p:nvPr/>
            </p:nvSpPr>
            <p:spPr>
              <a:xfrm>
                <a:off x="2898100" y="114970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4" name="Oval 1253"/>
              <p:cNvSpPr/>
              <p:nvPr/>
            </p:nvSpPr>
            <p:spPr>
              <a:xfrm>
                <a:off x="2687643" y="119076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5" name="Oval 1254"/>
              <p:cNvSpPr/>
              <p:nvPr/>
            </p:nvSpPr>
            <p:spPr>
              <a:xfrm>
                <a:off x="1216012" y="194900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6" name="Oval 1255"/>
              <p:cNvSpPr/>
              <p:nvPr/>
            </p:nvSpPr>
            <p:spPr>
              <a:xfrm>
                <a:off x="983555" y="19420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7" name="Oval 1256"/>
              <p:cNvSpPr/>
              <p:nvPr/>
            </p:nvSpPr>
            <p:spPr>
              <a:xfrm>
                <a:off x="1135955" y="20944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8" name="Oval 1257"/>
              <p:cNvSpPr/>
              <p:nvPr/>
            </p:nvSpPr>
            <p:spPr>
              <a:xfrm>
                <a:off x="925498" y="213549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9" name="Oval 1258"/>
              <p:cNvSpPr/>
              <p:nvPr/>
            </p:nvSpPr>
            <p:spPr>
              <a:xfrm>
                <a:off x="1077898" y="228789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0" name="Oval 1259"/>
              <p:cNvSpPr/>
              <p:nvPr/>
            </p:nvSpPr>
            <p:spPr>
              <a:xfrm>
                <a:off x="3130557" y="108611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1" name="Oval 1260"/>
              <p:cNvSpPr/>
              <p:nvPr/>
            </p:nvSpPr>
            <p:spPr>
              <a:xfrm>
                <a:off x="3282957" y="123851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2" name="Oval 1261"/>
              <p:cNvSpPr/>
              <p:nvPr/>
            </p:nvSpPr>
            <p:spPr>
              <a:xfrm>
                <a:off x="3072500" y="127957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3" name="Oval 1262"/>
              <p:cNvSpPr/>
              <p:nvPr/>
            </p:nvSpPr>
            <p:spPr>
              <a:xfrm>
                <a:off x="2521181" y="93400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4" name="Oval 1263"/>
              <p:cNvSpPr/>
              <p:nvPr/>
            </p:nvSpPr>
            <p:spPr>
              <a:xfrm>
                <a:off x="1368412" y="2030846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5" name="Oval 1264"/>
              <p:cNvSpPr/>
              <p:nvPr/>
            </p:nvSpPr>
            <p:spPr>
              <a:xfrm>
                <a:off x="2230877" y="103630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6" name="Oval 1265"/>
              <p:cNvSpPr/>
              <p:nvPr/>
            </p:nvSpPr>
            <p:spPr>
              <a:xfrm>
                <a:off x="1310355" y="222430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7" name="Oval 1266"/>
              <p:cNvSpPr/>
              <p:nvPr/>
            </p:nvSpPr>
            <p:spPr>
              <a:xfrm>
                <a:off x="2905592" y="101567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8" name="Oval 1267"/>
              <p:cNvSpPr/>
              <p:nvPr/>
            </p:nvSpPr>
            <p:spPr>
              <a:xfrm>
                <a:off x="4117295" y="185904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9" name="Oval 1268"/>
              <p:cNvSpPr/>
              <p:nvPr/>
            </p:nvSpPr>
            <p:spPr>
              <a:xfrm>
                <a:off x="4269695" y="201144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0" name="Oval 1269"/>
              <p:cNvSpPr/>
              <p:nvPr/>
            </p:nvSpPr>
            <p:spPr>
              <a:xfrm>
                <a:off x="2013859" y="10509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1" name="Oval 1270"/>
              <p:cNvSpPr/>
              <p:nvPr/>
            </p:nvSpPr>
            <p:spPr>
              <a:xfrm>
                <a:off x="2166259" y="12033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2" name="Oval 1271"/>
              <p:cNvSpPr/>
              <p:nvPr/>
            </p:nvSpPr>
            <p:spPr>
              <a:xfrm>
                <a:off x="1933802" y="119635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3" name="Oval 1272"/>
              <p:cNvSpPr/>
              <p:nvPr/>
            </p:nvSpPr>
            <p:spPr>
              <a:xfrm>
                <a:off x="2086202" y="134875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4" name="Oval 1273"/>
              <p:cNvSpPr/>
              <p:nvPr/>
            </p:nvSpPr>
            <p:spPr>
              <a:xfrm>
                <a:off x="2507334" y="10773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5" name="Oval 1274"/>
              <p:cNvSpPr/>
              <p:nvPr/>
            </p:nvSpPr>
            <p:spPr>
              <a:xfrm>
                <a:off x="3443280" y="114095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6" name="Oval 1275"/>
              <p:cNvSpPr/>
              <p:nvPr/>
            </p:nvSpPr>
            <p:spPr>
              <a:xfrm>
                <a:off x="4502152" y="194785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7" name="Oval 1276"/>
              <p:cNvSpPr/>
              <p:nvPr/>
            </p:nvSpPr>
            <p:spPr>
              <a:xfrm>
                <a:off x="4654552" y="210025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8" name="Oval 1277"/>
              <p:cNvSpPr/>
              <p:nvPr/>
            </p:nvSpPr>
            <p:spPr>
              <a:xfrm>
                <a:off x="4444095" y="214132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9" name="Oval 1278"/>
              <p:cNvSpPr/>
              <p:nvPr/>
            </p:nvSpPr>
            <p:spPr>
              <a:xfrm>
                <a:off x="1934260" y="138527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0" name="Oval 1279"/>
              <p:cNvSpPr/>
              <p:nvPr/>
            </p:nvSpPr>
            <p:spPr>
              <a:xfrm>
                <a:off x="1701803" y="137829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1" name="Oval 1280"/>
              <p:cNvSpPr/>
              <p:nvPr/>
            </p:nvSpPr>
            <p:spPr>
              <a:xfrm>
                <a:off x="1854203" y="153069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2" name="Oval 1281"/>
              <p:cNvSpPr/>
              <p:nvPr/>
            </p:nvSpPr>
            <p:spPr>
              <a:xfrm>
                <a:off x="1643746" y="157176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3" name="Oval 1282"/>
              <p:cNvSpPr/>
              <p:nvPr/>
            </p:nvSpPr>
            <p:spPr>
              <a:xfrm>
                <a:off x="1752832" y="168905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84" name="Group 1283"/>
              <p:cNvGrpSpPr/>
              <p:nvPr/>
            </p:nvGrpSpPr>
            <p:grpSpPr>
              <a:xfrm>
                <a:off x="3544042" y="502059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285" name="Straight Connector 1284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6" name="Straight Connector 1285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7" name="Group 1286"/>
              <p:cNvGrpSpPr/>
              <p:nvPr/>
            </p:nvGrpSpPr>
            <p:grpSpPr>
              <a:xfrm>
                <a:off x="3685850" y="2509843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288" name="Straight Connector 1287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9" name="Straight Connector 1288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/>
              <p:cNvGrpSpPr/>
              <p:nvPr/>
            </p:nvGrpSpPr>
            <p:grpSpPr>
              <a:xfrm>
                <a:off x="4635015" y="614647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291" name="Straight Connector 1290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Straight Connector 1291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/>
              <p:cNvGrpSpPr/>
              <p:nvPr/>
            </p:nvGrpSpPr>
            <p:grpSpPr>
              <a:xfrm>
                <a:off x="1515903" y="160418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294" name="Straight Connector 1293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Straight Connector 1294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/>
              <p:cNvGrpSpPr/>
              <p:nvPr/>
            </p:nvGrpSpPr>
            <p:grpSpPr>
              <a:xfrm>
                <a:off x="3398899" y="147935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297" name="Straight Connector 1296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8" name="Straight Connector 1297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9" name="Group 1298"/>
              <p:cNvGrpSpPr/>
              <p:nvPr/>
            </p:nvGrpSpPr>
            <p:grpSpPr>
              <a:xfrm>
                <a:off x="4563464" y="2045301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00" name="Straight Connector 1299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Straight Connector 1300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2" name="Group 1301"/>
              <p:cNvGrpSpPr/>
              <p:nvPr/>
            </p:nvGrpSpPr>
            <p:grpSpPr>
              <a:xfrm>
                <a:off x="768149" y="2155407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03" name="Straight Connector 1302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4" name="Straight Connector 1303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5" name="Group 1304"/>
              <p:cNvGrpSpPr/>
              <p:nvPr/>
            </p:nvGrpSpPr>
            <p:grpSpPr>
              <a:xfrm>
                <a:off x="768149" y="644494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06" name="Straight Connector 1305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Straight Connector 1306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8" name="Group 1307"/>
              <p:cNvGrpSpPr/>
              <p:nvPr/>
            </p:nvGrpSpPr>
            <p:grpSpPr>
              <a:xfrm>
                <a:off x="1561978" y="2055224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09" name="Straight Connector 1308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Straight Connector 1309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1" name="Group 1310"/>
              <p:cNvGrpSpPr/>
              <p:nvPr/>
            </p:nvGrpSpPr>
            <p:grpSpPr>
              <a:xfrm>
                <a:off x="2292417" y="878468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12" name="Straight Connector 1311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Straight Connector 1312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4" name="Group 1313"/>
              <p:cNvGrpSpPr/>
              <p:nvPr/>
            </p:nvGrpSpPr>
            <p:grpSpPr>
              <a:xfrm>
                <a:off x="4204442" y="1483560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15" name="Straight Connector 1314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Straight Connector 1315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7" name="Group 1316"/>
              <p:cNvGrpSpPr/>
              <p:nvPr/>
            </p:nvGrpSpPr>
            <p:grpSpPr>
              <a:xfrm>
                <a:off x="2735942" y="242698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18" name="Straight Connector 1317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Straight Connector 1318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0" name="Group 1319"/>
              <p:cNvGrpSpPr/>
              <p:nvPr/>
            </p:nvGrpSpPr>
            <p:grpSpPr>
              <a:xfrm>
                <a:off x="4373477" y="1979249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21" name="Straight Connector 1320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2" name="Straight Connector 1321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3" name="Group 1322"/>
              <p:cNvGrpSpPr/>
              <p:nvPr/>
            </p:nvGrpSpPr>
            <p:grpSpPr>
              <a:xfrm>
                <a:off x="2807493" y="165777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24" name="Straight Connector 1323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Straight Connector 1324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6" name="Group 1325"/>
              <p:cNvGrpSpPr/>
              <p:nvPr/>
            </p:nvGrpSpPr>
            <p:grpSpPr>
              <a:xfrm>
                <a:off x="1633529" y="1307571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327" name="Straight Connector 1326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Straight Connector 1327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29" name="Freeform 1328"/>
              <p:cNvSpPr/>
              <p:nvPr/>
            </p:nvSpPr>
            <p:spPr>
              <a:xfrm>
                <a:off x="818808" y="694580"/>
                <a:ext cx="4167202" cy="1805704"/>
              </a:xfrm>
              <a:custGeom>
                <a:avLst/>
                <a:gdLst>
                  <a:gd name="connsiteX0" fmla="*/ 4146384 w 4167202"/>
                  <a:gd name="connsiteY0" fmla="*/ 1490836 h 1805704"/>
                  <a:gd name="connsiteX1" fmla="*/ 3744048 w 4167202"/>
                  <a:gd name="connsiteY1" fmla="*/ 1719436 h 1805704"/>
                  <a:gd name="connsiteX2" fmla="*/ 2747352 w 4167202"/>
                  <a:gd name="connsiteY2" fmla="*/ 1024492 h 1805704"/>
                  <a:gd name="connsiteX3" fmla="*/ 2345016 w 4167202"/>
                  <a:gd name="connsiteY3" fmla="*/ 768460 h 1805704"/>
                  <a:gd name="connsiteX4" fmla="*/ 1640928 w 4167202"/>
                  <a:gd name="connsiteY4" fmla="*/ 896476 h 1805704"/>
                  <a:gd name="connsiteX5" fmla="*/ 991704 w 4167202"/>
                  <a:gd name="connsiteY5" fmla="*/ 1344532 h 1805704"/>
                  <a:gd name="connsiteX6" fmla="*/ 708240 w 4167202"/>
                  <a:gd name="connsiteY6" fmla="*/ 1682860 h 1805704"/>
                  <a:gd name="connsiteX7" fmla="*/ 241896 w 4167202"/>
                  <a:gd name="connsiteY7" fmla="*/ 1783444 h 1805704"/>
                  <a:gd name="connsiteX8" fmla="*/ 22440 w 4167202"/>
                  <a:gd name="connsiteY8" fmla="*/ 1289668 h 1805704"/>
                  <a:gd name="connsiteX9" fmla="*/ 772248 w 4167202"/>
                  <a:gd name="connsiteY9" fmla="*/ 475852 h 1805704"/>
                  <a:gd name="connsiteX10" fmla="*/ 1503768 w 4167202"/>
                  <a:gd name="connsiteY10" fmla="*/ 18652 h 1805704"/>
                  <a:gd name="connsiteX11" fmla="*/ 2518752 w 4167202"/>
                  <a:gd name="connsiteY11" fmla="*/ 119236 h 1805704"/>
                  <a:gd name="connsiteX12" fmla="*/ 3186264 w 4167202"/>
                  <a:gd name="connsiteY12" fmla="*/ 402700 h 1805704"/>
                  <a:gd name="connsiteX13" fmla="*/ 3597744 w 4167202"/>
                  <a:gd name="connsiteY13" fmla="*/ 731884 h 1805704"/>
                  <a:gd name="connsiteX14" fmla="*/ 4054944 w 4167202"/>
                  <a:gd name="connsiteY14" fmla="*/ 1189084 h 1805704"/>
                  <a:gd name="connsiteX15" fmla="*/ 4146384 w 4167202"/>
                  <a:gd name="connsiteY15" fmla="*/ 1490836 h 180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67202" h="1805704">
                    <a:moveTo>
                      <a:pt x="4146384" y="1490836"/>
                    </a:moveTo>
                    <a:cubicBezTo>
                      <a:pt x="4094568" y="1579228"/>
                      <a:pt x="3977220" y="1797160"/>
                      <a:pt x="3744048" y="1719436"/>
                    </a:cubicBezTo>
                    <a:cubicBezTo>
                      <a:pt x="3510876" y="1641712"/>
                      <a:pt x="2980524" y="1182988"/>
                      <a:pt x="2747352" y="1024492"/>
                    </a:cubicBezTo>
                    <a:cubicBezTo>
                      <a:pt x="2514180" y="865996"/>
                      <a:pt x="2529420" y="789796"/>
                      <a:pt x="2345016" y="768460"/>
                    </a:cubicBezTo>
                    <a:cubicBezTo>
                      <a:pt x="2160612" y="747124"/>
                      <a:pt x="1866480" y="800464"/>
                      <a:pt x="1640928" y="896476"/>
                    </a:cubicBezTo>
                    <a:cubicBezTo>
                      <a:pt x="1415376" y="992488"/>
                      <a:pt x="1147152" y="1213468"/>
                      <a:pt x="991704" y="1344532"/>
                    </a:cubicBezTo>
                    <a:cubicBezTo>
                      <a:pt x="836256" y="1475596"/>
                      <a:pt x="833208" y="1609708"/>
                      <a:pt x="708240" y="1682860"/>
                    </a:cubicBezTo>
                    <a:cubicBezTo>
                      <a:pt x="583272" y="1756012"/>
                      <a:pt x="356196" y="1848976"/>
                      <a:pt x="241896" y="1783444"/>
                    </a:cubicBezTo>
                    <a:cubicBezTo>
                      <a:pt x="127596" y="1717912"/>
                      <a:pt x="-65952" y="1507600"/>
                      <a:pt x="22440" y="1289668"/>
                    </a:cubicBezTo>
                    <a:cubicBezTo>
                      <a:pt x="110832" y="1071736"/>
                      <a:pt x="525360" y="687688"/>
                      <a:pt x="772248" y="475852"/>
                    </a:cubicBezTo>
                    <a:cubicBezTo>
                      <a:pt x="1019136" y="264016"/>
                      <a:pt x="1212684" y="78088"/>
                      <a:pt x="1503768" y="18652"/>
                    </a:cubicBezTo>
                    <a:cubicBezTo>
                      <a:pt x="1794852" y="-40784"/>
                      <a:pt x="2238336" y="55228"/>
                      <a:pt x="2518752" y="119236"/>
                    </a:cubicBezTo>
                    <a:cubicBezTo>
                      <a:pt x="2799168" y="183244"/>
                      <a:pt x="3006432" y="300592"/>
                      <a:pt x="3186264" y="402700"/>
                    </a:cubicBezTo>
                    <a:cubicBezTo>
                      <a:pt x="3366096" y="504808"/>
                      <a:pt x="3452964" y="600820"/>
                      <a:pt x="3597744" y="731884"/>
                    </a:cubicBezTo>
                    <a:cubicBezTo>
                      <a:pt x="3742524" y="862948"/>
                      <a:pt x="3961980" y="1059544"/>
                      <a:pt x="4054944" y="1189084"/>
                    </a:cubicBezTo>
                    <a:cubicBezTo>
                      <a:pt x="4147908" y="1318624"/>
                      <a:pt x="4198200" y="1402444"/>
                      <a:pt x="4146384" y="1490836"/>
                    </a:cubicBezTo>
                    <a:close/>
                  </a:path>
                </a:pathLst>
              </a:custGeom>
              <a:noFill/>
              <a:ln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0" name="Freeform 1329"/>
              <p:cNvSpPr/>
              <p:nvPr/>
            </p:nvSpPr>
            <p:spPr>
              <a:xfrm>
                <a:off x="2146321" y="2116632"/>
                <a:ext cx="964322" cy="1059454"/>
              </a:xfrm>
              <a:custGeom>
                <a:avLst/>
                <a:gdLst>
                  <a:gd name="connsiteX0" fmla="*/ 843767 w 964322"/>
                  <a:gd name="connsiteY0" fmla="*/ 955752 h 1059454"/>
                  <a:gd name="connsiteX1" fmla="*/ 459719 w 964322"/>
                  <a:gd name="connsiteY1" fmla="*/ 1038048 h 1059454"/>
                  <a:gd name="connsiteX2" fmla="*/ 11663 w 964322"/>
                  <a:gd name="connsiteY2" fmla="*/ 553416 h 1059454"/>
                  <a:gd name="connsiteX3" fmla="*/ 167111 w 964322"/>
                  <a:gd name="connsiteY3" fmla="*/ 77928 h 1059454"/>
                  <a:gd name="connsiteX4" fmla="*/ 551159 w 964322"/>
                  <a:gd name="connsiteY4" fmla="*/ 41352 h 1059454"/>
                  <a:gd name="connsiteX5" fmla="*/ 898631 w 964322"/>
                  <a:gd name="connsiteY5" fmla="*/ 489408 h 1059454"/>
                  <a:gd name="connsiteX6" fmla="*/ 962639 w 964322"/>
                  <a:gd name="connsiteY6" fmla="*/ 791160 h 1059454"/>
                  <a:gd name="connsiteX7" fmla="*/ 843767 w 964322"/>
                  <a:gd name="connsiteY7" fmla="*/ 955752 h 105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322" h="1059454">
                    <a:moveTo>
                      <a:pt x="843767" y="955752"/>
                    </a:moveTo>
                    <a:cubicBezTo>
                      <a:pt x="759947" y="996900"/>
                      <a:pt x="598403" y="1105104"/>
                      <a:pt x="459719" y="1038048"/>
                    </a:cubicBezTo>
                    <a:cubicBezTo>
                      <a:pt x="321035" y="970992"/>
                      <a:pt x="60431" y="713436"/>
                      <a:pt x="11663" y="553416"/>
                    </a:cubicBezTo>
                    <a:cubicBezTo>
                      <a:pt x="-37105" y="393396"/>
                      <a:pt x="77195" y="163272"/>
                      <a:pt x="167111" y="77928"/>
                    </a:cubicBezTo>
                    <a:cubicBezTo>
                      <a:pt x="257027" y="-7416"/>
                      <a:pt x="429239" y="-27228"/>
                      <a:pt x="551159" y="41352"/>
                    </a:cubicBezTo>
                    <a:cubicBezTo>
                      <a:pt x="673079" y="109932"/>
                      <a:pt x="830051" y="364440"/>
                      <a:pt x="898631" y="489408"/>
                    </a:cubicBezTo>
                    <a:cubicBezTo>
                      <a:pt x="967211" y="614376"/>
                      <a:pt x="967211" y="714960"/>
                      <a:pt x="962639" y="791160"/>
                    </a:cubicBezTo>
                    <a:cubicBezTo>
                      <a:pt x="958067" y="867360"/>
                      <a:pt x="927587" y="914604"/>
                      <a:pt x="843767" y="955752"/>
                    </a:cubicBezTo>
                    <a:close/>
                  </a:path>
                </a:pathLst>
              </a:custGeom>
              <a:noFill/>
              <a:ln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833919" y="402894"/>
              <a:ext cx="1636776" cy="1243584"/>
              <a:chOff x="500743" y="397755"/>
              <a:chExt cx="4615543" cy="3552036"/>
            </a:xfrm>
          </p:grpSpPr>
          <p:grpSp>
            <p:nvGrpSpPr>
              <p:cNvPr id="1370" name="Group 1369"/>
              <p:cNvGrpSpPr/>
              <p:nvPr/>
            </p:nvGrpSpPr>
            <p:grpSpPr>
              <a:xfrm>
                <a:off x="4503054" y="261827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71" name="Straight Connector 137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2" name="Straight Connector 137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/>
              <p:cNvGrpSpPr/>
              <p:nvPr/>
            </p:nvGrpSpPr>
            <p:grpSpPr>
              <a:xfrm>
                <a:off x="4655454" y="277067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74" name="Straight Connector 137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5" name="Straight Connector 137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/>
              <p:cNvGrpSpPr/>
              <p:nvPr/>
            </p:nvGrpSpPr>
            <p:grpSpPr>
              <a:xfrm>
                <a:off x="4782000" y="264729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77" name="Straight Connector 137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8" name="Straight Connector 137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/>
              <p:cNvGrpSpPr/>
              <p:nvPr/>
            </p:nvGrpSpPr>
            <p:grpSpPr>
              <a:xfrm>
                <a:off x="800116" y="269556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80" name="Straight Connector 137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1" name="Straight Connector 138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2" name="Group 1381"/>
              <p:cNvGrpSpPr/>
              <p:nvPr/>
            </p:nvGrpSpPr>
            <p:grpSpPr>
              <a:xfrm>
                <a:off x="3847193" y="334888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83" name="Straight Connector 138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4" name="Straight Connector 138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5" name="Group 1384"/>
              <p:cNvGrpSpPr/>
              <p:nvPr/>
            </p:nvGrpSpPr>
            <p:grpSpPr>
              <a:xfrm>
                <a:off x="4126139" y="337790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86" name="Straight Connector 138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7" name="Straight Connector 138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8" name="Group 1387"/>
              <p:cNvGrpSpPr/>
              <p:nvPr/>
            </p:nvGrpSpPr>
            <p:grpSpPr>
              <a:xfrm>
                <a:off x="3602717" y="299201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89" name="Straight Connector 138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0" name="Straight Connector 138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1" name="Group 1390"/>
              <p:cNvGrpSpPr/>
              <p:nvPr/>
            </p:nvGrpSpPr>
            <p:grpSpPr>
              <a:xfrm>
                <a:off x="3755117" y="314441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92" name="Straight Connector 139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3" name="Straight Connector 139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4" name="Group 1393"/>
              <p:cNvGrpSpPr/>
              <p:nvPr/>
            </p:nvGrpSpPr>
            <p:grpSpPr>
              <a:xfrm>
                <a:off x="3881663" y="302104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95" name="Straight Connector 139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6" name="Straight Connector 139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7" name="Group 1396"/>
              <p:cNvGrpSpPr/>
              <p:nvPr/>
            </p:nvGrpSpPr>
            <p:grpSpPr>
              <a:xfrm>
                <a:off x="4034063" y="317344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398" name="Straight Connector 139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9" name="Straight Connector 139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0" name="Group 1399"/>
              <p:cNvGrpSpPr/>
              <p:nvPr/>
            </p:nvGrpSpPr>
            <p:grpSpPr>
              <a:xfrm>
                <a:off x="4134755" y="28402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01" name="Straight Connector 140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2" name="Straight Connector 140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3" name="Group 1402"/>
              <p:cNvGrpSpPr/>
              <p:nvPr/>
            </p:nvGrpSpPr>
            <p:grpSpPr>
              <a:xfrm>
                <a:off x="4287155" y="29926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04" name="Straight Connector 140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5" name="Straight Connector 140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6" name="Group 1405"/>
              <p:cNvGrpSpPr/>
              <p:nvPr/>
            </p:nvGrpSpPr>
            <p:grpSpPr>
              <a:xfrm>
                <a:off x="4413701" y="28692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07" name="Straight Connector 140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8" name="Straight Connector 140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9" name="Group 1408"/>
              <p:cNvGrpSpPr/>
              <p:nvPr/>
            </p:nvGrpSpPr>
            <p:grpSpPr>
              <a:xfrm>
                <a:off x="4566101" y="30216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10" name="Straight Connector 140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1" name="Straight Connector 141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2" name="Group 1411"/>
              <p:cNvGrpSpPr/>
              <p:nvPr/>
            </p:nvGrpSpPr>
            <p:grpSpPr>
              <a:xfrm>
                <a:off x="4370159" y="32466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13" name="Straight Connector 141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4" name="Straight Connector 141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/>
              <p:cNvGrpSpPr/>
              <p:nvPr/>
            </p:nvGrpSpPr>
            <p:grpSpPr>
              <a:xfrm>
                <a:off x="4522559" y="339904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16" name="Straight Connector 141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7" name="Straight Connector 141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/>
              <p:cNvGrpSpPr/>
              <p:nvPr/>
            </p:nvGrpSpPr>
            <p:grpSpPr>
              <a:xfrm>
                <a:off x="4649105" y="3275676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19" name="Straight Connector 141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0" name="Straight Connector 141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/>
              <p:cNvGrpSpPr/>
              <p:nvPr/>
            </p:nvGrpSpPr>
            <p:grpSpPr>
              <a:xfrm>
                <a:off x="1072247" y="287999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22" name="Straight Connector 142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3" name="Straight Connector 142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4" name="Group 1423"/>
              <p:cNvGrpSpPr/>
              <p:nvPr/>
            </p:nvGrpSpPr>
            <p:grpSpPr>
              <a:xfrm>
                <a:off x="1224647" y="303239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25" name="Straight Connector 142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6" name="Straight Connector 142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7" name="Group 1426"/>
              <p:cNvGrpSpPr/>
              <p:nvPr/>
            </p:nvGrpSpPr>
            <p:grpSpPr>
              <a:xfrm>
                <a:off x="1351193" y="290901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28" name="Straight Connector 142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9" name="Straight Connector 142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0" name="Group 1429"/>
              <p:cNvGrpSpPr/>
              <p:nvPr/>
            </p:nvGrpSpPr>
            <p:grpSpPr>
              <a:xfrm>
                <a:off x="1503593" y="3061418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31" name="Straight Connector 143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2" name="Straight Connector 143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3" name="Group 1432"/>
              <p:cNvGrpSpPr/>
              <p:nvPr/>
            </p:nvGrpSpPr>
            <p:grpSpPr>
              <a:xfrm>
                <a:off x="1524458" y="280079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34" name="Straight Connector 143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5" name="Straight Connector 143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6" name="Group 1435"/>
              <p:cNvGrpSpPr/>
              <p:nvPr/>
            </p:nvGrpSpPr>
            <p:grpSpPr>
              <a:xfrm>
                <a:off x="1756685" y="288062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37" name="Straight Connector 143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8" name="Straight Connector 143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9" name="Group 1438"/>
              <p:cNvGrpSpPr/>
              <p:nvPr/>
            </p:nvGrpSpPr>
            <p:grpSpPr>
              <a:xfrm>
                <a:off x="1528540" y="3344329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40" name="Straight Connector 143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1" name="Straight Connector 144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2" name="Group 1441"/>
              <p:cNvGrpSpPr/>
              <p:nvPr/>
            </p:nvGrpSpPr>
            <p:grpSpPr>
              <a:xfrm>
                <a:off x="2035631" y="290965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43" name="Straight Connector 144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4" name="Straight Connector 144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5" name="Group 1444"/>
              <p:cNvGrpSpPr/>
              <p:nvPr/>
            </p:nvGrpSpPr>
            <p:grpSpPr>
              <a:xfrm>
                <a:off x="1743759" y="315576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46" name="Straight Connector 144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7" name="Straight Connector 144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8" name="Group 1447"/>
              <p:cNvGrpSpPr/>
              <p:nvPr/>
            </p:nvGrpSpPr>
            <p:grpSpPr>
              <a:xfrm>
                <a:off x="1803632" y="33957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49" name="Straight Connector 144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0" name="Straight Connector 144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1" name="Group 1450"/>
              <p:cNvGrpSpPr/>
              <p:nvPr/>
            </p:nvGrpSpPr>
            <p:grpSpPr>
              <a:xfrm>
                <a:off x="1996851" y="3218884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52" name="Straight Connector 145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3" name="Straight Connector 145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/>
              <p:cNvGrpSpPr/>
              <p:nvPr/>
            </p:nvGrpSpPr>
            <p:grpSpPr>
              <a:xfrm>
                <a:off x="2271035" y="3316051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55" name="Straight Connector 145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6" name="Straight Connector 145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/>
              <p:cNvGrpSpPr/>
              <p:nvPr/>
            </p:nvGrpSpPr>
            <p:grpSpPr>
              <a:xfrm>
                <a:off x="2086660" y="34842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58" name="Straight Connector 145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9" name="Straight Connector 145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/>
              <p:cNvGrpSpPr/>
              <p:nvPr/>
            </p:nvGrpSpPr>
            <p:grpSpPr>
              <a:xfrm>
                <a:off x="2239060" y="363663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61" name="Straight Connector 146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2" name="Straight Connector 146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3" name="Group 1462"/>
              <p:cNvGrpSpPr/>
              <p:nvPr/>
            </p:nvGrpSpPr>
            <p:grpSpPr>
              <a:xfrm>
                <a:off x="2365606" y="351326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64" name="Straight Connector 146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5" name="Straight Connector 146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6" name="Group 1465"/>
              <p:cNvGrpSpPr/>
              <p:nvPr/>
            </p:nvGrpSpPr>
            <p:grpSpPr>
              <a:xfrm>
                <a:off x="2518006" y="366566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67" name="Straight Connector 1466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8" name="Straight Connector 1467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9" name="Group 1468"/>
              <p:cNvGrpSpPr/>
              <p:nvPr/>
            </p:nvGrpSpPr>
            <p:grpSpPr>
              <a:xfrm>
                <a:off x="2549302" y="335297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70" name="Straight Connector 1469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1" name="Straight Connector 1470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2" name="Group 1471"/>
              <p:cNvGrpSpPr/>
              <p:nvPr/>
            </p:nvGrpSpPr>
            <p:grpSpPr>
              <a:xfrm>
                <a:off x="2701702" y="3505372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73" name="Straight Connector 1472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4" name="Straight Connector 1473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5" name="Group 1474"/>
              <p:cNvGrpSpPr/>
              <p:nvPr/>
            </p:nvGrpSpPr>
            <p:grpSpPr>
              <a:xfrm>
                <a:off x="2828248" y="338200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76" name="Straight Connector 1475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7" name="Straight Connector 1476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8" name="Group 1477"/>
              <p:cNvGrpSpPr/>
              <p:nvPr/>
            </p:nvGrpSpPr>
            <p:grpSpPr>
              <a:xfrm>
                <a:off x="2980648" y="3534400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79" name="Straight Connector 1478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0" name="Straight Connector 1479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1" name="Group 1480"/>
              <p:cNvGrpSpPr/>
              <p:nvPr/>
            </p:nvGrpSpPr>
            <p:grpSpPr>
              <a:xfrm>
                <a:off x="3081340" y="32012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82" name="Straight Connector 1481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3" name="Straight Connector 1482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4" name="Group 1483"/>
              <p:cNvGrpSpPr/>
              <p:nvPr/>
            </p:nvGrpSpPr>
            <p:grpSpPr>
              <a:xfrm>
                <a:off x="3233740" y="33536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85" name="Straight Connector 1484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6" name="Straight Connector 1485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7" name="Group 1486"/>
              <p:cNvGrpSpPr/>
              <p:nvPr/>
            </p:nvGrpSpPr>
            <p:grpSpPr>
              <a:xfrm>
                <a:off x="3360286" y="323023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88" name="Straight Connector 1487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9" name="Straight Connector 1488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0" name="Group 1489"/>
              <p:cNvGrpSpPr/>
              <p:nvPr/>
            </p:nvGrpSpPr>
            <p:grpSpPr>
              <a:xfrm>
                <a:off x="3512686" y="3382633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91" name="Straight Connector 1490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2" name="Straight Connector 1491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3" name="Group 1492"/>
              <p:cNvGrpSpPr/>
              <p:nvPr/>
            </p:nvGrpSpPr>
            <p:grpSpPr>
              <a:xfrm>
                <a:off x="3316744" y="3607605"/>
                <a:ext cx="130628" cy="123372"/>
                <a:chOff x="4245429" y="5471885"/>
                <a:chExt cx="232228" cy="228600"/>
              </a:xfrm>
            </p:grpSpPr>
            <p:cxnSp>
              <p:nvCxnSpPr>
                <p:cNvPr id="1494" name="Straight Connector 1493"/>
                <p:cNvCxnSpPr/>
                <p:nvPr/>
              </p:nvCxnSpPr>
              <p:spPr>
                <a:xfrm>
                  <a:off x="4245429" y="5595257"/>
                  <a:ext cx="232228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5" name="Straight Connector 1494"/>
                <p:cNvCxnSpPr/>
                <p:nvPr/>
              </p:nvCxnSpPr>
              <p:spPr>
                <a:xfrm>
                  <a:off x="4354286" y="5471885"/>
                  <a:ext cx="7257" cy="22860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6" name="Rectangle 1495"/>
              <p:cNvSpPr/>
              <p:nvPr/>
            </p:nvSpPr>
            <p:spPr>
              <a:xfrm>
                <a:off x="500743" y="397755"/>
                <a:ext cx="4615543" cy="35520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7" name="Oval 1496"/>
              <p:cNvSpPr/>
              <p:nvPr/>
            </p:nvSpPr>
            <p:spPr>
              <a:xfrm>
                <a:off x="1387479" y="155267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8" name="Oval 1497"/>
              <p:cNvSpPr/>
              <p:nvPr/>
            </p:nvSpPr>
            <p:spPr>
              <a:xfrm>
                <a:off x="1456197" y="163918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9" name="Oval 1498"/>
              <p:cNvSpPr/>
              <p:nvPr/>
            </p:nvSpPr>
            <p:spPr>
              <a:xfrm>
                <a:off x="1245740" y="168024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0" name="Oval 1499"/>
              <p:cNvSpPr/>
              <p:nvPr/>
            </p:nvSpPr>
            <p:spPr>
              <a:xfrm>
                <a:off x="1398140" y="183264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1" name="Oval 1500"/>
              <p:cNvSpPr/>
              <p:nvPr/>
            </p:nvSpPr>
            <p:spPr>
              <a:xfrm>
                <a:off x="1165683" y="182567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2" name="Oval 1501"/>
              <p:cNvSpPr/>
              <p:nvPr/>
            </p:nvSpPr>
            <p:spPr>
              <a:xfrm>
                <a:off x="4001181" y="152716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3" name="Oval 1502"/>
              <p:cNvSpPr/>
              <p:nvPr/>
            </p:nvSpPr>
            <p:spPr>
              <a:xfrm>
                <a:off x="3790724" y="156822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4" name="Oval 1503"/>
              <p:cNvSpPr/>
              <p:nvPr/>
            </p:nvSpPr>
            <p:spPr>
              <a:xfrm>
                <a:off x="3943124" y="172062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5" name="Oval 1504"/>
              <p:cNvSpPr/>
              <p:nvPr/>
            </p:nvSpPr>
            <p:spPr>
              <a:xfrm>
                <a:off x="1721530" y="12033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6" name="Oval 1505"/>
              <p:cNvSpPr/>
              <p:nvPr/>
            </p:nvSpPr>
            <p:spPr>
              <a:xfrm>
                <a:off x="3512679" y="133441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7" name="Oval 1506"/>
              <p:cNvSpPr/>
              <p:nvPr/>
            </p:nvSpPr>
            <p:spPr>
              <a:xfrm>
                <a:off x="1630597" y="17690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8" name="Oval 1507"/>
              <p:cNvSpPr/>
              <p:nvPr/>
            </p:nvSpPr>
            <p:spPr>
              <a:xfrm>
                <a:off x="3096984" y="895925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9" name="Oval 1508"/>
              <p:cNvSpPr/>
              <p:nvPr/>
            </p:nvSpPr>
            <p:spPr>
              <a:xfrm>
                <a:off x="1550540" y="191448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0" name="Oval 1509"/>
              <p:cNvSpPr/>
              <p:nvPr/>
            </p:nvSpPr>
            <p:spPr>
              <a:xfrm>
                <a:off x="4386038" y="161597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1" name="Oval 1510"/>
              <p:cNvSpPr/>
              <p:nvPr/>
            </p:nvSpPr>
            <p:spPr>
              <a:xfrm>
                <a:off x="4175581" y="165704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2" name="Oval 1511"/>
              <p:cNvSpPr/>
              <p:nvPr/>
            </p:nvSpPr>
            <p:spPr>
              <a:xfrm>
                <a:off x="4327981" y="180944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3" name="Oval 1512"/>
              <p:cNvSpPr/>
              <p:nvPr/>
            </p:nvSpPr>
            <p:spPr>
              <a:xfrm>
                <a:off x="2323197" y="121104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4" name="Oval 1513"/>
              <p:cNvSpPr/>
              <p:nvPr/>
            </p:nvSpPr>
            <p:spPr>
              <a:xfrm>
                <a:off x="2471048" y="25838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5" name="Oval 1514"/>
              <p:cNvSpPr/>
              <p:nvPr/>
            </p:nvSpPr>
            <p:spPr>
              <a:xfrm>
                <a:off x="3789136" y="137547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6" name="Oval 1515"/>
              <p:cNvSpPr/>
              <p:nvPr/>
            </p:nvSpPr>
            <p:spPr>
              <a:xfrm>
                <a:off x="2446102" y="274095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7" name="Oval 1516"/>
              <p:cNvSpPr/>
              <p:nvPr/>
            </p:nvSpPr>
            <p:spPr>
              <a:xfrm>
                <a:off x="3783469" y="115879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8" name="Oval 1517"/>
              <p:cNvSpPr/>
              <p:nvPr/>
            </p:nvSpPr>
            <p:spPr>
              <a:xfrm>
                <a:off x="2513798" y="248732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9" name="Oval 1518"/>
              <p:cNvSpPr/>
              <p:nvPr/>
            </p:nvSpPr>
            <p:spPr>
              <a:xfrm>
                <a:off x="3725412" y="135225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0" name="Oval 1519"/>
              <p:cNvSpPr/>
              <p:nvPr/>
            </p:nvSpPr>
            <p:spPr>
              <a:xfrm>
                <a:off x="3877812" y="150465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1" name="Oval 1520"/>
              <p:cNvSpPr/>
              <p:nvPr/>
            </p:nvSpPr>
            <p:spPr>
              <a:xfrm>
                <a:off x="2632291" y="254225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2" name="Oval 1521"/>
              <p:cNvSpPr/>
              <p:nvPr/>
            </p:nvSpPr>
            <p:spPr>
              <a:xfrm>
                <a:off x="2833905" y="2651006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3" name="Oval 1522"/>
              <p:cNvSpPr/>
              <p:nvPr/>
            </p:nvSpPr>
            <p:spPr>
              <a:xfrm>
                <a:off x="2623448" y="269206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4" name="Oval 1523"/>
              <p:cNvSpPr/>
              <p:nvPr/>
            </p:nvSpPr>
            <p:spPr>
              <a:xfrm>
                <a:off x="2710534" y="274992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5" name="Oval 1524"/>
              <p:cNvSpPr/>
              <p:nvPr/>
            </p:nvSpPr>
            <p:spPr>
              <a:xfrm>
                <a:off x="2543391" y="283749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6" name="Oval 1525"/>
              <p:cNvSpPr/>
              <p:nvPr/>
            </p:nvSpPr>
            <p:spPr>
              <a:xfrm>
                <a:off x="2690348" y="288793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7" name="Oval 1526"/>
              <p:cNvSpPr/>
              <p:nvPr/>
            </p:nvSpPr>
            <p:spPr>
              <a:xfrm>
                <a:off x="2768591" y="253842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8" name="Oval 1527"/>
              <p:cNvSpPr/>
              <p:nvPr/>
            </p:nvSpPr>
            <p:spPr>
              <a:xfrm>
                <a:off x="1534660" y="146195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9" name="Oval 1528"/>
              <p:cNvSpPr/>
              <p:nvPr/>
            </p:nvSpPr>
            <p:spPr>
              <a:xfrm>
                <a:off x="2745700" y="99730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0" name="Oval 1529"/>
              <p:cNvSpPr/>
              <p:nvPr/>
            </p:nvSpPr>
            <p:spPr>
              <a:xfrm>
                <a:off x="2898100" y="114970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1" name="Oval 1530"/>
              <p:cNvSpPr/>
              <p:nvPr/>
            </p:nvSpPr>
            <p:spPr>
              <a:xfrm>
                <a:off x="2687643" y="119076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2" name="Oval 1531"/>
              <p:cNvSpPr/>
              <p:nvPr/>
            </p:nvSpPr>
            <p:spPr>
              <a:xfrm>
                <a:off x="1216012" y="194900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3" name="Oval 1532"/>
              <p:cNvSpPr/>
              <p:nvPr/>
            </p:nvSpPr>
            <p:spPr>
              <a:xfrm>
                <a:off x="983555" y="19420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4" name="Oval 1533"/>
              <p:cNvSpPr/>
              <p:nvPr/>
            </p:nvSpPr>
            <p:spPr>
              <a:xfrm>
                <a:off x="1135955" y="20944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5" name="Oval 1534"/>
              <p:cNvSpPr/>
              <p:nvPr/>
            </p:nvSpPr>
            <p:spPr>
              <a:xfrm>
                <a:off x="925498" y="213549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6" name="Oval 1535"/>
              <p:cNvSpPr/>
              <p:nvPr/>
            </p:nvSpPr>
            <p:spPr>
              <a:xfrm>
                <a:off x="1077898" y="228789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7" name="Oval 1536"/>
              <p:cNvSpPr/>
              <p:nvPr/>
            </p:nvSpPr>
            <p:spPr>
              <a:xfrm>
                <a:off x="3130557" y="108611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8" name="Oval 1537"/>
              <p:cNvSpPr/>
              <p:nvPr/>
            </p:nvSpPr>
            <p:spPr>
              <a:xfrm>
                <a:off x="3282957" y="1238517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9" name="Oval 1538"/>
              <p:cNvSpPr/>
              <p:nvPr/>
            </p:nvSpPr>
            <p:spPr>
              <a:xfrm>
                <a:off x="3072500" y="127957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0" name="Oval 1539"/>
              <p:cNvSpPr/>
              <p:nvPr/>
            </p:nvSpPr>
            <p:spPr>
              <a:xfrm>
                <a:off x="2521181" y="93400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1" name="Oval 1540"/>
              <p:cNvSpPr/>
              <p:nvPr/>
            </p:nvSpPr>
            <p:spPr>
              <a:xfrm>
                <a:off x="1368412" y="2030846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2" name="Oval 1541"/>
              <p:cNvSpPr/>
              <p:nvPr/>
            </p:nvSpPr>
            <p:spPr>
              <a:xfrm>
                <a:off x="2230877" y="1036302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3" name="Oval 1542"/>
              <p:cNvSpPr/>
              <p:nvPr/>
            </p:nvSpPr>
            <p:spPr>
              <a:xfrm>
                <a:off x="1310355" y="222430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4" name="Oval 1543"/>
              <p:cNvSpPr/>
              <p:nvPr/>
            </p:nvSpPr>
            <p:spPr>
              <a:xfrm>
                <a:off x="2905592" y="101567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5" name="Oval 1544"/>
              <p:cNvSpPr/>
              <p:nvPr/>
            </p:nvSpPr>
            <p:spPr>
              <a:xfrm>
                <a:off x="4117295" y="185904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6" name="Oval 1545"/>
              <p:cNvSpPr/>
              <p:nvPr/>
            </p:nvSpPr>
            <p:spPr>
              <a:xfrm>
                <a:off x="4269695" y="201144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7" name="Oval 1546"/>
              <p:cNvSpPr/>
              <p:nvPr/>
            </p:nvSpPr>
            <p:spPr>
              <a:xfrm>
                <a:off x="2013859" y="10509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8" name="Oval 1547"/>
              <p:cNvSpPr/>
              <p:nvPr/>
            </p:nvSpPr>
            <p:spPr>
              <a:xfrm>
                <a:off x="2166259" y="1203329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9" name="Oval 1548"/>
              <p:cNvSpPr/>
              <p:nvPr/>
            </p:nvSpPr>
            <p:spPr>
              <a:xfrm>
                <a:off x="1933802" y="119635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0" name="Oval 1549"/>
              <p:cNvSpPr/>
              <p:nvPr/>
            </p:nvSpPr>
            <p:spPr>
              <a:xfrm>
                <a:off x="2086202" y="134875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1" name="Oval 1550"/>
              <p:cNvSpPr/>
              <p:nvPr/>
            </p:nvSpPr>
            <p:spPr>
              <a:xfrm>
                <a:off x="2507334" y="1077364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2" name="Oval 1551"/>
              <p:cNvSpPr/>
              <p:nvPr/>
            </p:nvSpPr>
            <p:spPr>
              <a:xfrm>
                <a:off x="3443280" y="114095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3" name="Oval 1552"/>
              <p:cNvSpPr/>
              <p:nvPr/>
            </p:nvSpPr>
            <p:spPr>
              <a:xfrm>
                <a:off x="4502152" y="194785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4" name="Oval 1553"/>
              <p:cNvSpPr/>
              <p:nvPr/>
            </p:nvSpPr>
            <p:spPr>
              <a:xfrm>
                <a:off x="4654552" y="210025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5" name="Oval 1554"/>
              <p:cNvSpPr/>
              <p:nvPr/>
            </p:nvSpPr>
            <p:spPr>
              <a:xfrm>
                <a:off x="4444095" y="214132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6" name="Oval 1555"/>
              <p:cNvSpPr/>
              <p:nvPr/>
            </p:nvSpPr>
            <p:spPr>
              <a:xfrm>
                <a:off x="1934260" y="1385273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7" name="Oval 1556"/>
              <p:cNvSpPr/>
              <p:nvPr/>
            </p:nvSpPr>
            <p:spPr>
              <a:xfrm>
                <a:off x="1701803" y="137829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8" name="Oval 1557"/>
              <p:cNvSpPr/>
              <p:nvPr/>
            </p:nvSpPr>
            <p:spPr>
              <a:xfrm>
                <a:off x="1854203" y="1530698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9" name="Oval 1558"/>
              <p:cNvSpPr/>
              <p:nvPr/>
            </p:nvSpPr>
            <p:spPr>
              <a:xfrm>
                <a:off x="1643746" y="1571760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0" name="Oval 1559"/>
              <p:cNvSpPr/>
              <p:nvPr/>
            </p:nvSpPr>
            <p:spPr>
              <a:xfrm>
                <a:off x="1752832" y="1689051"/>
                <a:ext cx="116114" cy="12337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61" name="Group 1560"/>
              <p:cNvGrpSpPr/>
              <p:nvPr/>
            </p:nvGrpSpPr>
            <p:grpSpPr>
              <a:xfrm>
                <a:off x="3544042" y="502059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62" name="Straight Connector 1561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3" name="Straight Connector 1562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4" name="Group 1563"/>
              <p:cNvGrpSpPr/>
              <p:nvPr/>
            </p:nvGrpSpPr>
            <p:grpSpPr>
              <a:xfrm>
                <a:off x="3685850" y="2509843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65" name="Straight Connector 1564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6" name="Straight Connector 1565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7" name="Group 1566"/>
              <p:cNvGrpSpPr/>
              <p:nvPr/>
            </p:nvGrpSpPr>
            <p:grpSpPr>
              <a:xfrm>
                <a:off x="4635015" y="614647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68" name="Straight Connector 1567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9" name="Straight Connector 1568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0" name="Group 1569"/>
              <p:cNvGrpSpPr/>
              <p:nvPr/>
            </p:nvGrpSpPr>
            <p:grpSpPr>
              <a:xfrm>
                <a:off x="1515903" y="160418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71" name="Straight Connector 1570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2" name="Straight Connector 1571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3" name="Group 1572"/>
              <p:cNvGrpSpPr/>
              <p:nvPr/>
            </p:nvGrpSpPr>
            <p:grpSpPr>
              <a:xfrm>
                <a:off x="3398899" y="147935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74" name="Straight Connector 1573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5" name="Straight Connector 1574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6" name="Group 1575"/>
              <p:cNvGrpSpPr/>
              <p:nvPr/>
            </p:nvGrpSpPr>
            <p:grpSpPr>
              <a:xfrm>
                <a:off x="4563464" y="2045301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77" name="Straight Connector 1576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8" name="Straight Connector 1577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9" name="Group 1578"/>
              <p:cNvGrpSpPr/>
              <p:nvPr/>
            </p:nvGrpSpPr>
            <p:grpSpPr>
              <a:xfrm>
                <a:off x="768149" y="2155407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80" name="Straight Connector 1579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1" name="Straight Connector 1580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2" name="Group 1581"/>
              <p:cNvGrpSpPr/>
              <p:nvPr/>
            </p:nvGrpSpPr>
            <p:grpSpPr>
              <a:xfrm>
                <a:off x="768149" y="644494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83" name="Straight Connector 1582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4" name="Straight Connector 1583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5" name="Group 1584"/>
              <p:cNvGrpSpPr/>
              <p:nvPr/>
            </p:nvGrpSpPr>
            <p:grpSpPr>
              <a:xfrm>
                <a:off x="1561978" y="2055224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86" name="Straight Connector 1585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7" name="Straight Connector 1586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8" name="Group 1587"/>
              <p:cNvGrpSpPr/>
              <p:nvPr/>
            </p:nvGrpSpPr>
            <p:grpSpPr>
              <a:xfrm>
                <a:off x="2292417" y="878468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89" name="Straight Connector 1588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0" name="Straight Connector 1589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1" name="Group 1590"/>
              <p:cNvGrpSpPr/>
              <p:nvPr/>
            </p:nvGrpSpPr>
            <p:grpSpPr>
              <a:xfrm>
                <a:off x="4204442" y="1483560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92" name="Straight Connector 1591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3" name="Straight Connector 1592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4" name="Group 1593"/>
              <p:cNvGrpSpPr/>
              <p:nvPr/>
            </p:nvGrpSpPr>
            <p:grpSpPr>
              <a:xfrm>
                <a:off x="2735942" y="242698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95" name="Straight Connector 1594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6" name="Straight Connector 1595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7" name="Group 1596"/>
              <p:cNvGrpSpPr/>
              <p:nvPr/>
            </p:nvGrpSpPr>
            <p:grpSpPr>
              <a:xfrm>
                <a:off x="4373477" y="1979249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598" name="Straight Connector 1597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9" name="Straight Connector 1598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0" name="Group 1599"/>
              <p:cNvGrpSpPr/>
              <p:nvPr/>
            </p:nvGrpSpPr>
            <p:grpSpPr>
              <a:xfrm>
                <a:off x="2807493" y="165777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01" name="Straight Connector 1600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2" name="Straight Connector 1601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3" name="Group 1602"/>
              <p:cNvGrpSpPr/>
              <p:nvPr/>
            </p:nvGrpSpPr>
            <p:grpSpPr>
              <a:xfrm>
                <a:off x="1633529" y="1307571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04" name="Straight Connector 1603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5" name="Straight Connector 1604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6" name="Group 1605"/>
              <p:cNvGrpSpPr/>
              <p:nvPr/>
            </p:nvGrpSpPr>
            <p:grpSpPr>
              <a:xfrm>
                <a:off x="2555910" y="2645160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07" name="Straight Connector 1606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8" name="Straight Connector 1607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9" name="Group 1608"/>
              <p:cNvGrpSpPr/>
              <p:nvPr/>
            </p:nvGrpSpPr>
            <p:grpSpPr>
              <a:xfrm>
                <a:off x="2410767" y="2266185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10" name="Straight Connector 1609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1" name="Straight Connector 1610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2" name="Group 1611"/>
              <p:cNvGrpSpPr/>
              <p:nvPr/>
            </p:nvGrpSpPr>
            <p:grpSpPr>
              <a:xfrm>
                <a:off x="2829837" y="281116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13" name="Straight Connector 1612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4" name="Straight Connector 1613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5" name="Group 1614"/>
              <p:cNvGrpSpPr/>
              <p:nvPr/>
            </p:nvGrpSpPr>
            <p:grpSpPr>
              <a:xfrm>
                <a:off x="2265624" y="2610261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16" name="Straight Connector 1615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7" name="Straight Connector 1616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8" name="Group 1617"/>
              <p:cNvGrpSpPr/>
              <p:nvPr/>
            </p:nvGrpSpPr>
            <p:grpSpPr>
              <a:xfrm>
                <a:off x="2264603" y="816678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19" name="Straight Connector 1618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0" name="Straight Connector 1619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1" name="Group 1620"/>
              <p:cNvGrpSpPr/>
              <p:nvPr/>
            </p:nvGrpSpPr>
            <p:grpSpPr>
              <a:xfrm>
                <a:off x="1105818" y="2173773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22" name="Straight Connector 1621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3" name="Straight Connector 1622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4" name="Group 1623"/>
              <p:cNvGrpSpPr/>
              <p:nvPr/>
            </p:nvGrpSpPr>
            <p:grpSpPr>
              <a:xfrm>
                <a:off x="4611078" y="2097798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25" name="Straight Connector 1624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6" name="Straight Connector 1625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7" name="Group 1626"/>
              <p:cNvGrpSpPr/>
              <p:nvPr/>
            </p:nvGrpSpPr>
            <p:grpSpPr>
              <a:xfrm>
                <a:off x="4124229" y="159743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28" name="Straight Connector 1627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9" name="Straight Connector 1628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0" name="Group 1629"/>
              <p:cNvGrpSpPr/>
              <p:nvPr/>
            </p:nvGrpSpPr>
            <p:grpSpPr>
              <a:xfrm>
                <a:off x="3319557" y="1127420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31" name="Straight Connector 1630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2" name="Straight Connector 1631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3" name="Group 1632"/>
              <p:cNvGrpSpPr/>
              <p:nvPr/>
            </p:nvGrpSpPr>
            <p:grpSpPr>
              <a:xfrm>
                <a:off x="2422651" y="1143984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34" name="Straight Connector 1633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5" name="Straight Connector 1634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6" name="Group 1635"/>
              <p:cNvGrpSpPr/>
              <p:nvPr/>
            </p:nvGrpSpPr>
            <p:grpSpPr>
              <a:xfrm>
                <a:off x="1908272" y="1253090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37" name="Straight Connector 1636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8" name="Straight Connector 1637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9" name="Group 1638"/>
              <p:cNvGrpSpPr/>
              <p:nvPr/>
            </p:nvGrpSpPr>
            <p:grpSpPr>
              <a:xfrm>
                <a:off x="1426749" y="1761402"/>
                <a:ext cx="145143" cy="151949"/>
                <a:chOff x="5631543" y="1969327"/>
                <a:chExt cx="145143" cy="151949"/>
              </a:xfrm>
            </p:grpSpPr>
            <p:cxnSp>
              <p:nvCxnSpPr>
                <p:cNvPr id="1640" name="Straight Connector 1639"/>
                <p:cNvCxnSpPr/>
                <p:nvPr/>
              </p:nvCxnSpPr>
              <p:spPr>
                <a:xfrm>
                  <a:off x="5631543" y="2045302"/>
                  <a:ext cx="145143" cy="0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1" name="Straight Connector 1640"/>
                <p:cNvCxnSpPr/>
                <p:nvPr/>
              </p:nvCxnSpPr>
              <p:spPr>
                <a:xfrm>
                  <a:off x="5703094" y="1969327"/>
                  <a:ext cx="0" cy="151949"/>
                </a:xfrm>
                <a:prstGeom prst="line">
                  <a:avLst/>
                </a:prstGeom>
                <a:ln w="12700">
                  <a:solidFill>
                    <a:srgbClr val="7030A0"/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42" name="Freeform 1641"/>
              <p:cNvSpPr/>
              <p:nvPr/>
            </p:nvSpPr>
            <p:spPr>
              <a:xfrm>
                <a:off x="2398408" y="2428220"/>
                <a:ext cx="622648" cy="644476"/>
              </a:xfrm>
              <a:custGeom>
                <a:avLst/>
                <a:gdLst>
                  <a:gd name="connsiteX0" fmla="*/ 616136 w 622648"/>
                  <a:gd name="connsiteY0" fmla="*/ 288269 h 644476"/>
                  <a:gd name="connsiteX1" fmla="*/ 414968 w 622648"/>
                  <a:gd name="connsiteY1" fmla="*/ 608309 h 644476"/>
                  <a:gd name="connsiteX2" fmla="*/ 168080 w 622648"/>
                  <a:gd name="connsiteY2" fmla="*/ 599165 h 644476"/>
                  <a:gd name="connsiteX3" fmla="*/ 3488 w 622648"/>
                  <a:gd name="connsiteY3" fmla="*/ 269981 h 644476"/>
                  <a:gd name="connsiteX4" fmla="*/ 76640 w 622648"/>
                  <a:gd name="connsiteY4" fmla="*/ 32237 h 644476"/>
                  <a:gd name="connsiteX5" fmla="*/ 314384 w 622648"/>
                  <a:gd name="connsiteY5" fmla="*/ 13949 h 644476"/>
                  <a:gd name="connsiteX6" fmla="*/ 552128 w 622648"/>
                  <a:gd name="connsiteY6" fmla="*/ 141965 h 644476"/>
                  <a:gd name="connsiteX7" fmla="*/ 616136 w 622648"/>
                  <a:gd name="connsiteY7" fmla="*/ 288269 h 644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2648" h="644476">
                    <a:moveTo>
                      <a:pt x="616136" y="288269"/>
                    </a:moveTo>
                    <a:cubicBezTo>
                      <a:pt x="593276" y="365993"/>
                      <a:pt x="489644" y="556493"/>
                      <a:pt x="414968" y="608309"/>
                    </a:cubicBezTo>
                    <a:cubicBezTo>
                      <a:pt x="340292" y="660125"/>
                      <a:pt x="236660" y="655553"/>
                      <a:pt x="168080" y="599165"/>
                    </a:cubicBezTo>
                    <a:cubicBezTo>
                      <a:pt x="99500" y="542777"/>
                      <a:pt x="18728" y="364469"/>
                      <a:pt x="3488" y="269981"/>
                    </a:cubicBezTo>
                    <a:cubicBezTo>
                      <a:pt x="-11752" y="175493"/>
                      <a:pt x="24824" y="74909"/>
                      <a:pt x="76640" y="32237"/>
                    </a:cubicBezTo>
                    <a:cubicBezTo>
                      <a:pt x="128456" y="-10435"/>
                      <a:pt x="235136" y="-4339"/>
                      <a:pt x="314384" y="13949"/>
                    </a:cubicBezTo>
                    <a:cubicBezTo>
                      <a:pt x="393632" y="32237"/>
                      <a:pt x="506408" y="96245"/>
                      <a:pt x="552128" y="141965"/>
                    </a:cubicBezTo>
                    <a:cubicBezTo>
                      <a:pt x="597848" y="187685"/>
                      <a:pt x="638996" y="210545"/>
                      <a:pt x="616136" y="288269"/>
                    </a:cubicBezTo>
                    <a:close/>
                  </a:path>
                </a:pathLst>
              </a:custGeom>
              <a:noFill/>
              <a:ln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3" name="Freeform 1642"/>
              <p:cNvSpPr/>
              <p:nvPr/>
            </p:nvSpPr>
            <p:spPr>
              <a:xfrm>
                <a:off x="886754" y="870124"/>
                <a:ext cx="3956478" cy="1628195"/>
              </a:xfrm>
              <a:custGeom>
                <a:avLst/>
                <a:gdLst>
                  <a:gd name="connsiteX0" fmla="*/ 3947355 w 3956478"/>
                  <a:gd name="connsiteY0" fmla="*/ 1348610 h 1628195"/>
                  <a:gd name="connsiteX1" fmla="*/ 3700467 w 3956478"/>
                  <a:gd name="connsiteY1" fmla="*/ 1494914 h 1628195"/>
                  <a:gd name="connsiteX2" fmla="*/ 3279843 w 3956478"/>
                  <a:gd name="connsiteY2" fmla="*/ 1238882 h 1628195"/>
                  <a:gd name="connsiteX3" fmla="*/ 2776923 w 3956478"/>
                  <a:gd name="connsiteY3" fmla="*/ 717674 h 1628195"/>
                  <a:gd name="connsiteX4" fmla="*/ 2328867 w 3956478"/>
                  <a:gd name="connsiteY4" fmla="*/ 626234 h 1628195"/>
                  <a:gd name="connsiteX5" fmla="*/ 1697931 w 3956478"/>
                  <a:gd name="connsiteY5" fmla="*/ 498218 h 1628195"/>
                  <a:gd name="connsiteX6" fmla="*/ 1021275 w 3956478"/>
                  <a:gd name="connsiteY6" fmla="*/ 964562 h 1628195"/>
                  <a:gd name="connsiteX7" fmla="*/ 628083 w 3956478"/>
                  <a:gd name="connsiteY7" fmla="*/ 1394330 h 1628195"/>
                  <a:gd name="connsiteX8" fmla="*/ 426915 w 3956478"/>
                  <a:gd name="connsiteY8" fmla="*/ 1586354 h 1628195"/>
                  <a:gd name="connsiteX9" fmla="*/ 198315 w 3956478"/>
                  <a:gd name="connsiteY9" fmla="*/ 1604642 h 1628195"/>
                  <a:gd name="connsiteX10" fmla="*/ 15435 w 3956478"/>
                  <a:gd name="connsiteY10" fmla="*/ 1312034 h 1628195"/>
                  <a:gd name="connsiteX11" fmla="*/ 134307 w 3956478"/>
                  <a:gd name="connsiteY11" fmla="*/ 1010282 h 1628195"/>
                  <a:gd name="connsiteX12" fmla="*/ 1112715 w 3956478"/>
                  <a:gd name="connsiteY12" fmla="*/ 141602 h 1628195"/>
                  <a:gd name="connsiteX13" fmla="*/ 2338011 w 3956478"/>
                  <a:gd name="connsiteY13" fmla="*/ 22730 h 1628195"/>
                  <a:gd name="connsiteX14" fmla="*/ 3087819 w 3956478"/>
                  <a:gd name="connsiteY14" fmla="*/ 370202 h 1628195"/>
                  <a:gd name="connsiteX15" fmla="*/ 3627315 w 3956478"/>
                  <a:gd name="connsiteY15" fmla="*/ 772538 h 1628195"/>
                  <a:gd name="connsiteX16" fmla="*/ 3874203 w 3956478"/>
                  <a:gd name="connsiteY16" fmla="*/ 1101722 h 1628195"/>
                  <a:gd name="connsiteX17" fmla="*/ 3947355 w 3956478"/>
                  <a:gd name="connsiteY17" fmla="*/ 1348610 h 162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56478" h="1628195">
                    <a:moveTo>
                      <a:pt x="3947355" y="1348610"/>
                    </a:moveTo>
                    <a:cubicBezTo>
                      <a:pt x="3918399" y="1414142"/>
                      <a:pt x="3811719" y="1513202"/>
                      <a:pt x="3700467" y="1494914"/>
                    </a:cubicBezTo>
                    <a:cubicBezTo>
                      <a:pt x="3589215" y="1476626"/>
                      <a:pt x="3433767" y="1368422"/>
                      <a:pt x="3279843" y="1238882"/>
                    </a:cubicBezTo>
                    <a:cubicBezTo>
                      <a:pt x="3125919" y="1109342"/>
                      <a:pt x="2935419" y="819782"/>
                      <a:pt x="2776923" y="717674"/>
                    </a:cubicBezTo>
                    <a:cubicBezTo>
                      <a:pt x="2618427" y="615566"/>
                      <a:pt x="2328867" y="626234"/>
                      <a:pt x="2328867" y="626234"/>
                    </a:cubicBezTo>
                    <a:cubicBezTo>
                      <a:pt x="2149035" y="589658"/>
                      <a:pt x="1915863" y="441830"/>
                      <a:pt x="1697931" y="498218"/>
                    </a:cubicBezTo>
                    <a:cubicBezTo>
                      <a:pt x="1479999" y="554606"/>
                      <a:pt x="1199583" y="815210"/>
                      <a:pt x="1021275" y="964562"/>
                    </a:cubicBezTo>
                    <a:cubicBezTo>
                      <a:pt x="842967" y="1113914"/>
                      <a:pt x="727143" y="1290698"/>
                      <a:pt x="628083" y="1394330"/>
                    </a:cubicBezTo>
                    <a:cubicBezTo>
                      <a:pt x="529023" y="1497962"/>
                      <a:pt x="498543" y="1551302"/>
                      <a:pt x="426915" y="1586354"/>
                    </a:cubicBezTo>
                    <a:cubicBezTo>
                      <a:pt x="355287" y="1621406"/>
                      <a:pt x="266895" y="1650362"/>
                      <a:pt x="198315" y="1604642"/>
                    </a:cubicBezTo>
                    <a:cubicBezTo>
                      <a:pt x="129735" y="1558922"/>
                      <a:pt x="26103" y="1411094"/>
                      <a:pt x="15435" y="1312034"/>
                    </a:cubicBezTo>
                    <a:cubicBezTo>
                      <a:pt x="4767" y="1212974"/>
                      <a:pt x="-48573" y="1205354"/>
                      <a:pt x="134307" y="1010282"/>
                    </a:cubicBezTo>
                    <a:cubicBezTo>
                      <a:pt x="317187" y="815210"/>
                      <a:pt x="745431" y="306194"/>
                      <a:pt x="1112715" y="141602"/>
                    </a:cubicBezTo>
                    <a:cubicBezTo>
                      <a:pt x="1479999" y="-22990"/>
                      <a:pt x="2008827" y="-15370"/>
                      <a:pt x="2338011" y="22730"/>
                    </a:cubicBezTo>
                    <a:cubicBezTo>
                      <a:pt x="2667195" y="60830"/>
                      <a:pt x="2872935" y="245234"/>
                      <a:pt x="3087819" y="370202"/>
                    </a:cubicBezTo>
                    <a:cubicBezTo>
                      <a:pt x="3302703" y="495170"/>
                      <a:pt x="3496251" y="650618"/>
                      <a:pt x="3627315" y="772538"/>
                    </a:cubicBezTo>
                    <a:cubicBezTo>
                      <a:pt x="3758379" y="894458"/>
                      <a:pt x="3816291" y="1005710"/>
                      <a:pt x="3874203" y="1101722"/>
                    </a:cubicBezTo>
                    <a:cubicBezTo>
                      <a:pt x="3932115" y="1197734"/>
                      <a:pt x="3976311" y="1283078"/>
                      <a:pt x="3947355" y="1348610"/>
                    </a:cubicBezTo>
                    <a:close/>
                  </a:path>
                </a:pathLst>
              </a:custGeom>
              <a:noFill/>
              <a:ln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3136531" y="1750362"/>
              <a:ext cx="349871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669" y="1810364"/>
              <a:ext cx="338821" cy="1100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763" y="1805678"/>
              <a:ext cx="343689" cy="10904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582" y="1695839"/>
              <a:ext cx="384581" cy="110992"/>
            </a:xfrm>
            <a:prstGeom prst="rect">
              <a:avLst/>
            </a:prstGeom>
          </p:spPr>
        </p:pic>
      </p:grpSp>
      <p:sp>
        <p:nvSpPr>
          <p:cNvPr id="1647" name="Title 1"/>
          <p:cNvSpPr>
            <a:spLocks noGrp="1"/>
          </p:cNvSpPr>
          <p:nvPr>
            <p:ph type="title"/>
          </p:nvPr>
        </p:nvSpPr>
        <p:spPr>
          <a:xfrm>
            <a:off x="98583" y="3084255"/>
            <a:ext cx="2723515" cy="917258"/>
          </a:xfrm>
        </p:spPr>
        <p:txBody>
          <a:bodyPr/>
          <a:lstStyle/>
          <a:p>
            <a:pPr algn="l"/>
            <a:r>
              <a:rPr lang="en-US" sz="2400" smtClean="0">
                <a:latin typeface="Arial Narrow"/>
                <a:cs typeface="Arial Narrow"/>
              </a:rPr>
              <a:t>Using CNN for </a:t>
            </a:r>
            <a:br>
              <a:rPr lang="en-US" sz="2400" smtClean="0">
                <a:latin typeface="Arial Narrow"/>
                <a:cs typeface="Arial Narrow"/>
              </a:rPr>
            </a:br>
            <a:r>
              <a:rPr lang="en-US" sz="2400" smtClean="0">
                <a:latin typeface="Arial Narrow"/>
                <a:cs typeface="Arial Narrow"/>
              </a:rPr>
              <a:t>discriminative training</a:t>
            </a:r>
            <a:endParaRPr lang="en-US"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277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36" y="354883"/>
            <a:ext cx="8229600" cy="1143000"/>
          </a:xfrm>
        </p:spPr>
        <p:txBody>
          <a:bodyPr/>
          <a:lstStyle/>
          <a:p>
            <a:pPr algn="l"/>
            <a:r>
              <a:rPr lang="en-US" sz="3200" smtClean="0">
                <a:solidFill>
                  <a:srgbClr val="000090"/>
                </a:solidFill>
                <a:latin typeface="Arial Narrow"/>
                <a:cs typeface="Arial Narrow"/>
              </a:rPr>
              <a:t>Experiments:      Outperforming ResNet</a:t>
            </a:r>
            <a:endParaRPr lang="en-US" sz="3200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" y="1066800"/>
            <a:ext cx="9082585" cy="414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" y="4340198"/>
            <a:ext cx="9115425" cy="333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2" y="3654398"/>
            <a:ext cx="9134475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" y="2981325"/>
            <a:ext cx="9159922" cy="577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2" y="2286000"/>
            <a:ext cx="9086850" cy="60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" y="1552795"/>
            <a:ext cx="9115425" cy="61912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98361" y="5454623"/>
            <a:ext cx="2743200" cy="965598"/>
            <a:chOff x="298361" y="5454623"/>
            <a:chExt cx="2743200" cy="965598"/>
          </a:xfrm>
        </p:grpSpPr>
        <p:sp>
          <p:nvSpPr>
            <p:cNvPr id="12" name="TextBox 11"/>
            <p:cNvSpPr txBox="1"/>
            <p:nvPr/>
          </p:nvSpPr>
          <p:spPr>
            <a:xfrm>
              <a:off x="1107584" y="6143222"/>
              <a:ext cx="7641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MNIST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8361" y="5454623"/>
              <a:ext cx="2743200" cy="6286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538738" y="4928616"/>
            <a:ext cx="3226728" cy="1739875"/>
            <a:chOff x="3538738" y="4928616"/>
            <a:chExt cx="3226728" cy="1739875"/>
          </a:xfrm>
        </p:grpSpPr>
        <p:sp>
          <p:nvSpPr>
            <p:cNvPr id="14" name="TextBox 13"/>
            <p:cNvSpPr txBox="1"/>
            <p:nvPr/>
          </p:nvSpPr>
          <p:spPr>
            <a:xfrm>
              <a:off x="4728694" y="6391492"/>
              <a:ext cx="7641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CIFAR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38738" y="4928616"/>
              <a:ext cx="3226728" cy="143988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999544" y="5316846"/>
            <a:ext cx="2080043" cy="944835"/>
            <a:chOff x="6999544" y="5316846"/>
            <a:chExt cx="2080043" cy="9448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99544" y="5316846"/>
              <a:ext cx="2080043" cy="5966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757375" y="5984682"/>
              <a:ext cx="7641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SVHN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0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9838" y="791156"/>
            <a:ext cx="8705615" cy="58128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sz="2800" dirty="0">
              <a:latin typeface="Arial Narrow"/>
              <a:cs typeface="Arial Narrow"/>
            </a:endParaRPr>
          </a:p>
          <a:p>
            <a:pPr marL="0" indent="0">
              <a:buNone/>
            </a:pPr>
            <a:r>
              <a:rPr kumimoji="1" lang="en-US" altLang="zh-CN" sz="2800" smtClean="0">
                <a:latin typeface="Arial Narrow"/>
                <a:cs typeface="Arial Narrow"/>
              </a:rPr>
              <a:t>  ResNet as baseline.</a:t>
            </a:r>
            <a:endParaRPr kumimoji="1" lang="en-US" altLang="zh-CN" sz="2800" dirty="0" smtClean="0">
              <a:latin typeface="Arial Narrow"/>
              <a:cs typeface="Arial Narrow"/>
            </a:endParaRPr>
          </a:p>
          <a:p>
            <a:endParaRPr kumimoji="1" lang="en-US" altLang="zh-CN" sz="2800" dirty="0"/>
          </a:p>
          <a:p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62000" y="2463876"/>
            <a:ext cx="1680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000FF"/>
                </a:solidFill>
              </a:rPr>
              <a:t>Cifar-10 </a:t>
            </a:r>
            <a:r>
              <a:rPr kumimoji="1" lang="en-US" altLang="zh-CN" sz="2400" dirty="0" err="1" smtClean="0">
                <a:solidFill>
                  <a:srgbClr val="0000FF"/>
                </a:solidFill>
              </a:rPr>
              <a:t>dateset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2000" y="4630868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000FF"/>
                </a:solidFill>
              </a:rPr>
              <a:t>SVHN </a:t>
            </a:r>
            <a:r>
              <a:rPr kumimoji="1" lang="en-US" altLang="zh-CN" sz="2400" dirty="0" err="1" smtClean="0">
                <a:solidFill>
                  <a:srgbClr val="0000FF"/>
                </a:solidFill>
              </a:rPr>
              <a:t>dateset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33" y="1956419"/>
            <a:ext cx="5238554" cy="21075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1" y="4771943"/>
            <a:ext cx="3490382" cy="100901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4372" y="81379"/>
            <a:ext cx="8451027" cy="1143000"/>
          </a:xfrm>
        </p:spPr>
        <p:txBody>
          <a:bodyPr/>
          <a:lstStyle/>
          <a:p>
            <a:pPr algn="l"/>
            <a:r>
              <a:rPr lang="en-US" sz="3200" smtClean="0">
                <a:solidFill>
                  <a:srgbClr val="000090"/>
                </a:solidFill>
                <a:latin typeface="Arial Narrow"/>
                <a:cs typeface="Arial Narrow"/>
              </a:rPr>
              <a:t>Experiments: Using descriptive model for classification</a:t>
            </a:r>
            <a:br>
              <a:rPr lang="en-US" sz="3200" smtClean="0">
                <a:solidFill>
                  <a:srgbClr val="000090"/>
                </a:solidFill>
                <a:latin typeface="Arial Narrow"/>
                <a:cs typeface="Arial Narrow"/>
              </a:rPr>
            </a:br>
            <a:r>
              <a:rPr lang="en-US" sz="320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en-US" sz="3200" smtClean="0">
                <a:solidFill>
                  <a:srgbClr val="000090"/>
                </a:solidFill>
                <a:latin typeface="Arial Narrow"/>
                <a:cs typeface="Arial Narrow"/>
              </a:rPr>
              <a:t>                     --- outperforming ResNet</a:t>
            </a:r>
            <a:endParaRPr lang="en-US" sz="3200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8031" y="6319628"/>
            <a:ext cx="8255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</a:t>
            </a:r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Lazarow</a:t>
            </a:r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Tu, “</a:t>
            </a:r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Introspective Learning for Discriminative Classification”, </a:t>
            </a:r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NIPS </a:t>
            </a:r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2"/>
    </mc:Choice>
    <mc:Fallback xmlns="">
      <p:transition xmlns:p14="http://schemas.microsoft.com/office/powerpoint/2010/main" spd="slow" advTm="27812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904" y="154026"/>
            <a:ext cx="8686800" cy="1030945"/>
          </a:xfrm>
        </p:spPr>
        <p:txBody>
          <a:bodyPr/>
          <a:lstStyle/>
          <a:p>
            <a:pPr algn="l"/>
            <a:r>
              <a:rPr lang="en-US" sz="3200" smtClean="0">
                <a:solidFill>
                  <a:srgbClr val="000090"/>
                </a:solidFill>
                <a:latin typeface="Arial Narrow"/>
                <a:cs typeface="Arial Narrow"/>
              </a:rPr>
              <a:t>Learning descriptive model by discriminative</a:t>
            </a:r>
            <a:br>
              <a:rPr lang="en-US" sz="3200" smtClean="0">
                <a:solidFill>
                  <a:srgbClr val="000090"/>
                </a:solidFill>
                <a:latin typeface="Arial Narrow"/>
                <a:cs typeface="Arial Narrow"/>
              </a:rPr>
            </a:br>
            <a:r>
              <a:rPr lang="en-US" sz="320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en-US" sz="3200" smtClean="0">
                <a:solidFill>
                  <a:srgbClr val="000090"/>
                </a:solidFill>
                <a:latin typeface="Arial Narrow"/>
                <a:cs typeface="Arial Narrow"/>
              </a:rPr>
              <a:t>                                         introspective networks.</a:t>
            </a:r>
            <a:endParaRPr lang="en-US" sz="3200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047" y="1676400"/>
            <a:ext cx="3099407" cy="2058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847" y="1600200"/>
            <a:ext cx="2122671" cy="2115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822" y="2027649"/>
            <a:ext cx="861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822" y="5191590"/>
            <a:ext cx="99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</a:p>
        </p:txBody>
      </p:sp>
      <p:pic>
        <p:nvPicPr>
          <p:cNvPr id="3" name="learn_bark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704" y="4198590"/>
            <a:ext cx="3048000" cy="2286000"/>
          </a:xfrm>
          <a:prstGeom prst="rect">
            <a:avLst/>
          </a:prstGeom>
        </p:spPr>
      </p:pic>
      <p:pic>
        <p:nvPicPr>
          <p:cNvPr id="10" name="learn_diamond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06847" y="4141667"/>
            <a:ext cx="2342923" cy="23429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8273" y="377233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texture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27090" y="377233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texton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5486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 Narrow"/>
                <a:cs typeface="Arial Narrow"/>
              </a:rPr>
              <a:t>Summary:  A Tale of Three Families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01064" y="1805256"/>
            <a:ext cx="2149970" cy="9592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/>
          </a:p>
        </p:txBody>
      </p:sp>
      <p:sp>
        <p:nvSpPr>
          <p:cNvPr id="4" name="TextBox 3"/>
          <p:cNvSpPr txBox="1"/>
          <p:nvPr/>
        </p:nvSpPr>
        <p:spPr>
          <a:xfrm>
            <a:off x="1524471" y="1973513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descriptive</a:t>
            </a:r>
            <a:endParaRPr lang="en-US" sz="2800" b="1"/>
          </a:p>
        </p:txBody>
      </p:sp>
      <p:sp>
        <p:nvSpPr>
          <p:cNvPr id="5" name="Oval 4"/>
          <p:cNvSpPr/>
          <p:nvPr/>
        </p:nvSpPr>
        <p:spPr>
          <a:xfrm>
            <a:off x="5943702" y="1890913"/>
            <a:ext cx="1910562" cy="904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6131551" y="208177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generative</a:t>
            </a:r>
            <a:endParaRPr lang="en-US" sz="2800" b="1"/>
          </a:p>
        </p:txBody>
      </p:sp>
      <p:sp>
        <p:nvSpPr>
          <p:cNvPr id="7" name="Oval 6"/>
          <p:cNvSpPr/>
          <p:nvPr/>
        </p:nvSpPr>
        <p:spPr>
          <a:xfrm>
            <a:off x="3451034" y="4395770"/>
            <a:ext cx="2128118" cy="8455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3451034" y="4550317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discriminative</a:t>
            </a:r>
            <a:endParaRPr lang="en-US" sz="2800" b="1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504450" y="2782168"/>
            <a:ext cx="1512789" cy="1631227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212364">
            <a:off x="5954062" y="347682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GAN</a:t>
            </a:r>
            <a:endParaRPr lang="en-US" sz="240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34864" y="2795856"/>
            <a:ext cx="1921370" cy="1646000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855064">
            <a:off x="2912143" y="3676905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INN</a:t>
            </a:r>
            <a:endParaRPr lang="en-US" sz="2400"/>
          </a:p>
        </p:txBody>
      </p:sp>
      <p:cxnSp>
        <p:nvCxnSpPr>
          <p:cNvPr id="21" name="Straight Arrow Connector 20"/>
          <p:cNvCxnSpPr>
            <a:stCxn id="5" idx="2"/>
          </p:cNvCxnSpPr>
          <p:nvPr/>
        </p:nvCxnSpPr>
        <p:spPr>
          <a:xfrm flipH="1">
            <a:off x="3451036" y="2343385"/>
            <a:ext cx="2492666" cy="20429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89380" y="1890913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CoopNet</a:t>
            </a:r>
            <a:endParaRPr lang="en-US" sz="2400"/>
          </a:p>
        </p:txBody>
      </p:sp>
      <p:sp>
        <p:nvSpPr>
          <p:cNvPr id="24" name="TextBox 23"/>
          <p:cNvSpPr txBox="1"/>
          <p:nvPr/>
        </p:nvSpPr>
        <p:spPr>
          <a:xfrm>
            <a:off x="477814" y="5455293"/>
            <a:ext cx="8754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002060"/>
                </a:solidFill>
              </a:rPr>
              <a:t>No hierarchical concept or parsing, even though many layers of ConvNet.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002060"/>
                </a:solidFill>
              </a:rPr>
              <a:t>Not parsimoneous model.</a:t>
            </a:r>
            <a:endParaRPr lang="en-US" sz="240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>
                <a:solidFill>
                  <a:srgbClr val="002060"/>
                </a:solidFill>
              </a:rPr>
              <a:t>The three models converges to one, based on MLE and Bayes rule.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85332" y="376410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 Narrow"/>
              </a:rPr>
              <a:t>Flat concept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85332" y="376410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 Narrow"/>
              </a:rPr>
              <a:t>Joint parsing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990540" y="1905000"/>
            <a:ext cx="1959780" cy="5836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/>
          </a:p>
        </p:txBody>
      </p:sp>
      <p:sp>
        <p:nvSpPr>
          <p:cNvPr id="4" name="TextBox 3"/>
          <p:cNvSpPr txBox="1"/>
          <p:nvPr/>
        </p:nvSpPr>
        <p:spPr>
          <a:xfrm>
            <a:off x="2102244" y="1905000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descriptive</a:t>
            </a:r>
            <a:endParaRPr lang="en-US" sz="2800" b="1"/>
          </a:p>
        </p:txBody>
      </p:sp>
      <p:sp>
        <p:nvSpPr>
          <p:cNvPr id="5" name="Oval 4"/>
          <p:cNvSpPr/>
          <p:nvPr/>
        </p:nvSpPr>
        <p:spPr>
          <a:xfrm>
            <a:off x="5040268" y="1891760"/>
            <a:ext cx="1782591" cy="6228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5168239" y="1891760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generative</a:t>
            </a:r>
            <a:endParaRPr lang="en-US" sz="2800" b="1"/>
          </a:p>
        </p:txBody>
      </p:sp>
      <p:sp>
        <p:nvSpPr>
          <p:cNvPr id="7" name="Oval 6"/>
          <p:cNvSpPr/>
          <p:nvPr/>
        </p:nvSpPr>
        <p:spPr>
          <a:xfrm>
            <a:off x="3429000" y="4670241"/>
            <a:ext cx="2128118" cy="8455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3401431" y="4825643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discriminative</a:t>
            </a:r>
            <a:endParaRPr lang="en-US" sz="2800" b="1"/>
          </a:p>
        </p:txBody>
      </p:sp>
      <p:sp>
        <p:nvSpPr>
          <p:cNvPr id="19" name="Oval 18"/>
          <p:cNvSpPr/>
          <p:nvPr/>
        </p:nvSpPr>
        <p:spPr>
          <a:xfrm>
            <a:off x="1600200" y="1443305"/>
            <a:ext cx="5793547" cy="15730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2367543" y="2456683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contextual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621607" y="2480864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hierarchy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13539" y="5515771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</a:t>
            </a:r>
            <a:r>
              <a:rPr lang="en-US" smtClean="0"/>
              <a:t>arginal posterior probability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313539" y="1438364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Context sensitive grammar</a:t>
            </a:r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93059" y="3016381"/>
            <a:ext cx="3284874" cy="1653860"/>
            <a:chOff x="4493059" y="3016381"/>
            <a:chExt cx="3284874" cy="1653860"/>
          </a:xfrm>
        </p:grpSpPr>
        <p:cxnSp>
          <p:nvCxnSpPr>
            <p:cNvPr id="18" name="Straight Arrow Connector 17"/>
            <p:cNvCxnSpPr>
              <a:stCxn id="7" idx="0"/>
              <a:endCxn id="19" idx="4"/>
            </p:cNvCxnSpPr>
            <p:nvPr/>
          </p:nvCxnSpPr>
          <p:spPr>
            <a:xfrm flipV="1">
              <a:off x="4493059" y="3016381"/>
              <a:ext cx="3915" cy="1653860"/>
            </a:xfrm>
            <a:prstGeom prst="straightConnector1">
              <a:avLst/>
            </a:prstGeom>
            <a:ln w="57150"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493059" y="3789739"/>
              <a:ext cx="32848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Bottom-up proposals for joint parsing</a:t>
              </a:r>
            </a:p>
            <a:p>
              <a:r>
                <a:rPr lang="en-US"/>
                <a:t> </a:t>
              </a:r>
              <a:r>
                <a:rPr lang="en-US" smtClean="0"/>
                <a:t>         Data-Driven MCMC</a:t>
              </a:r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57200" y="381000"/>
            <a:ext cx="5486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 Narrow"/>
                <a:cs typeface="Arial Narrow"/>
              </a:rPr>
              <a:t>Summary:  A Tale of Three Families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Text Box 2"/>
          <p:cNvSpPr txBox="1">
            <a:spLocks noChangeArrowheads="1"/>
          </p:cNvSpPr>
          <p:nvPr/>
        </p:nvSpPr>
        <p:spPr bwMode="auto">
          <a:xfrm>
            <a:off x="467298" y="457200"/>
            <a:ext cx="45849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Continuous </a:t>
            </a:r>
            <a:r>
              <a:rPr lang="en-US" sz="3200" dirty="0" smtClean="0">
                <a:solidFill>
                  <a:srgbClr val="002060"/>
                </a:solidFill>
              </a:rPr>
              <a:t>entropy spectrum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100" name="Picture 12" descr="C:\Documents and Settings\Lisa\My Documents\WURESEARCH\CVPR_Witkin_Range2005\img_eps1\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7583" y="3243578"/>
            <a:ext cx="1531937" cy="117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13" descr="C:\Documents and Settings\Lisa\My Documents\WURESEARCH\CVPR_Witkin_Range2005\img_eps1\l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958" y="3251322"/>
            <a:ext cx="1536871" cy="11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" name="Picture 14" descr="C:\Documents and Settings\Lisa\My Documents\WURESEARCH\CVPR_Witkin_Range2005\img_eps1\l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7959" y="3234250"/>
            <a:ext cx="1736896" cy="11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945296"/>
              </p:ext>
            </p:extLst>
          </p:nvPr>
        </p:nvGraphicFramePr>
        <p:xfrm>
          <a:off x="2134058" y="3230901"/>
          <a:ext cx="1586210" cy="119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69" name="Image" r:id="rId7" imgW="2374603" imgH="1790476" progId="">
                  <p:embed/>
                </p:oleObj>
              </mc:Choice>
              <mc:Fallback>
                <p:oleObj name="Image" r:id="rId7" imgW="2374603" imgH="1790476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4058" y="3230901"/>
                        <a:ext cx="1586210" cy="1193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628596"/>
              </p:ext>
            </p:extLst>
          </p:nvPr>
        </p:nvGraphicFramePr>
        <p:xfrm>
          <a:off x="514808" y="3246388"/>
          <a:ext cx="1620746" cy="115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70" name="Image" r:id="rId9" imgW="939683" imgH="672779" progId="">
                  <p:embed/>
                </p:oleObj>
              </mc:Choice>
              <mc:Fallback>
                <p:oleObj name="Image" r:id="rId9" imgW="939683" imgH="67277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8" y="3246388"/>
                        <a:ext cx="1620746" cy="115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03" name="Picture 20" descr="C:\Documents and Settings\admin\My Documents\WURESEARCH\CVPR_Witkin_Range2005\fengye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43758" y="2045211"/>
            <a:ext cx="1628147" cy="117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Picture 22" descr="C:\Documents and Settings\admin\My Documents\WURESEARCH\CVPR_Witkin_Range2005\fengy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54353" y="2045212"/>
            <a:ext cx="1541805" cy="115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29066"/>
              </p:ext>
            </p:extLst>
          </p:nvPr>
        </p:nvGraphicFramePr>
        <p:xfrm>
          <a:off x="495758" y="2045212"/>
          <a:ext cx="1684886" cy="1147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71" name="Image" r:id="rId13" imgW="2031746" imgH="1383639" progId="">
                  <p:embed/>
                </p:oleObj>
              </mc:Choice>
              <mc:Fallback>
                <p:oleObj name="Image" r:id="rId13" imgW="2031746" imgH="138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758" y="2045212"/>
                        <a:ext cx="1684886" cy="1147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242142"/>
              </p:ext>
            </p:extLst>
          </p:nvPr>
        </p:nvGraphicFramePr>
        <p:xfrm>
          <a:off x="6706071" y="2061382"/>
          <a:ext cx="1714487" cy="1134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72" name="Image" r:id="rId15" imgW="4393651" imgH="2907937" progId="">
                  <p:embed/>
                </p:oleObj>
              </mc:Choice>
              <mc:Fallback>
                <p:oleObj name="Image" r:id="rId15" imgW="4393651" imgH="290793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6071" y="2061382"/>
                        <a:ext cx="1714487" cy="1134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439520"/>
              </p:ext>
            </p:extLst>
          </p:nvPr>
        </p:nvGraphicFramePr>
        <p:xfrm>
          <a:off x="5163008" y="2053150"/>
          <a:ext cx="1541806" cy="1129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73" name="Image" r:id="rId17" imgW="5460317" imgH="4012698" progId="">
                  <p:embed/>
                </p:oleObj>
              </mc:Choice>
              <mc:Fallback>
                <p:oleObj name="Image" r:id="rId17" imgW="5460317" imgH="4012698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3008" y="2053150"/>
                        <a:ext cx="1541806" cy="11298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8" name="Rectangle 47"/>
          <p:cNvSpPr>
            <a:spLocks noChangeArrowheads="1"/>
          </p:cNvSpPr>
          <p:nvPr/>
        </p:nvSpPr>
        <p:spPr bwMode="auto">
          <a:xfrm>
            <a:off x="365760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09" name="Rectangle 49"/>
          <p:cNvSpPr>
            <a:spLocks noChangeArrowheads="1"/>
          </p:cNvSpPr>
          <p:nvPr/>
        </p:nvSpPr>
        <p:spPr bwMode="auto">
          <a:xfrm>
            <a:off x="4291013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0" name="Rectangle 51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1" name="Rectangle 53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2" name="Rectangle 55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3" name="Rectangle 57"/>
          <p:cNvSpPr>
            <a:spLocks noChangeArrowheads="1"/>
          </p:cNvSpPr>
          <p:nvPr/>
        </p:nvSpPr>
        <p:spPr bwMode="auto">
          <a:xfrm>
            <a:off x="4495800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4" name="Rectangle 59"/>
          <p:cNvSpPr>
            <a:spLocks noChangeArrowheads="1"/>
          </p:cNvSpPr>
          <p:nvPr/>
        </p:nvSpPr>
        <p:spPr bwMode="auto">
          <a:xfrm>
            <a:off x="0" y="3879852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cs typeface="Times New Roman" pitchFamily="18" charset="0"/>
              </a:rPr>
              <a:t> </a:t>
            </a:r>
          </a:p>
          <a:p>
            <a:pPr eaLnBrk="0" hangingPunct="0"/>
            <a:endParaRPr lang="en-US"/>
          </a:p>
        </p:txBody>
      </p:sp>
      <p:sp>
        <p:nvSpPr>
          <p:cNvPr id="3115" name="Rectangle 61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6" name="Rectangle 63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7" name="Rectangle 65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18" name="Rectangle 67"/>
          <p:cNvSpPr>
            <a:spLocks noChangeArrowheads="1"/>
          </p:cNvSpPr>
          <p:nvPr/>
        </p:nvSpPr>
        <p:spPr bwMode="auto">
          <a:xfrm>
            <a:off x="4510088" y="334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71958" y="4567750"/>
            <a:ext cx="73914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86578" y="6185916"/>
            <a:ext cx="8524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Ref: Y.N. Wu, C.E. </a:t>
            </a:r>
            <a:r>
              <a:rPr lang="en-US" sz="1600" dirty="0" err="1" smtClean="0">
                <a:solidFill>
                  <a:srgbClr val="002060"/>
                </a:solidFill>
              </a:rPr>
              <a:t>Guo</a:t>
            </a:r>
            <a:r>
              <a:rPr lang="en-US" sz="1600" dirty="0" smtClean="0">
                <a:solidFill>
                  <a:srgbClr val="002060"/>
                </a:solidFill>
              </a:rPr>
              <a:t>, and S.C. Zhu, “From Information Scaling of Natural Images to Regimes of Statistical Models</a:t>
            </a:r>
            <a:r>
              <a:rPr lang="en-US" sz="1600" smtClean="0">
                <a:solidFill>
                  <a:srgbClr val="002060"/>
                </a:solidFill>
              </a:rPr>
              <a:t>,”  </a:t>
            </a:r>
            <a:r>
              <a:rPr lang="en-US" sz="1600" i="1" smtClean="0">
                <a:solidFill>
                  <a:srgbClr val="002060"/>
                </a:solidFill>
              </a:rPr>
              <a:t>Quarterly </a:t>
            </a:r>
            <a:r>
              <a:rPr lang="en-US" sz="1600" i="1" dirty="0" smtClean="0">
                <a:solidFill>
                  <a:srgbClr val="002060"/>
                </a:solidFill>
              </a:rPr>
              <a:t>of Applied Mathematics,</a:t>
            </a:r>
            <a:r>
              <a:rPr lang="en-US" sz="1600" dirty="0" smtClean="0">
                <a:solidFill>
                  <a:srgbClr val="002060"/>
                </a:solidFill>
              </a:rPr>
              <a:t> 2007.</a:t>
            </a:r>
            <a:endParaRPr lang="en-US" sz="1600" dirty="0">
              <a:solidFill>
                <a:srgbClr val="002060"/>
              </a:solidFill>
            </a:endParaRPr>
          </a:p>
        </p:txBody>
      </p:sp>
      <p:graphicFrame>
        <p:nvGraphicFramePr>
          <p:cNvPr id="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059307"/>
              </p:ext>
            </p:extLst>
          </p:nvPr>
        </p:nvGraphicFramePr>
        <p:xfrm>
          <a:off x="7162800" y="29378"/>
          <a:ext cx="1960055" cy="1475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374" name="Worksheet" r:id="rId20" imgW="5591114" imgH="4076864" progId="Excel.Sheet.8">
                  <p:embed/>
                </p:oleObj>
              </mc:Choice>
              <mc:Fallback>
                <p:oleObj name="Worksheet" r:id="rId20" imgW="5591114" imgH="407686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9378"/>
                        <a:ext cx="1960055" cy="14757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8088" y="5112411"/>
            <a:ext cx="8110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</a:rPr>
              <a:t>Scaling increases imperceptibility and triggers </a:t>
            </a:r>
            <a:r>
              <a:rPr lang="en-US" sz="2400">
                <a:solidFill>
                  <a:srgbClr val="002060"/>
                </a:solidFill>
              </a:rPr>
              <a:t>perceptual </a:t>
            </a:r>
            <a:r>
              <a:rPr lang="en-US" sz="2400" smtClean="0">
                <a:solidFill>
                  <a:srgbClr val="002060"/>
                </a:solidFill>
              </a:rPr>
              <a:t>transitions !</a:t>
            </a:r>
          </a:p>
          <a:p>
            <a:r>
              <a:rPr lang="en-US" sz="2400" smtClean="0">
                <a:solidFill>
                  <a:srgbClr val="002060"/>
                </a:solidFill>
              </a:rPr>
              <a:t>A concept is perceptible (stably) only in a finite lifespan (scale interval).</a:t>
            </a:r>
          </a:p>
        </p:txBody>
      </p:sp>
      <p:sp>
        <p:nvSpPr>
          <p:cNvPr id="3" name="Rectangle 2"/>
          <p:cNvSpPr/>
          <p:nvPr/>
        </p:nvSpPr>
        <p:spPr>
          <a:xfrm>
            <a:off x="735417" y="1573240"/>
            <a:ext cx="722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Texton regime                                                                                        Texture regime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275377" y="468540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Scaling (</a:t>
            </a:r>
            <a:r>
              <a:rPr lang="en-US" smtClean="0"/>
              <a:t>zoom-out)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text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303545"/>
            <a:ext cx="3896595" cy="26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15"/>
          <p:cNvGrpSpPr>
            <a:grpSpLocks/>
          </p:cNvGrpSpPr>
          <p:nvPr/>
        </p:nvGrpSpPr>
        <p:grpSpPr bwMode="auto">
          <a:xfrm>
            <a:off x="5667375" y="1509808"/>
            <a:ext cx="2666999" cy="2317750"/>
            <a:chOff x="336" y="2448"/>
            <a:chExt cx="1680" cy="1460"/>
          </a:xfrm>
        </p:grpSpPr>
        <p:sp>
          <p:nvSpPr>
            <p:cNvPr id="15374" name="Line 7"/>
            <p:cNvSpPr>
              <a:spLocks noChangeShapeType="1"/>
            </p:cNvSpPr>
            <p:nvPr/>
          </p:nvSpPr>
          <p:spPr bwMode="auto">
            <a:xfrm>
              <a:off x="480" y="3696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5" name="Line 8"/>
            <p:cNvSpPr>
              <a:spLocks noChangeShapeType="1"/>
            </p:cNvSpPr>
            <p:nvPr/>
          </p:nvSpPr>
          <p:spPr bwMode="auto">
            <a:xfrm flipV="1">
              <a:off x="576" y="2448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6" name="Line 11"/>
            <p:cNvSpPr>
              <a:spLocks noChangeShapeType="1"/>
            </p:cNvSpPr>
            <p:nvPr/>
          </p:nvSpPr>
          <p:spPr bwMode="auto">
            <a:xfrm>
              <a:off x="720" y="3408"/>
              <a:ext cx="1296" cy="0"/>
            </a:xfrm>
            <a:prstGeom prst="line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7" name="Text Box 12"/>
            <p:cNvSpPr txBox="1">
              <a:spLocks noChangeArrowheads="1"/>
            </p:cNvSpPr>
            <p:nvPr/>
          </p:nvSpPr>
          <p:spPr bwMode="auto">
            <a:xfrm rot="16260891">
              <a:off x="-87" y="2959"/>
              <a:ext cx="10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Tahoma" panose="020B0604030504040204" pitchFamily="34" charset="0"/>
                </a:rPr>
                <a:t>Response time T</a:t>
              </a:r>
            </a:p>
          </p:txBody>
        </p:sp>
        <p:sp>
          <p:nvSpPr>
            <p:cNvPr id="15378" name="Text Box 13"/>
            <p:cNvSpPr txBox="1">
              <a:spLocks noChangeArrowheads="1"/>
            </p:cNvSpPr>
            <p:nvPr/>
          </p:nvSpPr>
          <p:spPr bwMode="auto">
            <a:xfrm>
              <a:off x="912" y="3696"/>
              <a:ext cx="9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Tahoma" panose="020B0604030504040204" pitchFamily="34" charset="0"/>
                </a:rPr>
                <a:t>Distractors # n</a:t>
              </a:r>
            </a:p>
          </p:txBody>
        </p:sp>
      </p:grpSp>
      <p:sp>
        <p:nvSpPr>
          <p:cNvPr id="15365" name="Rectangle 14"/>
          <p:cNvSpPr>
            <a:spLocks noChangeArrowheads="1"/>
          </p:cNvSpPr>
          <p:nvPr/>
        </p:nvSpPr>
        <p:spPr bwMode="auto">
          <a:xfrm>
            <a:off x="404813" y="1220883"/>
            <a:ext cx="100171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 sz="2400"/>
              <a:t>textons</a:t>
            </a:r>
          </a:p>
        </p:txBody>
      </p:sp>
      <p:pic>
        <p:nvPicPr>
          <p:cNvPr id="15366" name="Picture 3" descr="texton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4047797"/>
            <a:ext cx="3896595" cy="265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17"/>
          <p:cNvGrpSpPr>
            <a:grpSpLocks/>
          </p:cNvGrpSpPr>
          <p:nvPr/>
        </p:nvGrpSpPr>
        <p:grpSpPr bwMode="auto">
          <a:xfrm>
            <a:off x="5653088" y="4019645"/>
            <a:ext cx="2894012" cy="2514600"/>
            <a:chOff x="288" y="2256"/>
            <a:chExt cx="1679" cy="1460"/>
          </a:xfrm>
        </p:grpSpPr>
        <p:sp>
          <p:nvSpPr>
            <p:cNvPr id="15369" name="Line 18"/>
            <p:cNvSpPr>
              <a:spLocks noChangeShapeType="1"/>
            </p:cNvSpPr>
            <p:nvPr/>
          </p:nvSpPr>
          <p:spPr bwMode="auto">
            <a:xfrm>
              <a:off x="431" y="3504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0" name="Line 19"/>
            <p:cNvSpPr>
              <a:spLocks noChangeShapeType="1"/>
            </p:cNvSpPr>
            <p:nvPr/>
          </p:nvSpPr>
          <p:spPr bwMode="auto">
            <a:xfrm flipV="1">
              <a:off x="527" y="2256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1" name="Line 20"/>
            <p:cNvSpPr>
              <a:spLocks noChangeShapeType="1"/>
            </p:cNvSpPr>
            <p:nvPr/>
          </p:nvSpPr>
          <p:spPr bwMode="auto">
            <a:xfrm flipV="1">
              <a:off x="624" y="2496"/>
              <a:ext cx="1248" cy="768"/>
            </a:xfrm>
            <a:prstGeom prst="line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372" name="Text Box 21"/>
            <p:cNvSpPr txBox="1">
              <a:spLocks noChangeArrowheads="1"/>
            </p:cNvSpPr>
            <p:nvPr/>
          </p:nvSpPr>
          <p:spPr bwMode="auto">
            <a:xfrm rot="16260891">
              <a:off x="-135" y="2748"/>
              <a:ext cx="10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Tahoma" panose="020B0604030504040204" pitchFamily="34" charset="0"/>
                </a:rPr>
                <a:t>Response time T</a:t>
              </a:r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863" y="3504"/>
              <a:ext cx="9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1600">
                  <a:latin typeface="Tahoma" panose="020B0604030504040204" pitchFamily="34" charset="0"/>
                </a:rPr>
                <a:t>Distractors # n</a:t>
              </a:r>
            </a:p>
          </p:txBody>
        </p:sp>
      </p:grp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404813" y="4067270"/>
            <a:ext cx="858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en-US"/>
              <a:t>textures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807" y="353637"/>
            <a:ext cx="6574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Julesz’s quest II:  What is a texton?   1981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813" y="2395943"/>
            <a:ext cx="8486739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endParaRPr lang="en-US" altLang="en-US" sz="3600" smtClean="0">
              <a:solidFill>
                <a:srgbClr val="FF0000"/>
              </a:solidFill>
            </a:endParaRPr>
          </a:p>
          <a:p>
            <a:r>
              <a:rPr lang="en-US" altLang="en-US" sz="3600" smtClean="0">
                <a:solidFill>
                  <a:srgbClr val="FF0000"/>
                </a:solidFill>
              </a:rPr>
              <a:t>Julesz’s quests &amp; random dot stereo-diagram </a:t>
            </a:r>
          </a:p>
          <a:p>
            <a:r>
              <a:rPr lang="en-US" altLang="en-US" sz="3600" smtClean="0">
                <a:solidFill>
                  <a:srgbClr val="FF0000"/>
                </a:solidFill>
              </a:rPr>
              <a:t>motivated Marr’s vision framework.</a:t>
            </a:r>
          </a:p>
          <a:p>
            <a:endParaRPr lang="en-US" alt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7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77240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dirty="0" smtClean="0">
                <a:solidFill>
                  <a:schemeClr val="accent2"/>
                </a:solidFill>
                <a:latin typeface="Arial Narrow" pitchFamily="34" charset="0"/>
              </a:rPr>
              <a:t>Simulation: regime transitions in scale space</a:t>
            </a:r>
          </a:p>
        </p:txBody>
      </p:sp>
      <p:pic>
        <p:nvPicPr>
          <p:cNvPr id="39939" name="Picture 3" descr="image_64-256_scale_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017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image_64-256_scale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3017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image_64-256_scale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3017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image_64-256_scale_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3017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image_64-256_scale_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6639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image_64-256_scale_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6639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image_64-256_scale_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366395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57200" y="6248400"/>
            <a:ext cx="6440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We need a seamless transition between different regimes of models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143000" y="32956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1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3175000" y="32956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2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5384800" y="33083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3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7467600" y="33210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4</a:t>
            </a: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2108200" y="56578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5</a:t>
            </a: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4114800" y="56832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6</a:t>
            </a: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6324600" y="5683250"/>
            <a:ext cx="71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scale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7597"/>
            <a:ext cx="8229600" cy="715962"/>
          </a:xfrm>
          <a:noFill/>
        </p:spPr>
        <p:txBody>
          <a:bodyPr anchor="t"/>
          <a:lstStyle/>
          <a:p>
            <a:pPr algn="l" eaLnBrk="1" hangingPunct="1"/>
            <a:r>
              <a:rPr lang="en-US" sz="3600" smtClean="0">
                <a:solidFill>
                  <a:schemeClr val="accent2"/>
                </a:solidFill>
                <a:latin typeface="Arial Narrow" pitchFamily="34" charset="0"/>
              </a:rPr>
              <a:t>Most parsimoneous model over scales</a:t>
            </a:r>
            <a:endParaRPr lang="en-US" sz="3600" dirty="0" smtClean="0">
              <a:solidFill>
                <a:schemeClr val="accent2"/>
              </a:solidFill>
              <a:latin typeface="Arial Narrow" pitchFamily="34" charset="0"/>
            </a:endParaRPr>
          </a:p>
        </p:txBody>
      </p:sp>
      <p:pic>
        <p:nvPicPr>
          <p:cNvPr id="40963" name="Picture 5" descr="code_sc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876800" cy="313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3764" name="Picture 4" descr="cluster_sc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92550"/>
            <a:ext cx="50292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luster_sc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92550"/>
            <a:ext cx="50292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52600" y="5638800"/>
            <a:ext cx="2533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 Narrow" pitchFamily="34" charset="0"/>
              </a:rPr>
              <a:t>Number of clusters found</a:t>
            </a:r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5181600" y="3429000"/>
            <a:ext cx="2971800" cy="3125788"/>
            <a:chOff x="5257800" y="3428885"/>
            <a:chExt cx="2971800" cy="3125110"/>
          </a:xfrm>
        </p:grpSpPr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5257800" y="3505068"/>
              <a:ext cx="2971800" cy="36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Low        Middle            High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>
              <a:off x="4230233" y="4991440"/>
              <a:ext cx="3123522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524044" y="4989852"/>
              <a:ext cx="3123522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1219200"/>
            <a:ext cx="4495800" cy="2565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9378" y="413606"/>
            <a:ext cx="8001000" cy="805594"/>
          </a:xfrm>
        </p:spPr>
        <p:txBody>
          <a:bodyPr>
            <a:no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Building a “</a:t>
            </a:r>
            <a:r>
              <a:rPr lang="en-US" sz="3200" smtClean="0">
                <a:solidFill>
                  <a:srgbClr val="FF0000"/>
                </a:solidFill>
                <a:latin typeface="Arial Narrow" panose="020B0606020202030204" pitchFamily="34" charset="0"/>
              </a:rPr>
              <a:t>telescope</a:t>
            </a:r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” to look into the image space</a:t>
            </a:r>
            <a:endParaRPr lang="en-US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05000" y="4254500"/>
            <a:ext cx="6023884" cy="1587499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 Narrow" panose="020B0606020202030204" pitchFamily="34" charset="0"/>
              </a:rPr>
              <a:t>Number of local minima </a:t>
            </a:r>
            <a:r>
              <a:rPr lang="en-US" sz="2400" dirty="0">
                <a:latin typeface="Arial Narrow" panose="020B0606020202030204" pitchFamily="34" charset="0"/>
              </a:rPr>
              <a:t>&amp; </a:t>
            </a:r>
            <a:r>
              <a:rPr lang="en-US" sz="2400">
                <a:latin typeface="Arial Narrow" panose="020B0606020202030204" pitchFamily="34" charset="0"/>
              </a:rPr>
              <a:t>their </a:t>
            </a:r>
            <a:r>
              <a:rPr lang="en-US" sz="2400" smtClean="0">
                <a:latin typeface="Arial Narrow" panose="020B0606020202030204" pitchFamily="34" charset="0"/>
              </a:rPr>
              <a:t>energy levels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r>
              <a:rPr lang="en-US" sz="2400" dirty="0">
                <a:latin typeface="Arial Narrow" panose="020B0606020202030204" pitchFamily="34" charset="0"/>
              </a:rPr>
              <a:t>Depth of </a:t>
            </a:r>
            <a:r>
              <a:rPr lang="en-US" sz="2400">
                <a:latin typeface="Arial Narrow" panose="020B0606020202030204" pitchFamily="34" charset="0"/>
              </a:rPr>
              <a:t>energy </a:t>
            </a:r>
            <a:r>
              <a:rPr lang="en-US" sz="2400" smtClean="0">
                <a:latin typeface="Arial Narrow" panose="020B0606020202030204" pitchFamily="34" charset="0"/>
              </a:rPr>
              <a:t>basin (</a:t>
            </a:r>
            <a:r>
              <a:rPr lang="en-US" sz="2400" smtClean="0">
                <a:solidFill>
                  <a:srgbClr val="0070C0"/>
                </a:solidFill>
                <a:latin typeface="Arial Narrow" panose="020B0606020202030204" pitchFamily="34" charset="0"/>
              </a:rPr>
              <a:t>perceptual stability</a:t>
            </a:r>
            <a:r>
              <a:rPr lang="en-US" sz="2400" smtClean="0">
                <a:latin typeface="Arial Narrow" panose="020B0606020202030204" pitchFamily="34" charset="0"/>
              </a:rPr>
              <a:t>)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r>
              <a:rPr lang="en-US" sz="2400" dirty="0" smtClean="0">
                <a:latin typeface="Arial Narrow" panose="020B0606020202030204" pitchFamily="34" charset="0"/>
              </a:rPr>
              <a:t>Energy </a:t>
            </a:r>
            <a:r>
              <a:rPr lang="en-US" sz="2400" smtClean="0">
                <a:latin typeface="Arial Narrow" panose="020B0606020202030204" pitchFamily="34" charset="0"/>
              </a:rPr>
              <a:t>barriers between basins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Probability mass / volume </a:t>
            </a:r>
            <a:r>
              <a:rPr lang="en-US" sz="2400" smtClean="0">
                <a:solidFill>
                  <a:srgbClr val="FF0000"/>
                </a:solidFill>
                <a:latin typeface="Arial Narrow" panose="020B0606020202030204" pitchFamily="34" charset="0"/>
              </a:rPr>
              <a:t>of basins</a:t>
            </a:r>
            <a:endParaRPr lang="en-US" sz="24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404756" y="3187700"/>
            <a:ext cx="736600" cy="736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69906" y="3016250"/>
            <a:ext cx="4191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39656" y="29464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95256" y="1981200"/>
            <a:ext cx="165100" cy="1651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45402" y="6311899"/>
            <a:ext cx="40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Becker and Karplus,  Chemical Physics, 1997.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ns2tre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62"/>
          <a:stretch/>
        </p:blipFill>
        <p:spPr>
          <a:xfrm>
            <a:off x="490094" y="1840920"/>
            <a:ext cx="3228029" cy="2648598"/>
          </a:xfrm>
          <a:prstGeom prst="rect">
            <a:avLst/>
          </a:prstGeom>
        </p:spPr>
      </p:pic>
      <p:pic>
        <p:nvPicPr>
          <p:cNvPr id="8" name="Picture 7" descr="2d-mas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73" y="2806157"/>
            <a:ext cx="2028627" cy="4051844"/>
          </a:xfrm>
          <a:prstGeom prst="rect">
            <a:avLst/>
          </a:prstGeom>
        </p:spPr>
      </p:pic>
      <p:pic>
        <p:nvPicPr>
          <p:cNvPr id="9" name="Picture 8" descr="2d-volum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79" y="2806157"/>
            <a:ext cx="2054499" cy="41035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1840920"/>
            <a:ext cx="1479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Times New Roman" panose="02020603050405020304" pitchFamily="18" charset="0"/>
              </a:rPr>
              <a:t>probability mass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1840920"/>
            <a:ext cx="1482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Times New Roman" panose="02020603050405020304" pitchFamily="18" charset="0"/>
              </a:rPr>
              <a:t>volume </a:t>
            </a:r>
            <a:r>
              <a:rPr lang="en-US" sz="2400">
                <a:cs typeface="Times New Roman" panose="02020603050405020304" pitchFamily="18" charset="0"/>
              </a:rPr>
              <a:t>of </a:t>
            </a:r>
            <a:r>
              <a:rPr lang="en-US" sz="2400" smtClean="0">
                <a:cs typeface="Times New Roman" panose="02020603050405020304" pitchFamily="18" charset="0"/>
              </a:rPr>
              <a:t>basins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9378" y="413606"/>
            <a:ext cx="8001000" cy="805594"/>
          </a:xfrm>
        </p:spPr>
        <p:txBody>
          <a:bodyPr>
            <a:no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Building a “</a:t>
            </a:r>
            <a:r>
              <a:rPr lang="en-US" sz="3200" smtClean="0">
                <a:solidFill>
                  <a:srgbClr val="FF0000"/>
                </a:solidFill>
                <a:latin typeface="Arial Narrow" panose="020B0606020202030204" pitchFamily="34" charset="0"/>
              </a:rPr>
              <a:t>telescope</a:t>
            </a:r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” to look into the image space</a:t>
            </a:r>
            <a:endParaRPr lang="en-US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7315" y="6324600"/>
            <a:ext cx="4823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cs typeface="Times New Roman" panose="02020603050405020304" pitchFamily="18" charset="0"/>
              </a:rPr>
              <a:t>Povlovskia, Tu and Zhu, EMMCVPR, 2014.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MNIST 0-9 ELM, ELM Tree (64x64 images, 8-dim latent space)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8287872" cy="904676"/>
          </a:xfrm>
          <a:prstGeom prst="rect">
            <a:avLst/>
          </a:prstGeom>
        </p:spPr>
        <p:txBody>
          <a:bodyPr/>
          <a:lstStyle>
            <a:lvl1pPr defTabSz="280415">
              <a:defRPr sz="3839"/>
            </a:lvl1pPr>
          </a:lstStyle>
          <a:p>
            <a:pPr algn="l"/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Landscape training on </a:t>
            </a:r>
            <a:r>
              <a:rPr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MNIST 0-9</a:t>
            </a:r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</a:t>
            </a:r>
            <a:r>
              <a:rPr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(64x64 </a:t>
            </a:r>
            <a:r>
              <a:rPr sz="3200">
                <a:solidFill>
                  <a:srgbClr val="002060"/>
                </a:solidFill>
                <a:latin typeface="Arial Narrow" panose="020B0606020202030204" pitchFamily="34" charset="0"/>
              </a:rPr>
              <a:t>images, 8-dim latent space)</a:t>
            </a:r>
          </a:p>
        </p:txBody>
      </p:sp>
      <p:pic>
        <p:nvPicPr>
          <p:cNvPr id="558" name="newdigitstree.png" descr="newdigitstre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95400"/>
            <a:ext cx="8984818" cy="52043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9581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Screenshot 2017-08-04 13.42.12.png" descr="Screenshot 2017-08-04 13.42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580607"/>
            <a:ext cx="4599434" cy="5743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Screenshot 2017-08-04 13.44.17.png" descr="Screenshot 2017-08-04 13.44.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035" y="507694"/>
            <a:ext cx="4763995" cy="58169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9258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apping Ivy at 3 Scales"/>
          <p:cNvSpPr txBox="1">
            <a:spLocks noGrp="1"/>
          </p:cNvSpPr>
          <p:nvPr>
            <p:ph type="title"/>
          </p:nvPr>
        </p:nvSpPr>
        <p:spPr>
          <a:xfrm>
            <a:off x="530540" y="381000"/>
            <a:ext cx="7804549" cy="592642"/>
          </a:xfrm>
          <a:prstGeom prst="rect">
            <a:avLst/>
          </a:prstGeom>
        </p:spPr>
        <p:txBody>
          <a:bodyPr/>
          <a:lstStyle>
            <a:lvl1pPr defTabSz="572516">
              <a:defRPr sz="7800"/>
            </a:lvl1pPr>
          </a:lstStyle>
          <a:p>
            <a:pPr algn="l"/>
            <a:r>
              <a:rPr sz="3200">
                <a:solidFill>
                  <a:srgbClr val="002060"/>
                </a:solidFill>
                <a:latin typeface="Arial Narrow" panose="020B0606020202030204" pitchFamily="34" charset="0"/>
              </a:rPr>
              <a:t>Mapping </a:t>
            </a:r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the landscape of </a:t>
            </a:r>
            <a:r>
              <a:rPr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Ivy </a:t>
            </a:r>
            <a:r>
              <a:rPr sz="3200">
                <a:solidFill>
                  <a:srgbClr val="002060"/>
                </a:solidFill>
                <a:latin typeface="Arial Narrow" panose="020B0606020202030204" pitchFamily="34" charset="0"/>
              </a:rPr>
              <a:t>at </a:t>
            </a:r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multi image scales</a:t>
            </a:r>
            <a:endParaRPr sz="32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53" name="ivy.jpg" descr="iv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1889" y="3607127"/>
            <a:ext cx="4330694" cy="324802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Original Image"/>
          <p:cNvSpPr txBox="1"/>
          <p:nvPr/>
        </p:nvSpPr>
        <p:spPr>
          <a:xfrm>
            <a:off x="6248400" y="3046732"/>
            <a:ext cx="171842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sz="2400">
                <a:latin typeface="Arial Narrow" panose="020B0606020202030204" pitchFamily="34" charset="0"/>
              </a:rPr>
              <a:t>Original Image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1295400"/>
            <a:ext cx="4031616" cy="3351771"/>
            <a:chOff x="237998" y="1117273"/>
            <a:chExt cx="4031616" cy="3351771"/>
          </a:xfrm>
        </p:grpSpPr>
        <p:pic>
          <p:nvPicPr>
            <p:cNvPr id="155" name="1.png" descr="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75776" y="2515578"/>
              <a:ext cx="456221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6" name="2.png" descr="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8993" y="2515578"/>
              <a:ext cx="456222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7" name="3.png" descr="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82209" y="2515578"/>
              <a:ext cx="456222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8" name="4.png" descr="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515242" y="2505850"/>
              <a:ext cx="456222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9" name="5.png" descr="5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164317" y="2505850"/>
              <a:ext cx="456222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0" name="6.png" descr="6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13392" y="2500970"/>
              <a:ext cx="456222" cy="45622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1" name="Mixed"/>
            <p:cNvSpPr txBox="1"/>
            <p:nvPr/>
          </p:nvSpPr>
          <p:spPr>
            <a:xfrm>
              <a:off x="3057763" y="2989543"/>
              <a:ext cx="751874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Texton</a:t>
              </a:r>
            </a:p>
          </p:txBody>
        </p:sp>
        <p:pic>
          <p:nvPicPr>
            <p:cNvPr id="162" name="1.png" descr="1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68908" y="1493445"/>
              <a:ext cx="456221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3" name="2.png" descr="2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2125" y="1493445"/>
              <a:ext cx="456222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" name="3.png" descr="3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875341" y="1493445"/>
              <a:ext cx="456222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" name="4.png" descr="4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513222" y="1498294"/>
              <a:ext cx="446526" cy="4465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" name="5.png" descr="5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146255" y="1498294"/>
              <a:ext cx="456221" cy="4562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" name="6.png" descr="6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820674" y="1499736"/>
              <a:ext cx="446526" cy="4465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8" name="1.png" descr="1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75776" y="3429000"/>
              <a:ext cx="456221" cy="45622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9" name="2.png" descr="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88567" y="3429000"/>
              <a:ext cx="437072" cy="4370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0" name="3.png" descr="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882209" y="3429000"/>
              <a:ext cx="437072" cy="4370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1" name="5.png" descr="5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3182380" y="3424272"/>
              <a:ext cx="420096" cy="42009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2" name="6.png" descr="6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822967" y="3410904"/>
              <a:ext cx="400704" cy="4007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3" name="Texture"/>
            <p:cNvSpPr txBox="1"/>
            <p:nvPr/>
          </p:nvSpPr>
          <p:spPr>
            <a:xfrm>
              <a:off x="2991856" y="2013065"/>
              <a:ext cx="828818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Texture</a:t>
              </a:r>
            </a:p>
          </p:txBody>
        </p:sp>
        <p:sp>
          <p:nvSpPr>
            <p:cNvPr id="174" name="Texton"/>
            <p:cNvSpPr txBox="1"/>
            <p:nvPr/>
          </p:nvSpPr>
          <p:spPr>
            <a:xfrm>
              <a:off x="244037" y="3089339"/>
              <a:ext cx="803105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rPr lang="en-US" smtClean="0"/>
                <a:t>scale 1</a:t>
              </a:r>
              <a:endParaRPr/>
            </a:p>
          </p:txBody>
        </p:sp>
        <p:pic>
          <p:nvPicPr>
            <p:cNvPr id="175" name="4.png" descr="4.png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547882" y="3421158"/>
              <a:ext cx="431425" cy="43142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6" name="Note: example training images…"/>
            <p:cNvSpPr txBox="1"/>
            <p:nvPr/>
          </p:nvSpPr>
          <p:spPr>
            <a:xfrm>
              <a:off x="1524617" y="3966021"/>
              <a:ext cx="2149627" cy="5030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400"/>
              </a:pPr>
              <a:r>
                <a:rPr sz="2800" smtClean="0"/>
                <a:t>32</a:t>
              </a:r>
              <a:r>
                <a:rPr lang="en-US" sz="2800" smtClean="0"/>
                <a:t> </a:t>
              </a:r>
              <a:r>
                <a:rPr sz="2800" smtClean="0"/>
                <a:t>x</a:t>
              </a:r>
              <a:r>
                <a:rPr lang="en-US" sz="2800" smtClean="0"/>
                <a:t> </a:t>
              </a:r>
              <a:r>
                <a:rPr sz="2800" smtClean="0"/>
                <a:t>32 </a:t>
              </a:r>
              <a:r>
                <a:rPr lang="en-US" sz="2800" smtClean="0"/>
                <a:t>patches</a:t>
              </a:r>
              <a:endParaRPr sz="2800"/>
            </a:p>
          </p:txBody>
        </p:sp>
        <p:sp>
          <p:nvSpPr>
            <p:cNvPr id="28" name="Texton"/>
            <p:cNvSpPr txBox="1"/>
            <p:nvPr/>
          </p:nvSpPr>
          <p:spPr>
            <a:xfrm>
              <a:off x="255478" y="2135406"/>
              <a:ext cx="803105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rPr lang="en-US" smtClean="0"/>
                <a:t>scale 4</a:t>
              </a:r>
              <a:endParaRPr/>
            </a:p>
          </p:txBody>
        </p:sp>
        <p:sp>
          <p:nvSpPr>
            <p:cNvPr id="29" name="Texton"/>
            <p:cNvSpPr txBox="1"/>
            <p:nvPr/>
          </p:nvSpPr>
          <p:spPr>
            <a:xfrm>
              <a:off x="237998" y="1117273"/>
              <a:ext cx="803105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rPr lang="en-US" smtClean="0"/>
                <a:t>scale 7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36537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vy512_5.png" descr="ivy512_5.png"/>
          <p:cNvPicPr>
            <a:picLocks noChangeAspect="1"/>
          </p:cNvPicPr>
          <p:nvPr/>
        </p:nvPicPr>
        <p:blipFill>
          <a:blip r:embed="rId2">
            <a:extLst/>
          </a:blip>
          <a:srcRect l="7823" t="7667" r="6893" b="10375"/>
          <a:stretch>
            <a:fillRect/>
          </a:stretch>
        </p:blipFill>
        <p:spPr>
          <a:xfrm>
            <a:off x="-11935" y="1219200"/>
            <a:ext cx="9035729" cy="53614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Mapping Ivy at 3 Scales"/>
          <p:cNvSpPr txBox="1">
            <a:spLocks noGrp="1"/>
          </p:cNvSpPr>
          <p:nvPr>
            <p:ph type="title"/>
          </p:nvPr>
        </p:nvSpPr>
        <p:spPr>
          <a:xfrm>
            <a:off x="530540" y="381000"/>
            <a:ext cx="7804549" cy="592642"/>
          </a:xfrm>
          <a:prstGeom prst="rect">
            <a:avLst/>
          </a:prstGeom>
        </p:spPr>
        <p:txBody>
          <a:bodyPr/>
          <a:lstStyle>
            <a:lvl1pPr defTabSz="572516">
              <a:defRPr sz="7800"/>
            </a:lvl1pPr>
          </a:lstStyle>
          <a:p>
            <a:pPr algn="l"/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Landscape of </a:t>
            </a:r>
            <a:r>
              <a:rPr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Ivy </a:t>
            </a:r>
            <a:r>
              <a:rPr sz="3200">
                <a:solidFill>
                  <a:srgbClr val="002060"/>
                </a:solidFill>
                <a:latin typeface="Arial Narrow" panose="020B0606020202030204" pitchFamily="34" charset="0"/>
              </a:rPr>
              <a:t>at </a:t>
            </a:r>
            <a:r>
              <a:rPr 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scale 4</a:t>
            </a:r>
            <a:endParaRPr sz="32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870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ADELM Multi-Resolution Behavior for 3 Scales of Ivy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305800" cy="656142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 algn="l"/>
            <a:r>
              <a:rPr lang="en-US" sz="2800" smtClean="0">
                <a:solidFill>
                  <a:srgbClr val="002060"/>
                </a:solidFill>
                <a:latin typeface="Arial Narrow" panose="020B0606020202030204" pitchFamily="34" charset="0"/>
              </a:rPr>
              <a:t>Comparing landscape complexity and stability at  scales 1, 4, 7</a:t>
            </a:r>
            <a:endParaRPr sz="28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0" name="Texton and basis landscapes collapse from infinite minima to a single basin at a similar rate…"/>
          <p:cNvSpPr txBox="1">
            <a:spLocks noGrp="1"/>
          </p:cNvSpPr>
          <p:nvPr>
            <p:ph type="body" sz="half" idx="1"/>
          </p:nvPr>
        </p:nvSpPr>
        <p:spPr>
          <a:xfrm>
            <a:off x="5562600" y="2057400"/>
            <a:ext cx="3946510" cy="495653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mtClean="0">
                <a:latin typeface="Arial Narrow" panose="020B0606020202030204" pitchFamily="34" charset="0"/>
              </a:rPr>
              <a:t>Scale 1 and 4 (</a:t>
            </a:r>
            <a:r>
              <a:rPr smtClean="0">
                <a:latin typeface="Arial Narrow" panose="020B0606020202030204" pitchFamily="34" charset="0"/>
              </a:rPr>
              <a:t>Texton</a:t>
            </a:r>
            <a:r>
              <a:rPr lang="en-US" smtClean="0">
                <a:latin typeface="Arial Narrow" panose="020B0606020202030204" pitchFamily="34" charset="0"/>
              </a:rPr>
              <a:t>):</a:t>
            </a:r>
            <a:r>
              <a:rPr smtClean="0">
                <a:latin typeface="Arial Narrow" panose="020B0606020202030204" pitchFamily="34" charset="0"/>
              </a:rPr>
              <a:t> </a:t>
            </a:r>
            <a:r>
              <a:rPr lang="en-US" smtClean="0">
                <a:latin typeface="Arial Narrow" panose="020B0606020202030204" pitchFamily="34" charset="0"/>
              </a:rPr>
              <a:t>   </a:t>
            </a:r>
          </a:p>
          <a:p>
            <a:pPr algn="l"/>
            <a:r>
              <a:rPr lang="en-US" smtClean="0">
                <a:latin typeface="Arial Narrow" panose="020B0606020202030204" pitchFamily="34" charset="0"/>
              </a:rPr>
              <a:t> L</a:t>
            </a:r>
            <a:r>
              <a:rPr smtClean="0">
                <a:latin typeface="Arial Narrow" panose="020B0606020202030204" pitchFamily="34" charset="0"/>
              </a:rPr>
              <a:t>andscapes </a:t>
            </a:r>
            <a:r>
              <a:rPr>
                <a:latin typeface="Arial Narrow" panose="020B0606020202030204" pitchFamily="34" charset="0"/>
              </a:rPr>
              <a:t>collapse from </a:t>
            </a:r>
            <a:r>
              <a:rPr lang="en-US" smtClean="0">
                <a:latin typeface="Arial Narrow" panose="020B0606020202030204" pitchFamily="34" charset="0"/>
              </a:rPr>
              <a:t> </a:t>
            </a:r>
          </a:p>
          <a:p>
            <a:pPr algn="l"/>
            <a:r>
              <a:rPr lang="en-US">
                <a:latin typeface="Arial Narrow" panose="020B0606020202030204" pitchFamily="34" charset="0"/>
              </a:rPr>
              <a:t> </a:t>
            </a:r>
            <a:r>
              <a:rPr smtClean="0">
                <a:latin typeface="Arial Narrow" panose="020B0606020202030204" pitchFamily="34" charset="0"/>
              </a:rPr>
              <a:t>infinite </a:t>
            </a:r>
            <a:r>
              <a:rPr>
                <a:latin typeface="Arial Narrow" panose="020B0606020202030204" pitchFamily="34" charset="0"/>
              </a:rPr>
              <a:t>minima to a single </a:t>
            </a:r>
            <a:endParaRPr lang="en-US" smtClean="0">
              <a:latin typeface="Arial Narrow" panose="020B0606020202030204" pitchFamily="34" charset="0"/>
            </a:endParaRPr>
          </a:p>
          <a:p>
            <a:pPr algn="l"/>
            <a:r>
              <a:rPr lang="en-US" smtClean="0">
                <a:latin typeface="Arial Narrow" panose="020B0606020202030204" pitchFamily="34" charset="0"/>
              </a:rPr>
              <a:t> </a:t>
            </a:r>
            <a:r>
              <a:rPr smtClean="0">
                <a:latin typeface="Arial Narrow" panose="020B0606020202030204" pitchFamily="34" charset="0"/>
              </a:rPr>
              <a:t>basin </a:t>
            </a:r>
            <a:r>
              <a:rPr>
                <a:latin typeface="Arial Narrow" panose="020B0606020202030204" pitchFamily="34" charset="0"/>
              </a:rPr>
              <a:t>at a similar rate</a:t>
            </a:r>
          </a:p>
          <a:p>
            <a:pPr algn="l"/>
            <a:endParaRPr lang="en-US" smtClean="0">
              <a:latin typeface="Arial Narrow" panose="020B0606020202030204" pitchFamily="34" charset="0"/>
            </a:endParaRPr>
          </a:p>
          <a:p>
            <a:pPr algn="l"/>
            <a:r>
              <a:rPr lang="en-US" smtClean="0">
                <a:latin typeface="Arial Narrow" panose="020B0606020202030204" pitchFamily="34" charset="0"/>
              </a:rPr>
              <a:t>Scale 7 (</a:t>
            </a:r>
            <a:r>
              <a:rPr smtClean="0">
                <a:latin typeface="Arial Narrow" panose="020B0606020202030204" pitchFamily="34" charset="0"/>
              </a:rPr>
              <a:t>Texture</a:t>
            </a:r>
            <a:r>
              <a:rPr lang="en-US" smtClean="0">
                <a:latin typeface="Arial Narrow" panose="020B0606020202030204" pitchFamily="34" charset="0"/>
              </a:rPr>
              <a:t>):</a:t>
            </a:r>
          </a:p>
          <a:p>
            <a:pPr algn="l"/>
            <a:r>
              <a:rPr lang="en-US" smtClean="0">
                <a:latin typeface="Arial Narrow" panose="020B0606020202030204" pitchFamily="34" charset="0"/>
              </a:rPr>
              <a:t>  L</a:t>
            </a:r>
            <a:r>
              <a:rPr smtClean="0">
                <a:latin typeface="Arial Narrow" panose="020B0606020202030204" pitchFamily="34" charset="0"/>
              </a:rPr>
              <a:t>andscape </a:t>
            </a:r>
            <a:r>
              <a:rPr>
                <a:latin typeface="Arial Narrow" panose="020B0606020202030204" pitchFamily="34" charset="0"/>
              </a:rPr>
              <a:t>collapses quickly at first, but has the longest tail for stable </a:t>
            </a:r>
            <a:r>
              <a:rPr smtClean="0">
                <a:latin typeface="Arial Narrow" panose="020B0606020202030204" pitchFamily="34" charset="0"/>
              </a:rPr>
              <a:t>basins</a:t>
            </a:r>
            <a:endParaRPr>
              <a:latin typeface="Arial Narrow" panose="020B0606020202030204" pitchFamily="34" charset="0"/>
            </a:endParaRPr>
          </a:p>
        </p:txBody>
      </p:sp>
      <p:pic>
        <p:nvPicPr>
          <p:cNvPr id="211" name="ivy_multires.png" descr="ivy_multires.png"/>
          <p:cNvPicPr>
            <a:picLocks noChangeAspect="1"/>
          </p:cNvPicPr>
          <p:nvPr/>
        </p:nvPicPr>
        <p:blipFill>
          <a:blip r:embed="rId2">
            <a:extLst/>
          </a:blip>
          <a:srcRect l="6456" t="3645" r="4727" b="4096"/>
          <a:stretch>
            <a:fillRect/>
          </a:stretch>
        </p:blipFill>
        <p:spPr>
          <a:xfrm>
            <a:off x="381000" y="1447800"/>
            <a:ext cx="4969238" cy="442031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50634" y="5939135"/>
            <a:ext cx="5101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Log depth of basin = perceptibility = stability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942843" y="3829649"/>
            <a:ext cx="28313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smtClean="0"/>
              <a:t>Log #basins at certain depth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77718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www.stat.ucla.edu/%7Eywu/ABC/ABCEgret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30853"/>
            <a:ext cx="571500" cy="571500"/>
          </a:xfrm>
          <a:prstGeom prst="rect">
            <a:avLst/>
          </a:prstGeom>
          <a:noFill/>
        </p:spPr>
      </p:pic>
      <p:pic>
        <p:nvPicPr>
          <p:cNvPr id="3" name="Picture 4" descr="http://www.stat.ucla.edu/%7Eywu/ABC/ABCEgret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630853"/>
            <a:ext cx="571500" cy="571500"/>
          </a:xfrm>
          <a:prstGeom prst="rect">
            <a:avLst/>
          </a:prstGeom>
          <a:noFill/>
        </p:spPr>
      </p:pic>
      <p:pic>
        <p:nvPicPr>
          <p:cNvPr id="4" name="Picture 5" descr="http://www.stat.ucla.edu/%7Eywu/ABC/ABCEgret/document/ABC/color_template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630853"/>
            <a:ext cx="571500" cy="571500"/>
          </a:xfrm>
          <a:prstGeom prst="rect">
            <a:avLst/>
          </a:prstGeom>
          <a:noFill/>
        </p:spPr>
      </p:pic>
      <p:pic>
        <p:nvPicPr>
          <p:cNvPr id="5" name="Picture 2" descr="http://www.stat.ucla.edu/%7Eywu/ABC/ABCEgret/document/ABC/color_templat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630853"/>
            <a:ext cx="571500" cy="571501"/>
          </a:xfrm>
          <a:prstGeom prst="rect">
            <a:avLst/>
          </a:prstGeom>
          <a:noFill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069253"/>
            <a:ext cx="990599" cy="122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069253"/>
            <a:ext cx="990947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069253"/>
            <a:ext cx="120700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4069253"/>
            <a:ext cx="1219199" cy="122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2545253"/>
            <a:ext cx="107696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2545252"/>
            <a:ext cx="1082842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9000" y="2545253"/>
            <a:ext cx="75951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2545253"/>
            <a:ext cx="762000" cy="12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2545253"/>
            <a:ext cx="141732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91400" y="2545254"/>
            <a:ext cx="1447800" cy="123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www.stat.ucla.edu/%7Eywu/ABC/ABCEgret/document/ABC/train_l1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7401" y="4069254"/>
            <a:ext cx="1447799" cy="1258956"/>
          </a:xfrm>
          <a:prstGeom prst="rect">
            <a:avLst/>
          </a:prstGeom>
          <a:noFill/>
        </p:spPr>
      </p:pic>
      <p:pic>
        <p:nvPicPr>
          <p:cNvPr id="17" name="Picture 4" descr="http://www.stat.ucla.edu/%7Eywu/ABC/ABCEgret/document/ABC/train_colorsketch_image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67600" y="4069254"/>
            <a:ext cx="1447800" cy="1264746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81000" y="381000"/>
            <a:ext cx="8534400" cy="7159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Fully unsupervised learning with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compositional model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1630852"/>
            <a:ext cx="395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Four common templates from 20 images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10360" y="6248400"/>
            <a:ext cx="7293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Hong,  et al. “Compositional </a:t>
            </a:r>
            <a:r>
              <a:rPr lang="en-US" sz="2000" dirty="0" err="1" smtClean="0"/>
              <a:t>sparsity</a:t>
            </a:r>
            <a:r>
              <a:rPr lang="en-US" sz="2000" dirty="0" smtClean="0"/>
              <a:t> for learning from natural images,” 2013.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96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514850" y="3092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651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0924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1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1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1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1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8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" name="Picture 487" descr="univers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3625" y="1365239"/>
            <a:ext cx="2352183" cy="1888796"/>
          </a:xfrm>
          <a:prstGeom prst="rect">
            <a:avLst/>
          </a:prstGeom>
          <a:noFill/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3517707" y="403184"/>
            <a:ext cx="5829647" cy="6397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800" kern="0">
                <a:solidFill>
                  <a:srgbClr val="002060"/>
                </a:solidFill>
                <a:latin typeface="Arial Narrow" panose="020B0606020202030204" pitchFamily="34" charset="0"/>
              </a:rPr>
              <a:t>a</a:t>
            </a:r>
            <a:r>
              <a:rPr lang="en-US" altLang="en-US" sz="2800" kern="0" smtClean="0">
                <a:solidFill>
                  <a:srgbClr val="002060"/>
                </a:solidFill>
                <a:latin typeface="Arial Narrow" panose="020B0606020202030204" pitchFamily="34" charset="0"/>
              </a:rPr>
              <a:t>nd atomic spaces in the image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37730" y="1864322"/>
                <a:ext cx="40468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800" b="0" i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730" y="1864322"/>
                <a:ext cx="4046851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2687" y="1398067"/>
            <a:ext cx="2280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 </a:t>
            </a:r>
            <a:r>
              <a:rPr lang="en-US" sz="2400" b="1" smtClean="0">
                <a:solidFill>
                  <a:srgbClr val="0070C0"/>
                </a:solidFill>
              </a:rPr>
              <a:t>texture</a:t>
            </a:r>
            <a:r>
              <a:rPr lang="en-US" sz="2400" smtClean="0">
                <a:solidFill>
                  <a:srgbClr val="0070C0"/>
                </a:solidFill>
              </a:rPr>
              <a:t> </a:t>
            </a:r>
            <a:r>
              <a:rPr lang="en-US" sz="2400" smtClean="0"/>
              <a:t>concept: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3844" y="2504316"/>
                <a:ext cx="536473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mtClean="0"/>
                  <a:t> is the </a:t>
                </a:r>
                <a:r>
                  <a:rPr lang="en-US" smtClean="0">
                    <a:solidFill>
                      <a:srgbClr val="C00000"/>
                    </a:solidFill>
                  </a:rPr>
                  <a:t>minimum sufficient </a:t>
                </a:r>
                <a:r>
                  <a:rPr lang="en-US" smtClean="0"/>
                  <a:t>statistical summary of image </a:t>
                </a:r>
                <a:r>
                  <a:rPr lang="en-US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</a:t>
                </a:r>
              </a:p>
              <a:p>
                <a:r>
                  <a:rPr lang="en-US" smtClean="0">
                    <a:cs typeface="Times New Roman" panose="02020603050405020304" pitchFamily="18" charset="0"/>
                  </a:rPr>
                  <a:t>     no more, no less</a:t>
                </a:r>
                <a:r>
                  <a:rPr lang="en-US"/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44" y="2504316"/>
                <a:ext cx="5364738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5660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22687" y="3361476"/>
            <a:ext cx="5196032" cy="1949579"/>
            <a:chOff x="422687" y="3640459"/>
            <a:chExt cx="5196032" cy="1949579"/>
          </a:xfrm>
        </p:grpSpPr>
        <p:sp>
          <p:nvSpPr>
            <p:cNvPr id="31" name="TextBox 30"/>
            <p:cNvSpPr txBox="1"/>
            <p:nvPr/>
          </p:nvSpPr>
          <p:spPr>
            <a:xfrm>
              <a:off x="422687" y="3640459"/>
              <a:ext cx="2195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/>
                <a:t>A </a:t>
              </a:r>
              <a:r>
                <a:rPr lang="en-US" sz="2400" b="1" smtClean="0">
                  <a:solidFill>
                    <a:srgbClr val="0070C0"/>
                  </a:solidFill>
                </a:rPr>
                <a:t>texton</a:t>
              </a:r>
              <a:r>
                <a:rPr lang="en-US" sz="2400" smtClean="0"/>
                <a:t> concept:</a:t>
              </a:r>
              <a:endParaRPr 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137729" y="4176092"/>
                  <a:ext cx="442487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={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: 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; 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2800" b="0" i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729" y="4176092"/>
                  <a:ext cx="4424871" cy="4308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703591" y="4666708"/>
                  <a:ext cx="4915128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()</m:t>
                      </m:r>
                    </m:oMath>
                  </a14:m>
                  <a:r>
                    <a:rPr lang="en-US" smtClean="0"/>
                    <a:t> </a:t>
                  </a:r>
                  <a:r>
                    <a:rPr lang="en-US"/>
                    <a:t>:</a:t>
                  </a:r>
                  <a:r>
                    <a:rPr lang="en-US" smtClean="0"/>
                    <a:t>  a generative function, e.g. linear, piecewise linear.</a:t>
                  </a:r>
                </a:p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mtClean="0"/>
                    <a:t>   :  dictionary, e.g. base functions.</a:t>
                  </a:r>
                </a:p>
                <a:p>
                  <a:r>
                    <a:rPr lang="en-US" smtClean="0"/>
                    <a:t>Z    :   </a:t>
                  </a:r>
                  <a:r>
                    <a:rPr lang="en-US" smtClean="0">
                      <a:solidFill>
                        <a:srgbClr val="C00000"/>
                      </a:solidFill>
                    </a:rPr>
                    <a:t>minimum intrinsic </a:t>
                  </a:r>
                  <a:r>
                    <a:rPr lang="en-US" smtClean="0"/>
                    <a:t>dimensions.</a:t>
                  </a:r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91" y="4666708"/>
                  <a:ext cx="4915128" cy="9233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991" t="-3311" b="-10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46121" y="4727111"/>
            <a:ext cx="8797879" cy="2131808"/>
            <a:chOff x="346121" y="4727111"/>
            <a:chExt cx="8797879" cy="21318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34200" y="4727111"/>
              <a:ext cx="2209800" cy="21318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46121" y="5520160"/>
              <a:ext cx="563006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/>
                <a:t>In general, images are compositional: </a:t>
              </a:r>
            </a:p>
            <a:p>
              <a:r>
                <a:rPr lang="en-US"/>
                <a:t> </a:t>
              </a:r>
              <a:r>
                <a:rPr lang="en-US" smtClean="0"/>
                <a:t>                            mixing texture and textons by Image grammar: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125794" y="6323361"/>
                  <a:ext cx="404685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com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={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lang="en-US" sz="2800" b="0" i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794" y="6323361"/>
                  <a:ext cx="4046851" cy="43088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3912564" y="1277252"/>
            <a:ext cx="50270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Family of Descriptive Models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18991" y="3257394"/>
            <a:ext cx="50270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Family of Generative Models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082" y="381715"/>
            <a:ext cx="3179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A</a:t>
            </a:r>
            <a:r>
              <a:rPr lang="en-US" sz="3200" smtClean="0">
                <a:solidFill>
                  <a:srgbClr val="0070C0"/>
                </a:solidFill>
              </a:rPr>
              <a:t>toms of perception</a:t>
            </a:r>
            <a:endParaRPr lang="en-US" sz="3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47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10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Unsupervised Learning of AND-OR Templates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zhangzhang\Documents\Academic\papers\mine\AoG2010\img\animal_and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893050" cy="48659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00800" y="6324600"/>
            <a:ext cx="218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 and Zhu, PAMI</a:t>
            </a:r>
            <a:r>
              <a:rPr lang="en-US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00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 rot="473160">
            <a:off x="2611121" y="4818312"/>
            <a:ext cx="1971674" cy="1738312"/>
          </a:xfrm>
          <a:custGeom>
            <a:avLst/>
            <a:gdLst>
              <a:gd name="connsiteX0" fmla="*/ 265112 w 2036762"/>
              <a:gd name="connsiteY0" fmla="*/ 1122362 h 1738312"/>
              <a:gd name="connsiteX1" fmla="*/ 350837 w 2036762"/>
              <a:gd name="connsiteY1" fmla="*/ 1084262 h 1738312"/>
              <a:gd name="connsiteX2" fmla="*/ 560387 w 2036762"/>
              <a:gd name="connsiteY2" fmla="*/ 846137 h 1738312"/>
              <a:gd name="connsiteX3" fmla="*/ 722312 w 2036762"/>
              <a:gd name="connsiteY3" fmla="*/ 160337 h 1738312"/>
              <a:gd name="connsiteX4" fmla="*/ 1274762 w 2036762"/>
              <a:gd name="connsiteY4" fmla="*/ 26987 h 1738312"/>
              <a:gd name="connsiteX5" fmla="*/ 1760537 w 2036762"/>
              <a:gd name="connsiteY5" fmla="*/ 322262 h 1738312"/>
              <a:gd name="connsiteX6" fmla="*/ 1941512 w 2036762"/>
              <a:gd name="connsiteY6" fmla="*/ 998537 h 1738312"/>
              <a:gd name="connsiteX7" fmla="*/ 1189037 w 2036762"/>
              <a:gd name="connsiteY7" fmla="*/ 1646237 h 1738312"/>
              <a:gd name="connsiteX8" fmla="*/ 1465262 w 2036762"/>
              <a:gd name="connsiteY8" fmla="*/ 1265237 h 1738312"/>
              <a:gd name="connsiteX9" fmla="*/ 1589087 w 2036762"/>
              <a:gd name="connsiteY9" fmla="*/ 941387 h 1738312"/>
              <a:gd name="connsiteX10" fmla="*/ 1293812 w 2036762"/>
              <a:gd name="connsiteY10" fmla="*/ 1312862 h 1738312"/>
              <a:gd name="connsiteX11" fmla="*/ 798512 w 2036762"/>
              <a:gd name="connsiteY11" fmla="*/ 1684337 h 1738312"/>
              <a:gd name="connsiteX12" fmla="*/ 1112837 w 2036762"/>
              <a:gd name="connsiteY12" fmla="*/ 1360487 h 1738312"/>
              <a:gd name="connsiteX13" fmla="*/ 1341437 w 2036762"/>
              <a:gd name="connsiteY13" fmla="*/ 969962 h 1738312"/>
              <a:gd name="connsiteX14" fmla="*/ 1112837 w 2036762"/>
              <a:gd name="connsiteY14" fmla="*/ 1189037 h 1738312"/>
              <a:gd name="connsiteX15" fmla="*/ 608012 w 2036762"/>
              <a:gd name="connsiteY15" fmla="*/ 1712912 h 1738312"/>
              <a:gd name="connsiteX16" fmla="*/ 836612 w 2036762"/>
              <a:gd name="connsiteY16" fmla="*/ 1341437 h 1738312"/>
              <a:gd name="connsiteX17" fmla="*/ 1074737 w 2036762"/>
              <a:gd name="connsiteY17" fmla="*/ 1008062 h 1738312"/>
              <a:gd name="connsiteX18" fmla="*/ 779462 w 2036762"/>
              <a:gd name="connsiteY18" fmla="*/ 1255712 h 1738312"/>
              <a:gd name="connsiteX19" fmla="*/ 188912 w 2036762"/>
              <a:gd name="connsiteY19" fmla="*/ 1493837 h 1738312"/>
              <a:gd name="connsiteX20" fmla="*/ 712787 w 2036762"/>
              <a:gd name="connsiteY20" fmla="*/ 1217612 h 1738312"/>
              <a:gd name="connsiteX21" fmla="*/ 874712 w 2036762"/>
              <a:gd name="connsiteY21" fmla="*/ 969962 h 1738312"/>
              <a:gd name="connsiteX22" fmla="*/ 598487 w 2036762"/>
              <a:gd name="connsiteY22" fmla="*/ 1198562 h 1738312"/>
              <a:gd name="connsiteX23" fmla="*/ 36512 w 2036762"/>
              <a:gd name="connsiteY23" fmla="*/ 1293812 h 1738312"/>
              <a:gd name="connsiteX24" fmla="*/ 379412 w 2036762"/>
              <a:gd name="connsiteY24" fmla="*/ 1103312 h 1738312"/>
              <a:gd name="connsiteX25" fmla="*/ 398462 w 2036762"/>
              <a:gd name="connsiteY25" fmla="*/ 1065212 h 1738312"/>
              <a:gd name="connsiteX26" fmla="*/ 265112 w 2036762"/>
              <a:gd name="connsiteY26" fmla="*/ 1122362 h 173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36762" h="1738312">
                <a:moveTo>
                  <a:pt x="265112" y="1122362"/>
                </a:moveTo>
                <a:cubicBezTo>
                  <a:pt x="257174" y="1125537"/>
                  <a:pt x="301624" y="1130300"/>
                  <a:pt x="350837" y="1084262"/>
                </a:cubicBezTo>
                <a:cubicBezTo>
                  <a:pt x="400050" y="1038224"/>
                  <a:pt x="498475" y="1000125"/>
                  <a:pt x="560387" y="846137"/>
                </a:cubicBezTo>
                <a:cubicBezTo>
                  <a:pt x="622300" y="692150"/>
                  <a:pt x="603250" y="296862"/>
                  <a:pt x="722312" y="160337"/>
                </a:cubicBezTo>
                <a:cubicBezTo>
                  <a:pt x="841375" y="23812"/>
                  <a:pt x="1101725" y="0"/>
                  <a:pt x="1274762" y="26987"/>
                </a:cubicBezTo>
                <a:cubicBezTo>
                  <a:pt x="1447799" y="53974"/>
                  <a:pt x="1649412" y="160337"/>
                  <a:pt x="1760537" y="322262"/>
                </a:cubicBezTo>
                <a:cubicBezTo>
                  <a:pt x="1871662" y="484187"/>
                  <a:pt x="2036762" y="777875"/>
                  <a:pt x="1941512" y="998537"/>
                </a:cubicBezTo>
                <a:cubicBezTo>
                  <a:pt x="1846262" y="1219199"/>
                  <a:pt x="1268412" y="1601787"/>
                  <a:pt x="1189037" y="1646237"/>
                </a:cubicBezTo>
                <a:cubicBezTo>
                  <a:pt x="1109662" y="1690687"/>
                  <a:pt x="1398587" y="1382712"/>
                  <a:pt x="1465262" y="1265237"/>
                </a:cubicBezTo>
                <a:cubicBezTo>
                  <a:pt x="1531937" y="1147762"/>
                  <a:pt x="1617662" y="933449"/>
                  <a:pt x="1589087" y="941387"/>
                </a:cubicBezTo>
                <a:cubicBezTo>
                  <a:pt x="1560512" y="949325"/>
                  <a:pt x="1425575" y="1189037"/>
                  <a:pt x="1293812" y="1312862"/>
                </a:cubicBezTo>
                <a:cubicBezTo>
                  <a:pt x="1162050" y="1436687"/>
                  <a:pt x="828675" y="1676399"/>
                  <a:pt x="798512" y="1684337"/>
                </a:cubicBezTo>
                <a:cubicBezTo>
                  <a:pt x="768349" y="1692275"/>
                  <a:pt x="1022350" y="1479550"/>
                  <a:pt x="1112837" y="1360487"/>
                </a:cubicBezTo>
                <a:cubicBezTo>
                  <a:pt x="1203325" y="1241425"/>
                  <a:pt x="1341437" y="998537"/>
                  <a:pt x="1341437" y="969962"/>
                </a:cubicBezTo>
                <a:cubicBezTo>
                  <a:pt x="1341437" y="941387"/>
                  <a:pt x="1235075" y="1065212"/>
                  <a:pt x="1112837" y="1189037"/>
                </a:cubicBezTo>
                <a:cubicBezTo>
                  <a:pt x="990600" y="1312862"/>
                  <a:pt x="654049" y="1687512"/>
                  <a:pt x="608012" y="1712912"/>
                </a:cubicBezTo>
                <a:cubicBezTo>
                  <a:pt x="561975" y="1738312"/>
                  <a:pt x="758825" y="1458912"/>
                  <a:pt x="836612" y="1341437"/>
                </a:cubicBezTo>
                <a:cubicBezTo>
                  <a:pt x="914400" y="1223962"/>
                  <a:pt x="1084262" y="1022349"/>
                  <a:pt x="1074737" y="1008062"/>
                </a:cubicBezTo>
                <a:cubicBezTo>
                  <a:pt x="1065212" y="993775"/>
                  <a:pt x="927100" y="1174750"/>
                  <a:pt x="779462" y="1255712"/>
                </a:cubicBezTo>
                <a:cubicBezTo>
                  <a:pt x="631825" y="1336675"/>
                  <a:pt x="200024" y="1500187"/>
                  <a:pt x="188912" y="1493837"/>
                </a:cubicBezTo>
                <a:cubicBezTo>
                  <a:pt x="177800" y="1487487"/>
                  <a:pt x="598487" y="1304924"/>
                  <a:pt x="712787" y="1217612"/>
                </a:cubicBezTo>
                <a:cubicBezTo>
                  <a:pt x="827087" y="1130300"/>
                  <a:pt x="893762" y="973137"/>
                  <a:pt x="874712" y="969962"/>
                </a:cubicBezTo>
                <a:cubicBezTo>
                  <a:pt x="855662" y="966787"/>
                  <a:pt x="738187" y="1144587"/>
                  <a:pt x="598487" y="1198562"/>
                </a:cubicBezTo>
                <a:cubicBezTo>
                  <a:pt x="458787" y="1252537"/>
                  <a:pt x="73025" y="1309687"/>
                  <a:pt x="36512" y="1293812"/>
                </a:cubicBezTo>
                <a:cubicBezTo>
                  <a:pt x="0" y="1277937"/>
                  <a:pt x="319087" y="1141412"/>
                  <a:pt x="379412" y="1103312"/>
                </a:cubicBezTo>
                <a:cubicBezTo>
                  <a:pt x="439737" y="1065212"/>
                  <a:pt x="415925" y="1062037"/>
                  <a:pt x="398462" y="1065212"/>
                </a:cubicBezTo>
                <a:cubicBezTo>
                  <a:pt x="381000" y="1068387"/>
                  <a:pt x="273050" y="1119187"/>
                  <a:pt x="265112" y="1122362"/>
                </a:cubicBezTo>
                <a:close/>
              </a:path>
            </a:pathLst>
          </a:custGeom>
          <a:solidFill>
            <a:srgbClr val="C0C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28600"/>
            <a:ext cx="7018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Summary: a unifying mathematical foundation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458720" y="1605672"/>
            <a:ext cx="4267200" cy="1294400"/>
          </a:xfrm>
          <a:custGeom>
            <a:avLst/>
            <a:gdLst>
              <a:gd name="connsiteX0" fmla="*/ 1035050 w 3692525"/>
              <a:gd name="connsiteY0" fmla="*/ 231775 h 920750"/>
              <a:gd name="connsiteX1" fmla="*/ 796925 w 3692525"/>
              <a:gd name="connsiteY1" fmla="*/ 231775 h 920750"/>
              <a:gd name="connsiteX2" fmla="*/ 44450 w 3692525"/>
              <a:gd name="connsiteY2" fmla="*/ 527050 h 920750"/>
              <a:gd name="connsiteX3" fmla="*/ 1063625 w 3692525"/>
              <a:gd name="connsiteY3" fmla="*/ 841375 h 920750"/>
              <a:gd name="connsiteX4" fmla="*/ 1758950 w 3692525"/>
              <a:gd name="connsiteY4" fmla="*/ 917575 h 920750"/>
              <a:gd name="connsiteX5" fmla="*/ 2797175 w 3692525"/>
              <a:gd name="connsiteY5" fmla="*/ 860425 h 920750"/>
              <a:gd name="connsiteX6" fmla="*/ 3606800 w 3692525"/>
              <a:gd name="connsiteY6" fmla="*/ 612775 h 920750"/>
              <a:gd name="connsiteX7" fmla="*/ 3311525 w 3692525"/>
              <a:gd name="connsiteY7" fmla="*/ 346075 h 920750"/>
              <a:gd name="connsiteX8" fmla="*/ 2730500 w 3692525"/>
              <a:gd name="connsiteY8" fmla="*/ 41275 h 920750"/>
              <a:gd name="connsiteX9" fmla="*/ 2168525 w 3692525"/>
              <a:gd name="connsiteY9" fmla="*/ 98425 h 920750"/>
              <a:gd name="connsiteX10" fmla="*/ 1739900 w 3692525"/>
              <a:gd name="connsiteY10" fmla="*/ 212725 h 920750"/>
              <a:gd name="connsiteX11" fmla="*/ 1330325 w 3692525"/>
              <a:gd name="connsiteY11" fmla="*/ 184150 h 920750"/>
              <a:gd name="connsiteX12" fmla="*/ 1035050 w 3692525"/>
              <a:gd name="connsiteY12" fmla="*/ 231775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2525" h="920750">
                <a:moveTo>
                  <a:pt x="1035050" y="231775"/>
                </a:moveTo>
                <a:cubicBezTo>
                  <a:pt x="946150" y="239712"/>
                  <a:pt x="962025" y="182563"/>
                  <a:pt x="796925" y="231775"/>
                </a:cubicBezTo>
                <a:cubicBezTo>
                  <a:pt x="631825" y="280987"/>
                  <a:pt x="0" y="425450"/>
                  <a:pt x="44450" y="527050"/>
                </a:cubicBezTo>
                <a:cubicBezTo>
                  <a:pt x="88900" y="628650"/>
                  <a:pt x="777875" y="776287"/>
                  <a:pt x="1063625" y="841375"/>
                </a:cubicBezTo>
                <a:cubicBezTo>
                  <a:pt x="1349375" y="906463"/>
                  <a:pt x="1470025" y="914400"/>
                  <a:pt x="1758950" y="917575"/>
                </a:cubicBezTo>
                <a:cubicBezTo>
                  <a:pt x="2047875" y="920750"/>
                  <a:pt x="2489200" y="911225"/>
                  <a:pt x="2797175" y="860425"/>
                </a:cubicBezTo>
                <a:cubicBezTo>
                  <a:pt x="3105150" y="809625"/>
                  <a:pt x="3521075" y="698500"/>
                  <a:pt x="3606800" y="612775"/>
                </a:cubicBezTo>
                <a:cubicBezTo>
                  <a:pt x="3692525" y="527050"/>
                  <a:pt x="3457575" y="441325"/>
                  <a:pt x="3311525" y="346075"/>
                </a:cubicBezTo>
                <a:cubicBezTo>
                  <a:pt x="3165475" y="250825"/>
                  <a:pt x="2921000" y="82550"/>
                  <a:pt x="2730500" y="41275"/>
                </a:cubicBezTo>
                <a:cubicBezTo>
                  <a:pt x="2540000" y="0"/>
                  <a:pt x="2333625" y="69850"/>
                  <a:pt x="2168525" y="98425"/>
                </a:cubicBezTo>
                <a:cubicBezTo>
                  <a:pt x="2003425" y="127000"/>
                  <a:pt x="1879600" y="198437"/>
                  <a:pt x="1739900" y="212725"/>
                </a:cubicBezTo>
                <a:cubicBezTo>
                  <a:pt x="1600200" y="227013"/>
                  <a:pt x="1441450" y="182563"/>
                  <a:pt x="1330325" y="184150"/>
                </a:cubicBezTo>
                <a:cubicBezTo>
                  <a:pt x="1219200" y="185738"/>
                  <a:pt x="1123950" y="223838"/>
                  <a:pt x="1035050" y="231775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78371" y="838200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regimes of representations / models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863712" y="1448662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Logics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15920" y="4996072"/>
            <a:ext cx="1752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Generative</a:t>
            </a:r>
            <a:endParaRPr lang="en-US" dirty="0" smtClean="0"/>
          </a:p>
          <a:p>
            <a:pPr algn="ctr"/>
            <a:r>
              <a:rPr lang="en-US" sz="1400" dirty="0" smtClean="0"/>
              <a:t>(low-D manifolds, </a:t>
            </a:r>
          </a:p>
          <a:p>
            <a:pPr algn="ctr"/>
            <a:r>
              <a:rPr lang="en-US" sz="1400" dirty="0" err="1" smtClean="0"/>
              <a:t>textons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7" name="Freeform 26"/>
          <p:cNvSpPr/>
          <p:nvPr/>
        </p:nvSpPr>
        <p:spPr>
          <a:xfrm>
            <a:off x="4592320" y="4919872"/>
            <a:ext cx="2052638" cy="1460500"/>
          </a:xfrm>
          <a:custGeom>
            <a:avLst/>
            <a:gdLst>
              <a:gd name="connsiteX0" fmla="*/ 190500 w 2052638"/>
              <a:gd name="connsiteY0" fmla="*/ 473075 h 1460500"/>
              <a:gd name="connsiteX1" fmla="*/ 209550 w 2052638"/>
              <a:gd name="connsiteY1" fmla="*/ 406400 h 1460500"/>
              <a:gd name="connsiteX2" fmla="*/ 247650 w 2052638"/>
              <a:gd name="connsiteY2" fmla="*/ 149225 h 1460500"/>
              <a:gd name="connsiteX3" fmla="*/ 438150 w 2052638"/>
              <a:gd name="connsiteY3" fmla="*/ 44450 h 1460500"/>
              <a:gd name="connsiteX4" fmla="*/ 666750 w 2052638"/>
              <a:gd name="connsiteY4" fmla="*/ 15875 h 1460500"/>
              <a:gd name="connsiteX5" fmla="*/ 1038225 w 2052638"/>
              <a:gd name="connsiteY5" fmla="*/ 139700 h 1460500"/>
              <a:gd name="connsiteX6" fmla="*/ 1371600 w 2052638"/>
              <a:gd name="connsiteY6" fmla="*/ 520700 h 1460500"/>
              <a:gd name="connsiteX7" fmla="*/ 1781175 w 2052638"/>
              <a:gd name="connsiteY7" fmla="*/ 977900 h 1460500"/>
              <a:gd name="connsiteX8" fmla="*/ 1552575 w 2052638"/>
              <a:gd name="connsiteY8" fmla="*/ 844550 h 1460500"/>
              <a:gd name="connsiteX9" fmla="*/ 1352550 w 2052638"/>
              <a:gd name="connsiteY9" fmla="*/ 701675 h 1460500"/>
              <a:gd name="connsiteX10" fmla="*/ 1695450 w 2052638"/>
              <a:gd name="connsiteY10" fmla="*/ 1111250 h 1460500"/>
              <a:gd name="connsiteX11" fmla="*/ 2028825 w 2052638"/>
              <a:gd name="connsiteY11" fmla="*/ 1358900 h 1460500"/>
              <a:gd name="connsiteX12" fmla="*/ 1552575 w 2052638"/>
              <a:gd name="connsiteY12" fmla="*/ 1130300 h 1460500"/>
              <a:gd name="connsiteX13" fmla="*/ 1409700 w 2052638"/>
              <a:gd name="connsiteY13" fmla="*/ 939800 h 1460500"/>
              <a:gd name="connsiteX14" fmla="*/ 1200150 w 2052638"/>
              <a:gd name="connsiteY14" fmla="*/ 692150 h 1460500"/>
              <a:gd name="connsiteX15" fmla="*/ 1276350 w 2052638"/>
              <a:gd name="connsiteY15" fmla="*/ 901700 h 1460500"/>
              <a:gd name="connsiteX16" fmla="*/ 1466850 w 2052638"/>
              <a:gd name="connsiteY16" fmla="*/ 1158875 h 1460500"/>
              <a:gd name="connsiteX17" fmla="*/ 1162050 w 2052638"/>
              <a:gd name="connsiteY17" fmla="*/ 930275 h 1460500"/>
              <a:gd name="connsiteX18" fmla="*/ 1123950 w 2052638"/>
              <a:gd name="connsiteY18" fmla="*/ 806450 h 1460500"/>
              <a:gd name="connsiteX19" fmla="*/ 1085850 w 2052638"/>
              <a:gd name="connsiteY19" fmla="*/ 930275 h 1460500"/>
              <a:gd name="connsiteX20" fmla="*/ 1304925 w 2052638"/>
              <a:gd name="connsiteY20" fmla="*/ 1225550 h 1460500"/>
              <a:gd name="connsiteX21" fmla="*/ 1047750 w 2052638"/>
              <a:gd name="connsiteY21" fmla="*/ 1044575 h 1460500"/>
              <a:gd name="connsiteX22" fmla="*/ 952500 w 2052638"/>
              <a:gd name="connsiteY22" fmla="*/ 863600 h 1460500"/>
              <a:gd name="connsiteX23" fmla="*/ 933450 w 2052638"/>
              <a:gd name="connsiteY23" fmla="*/ 1368425 h 1460500"/>
              <a:gd name="connsiteX24" fmla="*/ 876300 w 2052638"/>
              <a:gd name="connsiteY24" fmla="*/ 1054100 h 1460500"/>
              <a:gd name="connsiteX25" fmla="*/ 838200 w 2052638"/>
              <a:gd name="connsiteY25" fmla="*/ 911225 h 1460500"/>
              <a:gd name="connsiteX26" fmla="*/ 752475 w 2052638"/>
              <a:gd name="connsiteY26" fmla="*/ 1406525 h 1460500"/>
              <a:gd name="connsiteX27" fmla="*/ 714375 w 2052638"/>
              <a:gd name="connsiteY27" fmla="*/ 1235075 h 1460500"/>
              <a:gd name="connsiteX28" fmla="*/ 742950 w 2052638"/>
              <a:gd name="connsiteY28" fmla="*/ 873125 h 1460500"/>
              <a:gd name="connsiteX29" fmla="*/ 561975 w 2052638"/>
              <a:gd name="connsiteY29" fmla="*/ 1425575 h 1460500"/>
              <a:gd name="connsiteX30" fmla="*/ 619125 w 2052638"/>
              <a:gd name="connsiteY30" fmla="*/ 1082675 h 1460500"/>
              <a:gd name="connsiteX31" fmla="*/ 628650 w 2052638"/>
              <a:gd name="connsiteY31" fmla="*/ 901700 h 1460500"/>
              <a:gd name="connsiteX32" fmla="*/ 200025 w 2052638"/>
              <a:gd name="connsiteY32" fmla="*/ 1358900 h 1460500"/>
              <a:gd name="connsiteX33" fmla="*/ 371475 w 2052638"/>
              <a:gd name="connsiteY33" fmla="*/ 996950 h 1460500"/>
              <a:gd name="connsiteX34" fmla="*/ 352425 w 2052638"/>
              <a:gd name="connsiteY34" fmla="*/ 825500 h 1460500"/>
              <a:gd name="connsiteX35" fmla="*/ 19050 w 2052638"/>
              <a:gd name="connsiteY35" fmla="*/ 1387475 h 1460500"/>
              <a:gd name="connsiteX36" fmla="*/ 238125 w 2052638"/>
              <a:gd name="connsiteY36" fmla="*/ 749300 h 1460500"/>
              <a:gd name="connsiteX37" fmla="*/ 190500 w 2052638"/>
              <a:gd name="connsiteY37" fmla="*/ 473075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52638" h="1460500">
                <a:moveTo>
                  <a:pt x="190500" y="473075"/>
                </a:moveTo>
                <a:cubicBezTo>
                  <a:pt x="185738" y="415925"/>
                  <a:pt x="200025" y="460375"/>
                  <a:pt x="209550" y="406400"/>
                </a:cubicBezTo>
                <a:cubicBezTo>
                  <a:pt x="219075" y="352425"/>
                  <a:pt x="209550" y="209550"/>
                  <a:pt x="247650" y="149225"/>
                </a:cubicBezTo>
                <a:cubicBezTo>
                  <a:pt x="285750" y="88900"/>
                  <a:pt x="368300" y="66675"/>
                  <a:pt x="438150" y="44450"/>
                </a:cubicBezTo>
                <a:cubicBezTo>
                  <a:pt x="508000" y="22225"/>
                  <a:pt x="566738" y="0"/>
                  <a:pt x="666750" y="15875"/>
                </a:cubicBezTo>
                <a:cubicBezTo>
                  <a:pt x="766762" y="31750"/>
                  <a:pt x="920750" y="55563"/>
                  <a:pt x="1038225" y="139700"/>
                </a:cubicBezTo>
                <a:cubicBezTo>
                  <a:pt x="1155700" y="223838"/>
                  <a:pt x="1247775" y="381000"/>
                  <a:pt x="1371600" y="520700"/>
                </a:cubicBezTo>
                <a:cubicBezTo>
                  <a:pt x="1495425" y="660400"/>
                  <a:pt x="1751013" y="923925"/>
                  <a:pt x="1781175" y="977900"/>
                </a:cubicBezTo>
                <a:cubicBezTo>
                  <a:pt x="1811338" y="1031875"/>
                  <a:pt x="1624012" y="890587"/>
                  <a:pt x="1552575" y="844550"/>
                </a:cubicBezTo>
                <a:cubicBezTo>
                  <a:pt x="1481138" y="798513"/>
                  <a:pt x="1328738" y="657225"/>
                  <a:pt x="1352550" y="701675"/>
                </a:cubicBezTo>
                <a:cubicBezTo>
                  <a:pt x="1376362" y="746125"/>
                  <a:pt x="1582738" y="1001713"/>
                  <a:pt x="1695450" y="1111250"/>
                </a:cubicBezTo>
                <a:cubicBezTo>
                  <a:pt x="1808162" y="1220787"/>
                  <a:pt x="2052638" y="1355725"/>
                  <a:pt x="2028825" y="1358900"/>
                </a:cubicBezTo>
                <a:cubicBezTo>
                  <a:pt x="2005013" y="1362075"/>
                  <a:pt x="1655762" y="1200150"/>
                  <a:pt x="1552575" y="1130300"/>
                </a:cubicBezTo>
                <a:cubicBezTo>
                  <a:pt x="1449388" y="1060450"/>
                  <a:pt x="1468437" y="1012825"/>
                  <a:pt x="1409700" y="939800"/>
                </a:cubicBezTo>
                <a:cubicBezTo>
                  <a:pt x="1350963" y="866775"/>
                  <a:pt x="1222375" y="698500"/>
                  <a:pt x="1200150" y="692150"/>
                </a:cubicBezTo>
                <a:cubicBezTo>
                  <a:pt x="1177925" y="685800"/>
                  <a:pt x="1231900" y="823913"/>
                  <a:pt x="1276350" y="901700"/>
                </a:cubicBezTo>
                <a:cubicBezTo>
                  <a:pt x="1320800" y="979488"/>
                  <a:pt x="1485900" y="1154113"/>
                  <a:pt x="1466850" y="1158875"/>
                </a:cubicBezTo>
                <a:cubicBezTo>
                  <a:pt x="1447800" y="1163637"/>
                  <a:pt x="1219200" y="989012"/>
                  <a:pt x="1162050" y="930275"/>
                </a:cubicBezTo>
                <a:cubicBezTo>
                  <a:pt x="1104900" y="871538"/>
                  <a:pt x="1136650" y="806450"/>
                  <a:pt x="1123950" y="806450"/>
                </a:cubicBezTo>
                <a:cubicBezTo>
                  <a:pt x="1111250" y="806450"/>
                  <a:pt x="1055687" y="860425"/>
                  <a:pt x="1085850" y="930275"/>
                </a:cubicBezTo>
                <a:cubicBezTo>
                  <a:pt x="1116013" y="1000125"/>
                  <a:pt x="1311275" y="1206500"/>
                  <a:pt x="1304925" y="1225550"/>
                </a:cubicBezTo>
                <a:cubicBezTo>
                  <a:pt x="1298575" y="1244600"/>
                  <a:pt x="1106487" y="1104900"/>
                  <a:pt x="1047750" y="1044575"/>
                </a:cubicBezTo>
                <a:cubicBezTo>
                  <a:pt x="989013" y="984250"/>
                  <a:pt x="971550" y="809625"/>
                  <a:pt x="952500" y="863600"/>
                </a:cubicBezTo>
                <a:cubicBezTo>
                  <a:pt x="933450" y="917575"/>
                  <a:pt x="946150" y="1336675"/>
                  <a:pt x="933450" y="1368425"/>
                </a:cubicBezTo>
                <a:cubicBezTo>
                  <a:pt x="920750" y="1400175"/>
                  <a:pt x="892175" y="1130300"/>
                  <a:pt x="876300" y="1054100"/>
                </a:cubicBezTo>
                <a:cubicBezTo>
                  <a:pt x="860425" y="977900"/>
                  <a:pt x="858837" y="852488"/>
                  <a:pt x="838200" y="911225"/>
                </a:cubicBezTo>
                <a:cubicBezTo>
                  <a:pt x="817563" y="969962"/>
                  <a:pt x="773113" y="1352550"/>
                  <a:pt x="752475" y="1406525"/>
                </a:cubicBezTo>
                <a:cubicBezTo>
                  <a:pt x="731838" y="1460500"/>
                  <a:pt x="715962" y="1323975"/>
                  <a:pt x="714375" y="1235075"/>
                </a:cubicBezTo>
                <a:cubicBezTo>
                  <a:pt x="712788" y="1146175"/>
                  <a:pt x="768350" y="841375"/>
                  <a:pt x="742950" y="873125"/>
                </a:cubicBezTo>
                <a:cubicBezTo>
                  <a:pt x="717550" y="904875"/>
                  <a:pt x="582613" y="1390650"/>
                  <a:pt x="561975" y="1425575"/>
                </a:cubicBezTo>
                <a:cubicBezTo>
                  <a:pt x="541337" y="1460500"/>
                  <a:pt x="608013" y="1169987"/>
                  <a:pt x="619125" y="1082675"/>
                </a:cubicBezTo>
                <a:cubicBezTo>
                  <a:pt x="630237" y="995363"/>
                  <a:pt x="698500" y="855663"/>
                  <a:pt x="628650" y="901700"/>
                </a:cubicBezTo>
                <a:cubicBezTo>
                  <a:pt x="558800" y="947737"/>
                  <a:pt x="242887" y="1343025"/>
                  <a:pt x="200025" y="1358900"/>
                </a:cubicBezTo>
                <a:cubicBezTo>
                  <a:pt x="157163" y="1374775"/>
                  <a:pt x="346075" y="1085850"/>
                  <a:pt x="371475" y="996950"/>
                </a:cubicBezTo>
                <a:cubicBezTo>
                  <a:pt x="396875" y="908050"/>
                  <a:pt x="411162" y="760413"/>
                  <a:pt x="352425" y="825500"/>
                </a:cubicBezTo>
                <a:cubicBezTo>
                  <a:pt x="293688" y="890587"/>
                  <a:pt x="38100" y="1400175"/>
                  <a:pt x="19050" y="1387475"/>
                </a:cubicBezTo>
                <a:cubicBezTo>
                  <a:pt x="0" y="1374775"/>
                  <a:pt x="207963" y="900112"/>
                  <a:pt x="238125" y="749300"/>
                </a:cubicBezTo>
                <a:cubicBezTo>
                  <a:pt x="268287" y="598488"/>
                  <a:pt x="195263" y="530225"/>
                  <a:pt x="190500" y="4730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11534" y="4993611"/>
            <a:ext cx="1981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Descriptive</a:t>
            </a:r>
            <a:endParaRPr lang="en-US" dirty="0" smtClean="0"/>
          </a:p>
          <a:p>
            <a:pPr algn="ctr"/>
            <a:r>
              <a:rPr lang="en-US" sz="1400" dirty="0" smtClean="0"/>
              <a:t>(hi-D manifolds, </a:t>
            </a:r>
          </a:p>
          <a:p>
            <a:pPr algn="ctr"/>
            <a:r>
              <a:rPr lang="en-US" sz="1400" dirty="0" smtClean="0"/>
              <a:t>textures)</a:t>
            </a:r>
            <a:endParaRPr lang="en-US" sz="1400" dirty="0"/>
          </a:p>
        </p:txBody>
      </p:sp>
      <p:grpSp>
        <p:nvGrpSpPr>
          <p:cNvPr id="2" name="Group 35"/>
          <p:cNvGrpSpPr/>
          <p:nvPr/>
        </p:nvGrpSpPr>
        <p:grpSpPr>
          <a:xfrm>
            <a:off x="751949" y="1871872"/>
            <a:ext cx="1186543" cy="3810000"/>
            <a:chOff x="457200" y="1447800"/>
            <a:chExt cx="1186543" cy="3810000"/>
          </a:xfrm>
        </p:grpSpPr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990600" y="3810000"/>
              <a:ext cx="0" cy="106680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3400" y="1447800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Reasoning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3400" y="2209800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Cognition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7200" y="3352800"/>
              <a:ext cx="118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Recognition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9600" y="4888468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Coding</a:t>
              </a:r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990600" y="2667000"/>
              <a:ext cx="0" cy="68580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>
              <a:off x="990600" y="1828800"/>
              <a:ext cx="0" cy="38100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2955076" y="2131110"/>
            <a:ext cx="3499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Common Sense:  Physics, Functions</a:t>
            </a:r>
            <a:r>
              <a:rPr lang="en-US"/>
              <a:t>, </a:t>
            </a:r>
            <a:endParaRPr lang="en-US" smtClean="0"/>
          </a:p>
          <a:p>
            <a:r>
              <a:rPr lang="en-US"/>
              <a:t> </a:t>
            </a:r>
            <a:r>
              <a:rPr lang="en-US" smtClean="0"/>
              <a:t>       Causality</a:t>
            </a:r>
            <a:r>
              <a:rPr lang="en-US"/>
              <a:t>, Intentionality, </a:t>
            </a:r>
            <a:r>
              <a:rPr lang="en-US" smtClean="0"/>
              <a:t>utility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537620" y="2814311"/>
            <a:ext cx="2183803" cy="2316162"/>
            <a:chOff x="3242871" y="2390239"/>
            <a:chExt cx="2183803" cy="2316162"/>
          </a:xfrm>
        </p:grpSpPr>
        <p:sp>
          <p:nvSpPr>
            <p:cNvPr id="13" name="Freeform 12"/>
            <p:cNvSpPr/>
            <p:nvPr/>
          </p:nvSpPr>
          <p:spPr>
            <a:xfrm>
              <a:off x="3369274" y="2390239"/>
              <a:ext cx="2057400" cy="2316162"/>
            </a:xfrm>
            <a:custGeom>
              <a:avLst/>
              <a:gdLst>
                <a:gd name="connsiteX0" fmla="*/ 382587 w 1676399"/>
                <a:gd name="connsiteY0" fmla="*/ 627062 h 2392362"/>
                <a:gd name="connsiteX1" fmla="*/ 515937 w 1676399"/>
                <a:gd name="connsiteY1" fmla="*/ 1055687 h 2392362"/>
                <a:gd name="connsiteX2" fmla="*/ 534987 w 1676399"/>
                <a:gd name="connsiteY2" fmla="*/ 1636712 h 2392362"/>
                <a:gd name="connsiteX3" fmla="*/ 411162 w 1676399"/>
                <a:gd name="connsiteY3" fmla="*/ 1998662 h 2392362"/>
                <a:gd name="connsiteX4" fmla="*/ 268287 w 1676399"/>
                <a:gd name="connsiteY4" fmla="*/ 2198687 h 2392362"/>
                <a:gd name="connsiteX5" fmla="*/ 601662 w 1676399"/>
                <a:gd name="connsiteY5" fmla="*/ 2379662 h 2392362"/>
                <a:gd name="connsiteX6" fmla="*/ 1154112 w 1676399"/>
                <a:gd name="connsiteY6" fmla="*/ 2274887 h 2392362"/>
                <a:gd name="connsiteX7" fmla="*/ 1087437 w 1676399"/>
                <a:gd name="connsiteY7" fmla="*/ 1998662 h 2392362"/>
                <a:gd name="connsiteX8" fmla="*/ 973137 w 1676399"/>
                <a:gd name="connsiteY8" fmla="*/ 1589087 h 2392362"/>
                <a:gd name="connsiteX9" fmla="*/ 963612 w 1676399"/>
                <a:gd name="connsiteY9" fmla="*/ 922337 h 2392362"/>
                <a:gd name="connsiteX10" fmla="*/ 1220787 w 1676399"/>
                <a:gd name="connsiteY10" fmla="*/ 541337 h 2392362"/>
                <a:gd name="connsiteX11" fmla="*/ 1487487 w 1676399"/>
                <a:gd name="connsiteY11" fmla="*/ 417512 h 2392362"/>
                <a:gd name="connsiteX12" fmla="*/ 1649412 w 1676399"/>
                <a:gd name="connsiteY12" fmla="*/ 274637 h 2392362"/>
                <a:gd name="connsiteX13" fmla="*/ 1325562 w 1676399"/>
                <a:gd name="connsiteY13" fmla="*/ 26987 h 2392362"/>
                <a:gd name="connsiteX14" fmla="*/ 992187 w 1676399"/>
                <a:gd name="connsiteY14" fmla="*/ 312737 h 2392362"/>
                <a:gd name="connsiteX15" fmla="*/ 744537 w 1676399"/>
                <a:gd name="connsiteY15" fmla="*/ 360362 h 2392362"/>
                <a:gd name="connsiteX16" fmla="*/ 334962 w 1676399"/>
                <a:gd name="connsiteY16" fmla="*/ 46037 h 2392362"/>
                <a:gd name="connsiteX17" fmla="*/ 20637 w 1676399"/>
                <a:gd name="connsiteY17" fmla="*/ 84137 h 2392362"/>
                <a:gd name="connsiteX18" fmla="*/ 211137 w 1676399"/>
                <a:gd name="connsiteY18" fmla="*/ 474662 h 2392362"/>
                <a:gd name="connsiteX19" fmla="*/ 382587 w 1676399"/>
                <a:gd name="connsiteY19" fmla="*/ 627062 h 2392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76399" h="2392362">
                  <a:moveTo>
                    <a:pt x="382587" y="627062"/>
                  </a:moveTo>
                  <a:cubicBezTo>
                    <a:pt x="433387" y="723899"/>
                    <a:pt x="490537" y="887412"/>
                    <a:pt x="515937" y="1055687"/>
                  </a:cubicBezTo>
                  <a:cubicBezTo>
                    <a:pt x="541337" y="1223962"/>
                    <a:pt x="552449" y="1479550"/>
                    <a:pt x="534987" y="1636712"/>
                  </a:cubicBezTo>
                  <a:cubicBezTo>
                    <a:pt x="517525" y="1793874"/>
                    <a:pt x="455612" y="1905000"/>
                    <a:pt x="411162" y="1998662"/>
                  </a:cubicBezTo>
                  <a:cubicBezTo>
                    <a:pt x="366712" y="2092324"/>
                    <a:pt x="236537" y="2135187"/>
                    <a:pt x="268287" y="2198687"/>
                  </a:cubicBezTo>
                  <a:cubicBezTo>
                    <a:pt x="300037" y="2262187"/>
                    <a:pt x="454025" y="2366962"/>
                    <a:pt x="601662" y="2379662"/>
                  </a:cubicBezTo>
                  <a:cubicBezTo>
                    <a:pt x="749299" y="2392362"/>
                    <a:pt x="1073150" y="2338387"/>
                    <a:pt x="1154112" y="2274887"/>
                  </a:cubicBezTo>
                  <a:cubicBezTo>
                    <a:pt x="1235074" y="2211387"/>
                    <a:pt x="1117599" y="2112962"/>
                    <a:pt x="1087437" y="1998662"/>
                  </a:cubicBezTo>
                  <a:cubicBezTo>
                    <a:pt x="1057275" y="1884362"/>
                    <a:pt x="993775" y="1768475"/>
                    <a:pt x="973137" y="1589087"/>
                  </a:cubicBezTo>
                  <a:cubicBezTo>
                    <a:pt x="952499" y="1409699"/>
                    <a:pt x="922337" y="1096962"/>
                    <a:pt x="963612" y="922337"/>
                  </a:cubicBezTo>
                  <a:cubicBezTo>
                    <a:pt x="1004887" y="747712"/>
                    <a:pt x="1133474" y="625475"/>
                    <a:pt x="1220787" y="541337"/>
                  </a:cubicBezTo>
                  <a:cubicBezTo>
                    <a:pt x="1308100" y="457199"/>
                    <a:pt x="1416050" y="461962"/>
                    <a:pt x="1487487" y="417512"/>
                  </a:cubicBezTo>
                  <a:cubicBezTo>
                    <a:pt x="1558924" y="373062"/>
                    <a:pt x="1676399" y="339724"/>
                    <a:pt x="1649412" y="274637"/>
                  </a:cubicBezTo>
                  <a:cubicBezTo>
                    <a:pt x="1622425" y="209550"/>
                    <a:pt x="1435099" y="20637"/>
                    <a:pt x="1325562" y="26987"/>
                  </a:cubicBezTo>
                  <a:cubicBezTo>
                    <a:pt x="1216025" y="33337"/>
                    <a:pt x="1089024" y="257175"/>
                    <a:pt x="992187" y="312737"/>
                  </a:cubicBezTo>
                  <a:cubicBezTo>
                    <a:pt x="895350" y="368299"/>
                    <a:pt x="854074" y="404812"/>
                    <a:pt x="744537" y="360362"/>
                  </a:cubicBezTo>
                  <a:cubicBezTo>
                    <a:pt x="635000" y="315912"/>
                    <a:pt x="455612" y="92074"/>
                    <a:pt x="334962" y="46037"/>
                  </a:cubicBezTo>
                  <a:cubicBezTo>
                    <a:pt x="214312" y="0"/>
                    <a:pt x="41274" y="12700"/>
                    <a:pt x="20637" y="84137"/>
                  </a:cubicBezTo>
                  <a:cubicBezTo>
                    <a:pt x="0" y="155574"/>
                    <a:pt x="150812" y="382587"/>
                    <a:pt x="211137" y="474662"/>
                  </a:cubicBezTo>
                  <a:cubicBezTo>
                    <a:pt x="271462" y="566737"/>
                    <a:pt x="331787" y="530225"/>
                    <a:pt x="382587" y="62706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42871" y="2721740"/>
              <a:ext cx="208101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 Stochastic grammar</a:t>
              </a:r>
            </a:p>
            <a:p>
              <a:r>
                <a:rPr lang="en-US" sz="1400" dirty="0" smtClean="0"/>
                <a:t>                </a:t>
              </a:r>
              <a:r>
                <a:rPr lang="en-US" sz="1200" dirty="0" err="1" smtClean="0"/>
                <a:t>partonomy</a:t>
              </a:r>
              <a:r>
                <a:rPr lang="en-US" sz="1200" dirty="0" smtClean="0"/>
                <a:t>, </a:t>
              </a:r>
            </a:p>
            <a:p>
              <a:r>
                <a:rPr lang="en-US" sz="1200" dirty="0" smtClean="0"/>
                <a:t>                   taxonomy,</a:t>
              </a:r>
            </a:p>
            <a:p>
              <a:r>
                <a:rPr lang="en-US" sz="1200" dirty="0" smtClean="0"/>
                <a:t>                    relations</a:t>
              </a:r>
              <a:endParaRPr lang="en-US" sz="1200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3276600" y="1794044"/>
            <a:ext cx="320358" cy="3346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277421" y="1791206"/>
            <a:ext cx="320358" cy="3346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98281" y="1550250"/>
            <a:ext cx="320358" cy="3346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109663" y="1936551"/>
            <a:ext cx="320358" cy="3346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6875" y="4953000"/>
            <a:ext cx="82055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smtClean="0"/>
              <a:t>MRF, Gibbs, Energy-based </a:t>
            </a:r>
            <a:r>
              <a:rPr lang="en-US" sz="2800" dirty="0" smtClean="0"/>
              <a:t>models, </a:t>
            </a:r>
            <a:r>
              <a:rPr lang="en-US" sz="2800" smtClean="0"/>
              <a:t>constraint satisfaction</a:t>
            </a:r>
          </a:p>
          <a:p>
            <a:pPr marL="457200" indent="-457200">
              <a:buFont typeface="Arial"/>
              <a:buChar char="•"/>
            </a:pPr>
            <a:r>
              <a:rPr lang="en-US" sz="2800" smtClean="0"/>
              <a:t>Maximum entropy model</a:t>
            </a:r>
          </a:p>
          <a:p>
            <a:pPr marL="457200" indent="-457200">
              <a:buFont typeface="Arial"/>
              <a:buChar char="•"/>
            </a:pPr>
            <a:r>
              <a:rPr lang="en-US" sz="2800" smtClean="0"/>
              <a:t>The set and model are equivalent.</a:t>
            </a:r>
            <a:endParaRPr lang="en-US" sz="28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2166" y="1856830"/>
                <a:ext cx="6096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d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800" b="0" i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166" y="1856830"/>
                <a:ext cx="6096000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99166" y="1395165"/>
            <a:ext cx="5776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 concept is a set or equivalence class of images: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638800" y="2318495"/>
                <a:ext cx="340362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0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statistica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20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fluctuation</m:t>
                      </m:r>
                      <m:r>
                        <a:rPr lang="en-US" sz="20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318495"/>
                <a:ext cx="3403624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576" y="3457066"/>
            <a:ext cx="5424201" cy="8631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6875" y="3070763"/>
            <a:ext cx="2999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/>
              <a:t>This set derives a model:</a:t>
            </a:r>
            <a:endParaRPr lang="en-US" sz="240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9166" y="204688"/>
            <a:ext cx="8448101" cy="6397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kern="0" smtClean="0">
                <a:solidFill>
                  <a:srgbClr val="002060"/>
                </a:solidFill>
                <a:latin typeface="Arial Narrow" panose="020B0606020202030204" pitchFamily="34" charset="0"/>
              </a:rPr>
              <a:t>Family I:  Descriptive models</a:t>
            </a:r>
          </a:p>
        </p:txBody>
      </p:sp>
    </p:spTree>
    <p:extLst>
      <p:ext uri="{BB962C8B-B14F-4D97-AF65-F5344CB8AC3E}">
        <p14:creationId xmlns:p14="http://schemas.microsoft.com/office/powerpoint/2010/main" val="55404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8376" y="370351"/>
            <a:ext cx="8839200" cy="644906"/>
          </a:xfrm>
        </p:spPr>
        <p:txBody>
          <a:bodyPr/>
          <a:lstStyle/>
          <a:p>
            <a:pPr algn="l" eaLnBrk="1" hangingPunct="1"/>
            <a:r>
              <a:rPr lang="en-US" alt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Searching for the </a:t>
            </a:r>
            <a:r>
              <a:rPr lang="en-US" sz="3200" smtClean="0">
                <a:solidFill>
                  <a:srgbClr val="FF0000"/>
                </a:solidFill>
                <a:latin typeface="Arial Narrow" panose="020B0606020202030204" pitchFamily="34" charset="0"/>
              </a:rPr>
              <a:t>minimum </a:t>
            </a:r>
            <a:r>
              <a:rPr lang="en-US" sz="3200">
                <a:solidFill>
                  <a:srgbClr val="FF0000"/>
                </a:solidFill>
                <a:latin typeface="Arial Narrow" panose="020B0606020202030204" pitchFamily="34" charset="0"/>
              </a:rPr>
              <a:t>sufficient </a:t>
            </a:r>
            <a:r>
              <a:rPr lang="en-US" sz="3200">
                <a:solidFill>
                  <a:srgbClr val="002060"/>
                </a:solidFill>
                <a:latin typeface="Arial Narrow" panose="020B0606020202030204" pitchFamily="34" charset="0"/>
              </a:rPr>
              <a:t>s</a:t>
            </a:r>
            <a:r>
              <a:rPr lang="en-US" altLang="en-US" sz="3200" smtClean="0">
                <a:solidFill>
                  <a:srgbClr val="002060"/>
                </a:solidFill>
                <a:latin typeface="Arial Narrow" panose="020B0606020202030204" pitchFamily="34" charset="0"/>
              </a:rPr>
              <a:t>tatistics of a texture </a:t>
            </a:r>
            <a:endParaRPr lang="en-US" altLang="en-US" sz="3200" baseline="-25000" smtClean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7412" name="Group 3"/>
          <p:cNvGrpSpPr>
            <a:grpSpLocks/>
          </p:cNvGrpSpPr>
          <p:nvPr/>
        </p:nvGrpSpPr>
        <p:grpSpPr bwMode="auto">
          <a:xfrm>
            <a:off x="653256" y="1918534"/>
            <a:ext cx="7913688" cy="954088"/>
            <a:chOff x="407" y="1018"/>
            <a:chExt cx="4985" cy="601"/>
          </a:xfrm>
        </p:grpSpPr>
        <p:grpSp>
          <p:nvGrpSpPr>
            <p:cNvPr id="17421" name="Group 4"/>
            <p:cNvGrpSpPr>
              <a:grpSpLocks/>
            </p:cNvGrpSpPr>
            <p:nvPr/>
          </p:nvGrpSpPr>
          <p:grpSpPr bwMode="auto">
            <a:xfrm>
              <a:off x="4128" y="1048"/>
              <a:ext cx="1264" cy="512"/>
              <a:chOff x="1728" y="2688"/>
              <a:chExt cx="1680" cy="912"/>
            </a:xfrm>
          </p:grpSpPr>
          <p:sp>
            <p:nvSpPr>
              <p:cNvPr id="17423" name="Rectangle 5"/>
              <p:cNvSpPr>
                <a:spLocks noChangeArrowheads="1"/>
              </p:cNvSpPr>
              <p:nvPr/>
            </p:nvSpPr>
            <p:spPr bwMode="auto">
              <a:xfrm>
                <a:off x="1728" y="2688"/>
                <a:ext cx="1680" cy="9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4" name="Line 6"/>
              <p:cNvSpPr>
                <a:spLocks noChangeShapeType="1"/>
              </p:cNvSpPr>
              <p:nvPr/>
            </p:nvSpPr>
            <p:spPr bwMode="auto">
              <a:xfrm>
                <a:off x="2352" y="3024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5" name="Oval 7"/>
              <p:cNvSpPr>
                <a:spLocks noChangeArrowheads="1"/>
              </p:cNvSpPr>
              <p:nvPr/>
            </p:nvSpPr>
            <p:spPr bwMode="auto">
              <a:xfrm>
                <a:off x="2304" y="297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6" name="Oval 8"/>
              <p:cNvSpPr>
                <a:spLocks noChangeArrowheads="1"/>
              </p:cNvSpPr>
              <p:nvPr/>
            </p:nvSpPr>
            <p:spPr bwMode="auto">
              <a:xfrm>
                <a:off x="2400" y="312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7" name="Oval 9"/>
              <p:cNvSpPr>
                <a:spLocks noChangeArrowheads="1"/>
              </p:cNvSpPr>
              <p:nvPr/>
            </p:nvSpPr>
            <p:spPr bwMode="auto">
              <a:xfrm>
                <a:off x="2760" y="295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8" name="Oval 10"/>
              <p:cNvSpPr>
                <a:spLocks noChangeArrowheads="1"/>
              </p:cNvSpPr>
              <p:nvPr/>
            </p:nvSpPr>
            <p:spPr bwMode="auto">
              <a:xfrm>
                <a:off x="2712" y="309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29" name="Oval 11"/>
              <p:cNvSpPr>
                <a:spLocks noChangeArrowheads="1"/>
              </p:cNvSpPr>
              <p:nvPr/>
            </p:nvSpPr>
            <p:spPr bwMode="auto">
              <a:xfrm>
                <a:off x="2904" y="304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0" name="Line 12"/>
              <p:cNvSpPr>
                <a:spLocks noChangeShapeType="1"/>
              </p:cNvSpPr>
              <p:nvPr/>
            </p:nvSpPr>
            <p:spPr bwMode="auto">
              <a:xfrm flipH="1">
                <a:off x="2736" y="2976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1" name="Line 13"/>
              <p:cNvSpPr>
                <a:spLocks noChangeShapeType="1"/>
              </p:cNvSpPr>
              <p:nvPr/>
            </p:nvSpPr>
            <p:spPr bwMode="auto">
              <a:xfrm>
                <a:off x="2808" y="2976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2" name="Line 14"/>
              <p:cNvSpPr>
                <a:spLocks noChangeShapeType="1"/>
              </p:cNvSpPr>
              <p:nvPr/>
            </p:nvSpPr>
            <p:spPr bwMode="auto">
              <a:xfrm flipV="1">
                <a:off x="2736" y="3072"/>
                <a:ext cx="19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22" name="Text Box 15"/>
            <p:cNvSpPr txBox="1">
              <a:spLocks noChangeArrowheads="1"/>
            </p:cNvSpPr>
            <p:nvPr/>
          </p:nvSpPr>
          <p:spPr bwMode="auto">
            <a:xfrm>
              <a:off x="407" y="1018"/>
              <a:ext cx="3149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marL="0" indent="0" eaLnBrk="1" hangingPunct="1"/>
              <a:r>
                <a:rPr lang="en-US" altLang="en-US" sz="2800" smtClean="0"/>
                <a:t>1. Multi-pixel </a:t>
              </a:r>
              <a:r>
                <a:rPr lang="en-US" altLang="en-US" sz="2800"/>
                <a:t>co-occurrence, cliques</a:t>
              </a:r>
            </a:p>
            <a:p>
              <a:pPr eaLnBrk="1" hangingPunct="1"/>
              <a:r>
                <a:rPr lang="en-US" altLang="en-US" sz="2800">
                  <a:solidFill>
                    <a:schemeClr val="accent2"/>
                  </a:solidFill>
                </a:rPr>
                <a:t>         </a:t>
              </a:r>
              <a:r>
                <a:rPr lang="en-US" altLang="en-US" sz="1800" smtClean="0"/>
                <a:t>k-gon </a:t>
              </a:r>
              <a:r>
                <a:rPr lang="en-US" altLang="en-US" sz="1800"/>
                <a:t>statistics, </a:t>
              </a:r>
              <a:r>
                <a:rPr lang="en-US" altLang="en-US" sz="1800" smtClean="0"/>
                <a:t>Markov random fields 1970-80s</a:t>
              </a:r>
              <a:endParaRPr lang="en-US" altLang="en-US" sz="1800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16756" y="2966990"/>
            <a:ext cx="7847013" cy="2076451"/>
            <a:chOff x="453" y="1327"/>
            <a:chExt cx="4943" cy="1308"/>
          </a:xfrm>
        </p:grpSpPr>
        <p:sp>
          <p:nvSpPr>
            <p:cNvPr id="17418" name="Text Box 17"/>
            <p:cNvSpPr txBox="1">
              <a:spLocks noChangeArrowheads="1"/>
            </p:cNvSpPr>
            <p:nvPr/>
          </p:nvSpPr>
          <p:spPr bwMode="auto">
            <a:xfrm>
              <a:off x="871" y="1666"/>
              <a:ext cx="167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mtClean="0"/>
                <a:t>Bergen </a:t>
              </a:r>
              <a:r>
                <a:rPr lang="en-US" altLang="en-US"/>
                <a:t>and Adelson 1986,</a:t>
              </a:r>
            </a:p>
            <a:p>
              <a:pPr eaLnBrk="1" hangingPunct="1"/>
              <a:r>
                <a:rPr lang="en-US" altLang="en-US" smtClean="0"/>
                <a:t>Malik </a:t>
              </a:r>
              <a:r>
                <a:rPr lang="en-US" altLang="en-US"/>
                <a:t>and Perona 1990. </a:t>
              </a:r>
            </a:p>
            <a:p>
              <a:pPr eaLnBrk="1" hangingPunct="1"/>
              <a:r>
                <a:rPr lang="en-US" altLang="en-US"/>
                <a:t>Simoncelli et al. 1992</a:t>
              </a:r>
              <a:r>
                <a:rPr lang="en-US" altLang="en-US" smtClean="0"/>
                <a:t>.</a:t>
              </a:r>
              <a:endParaRPr lang="en-US" altLang="en-US"/>
            </a:p>
          </p:txBody>
        </p:sp>
        <p:sp>
          <p:nvSpPr>
            <p:cNvPr id="17419" name="Text Box 18"/>
            <p:cNvSpPr txBox="1">
              <a:spLocks noChangeArrowheads="1"/>
            </p:cNvSpPr>
            <p:nvPr/>
          </p:nvSpPr>
          <p:spPr bwMode="auto">
            <a:xfrm>
              <a:off x="453" y="1327"/>
              <a:ext cx="346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800"/>
                <a:t>2. Linear filtering, Gabor, image pyramid,</a:t>
              </a:r>
            </a:p>
          </p:txBody>
        </p:sp>
        <p:pic>
          <p:nvPicPr>
            <p:cNvPr id="17420" name="Picture 19" descr="simple_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" y="1414"/>
              <a:ext cx="1240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07011" y="4583110"/>
            <a:ext cx="4700588" cy="1212378"/>
            <a:chOff x="409" y="2691"/>
            <a:chExt cx="2961" cy="793"/>
          </a:xfrm>
        </p:grpSpPr>
        <p:sp>
          <p:nvSpPr>
            <p:cNvPr id="17416" name="Text Box 21"/>
            <p:cNvSpPr txBox="1">
              <a:spLocks noChangeArrowheads="1"/>
            </p:cNvSpPr>
            <p:nvPr/>
          </p:nvSpPr>
          <p:spPr bwMode="auto">
            <a:xfrm>
              <a:off x="409" y="2691"/>
              <a:ext cx="2961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 sz="2800"/>
                <a:t>3. Histograms of Gabor</a:t>
              </a:r>
              <a:r>
                <a:rPr lang="en-US" altLang="en-US" sz="2800">
                  <a:solidFill>
                    <a:schemeClr val="accent2"/>
                  </a:solidFill>
                </a:rPr>
                <a:t> </a:t>
              </a:r>
              <a:r>
                <a:rPr lang="en-US" altLang="en-US" sz="2800" smtClean="0"/>
                <a:t>filters – V1</a:t>
              </a:r>
              <a:endParaRPr lang="en-US" altLang="en-US" sz="2800"/>
            </a:p>
          </p:txBody>
        </p:sp>
        <p:sp>
          <p:nvSpPr>
            <p:cNvPr id="17417" name="Text Box 22"/>
            <p:cNvSpPr txBox="1">
              <a:spLocks noChangeArrowheads="1"/>
            </p:cNvSpPr>
            <p:nvPr/>
          </p:nvSpPr>
          <p:spPr bwMode="auto">
            <a:xfrm>
              <a:off x="825" y="3021"/>
              <a:ext cx="2354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Heeger and Bergen,     </a:t>
              </a:r>
              <a:r>
                <a:rPr lang="en-US" altLang="en-US" smtClean="0"/>
                <a:t>Siggraph 1995</a:t>
              </a:r>
            </a:p>
            <a:p>
              <a:r>
                <a:rPr lang="en-US" altLang="en-US"/>
                <a:t>Zhu, Wu, and Mumford </a:t>
              </a:r>
              <a:r>
                <a:rPr lang="en-US" altLang="en-US" smtClean="0"/>
                <a:t>1996-98.</a:t>
              </a:r>
              <a:endParaRPr lang="en-US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161893" y="1263589"/>
                <a:ext cx="40468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)={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800" b="0" i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893" y="1263589"/>
                <a:ext cx="4046851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208744" y="1362723"/>
                <a:ext cx="29154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lang="en-US" smtClean="0"/>
                  <a:t> is the summary of image </a:t>
                </a:r>
                <a:r>
                  <a:rPr lang="en-US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744" y="1362723"/>
                <a:ext cx="291541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r="-62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691796" y="5587367"/>
            <a:ext cx="8376004" cy="1320906"/>
            <a:chOff x="691796" y="5587367"/>
            <a:chExt cx="8376004" cy="1320906"/>
          </a:xfrm>
        </p:grpSpPr>
        <p:sp>
          <p:nvSpPr>
            <p:cNvPr id="2" name="Rectangle 1"/>
            <p:cNvSpPr/>
            <p:nvPr/>
          </p:nvSpPr>
          <p:spPr>
            <a:xfrm>
              <a:off x="691796" y="5769500"/>
              <a:ext cx="4995278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smtClean="0"/>
                <a:t>4. Responses of neurons in ConvNet</a:t>
              </a:r>
            </a:p>
            <a:p>
              <a:r>
                <a:rPr lang="en-US" altLang="en-US" sz="2000"/>
                <a:t> </a:t>
              </a:r>
              <a:r>
                <a:rPr lang="en-US" altLang="en-US" sz="2000" smtClean="0"/>
                <a:t>          </a:t>
              </a:r>
              <a:r>
                <a:rPr lang="en-US" sz="2000"/>
                <a:t>Lu, Zhu, Wu (2015)</a:t>
              </a:r>
            </a:p>
            <a:p>
              <a:r>
                <a:rPr lang="en-US" altLang="en-US" sz="2000" smtClean="0"/>
                <a:t>           </a:t>
              </a:r>
              <a:r>
                <a:rPr lang="en-US" sz="2000" smtClean="0"/>
                <a:t>Xie</a:t>
              </a:r>
              <a:r>
                <a:rPr lang="en-US" sz="2000"/>
                <a:t>, Lu, Zhu, Wu (2016</a:t>
              </a:r>
              <a:r>
                <a:rPr lang="en-US" sz="2000" smtClean="0"/>
                <a:t>)</a:t>
              </a:r>
              <a:endParaRPr lang="en-US" sz="2000"/>
            </a:p>
          </p:txBody>
        </p:sp>
        <p:pic>
          <p:nvPicPr>
            <p:cNvPr id="27" name="Picture 26" descr="net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236" y="5587367"/>
              <a:ext cx="3394564" cy="1270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7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y=+1)&#10;\]&#10;\end{document}&#10;"/>
  <p:tag name="EXTERNALNAME" val="TP_tmp"/>
  <p:tag name="BLEND" val="0"/>
  <p:tag name="TRANSPARENT" val="0"/>
  <p:tag name="RESOLUTION" val="600"/>
  <p:tag name="WORKAROUNDTRANSPARENCYBUG" val="0"/>
  <p:tag name="ALLOWFONTSUBSTITUTION" val="0"/>
  <p:tag name="BITMAPFORMAT" val="pngmono"/>
  <p:tag name="ORIGWIDTH" val="121"/>
  <p:tag name="PICTUREFILESIZE" val="22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^r_1(x)&#10;\]&#10;\end{document}&#10;"/>
  <p:tag name="EXTERNALNAME" val="TP_tmp"/>
  <p:tag name="BLEND" val="0"/>
  <p:tag name="TRANSPARENT" val="0"/>
  <p:tag name="RESOLUTION" val="600"/>
  <p:tag name="WORKAROUNDTRANSPARENCYBUG" val="0"/>
  <p:tag name="ALLOWFONTSUBSTITUTION" val="0"/>
  <p:tag name="BITMAPFORMAT" val="pngmono"/>
  <p:tag name="ORIGWIDTH" val="52"/>
  <p:tag name="PICTUREFILESIZE" val="16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48929"/>
  <p:tag name="ORIGINALWIDTH" val="266.2167"/>
  <p:tag name="OUTPUTDPI" val="1200"/>
  <p:tag name="LATEXADDIN" val="\documentclass{article}&#10;\usepackage{amsmath}&#10;\pagestyle{empty}&#10;\begin{document}&#10;&#10;$t=0$&#10;&#10;&#10;\end{document}"/>
  <p:tag name="IGUANATEXSIZE" val="20"/>
  <p:tag name="IGUANATEXCURSOR" val="85"/>
  <p:tag name="TRANSPARENCY" val="True"/>
  <p:tag name="FILENAME" val=""/>
  <p:tag name="INPUTTYPE" val="0"/>
  <p:tag name="LATEXENGINEID" val="0"/>
  <p:tag name="TEMPFOLDER" val="c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3937"/>
  <p:tag name="ORIGINALWIDTH" val="260.9674"/>
  <p:tag name="OUTPUTDPI" val="1200"/>
  <p:tag name="LATEXADDIN" val="\documentclass{article}&#10;\usepackage{amsmath}&#10;\pagestyle{empty}&#10;\begin{document}&#10;&#10;$t=1$&#10;&#10;&#10;\end{document}"/>
  <p:tag name="IGUANATEXSIZE" val="20"/>
  <p:tag name="IGUANATEXCURSOR" val="85"/>
  <p:tag name="TRANSPARENCY" val="True"/>
  <p:tag name="FILENAME" val=""/>
  <p:tag name="INPUTTYPE" val="0"/>
  <p:tag name="LATEXENGINEID" val="0"/>
  <p:tag name="TEMPFOLDER" val="c: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.98952"/>
  <p:tag name="ORIGINALWIDTH" val="264.7169"/>
  <p:tag name="OUTPUTDPI" val="1200"/>
  <p:tag name="LATEXADDIN" val="\documentclass{article}&#10;\usepackage{amsmath}&#10;\pagestyle{empty}&#10;\begin{document}&#10;&#10;$t=2$&#10;&#10;&#10;\end{document}"/>
  <p:tag name="IGUANATEXSIZE" val="20"/>
  <p:tag name="IGUANATEXCURSOR" val="85"/>
  <p:tag name="TRANSPARENCY" val="True"/>
  <p:tag name="FILENAME" val=""/>
  <p:tag name="INPUTTYPE" val="0"/>
  <p:tag name="LATEXENGINEID" val="0"/>
  <p:tag name="TEMPFOLDER" val="c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3937"/>
  <p:tag name="ORIGINALWIDTH" val="260.9674"/>
  <p:tag name="OUTPUTDPI" val="1200"/>
  <p:tag name="LATEXADDIN" val="\documentclass{article}&#10;\usepackage{amsmath}&#10;\pagestyle{empty}&#10;\begin{document}&#10;&#10;$t=1$&#10;&#10;&#10;\end{document}"/>
  <p:tag name="IGUANATEXSIZE" val="20"/>
  <p:tag name="IGUANATEXCURSOR" val="85"/>
  <p:tag name="TRANSPARENCY" val="True"/>
  <p:tag name="FILENAME" val=""/>
  <p:tag name="INPUTTYPE" val="0"/>
  <p:tag name="LATEXENGINEID" val="0"/>
  <p:tag name="TEMPFOLDER" val="c: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.98952"/>
  <p:tag name="ORIGINALWIDTH" val="264.7169"/>
  <p:tag name="OUTPUTDPI" val="1200"/>
  <p:tag name="LATEXADDIN" val="\documentclass{article}&#10;\usepackage{amsmath}&#10;\pagestyle{empty}&#10;\begin{document}&#10;&#10;$t=2$&#10;&#10;&#10;\end{document}"/>
  <p:tag name="IGUANATEXSIZE" val="20"/>
  <p:tag name="IGUANATEXCURSOR" val="86"/>
  <p:tag name="TRANSPARENCY" val="True"/>
  <p:tag name="FILENAME" val=""/>
  <p:tag name="INPUTTYPE" val="0"/>
  <p:tag name="LATEXENGINEID" val="0"/>
  <p:tag name="TEMPFOLDER" val="c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48929"/>
  <p:tag name="ORIGINALWIDTH" val="296.213"/>
  <p:tag name="OUTPUTDPI" val="1200"/>
  <p:tag name="LATEXADDIN" val="\documentclass{article}&#10;\usepackage{amsmath}&#10;\pagestyle{empty}&#10;\begin{document}&#10;&#10;$t=T$&#10;&#10;&#10;\end{document}"/>
  <p:tag name="IGUANATEXSIZE" val="20"/>
  <p:tag name="IGUANATEXCURSOR" val="85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{amsmath}\pagestyle{empty}&#10;\begin{document}&#10;\[&#10; p_{\lambda}(I|y)= \scriptstyle{ \frac{1}{\sum_I exp\{-\sum_{j=1}^{T}\lambda_j h_j(I) \}}} \displaystyle { exp\{-\sum_{j=1}^{T}\lambda_j h_j(I) \}}&#10;\]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472"/>
  <p:tag name="BOXHEIGHT" val="411"/>
  <p:tag name="BOXFONT" val="10"/>
  <p:tag name="BOXWRAP" val="False"/>
  <p:tag name="WORKAROUNDTRANSPARENCYBUG" val="False"/>
  <p:tag name="ALLOWFONTSUBSTITUTION" val="False"/>
  <p:tag name="BITMAPFORMAT" val="bmpmono"/>
  <p:tag name="ORIGWIDTH" val="460"/>
  <p:tag name="PICTUREFILESIZE" val="2400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{amsmath}\pagestyle{empty}&#10;\begin{document}&#10;\[&#10;   p_{\lambda}(y|I) = \scriptstyle{\frac{1}{\sum_y exp\{\sum_{j=1}^{T}\lambda_j f_j(I,y) \}}} \displaystyle {exp\{ \sum_{j=1}^{T}\lambda_j f_j(I,y) \}}&#10;\]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472"/>
  <p:tag name="BOXHEIGHT" val="411"/>
  <p:tag name="BOXFONT" val="10"/>
  <p:tag name="BOXWRAP" val="False"/>
  <p:tag name="WORKAROUNDTRANSPARENCYBUG" val="False"/>
  <p:tag name="ALLOWFONTSUBSTITUTION" val="False"/>
  <p:tag name="BITMAPFORMAT" val="bmpmono"/>
  <p:tag name="ORIGWIDTH" val="456"/>
  <p:tag name="PICTUREFILESIZE" val="2380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y=+1) = \frac{p(y=+1|x) p(y=-1)}{p(y=-1|x) p(y=+1)} p(x|y=-1)&#10;\]&#10;\end{document}&#10;"/>
  <p:tag name="EXTERNALNAME" val="TP_tmp"/>
  <p:tag name="BLEND" val="0"/>
  <p:tag name="TRANSPARENT" val="0"/>
  <p:tag name="RESOLUTION" val="600"/>
  <p:tag name="WORKAROUNDTRANSPARENCYBUG" val="0"/>
  <p:tag name="ALLOWFONTSUBSTITUTION" val="0"/>
  <p:tag name="BITMAPFORMAT" val="pngmono"/>
  <p:tag name="ORIGWIDTH" val="495"/>
  <p:tag name="PICTUREFILESIZE" val="134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y=+1) = \frac{p(y=+1|x)}{p(y=-1|x)} p(x|y=-1)&#10;\]&#10;\end{document}&#10;"/>
  <p:tag name="EXTERNALNAME" val="TP_tmp"/>
  <p:tag name="BLEND" val="0"/>
  <p:tag name="TRANSPARENT" val="0"/>
  <p:tag name="RESOLUTION" val="600"/>
  <p:tag name="WORKAROUNDTRANSPARENCYBUG" val="0"/>
  <p:tag name="ALLOWFONTSUBSTITUTION" val="0"/>
  <p:tag name="BITMAPFORMAT" val="pngmono"/>
  <p:tag name="ORIGWIDTH" val="394"/>
  <p:tag name="PICTUREFILESIZE" val="99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9.4826"/>
  <p:tag name="ORIGINALWIDTH" val="3029.621"/>
  <p:tag name="OUTPUTDPI" val="1200"/>
  <p:tag name="LATEXADDIN" val="\documentclass{article}&#10;\usepackage{amsmath}&#10;\pagestyle{empty}&#10;\begin{document}&#10;&#10;$p_n(x|y=+1)=\prod_{k=1}^{n} \exp \{2 \alpha_{kt} \sum_t h_{kt}(x) \} p_0 (x| y=-1)$&#10;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^r_4(x)&#10;\]&#10;\end{document}&#10;"/>
  <p:tag name="EXTERNALNAME" val="TP_tmp"/>
  <p:tag name="BLEND" val="0"/>
  <p:tag name="TRANSPARENT" val="0"/>
  <p:tag name="RESOLUTION" val="600"/>
  <p:tag name="WORKAROUNDTRANSPARENCYBUG" val="0"/>
  <p:tag name="ALLOWFONTSUBSTITUTION" val="0"/>
  <p:tag name="BITMAPFORMAT" val="pngmono"/>
  <p:tag name="ORIGWIDTH" val="52"/>
  <p:tag name="PICTUREFILESIZE" val="17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^r_3(x)&#10;\]&#10;\end{document}&#10;"/>
  <p:tag name="EXTERNALNAME" val="TP_tmp"/>
  <p:tag name="BLEND" val="0"/>
  <p:tag name="TRANSPARENT" val="0"/>
  <p:tag name="RESOLUTION" val="600"/>
  <p:tag name="WORKAROUNDTRANSPARENCYBUG" val="0"/>
  <p:tag name="ALLOWFONTSUBSTITUTION" val="0"/>
  <p:tag name="BITMAPFORMAT" val="pngmono"/>
  <p:tag name="ORIGWIDTH" val="52"/>
  <p:tag name="PICTUREFILESIZE" val="18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^r_2(x)&#10;\]&#10;\end{document}&#10;"/>
  <p:tag name="EXTERNALNAME" val="TP_tmp"/>
  <p:tag name="BLEND" val="0"/>
  <p:tag name="TRANSPARENT" val="0"/>
  <p:tag name="RESOLUTION" val="600"/>
  <p:tag name="WORKAROUNDTRANSPARENCYBUG" val="0"/>
  <p:tag name="ALLOWFONTSUBSTITUTION" val="0"/>
  <p:tag name="BITMAPFORMAT" val="pngmono"/>
  <p:tag name="ORIGWIDTH" val="52"/>
  <p:tag name="PICTUREFILESIZE" val="179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23633</TotalTime>
  <Words>3047</Words>
  <Application>Microsoft Office PowerPoint</Application>
  <PresentationFormat>On-screen Show (4:3)</PresentationFormat>
  <Paragraphs>595</Paragraphs>
  <Slides>71</Slides>
  <Notes>8</Notes>
  <HiddenSlides>0</HiddenSlides>
  <MMClips>9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89" baseType="lpstr">
      <vt:lpstr>DengXian</vt:lpstr>
      <vt:lpstr>Helvetica Neue</vt:lpstr>
      <vt:lpstr>ＭＳ Ｐゴシック</vt:lpstr>
      <vt:lpstr>新細明體</vt:lpstr>
      <vt:lpstr>宋体</vt:lpstr>
      <vt:lpstr>华文仿宋</vt:lpstr>
      <vt:lpstr>Arial</vt:lpstr>
      <vt:lpstr>Arial Narrow</vt:lpstr>
      <vt:lpstr>Calibri</vt:lpstr>
      <vt:lpstr>Cambria Math</vt:lpstr>
      <vt:lpstr>Symbol</vt:lpstr>
      <vt:lpstr>Tahoma</vt:lpstr>
      <vt:lpstr>Times New Roman</vt:lpstr>
      <vt:lpstr>Wingdings</vt:lpstr>
      <vt:lpstr>Default Design</vt:lpstr>
      <vt:lpstr>Equation</vt:lpstr>
      <vt:lpstr>Image</vt:lpstr>
      <vt:lpstr>Worksheet</vt:lpstr>
      <vt:lpstr>A Tale of Three Probabilistic Families  ---Descriptive, Generative and Discriminative Image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Searching for the minimum sufficient statistics of a texture </vt:lpstr>
      <vt:lpstr> Pursuing the minimum sufficient feature statistics</vt:lpstr>
      <vt:lpstr> From the perspective of modeling and learning</vt:lpstr>
      <vt:lpstr>PowerPoint Presentation</vt:lpstr>
      <vt:lpstr> </vt:lpstr>
      <vt:lpstr> Toy Example I:  Learning a 2D distribution </vt:lpstr>
      <vt:lpstr>Stochastic set is originated in statistical physics </vt:lpstr>
      <vt:lpstr>Equivalence of deterministic set and probabilistic models</vt:lpstr>
      <vt:lpstr>Relationship between a concept set and a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Learned free-form potential functions in 1-layer 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Property of the descriptive Deep FRAME model</vt:lpstr>
      <vt:lpstr>PowerPoint Presentation</vt:lpstr>
      <vt:lpstr>Summary:   Model (set, concept) pursuit in the universe of images</vt:lpstr>
      <vt:lpstr>PowerPoint Presentation</vt:lpstr>
      <vt:lpstr>Sparse coding                           (Olshausen and Fields, 1995). </vt:lpstr>
      <vt:lpstr>PowerPoint Presentation</vt:lpstr>
      <vt:lpstr>PowerPoint Presentation</vt:lpstr>
      <vt:lpstr>PowerPoint Presentation</vt:lpstr>
      <vt:lpstr>PowerPoint Presentation</vt:lpstr>
      <vt:lpstr>Learning generative model by MLE:           Notation swtich:   X -- latent, Y -- image </vt:lpstr>
      <vt:lpstr>Alternating back-propagation: Langevin Inference and learning</vt:lpstr>
      <vt:lpstr>PowerPoint Presentation</vt:lpstr>
      <vt:lpstr>PowerPoint Presentation</vt:lpstr>
      <vt:lpstr>Comparison with other models: VAE and GAN</vt:lpstr>
      <vt:lpstr>PowerPoint Presentation</vt:lpstr>
      <vt:lpstr>Descriptive models   descriminative boosting</vt:lpstr>
      <vt:lpstr>PowerPoint Presentation</vt:lpstr>
      <vt:lpstr>PowerPoint Presentation</vt:lpstr>
      <vt:lpstr>PowerPoint Presentation</vt:lpstr>
      <vt:lpstr>Using CNN for  discriminative training</vt:lpstr>
      <vt:lpstr>Experiments:      Outperforming ResNet</vt:lpstr>
      <vt:lpstr>Experiments: Using descriptive model for classification                       --- outperforming ResNet</vt:lpstr>
      <vt:lpstr>Learning descriptive model by discriminative                                           introspective networks.</vt:lpstr>
      <vt:lpstr>PowerPoint Presentation</vt:lpstr>
      <vt:lpstr>PowerPoint Presentation</vt:lpstr>
      <vt:lpstr>PowerPoint Presentation</vt:lpstr>
      <vt:lpstr>Simulation: regime transitions in scale space</vt:lpstr>
      <vt:lpstr>Most parsimoneous model over scales</vt:lpstr>
      <vt:lpstr>Building a “telescope” to look into the image space</vt:lpstr>
      <vt:lpstr>Building a “telescope” to look into the image space</vt:lpstr>
      <vt:lpstr>Landscape training on MNIST 0-9                          (64x64 images, 8-dim latent space)</vt:lpstr>
      <vt:lpstr>PowerPoint Presentation</vt:lpstr>
      <vt:lpstr>Mapping the landscape of Ivy at multi image scales</vt:lpstr>
      <vt:lpstr>Landscape of Ivy at scale 4</vt:lpstr>
      <vt:lpstr>Comparing landscape complexity and stability at  scales 1, 4, 7</vt:lpstr>
      <vt:lpstr>PowerPoint Presentation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Statistics Administrator</dc:creator>
  <cp:lastModifiedBy>Song Chun</cp:lastModifiedBy>
  <cp:revision>317</cp:revision>
  <dcterms:created xsi:type="dcterms:W3CDTF">2004-01-16T18:04:28Z</dcterms:created>
  <dcterms:modified xsi:type="dcterms:W3CDTF">2017-09-20T23:34:16Z</dcterms:modified>
</cp:coreProperties>
</file>