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0" r:id="rId2"/>
    <p:sldId id="301" r:id="rId3"/>
    <p:sldId id="280" r:id="rId4"/>
    <p:sldId id="274" r:id="rId5"/>
    <p:sldId id="291" r:id="rId6"/>
    <p:sldId id="295" r:id="rId7"/>
    <p:sldId id="294" r:id="rId8"/>
    <p:sldId id="293" r:id="rId9"/>
    <p:sldId id="299" r:id="rId10"/>
    <p:sldId id="298" r:id="rId11"/>
    <p:sldId id="262" r:id="rId12"/>
    <p:sldId id="300" r:id="rId13"/>
    <p:sldId id="296" r:id="rId14"/>
    <p:sldId id="303" r:id="rId15"/>
    <p:sldId id="302" r:id="rId16"/>
    <p:sldId id="316" r:id="rId17"/>
    <p:sldId id="317" r:id="rId18"/>
    <p:sldId id="318" r:id="rId19"/>
    <p:sldId id="319" r:id="rId20"/>
    <p:sldId id="310" r:id="rId21"/>
    <p:sldId id="311" r:id="rId22"/>
    <p:sldId id="304" r:id="rId23"/>
    <p:sldId id="305" r:id="rId24"/>
    <p:sldId id="306" r:id="rId25"/>
    <p:sldId id="312" r:id="rId26"/>
    <p:sldId id="314" r:id="rId27"/>
    <p:sldId id="32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6E870-52EF-4020-8609-289C82D3082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5789A-8D57-4676-9BFD-ABEFB9C78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7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BBF1-87EB-46B9-ADC2-49071A4E48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3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then on, the animal use tool have 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extensively studies in the field of cognitive science.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August 2002 issue of Science, Weir et al. report a remarkable observation: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toolmaking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behavior of New Caledonian crows. In the experiments, a captive female crow, confronted with a task that required a curved tool (retrieving a food-containing bucket from a vertical pipe), spontaneously bent a piece of straight wire into a hooked shape -- and then repeated the behavior in nine out of ten subsequent trials.</a:t>
            </a:r>
            <a:endParaRPr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E67BA-915E-4375-B287-BDD540125B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6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1925" y="781050"/>
            <a:ext cx="6932613" cy="39004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A8D8-D1E7-4CE4-A398-939A43543B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5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6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4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4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2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7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8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3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0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635BBB-0580-464D-934D-2AB1690BCEB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97DCD-5941-49F2-BE63-881414E57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3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779" y="485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289" y="1119353"/>
            <a:ext cx="11603421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94288" y="6356350"/>
            <a:ext cx="11603421" cy="0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664779" y="6356350"/>
            <a:ext cx="10620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 Arial Narrow"/>
              </a:rPr>
              <a:t>Vision Meet Cognition:</a:t>
            </a:r>
            <a:r>
              <a:rPr lang="en-US" sz="1200" baseline="0" dirty="0" smtClean="0">
                <a:latin typeface=" Arial Narrow"/>
              </a:rPr>
              <a:t> Functionality, Physics, Intentionality and Causality</a:t>
            </a:r>
            <a:r>
              <a:rPr lang="en-US" sz="1200" dirty="0" smtClean="0">
                <a:latin typeface=" Arial Narrow"/>
              </a:rPr>
              <a:t>                                                                                                               June, 2015</a:t>
            </a:r>
            <a:endParaRPr lang="en-US" sz="1200" dirty="0">
              <a:latin typeface=" 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648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2060"/>
          </a:solidFill>
          <a:latin typeface=" Arial Narrow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 Arial Narrow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 Arial Narrow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 Arial Narrow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 Arial Narrow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 Arial Narrow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22.png"/><Relationship Id="rId4" Type="http://schemas.openxmlformats.org/officeDocument/2006/relationships/video" Target="../media/media4.mp4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7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5" Type="http://schemas.microsoft.com/office/2007/relationships/media" Target="../media/media10.mp4"/><Relationship Id="rId10" Type="http://schemas.openxmlformats.org/officeDocument/2006/relationships/image" Target="../media/image44.png"/><Relationship Id="rId4" Type="http://schemas.openxmlformats.org/officeDocument/2006/relationships/video" Target="../media/media9.mp4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media" Target="../media/media17.mp4"/><Relationship Id="rId18" Type="http://schemas.openxmlformats.org/officeDocument/2006/relationships/video" Target="../media/media19.mp4"/><Relationship Id="rId26" Type="http://schemas.openxmlformats.org/officeDocument/2006/relationships/image" Target="../media/image51.png"/><Relationship Id="rId39" Type="http://schemas.microsoft.com/office/2007/relationships/hdphoto" Target="../media/hdphoto4.wdp"/><Relationship Id="rId21" Type="http://schemas.openxmlformats.org/officeDocument/2006/relationships/slideLayout" Target="../slideLayouts/slideLayout6.xml"/><Relationship Id="rId34" Type="http://schemas.openxmlformats.org/officeDocument/2006/relationships/image" Target="../media/image58.png"/><Relationship Id="rId42" Type="http://schemas.openxmlformats.org/officeDocument/2006/relationships/image" Target="../media/image62.png"/><Relationship Id="rId47" Type="http://schemas.microsoft.com/office/2007/relationships/hdphoto" Target="../media/hdphoto8.wdp"/><Relationship Id="rId50" Type="http://schemas.openxmlformats.org/officeDocument/2006/relationships/image" Target="../media/image66.png"/><Relationship Id="rId7" Type="http://schemas.microsoft.com/office/2007/relationships/media" Target="../media/media14.mp4"/><Relationship Id="rId2" Type="http://schemas.openxmlformats.org/officeDocument/2006/relationships/video" Target="../media/media11.mp4"/><Relationship Id="rId16" Type="http://schemas.openxmlformats.org/officeDocument/2006/relationships/video" Target="../media/media18.mp4"/><Relationship Id="rId29" Type="http://schemas.openxmlformats.org/officeDocument/2006/relationships/image" Target="../media/image54.png"/><Relationship Id="rId11" Type="http://schemas.microsoft.com/office/2007/relationships/media" Target="../media/media16.mp4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microsoft.com/office/2007/relationships/hdphoto" Target="../media/hdphoto3.wdp"/><Relationship Id="rId40" Type="http://schemas.openxmlformats.org/officeDocument/2006/relationships/image" Target="../media/image61.png"/><Relationship Id="rId45" Type="http://schemas.microsoft.com/office/2007/relationships/hdphoto" Target="../media/hdphoto7.wdp"/><Relationship Id="rId5" Type="http://schemas.microsoft.com/office/2007/relationships/media" Target="../media/media13.mp4"/><Relationship Id="rId15" Type="http://schemas.microsoft.com/office/2007/relationships/media" Target="../media/media18.mp4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59.png"/><Relationship Id="rId49" Type="http://schemas.microsoft.com/office/2007/relationships/hdphoto" Target="../media/hdphoto9.wdp"/><Relationship Id="rId10" Type="http://schemas.openxmlformats.org/officeDocument/2006/relationships/video" Target="../media/media15.mp4"/><Relationship Id="rId19" Type="http://schemas.microsoft.com/office/2007/relationships/media" Target="../media/media20.mp4"/><Relationship Id="rId31" Type="http://schemas.openxmlformats.org/officeDocument/2006/relationships/image" Target="../media/image56.png"/><Relationship Id="rId44" Type="http://schemas.openxmlformats.org/officeDocument/2006/relationships/image" Target="../media/image63.png"/><Relationship Id="rId4" Type="http://schemas.openxmlformats.org/officeDocument/2006/relationships/video" Target="../media/media12.mp4"/><Relationship Id="rId9" Type="http://schemas.microsoft.com/office/2007/relationships/media" Target="../media/media15.mp4"/><Relationship Id="rId14" Type="http://schemas.openxmlformats.org/officeDocument/2006/relationships/video" Target="../media/media17.mp4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microsoft.com/office/2007/relationships/hdphoto" Target="../media/hdphoto2.wdp"/><Relationship Id="rId43" Type="http://schemas.microsoft.com/office/2007/relationships/hdphoto" Target="../media/hdphoto6.wdp"/><Relationship Id="rId48" Type="http://schemas.openxmlformats.org/officeDocument/2006/relationships/image" Target="../media/image65.png"/><Relationship Id="rId8" Type="http://schemas.openxmlformats.org/officeDocument/2006/relationships/video" Target="../media/media14.mp4"/><Relationship Id="rId51" Type="http://schemas.microsoft.com/office/2007/relationships/hdphoto" Target="../media/hdphoto10.wdp"/><Relationship Id="rId3" Type="http://schemas.microsoft.com/office/2007/relationships/media" Target="../media/media12.mp4"/><Relationship Id="rId12" Type="http://schemas.openxmlformats.org/officeDocument/2006/relationships/video" Target="../media/media16.mp4"/><Relationship Id="rId17" Type="http://schemas.microsoft.com/office/2007/relationships/media" Target="../media/media19.mp4"/><Relationship Id="rId25" Type="http://schemas.openxmlformats.org/officeDocument/2006/relationships/image" Target="../media/image50.png"/><Relationship Id="rId33" Type="http://schemas.microsoft.com/office/2007/relationships/hdphoto" Target="../media/hdphoto1.wdp"/><Relationship Id="rId38" Type="http://schemas.openxmlformats.org/officeDocument/2006/relationships/image" Target="../media/image60.png"/><Relationship Id="rId46" Type="http://schemas.openxmlformats.org/officeDocument/2006/relationships/image" Target="../media/image64.png"/><Relationship Id="rId20" Type="http://schemas.openxmlformats.org/officeDocument/2006/relationships/video" Target="../media/media20.mp4"/><Relationship Id="rId41" Type="http://schemas.microsoft.com/office/2007/relationships/hdphoto" Target="../media/hdphoto5.wdp"/><Relationship Id="rId1" Type="http://schemas.microsoft.com/office/2007/relationships/media" Target="../media/media11.mp4"/><Relationship Id="rId6" Type="http://schemas.openxmlformats.org/officeDocument/2006/relationships/video" Target="../media/media13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darpa.mil/uploadedImages/Content/NewsEvents/Releases/2015/WPI_027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995" y="1196337"/>
            <a:ext cx="112944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Rethinking Vision from the Perspective of Agents</a:t>
            </a:r>
          </a:p>
          <a:p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             </a:t>
            </a:r>
          </a:p>
          <a:p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            --- </a:t>
            </a:r>
            <a:r>
              <a:rPr lang="en-US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Task-</a:t>
            </a:r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c</a:t>
            </a:r>
            <a:r>
              <a:rPr lang="en-US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entered</a:t>
            </a:r>
            <a:r>
              <a:rPr lang="en-US" sz="3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Modeling, Inference and Learning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79342" y="4092596"/>
            <a:ext cx="539064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Song-Chun </a:t>
            </a:r>
            <a:r>
              <a:rPr lang="en-US" sz="2400" dirty="0" smtClean="0">
                <a:latin typeface="Arial Narrow" panose="020B0606020202030204" pitchFamily="34" charset="0"/>
              </a:rPr>
              <a:t>Zhu</a:t>
            </a:r>
          </a:p>
          <a:p>
            <a:endParaRPr lang="en-US" sz="2400" dirty="0" smtClean="0">
              <a:latin typeface="Arial Narrow" panose="020B0606020202030204" pitchFamily="34" charset="0"/>
            </a:endParaRPr>
          </a:p>
          <a:p>
            <a:r>
              <a:rPr lang="en-US" sz="2400" dirty="0" smtClean="0">
                <a:latin typeface="Arial Narrow" panose="020B0606020202030204" pitchFamily="34" charset="0"/>
              </a:rPr>
              <a:t>Center of Vision, Cognition, Learning and Arts </a:t>
            </a:r>
          </a:p>
          <a:p>
            <a:r>
              <a:rPr lang="en-US" sz="2400" dirty="0" smtClean="0">
                <a:latin typeface="Arial Narrow" panose="020B0606020202030204" pitchFamily="34" charset="0"/>
              </a:rPr>
              <a:t>University of California, Los Angeles</a:t>
            </a:r>
          </a:p>
        </p:txBody>
      </p:sp>
    </p:spTree>
    <p:extLst>
      <p:ext uri="{BB962C8B-B14F-4D97-AF65-F5344CB8AC3E}">
        <p14:creationId xmlns:p14="http://schemas.microsoft.com/office/powerpoint/2010/main" val="250584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9577" t="20333" r="7203" b="9926"/>
          <a:stretch/>
        </p:blipFill>
        <p:spPr>
          <a:xfrm>
            <a:off x="7650354" y="2891223"/>
            <a:ext cx="4363455" cy="3966777"/>
          </a:xfrm>
          <a:prstGeom prst="rect">
            <a:avLst/>
          </a:prstGeom>
        </p:spPr>
      </p:pic>
      <p:pic>
        <p:nvPicPr>
          <p:cNvPr id="3" name="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1763" t="13472" r="11450"/>
          <a:stretch/>
        </p:blipFill>
        <p:spPr>
          <a:xfrm>
            <a:off x="7650354" y="54259"/>
            <a:ext cx="4363456" cy="2770142"/>
          </a:xfrm>
          <a:prstGeom prst="rect">
            <a:avLst/>
          </a:prstGeom>
        </p:spPr>
      </p:pic>
      <p:pic>
        <p:nvPicPr>
          <p:cNvPr id="4" name="0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974" r="734"/>
          <a:stretch/>
        </p:blipFill>
        <p:spPr>
          <a:xfrm>
            <a:off x="363498" y="2534216"/>
            <a:ext cx="6058723" cy="3472689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40564" y="0"/>
            <a:ext cx="818598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Understanding objects in the context of a task.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564" y="1439330"/>
            <a:ext cx="5484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Why and how,  beyond what and where !</a:t>
            </a:r>
            <a:endParaRPr 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8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89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341" t="13380" r="44511" b="40200"/>
          <a:stretch/>
        </p:blipFill>
        <p:spPr>
          <a:xfrm flipH="1">
            <a:off x="471797" y="1866085"/>
            <a:ext cx="4919600" cy="387521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8521" y="334651"/>
            <a:ext cx="11384923" cy="6158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Understanding objects in the context of a task:  enabling one-shot learning</a:t>
            </a:r>
          </a:p>
        </p:txBody>
      </p:sp>
      <p:pic>
        <p:nvPicPr>
          <p:cNvPr id="12" name="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1692" t="19470" r="47567" b="41189"/>
          <a:stretch/>
        </p:blipFill>
        <p:spPr>
          <a:xfrm flipH="1">
            <a:off x="6831252" y="1866085"/>
            <a:ext cx="3619034" cy="38613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6068" y="1211997"/>
            <a:ext cx="4879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Test:  generalization and innovation!</a:t>
            </a:r>
            <a:endParaRPr 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1797" y="1211997"/>
            <a:ext cx="4910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Learning:  </a:t>
            </a:r>
            <a:r>
              <a:rPr lang="en-US" sz="28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from one </a:t>
            </a:r>
            <a:r>
              <a:rPr lang="en-US" sz="28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human example</a:t>
            </a:r>
            <a:endParaRPr 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509" y="5840341"/>
            <a:ext cx="8471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Task: crash a walnut.  Observed in one setting (left) and tested in another setting (right).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2927" y="327550"/>
            <a:ext cx="10788347" cy="6158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III. Task-centered representation, learning and inference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4445" y="1839129"/>
            <a:ext cx="10359401" cy="3158786"/>
            <a:chOff x="646649" y="1445233"/>
            <a:chExt cx="10359401" cy="3158786"/>
          </a:xfrm>
        </p:grpSpPr>
        <p:grpSp>
          <p:nvGrpSpPr>
            <p:cNvPr id="4" name="Group 3"/>
            <p:cNvGrpSpPr/>
            <p:nvPr/>
          </p:nvGrpSpPr>
          <p:grpSpPr>
            <a:xfrm>
              <a:off x="646649" y="1445233"/>
              <a:ext cx="10359401" cy="1279768"/>
              <a:chOff x="990600" y="2329441"/>
              <a:chExt cx="7543800" cy="239495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90600" y="2438400"/>
                <a:ext cx="7543800" cy="2286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89897" y="2329441"/>
                <a:ext cx="3487017" cy="1094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“Dark Matter and Dark Energy”</a:t>
                </a:r>
              </a:p>
            </p:txBody>
          </p:sp>
        </p:grpSp>
        <p:pic>
          <p:nvPicPr>
            <p:cNvPr id="5" name="Picture 2" descr="C:\Users\Song-Chun Zhu\Desktop\dark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62849" y="3013933"/>
              <a:ext cx="2743201" cy="1590086"/>
            </a:xfrm>
            <a:prstGeom prst="rect">
              <a:avLst/>
            </a:prstGeom>
            <a:noFill/>
          </p:spPr>
        </p:pic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04445" y="1232331"/>
            <a:ext cx="42242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Three levels of representations</a:t>
            </a:r>
            <a:endParaRPr lang="en-US" sz="2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483" y="5267546"/>
            <a:ext cx="5899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I:  View-centered </a:t>
            </a:r>
            <a:r>
              <a:rPr lang="en-US" sz="2000" dirty="0">
                <a:latin typeface="Arial Narrow" panose="020B0606020202030204" pitchFamily="34" charset="0"/>
              </a:rPr>
              <a:t>(</a:t>
            </a:r>
            <a:r>
              <a:rPr lang="en-US" sz="20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Appearance-based, 2D, 1990-2010</a:t>
            </a:r>
            <a:r>
              <a:rPr lang="en-US" sz="2000" dirty="0" smtClean="0">
                <a:latin typeface="Arial Narrow" panose="020B0606020202030204" pitchFamily="34" charset="0"/>
              </a:rPr>
              <a:t>)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445" y="2518399"/>
            <a:ext cx="7295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III: Task-centered </a:t>
            </a:r>
            <a:r>
              <a:rPr lang="en-US" sz="2000" dirty="0" smtClean="0">
                <a:latin typeface="Arial Narrow" panose="020B0606020202030204" pitchFamily="34" charset="0"/>
              </a:rPr>
              <a:t>(</a:t>
            </a:r>
            <a:r>
              <a:rPr lang="en-US" sz="20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Functionality, Physics, Intentionality and Causality</a:t>
            </a:r>
            <a:r>
              <a:rPr lang="en-US" sz="2000" dirty="0" smtClean="0">
                <a:latin typeface="Arial Narrow" panose="020B0606020202030204" pitchFamily="34" charset="0"/>
              </a:rPr>
              <a:t>)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69483" y="3931611"/>
            <a:ext cx="6189515" cy="1335935"/>
            <a:chOff x="711687" y="3537715"/>
            <a:chExt cx="6189515" cy="1335935"/>
          </a:xfrm>
        </p:grpSpPr>
        <p:sp>
          <p:nvSpPr>
            <p:cNvPr id="12" name="Rectangle 11"/>
            <p:cNvSpPr/>
            <p:nvPr/>
          </p:nvSpPr>
          <p:spPr>
            <a:xfrm>
              <a:off x="711687" y="3537715"/>
              <a:ext cx="61895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latin typeface="Arial Narrow" panose="020B0606020202030204" pitchFamily="34" charset="0"/>
                </a:rPr>
                <a:t>II: Object-centered </a:t>
              </a:r>
              <a:r>
                <a:rPr lang="en-US" sz="2000" dirty="0">
                  <a:latin typeface="Arial Narrow" panose="020B0606020202030204" pitchFamily="34" charset="0"/>
                </a:rPr>
                <a:t>(</a:t>
              </a:r>
              <a:r>
                <a:rPr lang="en-US" sz="2000" dirty="0" smtClean="0">
                  <a:solidFill>
                    <a:srgbClr val="00B0F0"/>
                  </a:solidFill>
                  <a:latin typeface="Arial Narrow" panose="020B0606020202030204" pitchFamily="34" charset="0"/>
                </a:rPr>
                <a:t>Geometry-based, 3D, 1970-1990</a:t>
              </a:r>
              <a:r>
                <a:rPr lang="en-US" sz="2000" dirty="0" smtClean="0">
                  <a:latin typeface="Arial Narrow" panose="020B0606020202030204" pitchFamily="34" charset="0"/>
                </a:rPr>
                <a:t>) </a:t>
              </a:r>
              <a:endParaRPr lang="en-US" sz="2000" dirty="0">
                <a:latin typeface="Arial Narrow" panose="020B0606020202030204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805354" y="4149969"/>
              <a:ext cx="0" cy="723681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>
            <a:off x="1763150" y="3207930"/>
            <a:ext cx="0" cy="723681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1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176999" y="496456"/>
            <a:ext cx="239980" cy="28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343" y="2490608"/>
            <a:ext cx="1553934" cy="16263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235" y="2496239"/>
            <a:ext cx="1657767" cy="16298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57" y="4062398"/>
            <a:ext cx="1750286" cy="15886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82" y="4062398"/>
            <a:ext cx="1812569" cy="1611173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42" y="4116944"/>
            <a:ext cx="1668862" cy="158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253308" y="296843"/>
            <a:ext cx="10515600" cy="5780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Defining tasks as changing “fluents”</a:t>
            </a:r>
            <a:endParaRPr lang="en-US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1451" y="1916725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physical fluents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172" y="2490608"/>
            <a:ext cx="1941964" cy="156249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09956" y="1967388"/>
            <a:ext cx="188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s</a:t>
            </a:r>
            <a:r>
              <a:rPr lang="en-US" sz="2800" dirty="0" smtClean="0">
                <a:latin typeface="Arial Narrow" panose="020B0606020202030204" pitchFamily="34" charset="0"/>
              </a:rPr>
              <a:t>ocial fluents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0675" y="2490608"/>
            <a:ext cx="3871171" cy="3182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308" y="1159251"/>
            <a:ext cx="11535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Fluents</a:t>
            </a:r>
            <a:r>
              <a:rPr lang="en-U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are time-varying object states, in contrast to </a:t>
            </a:r>
            <a:r>
              <a:rPr lang="en-US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attributes</a:t>
            </a:r>
            <a:r>
              <a:rPr lang="en-U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(invariant under watch).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763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36213" y="371583"/>
            <a:ext cx="5606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Imagine with other areas in the brain</a:t>
            </a:r>
            <a:endParaRPr lang="en-US" sz="3200" dirty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3" y="2334042"/>
            <a:ext cx="3212870" cy="3127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0" t="38038" r="424" b="10166"/>
          <a:stretch/>
        </p:blipFill>
        <p:spPr>
          <a:xfrm>
            <a:off x="6936340" y="1132512"/>
            <a:ext cx="5005991" cy="207037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8283" y="1350772"/>
            <a:ext cx="2567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Given a task and </a:t>
            </a:r>
          </a:p>
          <a:p>
            <a:pPr algn="ctr"/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a set of objects</a:t>
            </a:r>
            <a:endParaRPr lang="en-US" sz="2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5494" y="340509"/>
            <a:ext cx="10788347" cy="6158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Task-centered representation</a:t>
            </a:r>
          </a:p>
        </p:txBody>
      </p:sp>
      <p:pic>
        <p:nvPicPr>
          <p:cNvPr id="1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t="22407" r="17892" b="30926"/>
          <a:stretch/>
        </p:blipFill>
        <p:spPr>
          <a:xfrm>
            <a:off x="5564847" y="3602827"/>
            <a:ext cx="2046766" cy="1072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692" y="3532831"/>
            <a:ext cx="2626425" cy="1460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4932" y="3192317"/>
            <a:ext cx="578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How/where to grasp?  where to crack the nut?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4932" y="5034500"/>
            <a:ext cx="5253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Calculating the physics to change fluent?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109" y="5490004"/>
            <a:ext cx="1032018" cy="928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700" y="5515726"/>
            <a:ext cx="1292248" cy="95380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6961127" y="5951669"/>
            <a:ext cx="985652" cy="24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6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矩形 424"/>
          <p:cNvSpPr/>
          <p:nvPr/>
        </p:nvSpPr>
        <p:spPr>
          <a:xfrm>
            <a:off x="520505" y="3871473"/>
            <a:ext cx="3214755" cy="20629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0" name="矩形 59"/>
          <p:cNvSpPr/>
          <p:nvPr/>
        </p:nvSpPr>
        <p:spPr>
          <a:xfrm>
            <a:off x="893391" y="1076083"/>
            <a:ext cx="108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</a:t>
            </a:r>
            <a:r>
              <a:rPr lang="en-US" sz="2000" dirty="0"/>
              <a:t>  t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1" name="直接连接符 10"/>
          <p:cNvCxnSpPr>
            <a:stCxn id="365" idx="4"/>
          </p:cNvCxnSpPr>
          <p:nvPr/>
        </p:nvCxnSpPr>
        <p:spPr>
          <a:xfrm flipH="1">
            <a:off x="1569022" y="4368782"/>
            <a:ext cx="809321" cy="4705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365" idx="4"/>
            <a:endCxn id="371" idx="1"/>
          </p:cNvCxnSpPr>
          <p:nvPr/>
        </p:nvCxnSpPr>
        <p:spPr>
          <a:xfrm>
            <a:off x="2378344" y="4368782"/>
            <a:ext cx="331734" cy="3902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370" idx="4"/>
            <a:endCxn id="390" idx="0"/>
          </p:cNvCxnSpPr>
          <p:nvPr/>
        </p:nvCxnSpPr>
        <p:spPr>
          <a:xfrm>
            <a:off x="2130528" y="4977055"/>
            <a:ext cx="189534" cy="448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1422934" y="4977056"/>
            <a:ext cx="146088" cy="448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剪去单角的矩形 115"/>
          <p:cNvSpPr/>
          <p:nvPr/>
        </p:nvSpPr>
        <p:spPr>
          <a:xfrm>
            <a:off x="541909" y="3915600"/>
            <a:ext cx="1018627" cy="449740"/>
          </a:xfrm>
          <a:prstGeom prst="snip1Rect">
            <a:avLst>
              <a:gd name="adj" fmla="val 4690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S-pg t</a:t>
            </a:r>
            <a:r>
              <a:rPr lang="en-US" sz="2000" baseline="-25000" dirty="0"/>
              <a:t>1</a:t>
            </a:r>
          </a:p>
        </p:txBody>
      </p:sp>
      <p:sp>
        <p:nvSpPr>
          <p:cNvPr id="134" name="Freeform 28"/>
          <p:cNvSpPr/>
          <p:nvPr/>
        </p:nvSpPr>
        <p:spPr>
          <a:xfrm>
            <a:off x="2051057" y="5169020"/>
            <a:ext cx="161798" cy="46731"/>
          </a:xfrm>
          <a:custGeom>
            <a:avLst/>
            <a:gdLst>
              <a:gd name="connsiteX0" fmla="*/ 0 w 800100"/>
              <a:gd name="connsiteY0" fmla="*/ 0 h 104813"/>
              <a:gd name="connsiteX1" fmla="*/ 419100 w 800100"/>
              <a:gd name="connsiteY1" fmla="*/ 104775 h 104813"/>
              <a:gd name="connsiteX2" fmla="*/ 800100 w 800100"/>
              <a:gd name="connsiteY2" fmla="*/ 9525 h 1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104813">
                <a:moveTo>
                  <a:pt x="0" y="0"/>
                </a:moveTo>
                <a:cubicBezTo>
                  <a:pt x="142875" y="51594"/>
                  <a:pt x="285750" y="103188"/>
                  <a:pt x="419100" y="104775"/>
                </a:cubicBezTo>
                <a:cubicBezTo>
                  <a:pt x="552450" y="106363"/>
                  <a:pt x="676275" y="57944"/>
                  <a:pt x="800100" y="952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8" name="Freeform 28"/>
          <p:cNvSpPr/>
          <p:nvPr/>
        </p:nvSpPr>
        <p:spPr>
          <a:xfrm>
            <a:off x="2277276" y="4432908"/>
            <a:ext cx="152957" cy="46731"/>
          </a:xfrm>
          <a:custGeom>
            <a:avLst/>
            <a:gdLst>
              <a:gd name="connsiteX0" fmla="*/ 0 w 800100"/>
              <a:gd name="connsiteY0" fmla="*/ 0 h 104813"/>
              <a:gd name="connsiteX1" fmla="*/ 419100 w 800100"/>
              <a:gd name="connsiteY1" fmla="*/ 104775 h 104813"/>
              <a:gd name="connsiteX2" fmla="*/ 800100 w 800100"/>
              <a:gd name="connsiteY2" fmla="*/ 9525 h 1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104813">
                <a:moveTo>
                  <a:pt x="0" y="0"/>
                </a:moveTo>
                <a:cubicBezTo>
                  <a:pt x="142875" y="51594"/>
                  <a:pt x="285750" y="103188"/>
                  <a:pt x="419100" y="104775"/>
                </a:cubicBezTo>
                <a:cubicBezTo>
                  <a:pt x="552450" y="106363"/>
                  <a:pt x="676275" y="57944"/>
                  <a:pt x="800100" y="952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62" name="矩形 61"/>
          <p:cNvSpPr/>
          <p:nvPr/>
        </p:nvSpPr>
        <p:spPr>
          <a:xfrm>
            <a:off x="582463" y="4698414"/>
            <a:ext cx="939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</a:p>
        </p:txBody>
      </p:sp>
      <p:sp>
        <p:nvSpPr>
          <p:cNvPr id="365" name="椭圆 364"/>
          <p:cNvSpPr/>
          <p:nvPr/>
        </p:nvSpPr>
        <p:spPr>
          <a:xfrm>
            <a:off x="2314283" y="4231020"/>
            <a:ext cx="128121" cy="13776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0" name="椭圆 369"/>
          <p:cNvSpPr/>
          <p:nvPr/>
        </p:nvSpPr>
        <p:spPr>
          <a:xfrm>
            <a:off x="2066467" y="4839293"/>
            <a:ext cx="128121" cy="13776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371" name="椭圆 370"/>
          <p:cNvSpPr/>
          <p:nvPr/>
        </p:nvSpPr>
        <p:spPr>
          <a:xfrm>
            <a:off x="2691314" y="4738895"/>
            <a:ext cx="128121" cy="137763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cxnSp>
        <p:nvCxnSpPr>
          <p:cNvPr id="374" name="直接连接符 373"/>
          <p:cNvCxnSpPr>
            <a:stCxn id="365" idx="4"/>
            <a:endCxn id="370" idx="0"/>
          </p:cNvCxnSpPr>
          <p:nvPr/>
        </p:nvCxnSpPr>
        <p:spPr>
          <a:xfrm flipH="1">
            <a:off x="2130528" y="4368782"/>
            <a:ext cx="247816" cy="4705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7" name="矩形 376"/>
          <p:cNvSpPr/>
          <p:nvPr/>
        </p:nvSpPr>
        <p:spPr>
          <a:xfrm>
            <a:off x="2613988" y="4353955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3" name="矩形 382"/>
          <p:cNvSpPr/>
          <p:nvPr/>
        </p:nvSpPr>
        <p:spPr>
          <a:xfrm>
            <a:off x="501937" y="5309004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</a:t>
            </a:r>
          </a:p>
        </p:txBody>
      </p:sp>
      <p:cxnSp>
        <p:nvCxnSpPr>
          <p:cNvPr id="385" name="直接连接符 384"/>
          <p:cNvCxnSpPr/>
          <p:nvPr/>
        </p:nvCxnSpPr>
        <p:spPr>
          <a:xfrm flipH="1" flipV="1">
            <a:off x="1569022" y="4977055"/>
            <a:ext cx="147340" cy="4317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0" name="椭圆 389"/>
          <p:cNvSpPr/>
          <p:nvPr/>
        </p:nvSpPr>
        <p:spPr>
          <a:xfrm>
            <a:off x="2256001" y="5425177"/>
            <a:ext cx="128121" cy="13776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393" name="椭圆 392"/>
          <p:cNvSpPr/>
          <p:nvPr/>
        </p:nvSpPr>
        <p:spPr>
          <a:xfrm>
            <a:off x="1896251" y="5425177"/>
            <a:ext cx="128121" cy="13776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cxnSp>
        <p:nvCxnSpPr>
          <p:cNvPr id="394" name="直接连接符 393"/>
          <p:cNvCxnSpPr>
            <a:stCxn id="370" idx="4"/>
            <a:endCxn id="393" idx="0"/>
          </p:cNvCxnSpPr>
          <p:nvPr/>
        </p:nvCxnSpPr>
        <p:spPr>
          <a:xfrm flipH="1">
            <a:off x="1960312" y="4977055"/>
            <a:ext cx="170216" cy="4481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7" name="Freeform 28"/>
          <p:cNvSpPr/>
          <p:nvPr/>
        </p:nvSpPr>
        <p:spPr>
          <a:xfrm>
            <a:off x="1523836" y="5159350"/>
            <a:ext cx="109248" cy="46731"/>
          </a:xfrm>
          <a:custGeom>
            <a:avLst/>
            <a:gdLst>
              <a:gd name="connsiteX0" fmla="*/ 0 w 800100"/>
              <a:gd name="connsiteY0" fmla="*/ 0 h 104813"/>
              <a:gd name="connsiteX1" fmla="*/ 419100 w 800100"/>
              <a:gd name="connsiteY1" fmla="*/ 104775 h 104813"/>
              <a:gd name="connsiteX2" fmla="*/ 800100 w 800100"/>
              <a:gd name="connsiteY2" fmla="*/ 9525 h 1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104813">
                <a:moveTo>
                  <a:pt x="0" y="0"/>
                </a:moveTo>
                <a:cubicBezTo>
                  <a:pt x="142875" y="51594"/>
                  <a:pt x="285750" y="103188"/>
                  <a:pt x="419100" y="104775"/>
                </a:cubicBezTo>
                <a:cubicBezTo>
                  <a:pt x="552450" y="106363"/>
                  <a:pt x="676275" y="57944"/>
                  <a:pt x="800100" y="952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402" name="直接连接符 401"/>
          <p:cNvCxnSpPr/>
          <p:nvPr/>
        </p:nvCxnSpPr>
        <p:spPr>
          <a:xfrm>
            <a:off x="2832995" y="4822290"/>
            <a:ext cx="267841" cy="4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" name="矩形 409"/>
          <p:cNvSpPr/>
          <p:nvPr/>
        </p:nvSpPr>
        <p:spPr>
          <a:xfrm>
            <a:off x="2975544" y="4668470"/>
            <a:ext cx="1021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</a:p>
        </p:txBody>
      </p:sp>
      <p:sp>
        <p:nvSpPr>
          <p:cNvPr id="411" name="矩形 410"/>
          <p:cNvSpPr/>
          <p:nvPr/>
        </p:nvSpPr>
        <p:spPr>
          <a:xfrm>
            <a:off x="3010188" y="4919601"/>
            <a:ext cx="1080745" cy="707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hardness</a:t>
            </a:r>
          </a:p>
        </p:txBody>
      </p:sp>
      <p:sp>
        <p:nvSpPr>
          <p:cNvPr id="418" name="矩形 417"/>
          <p:cNvSpPr/>
          <p:nvPr/>
        </p:nvSpPr>
        <p:spPr>
          <a:xfrm>
            <a:off x="3315593" y="5108949"/>
            <a:ext cx="184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3" name="矩形 422"/>
          <p:cNvSpPr/>
          <p:nvPr/>
        </p:nvSpPr>
        <p:spPr>
          <a:xfrm>
            <a:off x="1596169" y="5566851"/>
            <a:ext cx="542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" name="矩形 269"/>
          <p:cNvSpPr/>
          <p:nvPr/>
        </p:nvSpPr>
        <p:spPr>
          <a:xfrm>
            <a:off x="4679175" y="4140938"/>
            <a:ext cx="2219518" cy="12836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1" name="剪去单角的矩形 270"/>
          <p:cNvSpPr/>
          <p:nvPr/>
        </p:nvSpPr>
        <p:spPr>
          <a:xfrm>
            <a:off x="4369409" y="4154099"/>
            <a:ext cx="828360" cy="417360"/>
          </a:xfrm>
          <a:prstGeom prst="snip1Rect">
            <a:avLst>
              <a:gd name="adj" fmla="val 4690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C</a:t>
            </a:r>
            <a:r>
              <a:rPr lang="en-US" sz="2000" dirty="0"/>
              <a:t>-pg</a:t>
            </a:r>
          </a:p>
          <a:p>
            <a:pPr algn="ctr"/>
            <a:endParaRPr lang="en-US" sz="2000" dirty="0"/>
          </a:p>
        </p:txBody>
      </p:sp>
      <p:sp>
        <p:nvSpPr>
          <p:cNvPr id="452" name="矩形 451"/>
          <p:cNvSpPr/>
          <p:nvPr/>
        </p:nvSpPr>
        <p:spPr>
          <a:xfrm>
            <a:off x="3735260" y="1844219"/>
            <a:ext cx="3130744" cy="17771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9" name="Flowchart: Decision 130"/>
          <p:cNvSpPr/>
          <p:nvPr/>
        </p:nvSpPr>
        <p:spPr>
          <a:xfrm>
            <a:off x="4969391" y="1968982"/>
            <a:ext cx="340171" cy="350420"/>
          </a:xfrm>
          <a:prstGeom prst="flowChartDecisio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0" name="椭圆 119"/>
          <p:cNvSpPr/>
          <p:nvPr/>
        </p:nvSpPr>
        <p:spPr>
          <a:xfrm>
            <a:off x="4545178" y="2605043"/>
            <a:ext cx="161841" cy="16655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1" name="矩形 120"/>
          <p:cNvSpPr/>
          <p:nvPr/>
        </p:nvSpPr>
        <p:spPr>
          <a:xfrm>
            <a:off x="4656627" y="2546388"/>
            <a:ext cx="489238" cy="400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</a:p>
        </p:txBody>
      </p:sp>
      <p:sp>
        <p:nvSpPr>
          <p:cNvPr id="122" name="椭圆 121"/>
          <p:cNvSpPr/>
          <p:nvPr/>
        </p:nvSpPr>
        <p:spPr>
          <a:xfrm>
            <a:off x="5379459" y="2608705"/>
            <a:ext cx="157635" cy="16223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3" name="矩形 122"/>
          <p:cNvSpPr/>
          <p:nvPr/>
        </p:nvSpPr>
        <p:spPr>
          <a:xfrm>
            <a:off x="5567430" y="2534864"/>
            <a:ext cx="489238" cy="400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</a:p>
        </p:txBody>
      </p:sp>
      <p:cxnSp>
        <p:nvCxnSpPr>
          <p:cNvPr id="126" name="直接连接符 125"/>
          <p:cNvCxnSpPr>
            <a:endCxn id="120" idx="7"/>
          </p:cNvCxnSpPr>
          <p:nvPr/>
        </p:nvCxnSpPr>
        <p:spPr>
          <a:xfrm flipH="1">
            <a:off x="4683317" y="2319280"/>
            <a:ext cx="416240" cy="310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>
            <a:stCxn id="119" idx="2"/>
            <a:endCxn id="122" idx="0"/>
          </p:cNvCxnSpPr>
          <p:nvPr/>
        </p:nvCxnSpPr>
        <p:spPr>
          <a:xfrm>
            <a:off x="5139477" y="2319402"/>
            <a:ext cx="318800" cy="2893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Freeform 28"/>
          <p:cNvSpPr/>
          <p:nvPr/>
        </p:nvSpPr>
        <p:spPr>
          <a:xfrm>
            <a:off x="5021062" y="2381194"/>
            <a:ext cx="187110" cy="46730"/>
          </a:xfrm>
          <a:custGeom>
            <a:avLst/>
            <a:gdLst>
              <a:gd name="connsiteX0" fmla="*/ 0 w 800100"/>
              <a:gd name="connsiteY0" fmla="*/ 0 h 104813"/>
              <a:gd name="connsiteX1" fmla="*/ 419100 w 800100"/>
              <a:gd name="connsiteY1" fmla="*/ 104775 h 104813"/>
              <a:gd name="connsiteX2" fmla="*/ 800100 w 800100"/>
              <a:gd name="connsiteY2" fmla="*/ 9525 h 1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104813">
                <a:moveTo>
                  <a:pt x="0" y="0"/>
                </a:moveTo>
                <a:cubicBezTo>
                  <a:pt x="142875" y="51594"/>
                  <a:pt x="285750" y="103188"/>
                  <a:pt x="419100" y="104775"/>
                </a:cubicBezTo>
                <a:cubicBezTo>
                  <a:pt x="552450" y="106363"/>
                  <a:pt x="676275" y="57944"/>
                  <a:pt x="800100" y="952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3" name="椭圆 142"/>
          <p:cNvSpPr/>
          <p:nvPr/>
        </p:nvSpPr>
        <p:spPr>
          <a:xfrm>
            <a:off x="4665158" y="3075474"/>
            <a:ext cx="128121" cy="1377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7" name="椭圆 146"/>
          <p:cNvSpPr/>
          <p:nvPr/>
        </p:nvSpPr>
        <p:spPr>
          <a:xfrm>
            <a:off x="5698679" y="3085899"/>
            <a:ext cx="118439" cy="127351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0" name="直接连接符 159"/>
          <p:cNvCxnSpPr>
            <a:stCxn id="120" idx="4"/>
          </p:cNvCxnSpPr>
          <p:nvPr/>
        </p:nvCxnSpPr>
        <p:spPr>
          <a:xfrm flipH="1">
            <a:off x="4344844" y="2771603"/>
            <a:ext cx="281252" cy="298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/>
          <p:cNvCxnSpPr>
            <a:stCxn id="120" idx="4"/>
            <a:endCxn id="143" idx="0"/>
          </p:cNvCxnSpPr>
          <p:nvPr/>
        </p:nvCxnSpPr>
        <p:spPr>
          <a:xfrm>
            <a:off x="4626099" y="2771602"/>
            <a:ext cx="103123" cy="3038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/>
          <p:cNvCxnSpPr>
            <a:stCxn id="122" idx="4"/>
          </p:cNvCxnSpPr>
          <p:nvPr/>
        </p:nvCxnSpPr>
        <p:spPr>
          <a:xfrm flipH="1">
            <a:off x="5208172" y="2770936"/>
            <a:ext cx="250105" cy="3959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/>
          <p:cNvCxnSpPr>
            <a:stCxn id="122" idx="4"/>
            <a:endCxn id="147" idx="1"/>
          </p:cNvCxnSpPr>
          <p:nvPr/>
        </p:nvCxnSpPr>
        <p:spPr>
          <a:xfrm>
            <a:off x="5458277" y="2770937"/>
            <a:ext cx="257750" cy="3336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矩形 147"/>
          <p:cNvSpPr/>
          <p:nvPr/>
        </p:nvSpPr>
        <p:spPr>
          <a:xfrm>
            <a:off x="4878629" y="3210155"/>
            <a:ext cx="861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9" name="矩形 148"/>
          <p:cNvSpPr/>
          <p:nvPr/>
        </p:nvSpPr>
        <p:spPr>
          <a:xfrm>
            <a:off x="5549349" y="3091819"/>
            <a:ext cx="116975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矩形 143"/>
          <p:cNvSpPr/>
          <p:nvPr/>
        </p:nvSpPr>
        <p:spPr>
          <a:xfrm>
            <a:off x="2826597" y="2999113"/>
            <a:ext cx="1468672" cy="400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</a:t>
            </a:r>
            <a:r>
              <a:rPr lang="en-US" sz="2000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Pose</a:t>
            </a:r>
            <a:r>
              <a:rPr lang="en-US" sz="2000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9" name="剪去单角的矩形 178"/>
          <p:cNvSpPr/>
          <p:nvPr/>
        </p:nvSpPr>
        <p:spPr>
          <a:xfrm>
            <a:off x="3978581" y="1984307"/>
            <a:ext cx="765071" cy="415439"/>
          </a:xfrm>
          <a:prstGeom prst="snip1Rect">
            <a:avLst>
              <a:gd name="adj" fmla="val 4690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T-pg</a:t>
            </a:r>
          </a:p>
          <a:p>
            <a:pPr algn="ctr"/>
            <a:endParaRPr lang="en-US" sz="2000" dirty="0"/>
          </a:p>
        </p:txBody>
      </p:sp>
      <p:sp>
        <p:nvSpPr>
          <p:cNvPr id="272" name="矩形 271"/>
          <p:cNvSpPr/>
          <p:nvPr/>
        </p:nvSpPr>
        <p:spPr>
          <a:xfrm>
            <a:off x="3539440" y="1262482"/>
            <a:ext cx="39388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Imagined action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cracking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7" name="矩形 456"/>
          <p:cNvSpPr/>
          <p:nvPr/>
        </p:nvSpPr>
        <p:spPr>
          <a:xfrm>
            <a:off x="6152294" y="2299709"/>
            <a:ext cx="1051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</a:p>
        </p:txBody>
      </p:sp>
      <p:sp>
        <p:nvSpPr>
          <p:cNvPr id="461" name="矩形 460"/>
          <p:cNvSpPr/>
          <p:nvPr/>
        </p:nvSpPr>
        <p:spPr>
          <a:xfrm>
            <a:off x="6109256" y="2563100"/>
            <a:ext cx="1384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</a:p>
        </p:txBody>
      </p:sp>
      <p:sp>
        <p:nvSpPr>
          <p:cNvPr id="145" name="矩形 144"/>
          <p:cNvSpPr/>
          <p:nvPr/>
        </p:nvSpPr>
        <p:spPr>
          <a:xfrm>
            <a:off x="4121858" y="3276816"/>
            <a:ext cx="809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7" name="组合 256"/>
          <p:cNvGrpSpPr/>
          <p:nvPr/>
        </p:nvGrpSpPr>
        <p:grpSpPr>
          <a:xfrm>
            <a:off x="5342803" y="2153698"/>
            <a:ext cx="1665157" cy="2619551"/>
            <a:chOff x="4552504" y="3313470"/>
            <a:chExt cx="1063312" cy="2500886"/>
          </a:xfrm>
        </p:grpSpPr>
        <p:cxnSp>
          <p:nvCxnSpPr>
            <p:cNvPr id="206" name="直接连接符 205"/>
            <p:cNvCxnSpPr/>
            <p:nvPr/>
          </p:nvCxnSpPr>
          <p:spPr>
            <a:xfrm flipV="1">
              <a:off x="5306472" y="3313470"/>
              <a:ext cx="309344" cy="1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肘形连接符 248"/>
            <p:cNvCxnSpPr/>
            <p:nvPr/>
          </p:nvCxnSpPr>
          <p:spPr>
            <a:xfrm rot="5400000">
              <a:off x="3831854" y="4034120"/>
              <a:ext cx="2500886" cy="1059585"/>
            </a:xfrm>
            <a:prstGeom prst="bentConnector3">
              <a:avLst>
                <a:gd name="adj1" fmla="val 64063"/>
              </a:avLst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6" name="肘形连接符 545"/>
          <p:cNvCxnSpPr/>
          <p:nvPr/>
        </p:nvCxnSpPr>
        <p:spPr>
          <a:xfrm flipV="1">
            <a:off x="3195817" y="4883633"/>
            <a:ext cx="1986333" cy="12163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Isosceles Triangle 145"/>
          <p:cNvSpPr/>
          <p:nvPr/>
        </p:nvSpPr>
        <p:spPr>
          <a:xfrm>
            <a:off x="2972115" y="4819594"/>
            <a:ext cx="229673" cy="267538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1" name="矩形 59"/>
          <p:cNvSpPr/>
          <p:nvPr/>
        </p:nvSpPr>
        <p:spPr>
          <a:xfrm>
            <a:off x="9065701" y="1096858"/>
            <a:ext cx="1083952" cy="400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</a:t>
            </a:r>
            <a:r>
              <a:rPr lang="en-US" sz="2000" dirty="0"/>
              <a:t>  t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5-Point Star 152"/>
          <p:cNvSpPr/>
          <p:nvPr/>
        </p:nvSpPr>
        <p:spPr>
          <a:xfrm>
            <a:off x="4200324" y="3023008"/>
            <a:ext cx="227529" cy="2360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4" name="椭圆 380"/>
          <p:cNvSpPr/>
          <p:nvPr/>
        </p:nvSpPr>
        <p:spPr>
          <a:xfrm>
            <a:off x="1511415" y="4843212"/>
            <a:ext cx="128121" cy="1377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5" name="椭圆 380"/>
          <p:cNvSpPr/>
          <p:nvPr/>
        </p:nvSpPr>
        <p:spPr>
          <a:xfrm>
            <a:off x="1646889" y="5418752"/>
            <a:ext cx="128121" cy="1377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8" name="矩形 410"/>
          <p:cNvSpPr/>
          <p:nvPr/>
        </p:nvSpPr>
        <p:spPr>
          <a:xfrm>
            <a:off x="2747300" y="5588157"/>
            <a:ext cx="1080744" cy="707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hardness</a:t>
            </a:r>
          </a:p>
        </p:txBody>
      </p:sp>
      <p:sp>
        <p:nvSpPr>
          <p:cNvPr id="159" name="Isosceles Triangle 158"/>
          <p:cNvSpPr/>
          <p:nvPr/>
        </p:nvSpPr>
        <p:spPr>
          <a:xfrm>
            <a:off x="2537344" y="5487635"/>
            <a:ext cx="229673" cy="267538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61" name="直接连接符 401"/>
          <p:cNvCxnSpPr/>
          <p:nvPr/>
        </p:nvCxnSpPr>
        <p:spPr>
          <a:xfrm>
            <a:off x="2366015" y="5502657"/>
            <a:ext cx="267841" cy="4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文本框 340"/>
          <p:cNvSpPr txBox="1"/>
          <p:nvPr/>
        </p:nvSpPr>
        <p:spPr>
          <a:xfrm>
            <a:off x="3890780" y="5218697"/>
            <a:ext cx="954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Isosceles Triangle 162"/>
          <p:cNvSpPr/>
          <p:nvPr/>
        </p:nvSpPr>
        <p:spPr>
          <a:xfrm>
            <a:off x="6352409" y="1996918"/>
            <a:ext cx="229673" cy="267538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4" name="文本框 340"/>
          <p:cNvSpPr txBox="1"/>
          <p:nvPr/>
        </p:nvSpPr>
        <p:spPr>
          <a:xfrm>
            <a:off x="5285703" y="4267189"/>
            <a:ext cx="857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67725" y="1923093"/>
            <a:ext cx="370615" cy="400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000" dirty="0"/>
          </a:p>
        </p:txBody>
      </p:sp>
      <p:cxnSp>
        <p:nvCxnSpPr>
          <p:cNvPr id="172" name="肘形连接符 545"/>
          <p:cNvCxnSpPr/>
          <p:nvPr/>
        </p:nvCxnSpPr>
        <p:spPr>
          <a:xfrm flipV="1">
            <a:off x="2706679" y="5220854"/>
            <a:ext cx="2439186" cy="433879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401"/>
          <p:cNvCxnSpPr/>
          <p:nvPr/>
        </p:nvCxnSpPr>
        <p:spPr>
          <a:xfrm>
            <a:off x="5290835" y="2144738"/>
            <a:ext cx="1166497" cy="11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Isosceles Triangle 177"/>
          <p:cNvSpPr/>
          <p:nvPr/>
        </p:nvSpPr>
        <p:spPr>
          <a:xfrm rot="5400000">
            <a:off x="5108536" y="4693869"/>
            <a:ext cx="676869" cy="64215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39" name="文本框 338"/>
          <p:cNvSpPr txBox="1"/>
          <p:nvPr/>
        </p:nvSpPr>
        <p:spPr>
          <a:xfrm>
            <a:off x="5067654" y="4773249"/>
            <a:ext cx="307686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90" name="文本框 340"/>
          <p:cNvSpPr txBox="1"/>
          <p:nvPr/>
        </p:nvSpPr>
        <p:spPr>
          <a:xfrm>
            <a:off x="6467245" y="4990179"/>
            <a:ext cx="1045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文本框 340"/>
          <p:cNvSpPr txBox="1"/>
          <p:nvPr/>
        </p:nvSpPr>
        <p:spPr>
          <a:xfrm>
            <a:off x="3962521" y="5725832"/>
            <a:ext cx="414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::=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(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(T),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6799" y="215088"/>
            <a:ext cx="11624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Task-centered representation: joint </a:t>
            </a:r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spatial, temporal and causal parse graph</a:t>
            </a:r>
          </a:p>
        </p:txBody>
      </p:sp>
      <p:sp>
        <p:nvSpPr>
          <p:cNvPr id="132" name="5-Point Star 131"/>
          <p:cNvSpPr/>
          <p:nvPr/>
        </p:nvSpPr>
        <p:spPr>
          <a:xfrm>
            <a:off x="5157083" y="3048917"/>
            <a:ext cx="227529" cy="2360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76" y="1437727"/>
            <a:ext cx="2179187" cy="2263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781" y="1565446"/>
            <a:ext cx="2104924" cy="2227779"/>
          </a:xfrm>
          <a:prstGeom prst="rect">
            <a:avLst/>
          </a:prstGeom>
        </p:spPr>
      </p:pic>
      <p:sp>
        <p:nvSpPr>
          <p:cNvPr id="137" name="5-Point Star 136"/>
          <p:cNvSpPr/>
          <p:nvPr/>
        </p:nvSpPr>
        <p:spPr>
          <a:xfrm>
            <a:off x="1229437" y="5383951"/>
            <a:ext cx="227529" cy="2360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9" name="矩形 422"/>
          <p:cNvSpPr/>
          <p:nvPr/>
        </p:nvSpPr>
        <p:spPr>
          <a:xfrm>
            <a:off x="2064599" y="5550570"/>
            <a:ext cx="498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矩形 144"/>
          <p:cNvSpPr/>
          <p:nvPr/>
        </p:nvSpPr>
        <p:spPr>
          <a:xfrm>
            <a:off x="2150683" y="4784125"/>
            <a:ext cx="582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6" name="矩形 595"/>
          <p:cNvSpPr/>
          <p:nvPr/>
        </p:nvSpPr>
        <p:spPr>
          <a:xfrm>
            <a:off x="8124030" y="3871473"/>
            <a:ext cx="3108100" cy="2111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599" name="直接连接符 598"/>
          <p:cNvCxnSpPr>
            <a:stCxn id="609" idx="4"/>
          </p:cNvCxnSpPr>
          <p:nvPr/>
        </p:nvCxnSpPr>
        <p:spPr>
          <a:xfrm flipH="1">
            <a:off x="8733560" y="4409147"/>
            <a:ext cx="829668" cy="5376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0" name="直接连接符 599"/>
          <p:cNvCxnSpPr>
            <a:stCxn id="609" idx="4"/>
            <a:endCxn id="612" idx="1"/>
          </p:cNvCxnSpPr>
          <p:nvPr/>
        </p:nvCxnSpPr>
        <p:spPr>
          <a:xfrm>
            <a:off x="9563228" y="4409148"/>
            <a:ext cx="331734" cy="3902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1" name="直接连接符 600"/>
          <p:cNvCxnSpPr>
            <a:stCxn id="611" idx="4"/>
            <a:endCxn id="618" idx="0"/>
          </p:cNvCxnSpPr>
          <p:nvPr/>
        </p:nvCxnSpPr>
        <p:spPr>
          <a:xfrm>
            <a:off x="9231004" y="5115896"/>
            <a:ext cx="189534" cy="448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2" name="直接连接符 601"/>
          <p:cNvCxnSpPr/>
          <p:nvPr/>
        </p:nvCxnSpPr>
        <p:spPr>
          <a:xfrm flipV="1">
            <a:off x="8525573" y="5115896"/>
            <a:ext cx="143925" cy="431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3" name="剪去单角的矩形 602"/>
          <p:cNvSpPr/>
          <p:nvPr/>
        </p:nvSpPr>
        <p:spPr>
          <a:xfrm>
            <a:off x="8124030" y="3887453"/>
            <a:ext cx="1059813" cy="468365"/>
          </a:xfrm>
          <a:prstGeom prst="snip1Rect">
            <a:avLst>
              <a:gd name="adj" fmla="val 4690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S-pg  t</a:t>
            </a:r>
            <a:r>
              <a:rPr lang="en-US" sz="2000" baseline="-25000" dirty="0"/>
              <a:t>2</a:t>
            </a:r>
          </a:p>
        </p:txBody>
      </p:sp>
      <p:sp>
        <p:nvSpPr>
          <p:cNvPr id="604" name="Freeform 28"/>
          <p:cNvSpPr/>
          <p:nvPr/>
        </p:nvSpPr>
        <p:spPr>
          <a:xfrm>
            <a:off x="9164465" y="5300524"/>
            <a:ext cx="148865" cy="54069"/>
          </a:xfrm>
          <a:custGeom>
            <a:avLst/>
            <a:gdLst>
              <a:gd name="connsiteX0" fmla="*/ 0 w 800100"/>
              <a:gd name="connsiteY0" fmla="*/ 0 h 104813"/>
              <a:gd name="connsiteX1" fmla="*/ 419100 w 800100"/>
              <a:gd name="connsiteY1" fmla="*/ 104775 h 104813"/>
              <a:gd name="connsiteX2" fmla="*/ 800100 w 800100"/>
              <a:gd name="connsiteY2" fmla="*/ 9525 h 1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104813">
                <a:moveTo>
                  <a:pt x="0" y="0"/>
                </a:moveTo>
                <a:cubicBezTo>
                  <a:pt x="142875" y="51594"/>
                  <a:pt x="285750" y="103188"/>
                  <a:pt x="419100" y="104775"/>
                </a:cubicBezTo>
                <a:cubicBezTo>
                  <a:pt x="552450" y="106363"/>
                  <a:pt x="676275" y="57944"/>
                  <a:pt x="800100" y="952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05" name="Freeform 28"/>
          <p:cNvSpPr/>
          <p:nvPr/>
        </p:nvSpPr>
        <p:spPr>
          <a:xfrm>
            <a:off x="9462160" y="4473273"/>
            <a:ext cx="152957" cy="46731"/>
          </a:xfrm>
          <a:custGeom>
            <a:avLst/>
            <a:gdLst>
              <a:gd name="connsiteX0" fmla="*/ 0 w 800100"/>
              <a:gd name="connsiteY0" fmla="*/ 0 h 104813"/>
              <a:gd name="connsiteX1" fmla="*/ 419100 w 800100"/>
              <a:gd name="connsiteY1" fmla="*/ 104775 h 104813"/>
              <a:gd name="connsiteX2" fmla="*/ 800100 w 800100"/>
              <a:gd name="connsiteY2" fmla="*/ 9525 h 1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104813">
                <a:moveTo>
                  <a:pt x="0" y="0"/>
                </a:moveTo>
                <a:cubicBezTo>
                  <a:pt x="142875" y="51594"/>
                  <a:pt x="285750" y="103188"/>
                  <a:pt x="419100" y="104775"/>
                </a:cubicBezTo>
                <a:cubicBezTo>
                  <a:pt x="552450" y="106363"/>
                  <a:pt x="676275" y="57944"/>
                  <a:pt x="800100" y="952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609" name="椭圆 608"/>
          <p:cNvSpPr/>
          <p:nvPr/>
        </p:nvSpPr>
        <p:spPr>
          <a:xfrm>
            <a:off x="9499167" y="4271385"/>
            <a:ext cx="128121" cy="1377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11" name="椭圆 610"/>
          <p:cNvSpPr/>
          <p:nvPr/>
        </p:nvSpPr>
        <p:spPr>
          <a:xfrm>
            <a:off x="9166943" y="4978134"/>
            <a:ext cx="128121" cy="1377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612" name="椭圆 611"/>
          <p:cNvSpPr/>
          <p:nvPr/>
        </p:nvSpPr>
        <p:spPr>
          <a:xfrm>
            <a:off x="9876198" y="4779260"/>
            <a:ext cx="128121" cy="137762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cxnSp>
        <p:nvCxnSpPr>
          <p:cNvPr id="613" name="直接连接符 612"/>
          <p:cNvCxnSpPr>
            <a:stCxn id="609" idx="4"/>
            <a:endCxn id="611" idx="0"/>
          </p:cNvCxnSpPr>
          <p:nvPr/>
        </p:nvCxnSpPr>
        <p:spPr>
          <a:xfrm flipH="1">
            <a:off x="9231004" y="4409147"/>
            <a:ext cx="332224" cy="5689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" name="矩形 613"/>
          <p:cNvSpPr/>
          <p:nvPr/>
        </p:nvSpPr>
        <p:spPr>
          <a:xfrm>
            <a:off x="9829178" y="4405965"/>
            <a:ext cx="511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7" name="直接连接符 616"/>
          <p:cNvCxnSpPr/>
          <p:nvPr/>
        </p:nvCxnSpPr>
        <p:spPr>
          <a:xfrm flipH="1" flipV="1">
            <a:off x="8669498" y="5115896"/>
            <a:ext cx="147340" cy="431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8" name="椭圆 617"/>
          <p:cNvSpPr/>
          <p:nvPr/>
        </p:nvSpPr>
        <p:spPr>
          <a:xfrm>
            <a:off x="9356477" y="5564018"/>
            <a:ext cx="128121" cy="1377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619" name="椭圆 618"/>
          <p:cNvSpPr/>
          <p:nvPr/>
        </p:nvSpPr>
        <p:spPr>
          <a:xfrm>
            <a:off x="8996727" y="5564018"/>
            <a:ext cx="128121" cy="1377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cxnSp>
        <p:nvCxnSpPr>
          <p:cNvPr id="620" name="直接连接符 619"/>
          <p:cNvCxnSpPr>
            <a:stCxn id="611" idx="4"/>
            <a:endCxn id="619" idx="0"/>
          </p:cNvCxnSpPr>
          <p:nvPr/>
        </p:nvCxnSpPr>
        <p:spPr>
          <a:xfrm flipH="1">
            <a:off x="9060788" y="5115896"/>
            <a:ext cx="170216" cy="448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1" name="Freeform 28"/>
          <p:cNvSpPr/>
          <p:nvPr/>
        </p:nvSpPr>
        <p:spPr>
          <a:xfrm>
            <a:off x="8609331" y="5307860"/>
            <a:ext cx="124229" cy="46731"/>
          </a:xfrm>
          <a:custGeom>
            <a:avLst/>
            <a:gdLst>
              <a:gd name="connsiteX0" fmla="*/ 0 w 800100"/>
              <a:gd name="connsiteY0" fmla="*/ 0 h 104813"/>
              <a:gd name="connsiteX1" fmla="*/ 419100 w 800100"/>
              <a:gd name="connsiteY1" fmla="*/ 104775 h 104813"/>
              <a:gd name="connsiteX2" fmla="*/ 800100 w 800100"/>
              <a:gd name="connsiteY2" fmla="*/ 9525 h 1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104813">
                <a:moveTo>
                  <a:pt x="0" y="0"/>
                </a:moveTo>
                <a:cubicBezTo>
                  <a:pt x="142875" y="51594"/>
                  <a:pt x="285750" y="103188"/>
                  <a:pt x="419100" y="104775"/>
                </a:cubicBezTo>
                <a:cubicBezTo>
                  <a:pt x="552450" y="106363"/>
                  <a:pt x="676275" y="57944"/>
                  <a:pt x="800100" y="952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622" name="直接连接符 621"/>
          <p:cNvCxnSpPr/>
          <p:nvPr/>
        </p:nvCxnSpPr>
        <p:spPr>
          <a:xfrm>
            <a:off x="10016139" y="4862190"/>
            <a:ext cx="3989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饼形 203"/>
          <p:cNvSpPr/>
          <p:nvPr/>
        </p:nvSpPr>
        <p:spPr>
          <a:xfrm>
            <a:off x="9702307" y="5317256"/>
            <a:ext cx="219123" cy="231798"/>
          </a:xfrm>
          <a:prstGeom prst="pie">
            <a:avLst>
              <a:gd name="adj1" fmla="val 0"/>
              <a:gd name="adj2" fmla="val 8727611"/>
            </a:avLst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205" name="饼形 204"/>
          <p:cNvSpPr/>
          <p:nvPr/>
        </p:nvSpPr>
        <p:spPr>
          <a:xfrm>
            <a:off x="10009416" y="5330900"/>
            <a:ext cx="280474" cy="296698"/>
          </a:xfrm>
          <a:prstGeom prst="pie">
            <a:avLst>
              <a:gd name="adj1" fmla="val 8271850"/>
              <a:gd name="adj2" fmla="val 12856021"/>
            </a:avLst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207" name="饼形 206"/>
          <p:cNvSpPr/>
          <p:nvPr/>
        </p:nvSpPr>
        <p:spPr>
          <a:xfrm>
            <a:off x="10105630" y="5368515"/>
            <a:ext cx="226660" cy="239772"/>
          </a:xfrm>
          <a:prstGeom prst="pie">
            <a:avLst>
              <a:gd name="adj1" fmla="val 16820228"/>
              <a:gd name="adj2" fmla="val 3953564"/>
            </a:avLst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cxnSp>
        <p:nvCxnSpPr>
          <p:cNvPr id="303" name="直接连接符 302"/>
          <p:cNvCxnSpPr/>
          <p:nvPr/>
        </p:nvCxnSpPr>
        <p:spPr>
          <a:xfrm flipV="1">
            <a:off x="9824752" y="4871777"/>
            <a:ext cx="102143" cy="558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直接连接符 303"/>
          <p:cNvCxnSpPr/>
          <p:nvPr/>
        </p:nvCxnSpPr>
        <p:spPr>
          <a:xfrm flipH="1" flipV="1">
            <a:off x="9926895" y="4871777"/>
            <a:ext cx="109535" cy="5224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直接连接符 304"/>
          <p:cNvCxnSpPr/>
          <p:nvPr/>
        </p:nvCxnSpPr>
        <p:spPr>
          <a:xfrm flipH="1" flipV="1">
            <a:off x="9926895" y="4871777"/>
            <a:ext cx="305874" cy="5289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3" name="文本框 342"/>
          <p:cNvSpPr txBox="1"/>
          <p:nvPr/>
        </p:nvSpPr>
        <p:spPr>
          <a:xfrm>
            <a:off x="9578333" y="5497179"/>
            <a:ext cx="480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3" name="文本框 652"/>
          <p:cNvSpPr txBox="1"/>
          <p:nvPr/>
        </p:nvSpPr>
        <p:spPr>
          <a:xfrm>
            <a:off x="9868279" y="5507959"/>
            <a:ext cx="480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54" name="文本框 342"/>
          <p:cNvSpPr txBox="1"/>
          <p:nvPr/>
        </p:nvSpPr>
        <p:spPr>
          <a:xfrm>
            <a:off x="10124998" y="5498169"/>
            <a:ext cx="480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6" name="Freeform 28"/>
          <p:cNvSpPr/>
          <p:nvPr/>
        </p:nvSpPr>
        <p:spPr>
          <a:xfrm>
            <a:off x="9896383" y="5071383"/>
            <a:ext cx="152957" cy="46731"/>
          </a:xfrm>
          <a:custGeom>
            <a:avLst/>
            <a:gdLst>
              <a:gd name="connsiteX0" fmla="*/ 0 w 800100"/>
              <a:gd name="connsiteY0" fmla="*/ 0 h 104813"/>
              <a:gd name="connsiteX1" fmla="*/ 419100 w 800100"/>
              <a:gd name="connsiteY1" fmla="*/ 104775 h 104813"/>
              <a:gd name="connsiteX2" fmla="*/ 800100 w 800100"/>
              <a:gd name="connsiteY2" fmla="*/ 9525 h 1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104813">
                <a:moveTo>
                  <a:pt x="0" y="0"/>
                </a:moveTo>
                <a:cubicBezTo>
                  <a:pt x="142875" y="51594"/>
                  <a:pt x="285750" y="103188"/>
                  <a:pt x="419100" y="104775"/>
                </a:cubicBezTo>
                <a:cubicBezTo>
                  <a:pt x="552450" y="106363"/>
                  <a:pt x="676275" y="57944"/>
                  <a:pt x="800100" y="9525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156" name="椭圆 380"/>
          <p:cNvSpPr/>
          <p:nvPr/>
        </p:nvSpPr>
        <p:spPr>
          <a:xfrm>
            <a:off x="8774871" y="5566851"/>
            <a:ext cx="128121" cy="1377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7" name="Isosceles Triangle 156"/>
          <p:cNvSpPr/>
          <p:nvPr/>
        </p:nvSpPr>
        <p:spPr>
          <a:xfrm>
            <a:off x="10287248" y="4800519"/>
            <a:ext cx="229673" cy="267538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8" name="Rectangle 47"/>
          <p:cNvSpPr/>
          <p:nvPr/>
        </p:nvSpPr>
        <p:spPr>
          <a:xfrm>
            <a:off x="10198663" y="5057730"/>
            <a:ext cx="1063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endParaRPr lang="en-US" sz="2000" dirty="0"/>
          </a:p>
        </p:txBody>
      </p:sp>
      <p:sp>
        <p:nvSpPr>
          <p:cNvPr id="166" name="矩形 422"/>
          <p:cNvSpPr/>
          <p:nvPr/>
        </p:nvSpPr>
        <p:spPr>
          <a:xfrm>
            <a:off x="8762949" y="5659695"/>
            <a:ext cx="542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5-Point Star 166"/>
          <p:cNvSpPr/>
          <p:nvPr/>
        </p:nvSpPr>
        <p:spPr>
          <a:xfrm>
            <a:off x="8326154" y="5514596"/>
            <a:ext cx="227529" cy="23602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8" name="矩形 422"/>
          <p:cNvSpPr/>
          <p:nvPr/>
        </p:nvSpPr>
        <p:spPr>
          <a:xfrm>
            <a:off x="9230486" y="5667580"/>
            <a:ext cx="498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椭圆 380"/>
          <p:cNvSpPr/>
          <p:nvPr/>
        </p:nvSpPr>
        <p:spPr>
          <a:xfrm>
            <a:off x="8616918" y="4972844"/>
            <a:ext cx="128121" cy="13776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58" name="肘形连接符 257"/>
          <p:cNvCxnSpPr/>
          <p:nvPr/>
        </p:nvCxnSpPr>
        <p:spPr>
          <a:xfrm flipV="1">
            <a:off x="5652374" y="4814593"/>
            <a:ext cx="4172378" cy="187699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1" name="文本框 340"/>
          <p:cNvSpPr txBox="1"/>
          <p:nvPr/>
        </p:nvSpPr>
        <p:spPr>
          <a:xfrm>
            <a:off x="3878546" y="4527267"/>
            <a:ext cx="947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120" y="6166343"/>
            <a:ext cx="11367861" cy="635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矩形 274"/>
          <p:cNvSpPr/>
          <p:nvPr/>
        </p:nvSpPr>
        <p:spPr>
          <a:xfrm>
            <a:off x="4016906" y="6222787"/>
            <a:ext cx="32709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 Structure Equation</a:t>
            </a:r>
          </a:p>
        </p:txBody>
      </p:sp>
    </p:spTree>
    <p:extLst>
      <p:ext uri="{BB962C8B-B14F-4D97-AF65-F5344CB8AC3E}">
        <p14:creationId xmlns:p14="http://schemas.microsoft.com/office/powerpoint/2010/main" val="24007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1" y="1279486"/>
            <a:ext cx="8248234" cy="4406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4109" y="1430659"/>
            <a:ext cx="207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Spatial space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99345" y="3373415"/>
            <a:ext cx="207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space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799" y="351560"/>
            <a:ext cx="11624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Task-centered representation: joint </a:t>
            </a:r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spatial, temporal and causal parse graph</a:t>
            </a:r>
          </a:p>
        </p:txBody>
      </p:sp>
    </p:spTree>
    <p:extLst>
      <p:ext uri="{BB962C8B-B14F-4D97-AF65-F5344CB8AC3E}">
        <p14:creationId xmlns:p14="http://schemas.microsoft.com/office/powerpoint/2010/main" val="235766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ing_me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5861" t="4861" r="26120" b="20324"/>
          <a:stretch>
            <a:fillRect/>
          </a:stretch>
        </p:blipFill>
        <p:spPr>
          <a:xfrm>
            <a:off x="4102393" y="1216856"/>
            <a:ext cx="7564169" cy="5486400"/>
          </a:xfrm>
          <a:prstGeom prst="rect">
            <a:avLst/>
          </a:prstGeom>
        </p:spPr>
      </p:pic>
      <p:pic>
        <p:nvPicPr>
          <p:cNvPr id="7" name="tracking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2217" r="12373"/>
          <a:stretch>
            <a:fillRect/>
          </a:stretch>
        </p:blipFill>
        <p:spPr>
          <a:xfrm>
            <a:off x="299867" y="1216856"/>
            <a:ext cx="3680460" cy="2743200"/>
          </a:xfrm>
          <a:prstGeom prst="rect">
            <a:avLst/>
          </a:prstGeom>
        </p:spPr>
      </p:pic>
      <p:pic>
        <p:nvPicPr>
          <p:cNvPr id="8" name="tracking_depth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2373" r="12217"/>
          <a:stretch>
            <a:fillRect/>
          </a:stretch>
        </p:blipFill>
        <p:spPr>
          <a:xfrm>
            <a:off x="299867" y="3960056"/>
            <a:ext cx="3680460" cy="27432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2692" y="126609"/>
            <a:ext cx="8031314" cy="982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Offline learning: common human manipulation</a:t>
            </a:r>
            <a:endParaRPr lang="en-US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92133" y="1345195"/>
            <a:ext cx="6106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3D reconstruction</a:t>
            </a: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, segmentation and tracking</a:t>
            </a:r>
          </a:p>
        </p:txBody>
      </p:sp>
    </p:spTree>
    <p:extLst>
      <p:ext uri="{BB962C8B-B14F-4D97-AF65-F5344CB8AC3E}">
        <p14:creationId xmlns:p14="http://schemas.microsoft.com/office/powerpoint/2010/main" val="14612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t="22407" r="17892" b="30926"/>
          <a:stretch/>
        </p:blipFill>
        <p:spPr>
          <a:xfrm>
            <a:off x="382660" y="2336789"/>
            <a:ext cx="2978284" cy="1560348"/>
          </a:xfrm>
          <a:prstGeom prst="rect">
            <a:avLst/>
          </a:prstGeom>
        </p:spPr>
      </p:pic>
      <p:sp>
        <p:nvSpPr>
          <p:cNvPr id="11" name="矩形 7"/>
          <p:cNvSpPr/>
          <p:nvPr/>
        </p:nvSpPr>
        <p:spPr>
          <a:xfrm rot="21247298">
            <a:off x="2713955" y="3457708"/>
            <a:ext cx="391917" cy="25751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/>
          <p:cNvSpPr/>
          <p:nvPr/>
        </p:nvSpPr>
        <p:spPr>
          <a:xfrm rot="10589919">
            <a:off x="450915" y="3091357"/>
            <a:ext cx="1505884" cy="382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83" y="1168830"/>
            <a:ext cx="8447607" cy="4835267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82692" y="126609"/>
            <a:ext cx="8031314" cy="982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Offline learning: common human manipulation</a:t>
            </a:r>
            <a:endParaRPr lang="en-US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321" y="2612538"/>
            <a:ext cx="1748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Affordance basis</a:t>
            </a:r>
            <a:endParaRPr 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1802" y="3784752"/>
            <a:ext cx="147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function basis</a:t>
            </a:r>
            <a:endParaRPr lang="en-US" sz="2000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2649785" y="1569633"/>
            <a:ext cx="1863898" cy="4073792"/>
            <a:chOff x="4242100" y="2167760"/>
            <a:chExt cx="1863898" cy="4073792"/>
          </a:xfrm>
        </p:grpSpPr>
        <p:sp>
          <p:nvSpPr>
            <p:cNvPr id="64" name="Oval 63"/>
            <p:cNvSpPr/>
            <p:nvPr/>
          </p:nvSpPr>
          <p:spPr>
            <a:xfrm rot="16200000">
              <a:off x="5186746" y="2167760"/>
              <a:ext cx="401241" cy="4012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>
              <a:stCxn id="64" idx="0"/>
            </p:cNvCxnSpPr>
            <p:nvPr/>
          </p:nvCxnSpPr>
          <p:spPr>
            <a:xfrm flipH="1">
              <a:off x="4492545" y="2368380"/>
              <a:ext cx="694201" cy="0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7" idx="0"/>
            </p:cNvCxnSpPr>
            <p:nvPr/>
          </p:nvCxnSpPr>
          <p:spPr>
            <a:xfrm flipH="1">
              <a:off x="4494650" y="3393695"/>
              <a:ext cx="692156" cy="4906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 rot="16284084">
              <a:off x="5186746" y="3197981"/>
              <a:ext cx="401241" cy="4012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 flipV="1">
              <a:off x="5384913" y="2569001"/>
              <a:ext cx="4906" cy="629040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 rot="16200000">
              <a:off x="5186746" y="5426504"/>
              <a:ext cx="401241" cy="40124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 flipH="1" flipV="1">
              <a:off x="4494291" y="5621152"/>
              <a:ext cx="722492" cy="11944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4242100" y="2551284"/>
              <a:ext cx="1453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density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258883" y="3525865"/>
              <a:ext cx="1453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mass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668734" y="5872220"/>
              <a:ext cx="1437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velocity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093542" y="3001035"/>
            <a:ext cx="2740447" cy="2629729"/>
            <a:chOff x="4685857" y="3599162"/>
            <a:chExt cx="2740447" cy="2629729"/>
          </a:xfrm>
        </p:grpSpPr>
        <p:sp>
          <p:nvSpPr>
            <p:cNvPr id="58" name="TextBox 57"/>
            <p:cNvSpPr txBox="1"/>
            <p:nvPr/>
          </p:nvSpPr>
          <p:spPr>
            <a:xfrm>
              <a:off x="5695730" y="5859559"/>
              <a:ext cx="1730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acceleration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 rot="16200000">
              <a:off x="5186746" y="4212129"/>
              <a:ext cx="401241" cy="4012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 flipV="1">
              <a:off x="5384913" y="3599162"/>
              <a:ext cx="4906" cy="617108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80" idx="2"/>
              <a:endCxn id="69" idx="6"/>
            </p:cNvCxnSpPr>
            <p:nvPr/>
          </p:nvCxnSpPr>
          <p:spPr>
            <a:xfrm flipH="1">
              <a:off x="5274825" y="4613370"/>
              <a:ext cx="112542" cy="813134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 rot="16200000">
              <a:off x="6265757" y="5436029"/>
              <a:ext cx="401241" cy="40124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>
              <a:stCxn id="62" idx="0"/>
              <a:endCxn id="69" idx="4"/>
            </p:cNvCxnSpPr>
            <p:nvPr/>
          </p:nvCxnSpPr>
          <p:spPr>
            <a:xfrm flipH="1" flipV="1">
              <a:off x="5475445" y="5627124"/>
              <a:ext cx="790312" cy="9525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4685857" y="4707932"/>
              <a:ext cx="1584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momentum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7193" y="309841"/>
            <a:ext cx="5040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Estimating physical concepts</a:t>
            </a:r>
            <a:endParaRPr lang="en-US" sz="36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870692" y="1577105"/>
            <a:ext cx="1962971" cy="4073792"/>
            <a:chOff x="3476423" y="2167760"/>
            <a:chExt cx="1962971" cy="4073792"/>
          </a:xfrm>
        </p:grpSpPr>
        <p:sp>
          <p:nvSpPr>
            <p:cNvPr id="10" name="TextBox 9"/>
            <p:cNvSpPr txBox="1"/>
            <p:nvPr/>
          </p:nvSpPr>
          <p:spPr>
            <a:xfrm>
              <a:off x="3476423" y="2551284"/>
              <a:ext cx="1453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material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76423" y="3525865"/>
              <a:ext cx="1453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volume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76424" y="5872220"/>
              <a:ext cx="17714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displacement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76423" y="4707932"/>
              <a:ext cx="1962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 area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16200000">
              <a:off x="4091304" y="2167760"/>
              <a:ext cx="401241" cy="4012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16200000">
              <a:off x="4093409" y="3197981"/>
              <a:ext cx="401241" cy="40124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16200000">
              <a:off x="4073059" y="4212129"/>
              <a:ext cx="401241" cy="4012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 flipV="1">
              <a:off x="3648200" y="2367323"/>
              <a:ext cx="445568" cy="2114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3631807" y="4411692"/>
              <a:ext cx="445568" cy="2114"/>
            </a:xfrm>
            <a:prstGeom prst="line">
              <a:avLst/>
            </a:prstGeom>
            <a:ln w="38100">
              <a:solidFill>
                <a:srgbClr val="C0000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 rot="16200000">
              <a:off x="4093409" y="5426504"/>
              <a:ext cx="401241" cy="40124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 flipV="1">
              <a:off x="3651720" y="5626067"/>
              <a:ext cx="445568" cy="2114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 flipV="1">
              <a:off x="3676616" y="3418630"/>
              <a:ext cx="445568" cy="2114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3883130" y="3614002"/>
            <a:ext cx="2060342" cy="865135"/>
            <a:chOff x="5475445" y="4212129"/>
            <a:chExt cx="2060342" cy="865135"/>
          </a:xfrm>
        </p:grpSpPr>
        <p:sp>
          <p:nvSpPr>
            <p:cNvPr id="83" name="Oval 82"/>
            <p:cNvSpPr/>
            <p:nvPr/>
          </p:nvSpPr>
          <p:spPr>
            <a:xfrm rot="16200000">
              <a:off x="6265757" y="4212129"/>
              <a:ext cx="401241" cy="4012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582175" y="4707932"/>
              <a:ext cx="1953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impulse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5" name="Straight Connector 84"/>
            <p:cNvCxnSpPr>
              <a:stCxn id="83" idx="0"/>
              <a:endCxn id="80" idx="4"/>
            </p:cNvCxnSpPr>
            <p:nvPr/>
          </p:nvCxnSpPr>
          <p:spPr>
            <a:xfrm flipH="1">
              <a:off x="5475445" y="4412749"/>
              <a:ext cx="790312" cy="0"/>
            </a:xfrm>
            <a:prstGeom prst="line">
              <a:avLst/>
            </a:prstGeom>
            <a:ln w="38100">
              <a:solidFill>
                <a:srgbClr val="C0000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2825233" y="2424787"/>
            <a:ext cx="4097658" cy="2713347"/>
            <a:chOff x="4415540" y="3008442"/>
            <a:chExt cx="4097658" cy="2713347"/>
          </a:xfrm>
        </p:grpSpPr>
        <p:cxnSp>
          <p:nvCxnSpPr>
            <p:cNvPr id="71" name="Straight Connector 70"/>
            <p:cNvCxnSpPr>
              <a:stCxn id="70" idx="7"/>
              <a:endCxn id="67" idx="4"/>
            </p:cNvCxnSpPr>
            <p:nvPr/>
          </p:nvCxnSpPr>
          <p:spPr>
            <a:xfrm flipH="1" flipV="1">
              <a:off x="5585919" y="3389035"/>
              <a:ext cx="1727651" cy="881854"/>
            </a:xfrm>
            <a:prstGeom prst="line">
              <a:avLst/>
            </a:prstGeom>
            <a:ln w="38100">
              <a:solidFill>
                <a:srgbClr val="0070C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73" idx="0"/>
            </p:cNvCxnSpPr>
            <p:nvPr/>
          </p:nvCxnSpPr>
          <p:spPr>
            <a:xfrm flipH="1">
              <a:off x="4435890" y="5194068"/>
              <a:ext cx="2818920" cy="291196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4" idx="0"/>
            </p:cNvCxnSpPr>
            <p:nvPr/>
          </p:nvCxnSpPr>
          <p:spPr>
            <a:xfrm flipH="1">
              <a:off x="4415540" y="3597556"/>
              <a:ext cx="2839270" cy="673333"/>
            </a:xfrm>
            <a:prstGeom prst="line">
              <a:avLst/>
            </a:prstGeom>
            <a:ln w="38100">
              <a:solidFill>
                <a:srgbClr val="C0000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70" idx="1"/>
              <a:endCxn id="62" idx="4"/>
            </p:cNvCxnSpPr>
            <p:nvPr/>
          </p:nvCxnSpPr>
          <p:spPr>
            <a:xfrm flipH="1">
              <a:off x="6554456" y="4554610"/>
              <a:ext cx="759114" cy="1082039"/>
            </a:xfrm>
            <a:prstGeom prst="line">
              <a:avLst/>
            </a:prstGeom>
            <a:ln w="38100">
              <a:solidFill>
                <a:srgbClr val="00B05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738044" y="3008442"/>
              <a:ext cx="1205917" cy="36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pressure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46188" y="4504727"/>
              <a:ext cx="1367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force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84388" y="5342441"/>
              <a:ext cx="959573" cy="379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work</a:t>
              </a:r>
              <a:endPara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16200000">
              <a:off x="7254810" y="4212129"/>
              <a:ext cx="401241" cy="4012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 rot="16200000">
              <a:off x="7254810" y="4993448"/>
              <a:ext cx="401241" cy="4012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16200000">
              <a:off x="7254810" y="3396936"/>
              <a:ext cx="401241" cy="4012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>
              <a:stCxn id="73" idx="6"/>
            </p:cNvCxnSpPr>
            <p:nvPr/>
          </p:nvCxnSpPr>
          <p:spPr>
            <a:xfrm flipH="1" flipV="1">
              <a:off x="7455430" y="3884948"/>
              <a:ext cx="1" cy="1108500"/>
            </a:xfrm>
            <a:prstGeom prst="line">
              <a:avLst/>
            </a:prstGeom>
            <a:ln w="38100">
              <a:solidFill>
                <a:srgbClr val="C0000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4" idx="2"/>
            </p:cNvCxnSpPr>
            <p:nvPr/>
          </p:nvCxnSpPr>
          <p:spPr>
            <a:xfrm flipH="1">
              <a:off x="7455430" y="3798177"/>
              <a:ext cx="1" cy="661931"/>
            </a:xfrm>
            <a:prstGeom prst="line">
              <a:avLst/>
            </a:prstGeom>
            <a:ln w="38100">
              <a:solidFill>
                <a:srgbClr val="C0000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0" idx="0"/>
            </p:cNvCxnSpPr>
            <p:nvPr/>
          </p:nvCxnSpPr>
          <p:spPr>
            <a:xfrm flipH="1">
              <a:off x="6647058" y="4412749"/>
              <a:ext cx="607752" cy="0"/>
            </a:xfrm>
            <a:prstGeom prst="line">
              <a:avLst/>
            </a:prstGeom>
            <a:ln w="38100">
              <a:solidFill>
                <a:srgbClr val="C0000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矩形 274"/>
          <p:cNvSpPr/>
          <p:nvPr/>
        </p:nvSpPr>
        <p:spPr>
          <a:xfrm>
            <a:off x="7594810" y="4067800"/>
            <a:ext cx="32709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 Structure Equation</a:t>
            </a:r>
          </a:p>
        </p:txBody>
      </p:sp>
      <p:sp>
        <p:nvSpPr>
          <p:cNvPr id="92" name="文本框 340"/>
          <p:cNvSpPr txBox="1"/>
          <p:nvPr/>
        </p:nvSpPr>
        <p:spPr>
          <a:xfrm>
            <a:off x="7540425" y="3570845"/>
            <a:ext cx="4145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t+1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::=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(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(T),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3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45675" y="324430"/>
            <a:ext cx="468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Outline of this presentation</a:t>
            </a:r>
            <a:endParaRPr lang="en-US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6353" y="1686651"/>
            <a:ext cx="864653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>
              <a:buAutoNum type="romanUcPeriod"/>
            </a:pP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Motivation: Beyond what and where.</a:t>
            </a:r>
          </a:p>
          <a:p>
            <a:endParaRPr lang="en-US" sz="32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571500" indent="-571500">
              <a:buAutoNum type="romanUcPeriod" startAt="2"/>
            </a:pP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Understanding objects in the context of tasks.</a:t>
            </a:r>
          </a:p>
          <a:p>
            <a:endParaRPr lang="en-US" sz="32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571500" indent="-571500">
              <a:buAutoNum type="romanUcPeriod" startAt="3"/>
            </a:pP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Task-centered representation, learning and inference</a:t>
            </a:r>
          </a:p>
          <a:p>
            <a:pPr marL="571500" indent="-571500">
              <a:buAutoNum type="romanUcPeriod" startAt="3"/>
            </a:pPr>
            <a:endParaRPr lang="en-US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571500" indent="-571500">
              <a:buAutoNum type="romanUcPeriod" startAt="3"/>
            </a:pP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Example: recognizing objects as tools.</a:t>
            </a:r>
            <a:endParaRPr lang="en-US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58" y="-747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Narrow" panose="020B0606020202030204" pitchFamily="34" charset="0"/>
              </a:rPr>
              <a:t>Reasoning the </a:t>
            </a:r>
            <a:r>
              <a:rPr lang="en-US" dirty="0" smtClean="0">
                <a:latin typeface="Arial Narrow" panose="020B0606020202030204" pitchFamily="34" charset="0"/>
              </a:rPr>
              <a:t>affordance basis (</a:t>
            </a:r>
            <a:r>
              <a:rPr lang="en-US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green</a:t>
            </a:r>
            <a:r>
              <a:rPr lang="en-US" dirty="0" smtClean="0">
                <a:latin typeface="Arial Narrow" panose="020B0606020202030204" pitchFamily="34" charset="0"/>
              </a:rPr>
              <a:t>) and functional basis (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red</a:t>
            </a:r>
            <a:r>
              <a:rPr lang="en-US" dirty="0" smtClean="0">
                <a:latin typeface="Arial Narrow" panose="020B0606020202030204" pitchFamily="34" charset="0"/>
              </a:rPr>
              <a:t>)</a:t>
            </a:r>
            <a:endParaRPr lang="en-US" baseline="-25000" dirty="0">
              <a:latin typeface="Arial Narrow" panose="020B0606020202030204" pitchFamily="34" charset="0"/>
            </a:endParaRPr>
          </a:p>
        </p:txBody>
      </p:sp>
      <p:pic>
        <p:nvPicPr>
          <p:cNvPr id="3" name="sampling_smash_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129396" y="1906348"/>
            <a:ext cx="2438400" cy="1828800"/>
          </a:xfrm>
          <a:prstGeom prst="rect">
            <a:avLst/>
          </a:prstGeom>
        </p:spPr>
      </p:pic>
      <p:pic>
        <p:nvPicPr>
          <p:cNvPr id="4" name="sampling_smash_0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567796" y="1906348"/>
            <a:ext cx="2438400" cy="1828800"/>
          </a:xfrm>
          <a:prstGeom prst="rect">
            <a:avLst/>
          </a:prstGeom>
        </p:spPr>
      </p:pic>
      <p:pic>
        <p:nvPicPr>
          <p:cNvPr id="5" name="sampling_smash_0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5006196" y="1906348"/>
            <a:ext cx="2438400" cy="1828800"/>
          </a:xfrm>
          <a:prstGeom prst="rect">
            <a:avLst/>
          </a:prstGeom>
        </p:spPr>
      </p:pic>
      <p:pic>
        <p:nvPicPr>
          <p:cNvPr id="6" name="sampling_smash_0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047781" y="1906348"/>
            <a:ext cx="2438400" cy="1828800"/>
          </a:xfrm>
          <a:prstGeom prst="rect">
            <a:avLst/>
          </a:prstGeom>
        </p:spPr>
      </p:pic>
      <p:pic>
        <p:nvPicPr>
          <p:cNvPr id="7" name="sampling_smash_05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089366" y="1906348"/>
            <a:ext cx="2438400" cy="1828800"/>
          </a:xfrm>
          <a:prstGeom prst="rect">
            <a:avLst/>
          </a:prstGeom>
        </p:spPr>
      </p:pic>
      <p:pic>
        <p:nvPicPr>
          <p:cNvPr id="8" name="sampling_smash_06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 flipV="1">
            <a:off x="129396" y="3735148"/>
            <a:ext cx="2438400" cy="1828800"/>
          </a:xfrm>
          <a:prstGeom prst="rect">
            <a:avLst/>
          </a:prstGeom>
        </p:spPr>
      </p:pic>
      <p:pic>
        <p:nvPicPr>
          <p:cNvPr id="9" name="sampling_smash_07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567796" y="3735148"/>
            <a:ext cx="2438400" cy="1828800"/>
          </a:xfrm>
          <a:prstGeom prst="rect">
            <a:avLst/>
          </a:prstGeom>
        </p:spPr>
      </p:pic>
      <p:pic>
        <p:nvPicPr>
          <p:cNvPr id="10" name="sampling_smash_08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 flipV="1">
            <a:off x="5006196" y="3735148"/>
            <a:ext cx="2438400" cy="1828800"/>
          </a:xfrm>
          <a:prstGeom prst="rect">
            <a:avLst/>
          </a:prstGeom>
        </p:spPr>
      </p:pic>
      <p:pic>
        <p:nvPicPr>
          <p:cNvPr id="11" name="sampling_smash_09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 flipV="1">
            <a:off x="7444596" y="3735148"/>
            <a:ext cx="2438400" cy="1828800"/>
          </a:xfrm>
          <a:prstGeom prst="rect">
            <a:avLst/>
          </a:prstGeom>
        </p:spPr>
      </p:pic>
      <p:pic>
        <p:nvPicPr>
          <p:cNvPr id="12" name="sampling_smash_10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790981" y="3735148"/>
            <a:ext cx="24384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089366" y="2024332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004" y="2024332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7796" y="1972576"/>
            <a:ext cx="914400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85804" y="2024332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6196" y="2024332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42" y="3853132"/>
            <a:ext cx="914400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7796" y="3810002"/>
            <a:ext cx="914400" cy="914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6196" y="3853132"/>
            <a:ext cx="914400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089366" y="3853132"/>
            <a:ext cx="914400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5582" y="38531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61803" y="394045"/>
            <a:ext cx="10515600" cy="6811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latin typeface=" Arial Narrow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 Narrow" panose="020B0606020202030204" pitchFamily="34" charset="0"/>
              </a:rPr>
              <a:t>Reasoning the actions: pose and trajectories</a:t>
            </a:r>
            <a:endParaRPr lang="en-US" baseline="-25000" dirty="0"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 t="18556" r="30023" b="13154"/>
          <a:stretch/>
        </p:blipFill>
        <p:spPr>
          <a:xfrm>
            <a:off x="1526803" y="2676636"/>
            <a:ext cx="2577480" cy="267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12511" r="22876" b="18042"/>
          <a:stretch/>
        </p:blipFill>
        <p:spPr>
          <a:xfrm>
            <a:off x="4786121" y="2676636"/>
            <a:ext cx="3234474" cy="244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10650" y="266652"/>
            <a:ext cx="10515600" cy="6899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Task-centered recognition            </a:t>
            </a:r>
            <a:r>
              <a:rPr lang="en-US" sz="3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Task 1:  “chop wood”  </a:t>
            </a:r>
            <a:endParaRPr lang="en-US" sz="3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50" y="1252959"/>
            <a:ext cx="10973751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16449"/>
            <a:ext cx="10972800" cy="544155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650" y="266652"/>
            <a:ext cx="10515600" cy="6899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Task-centered recognition            </a:t>
            </a:r>
            <a:r>
              <a:rPr lang="en-US" sz="3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Task 2:  “shovel dirt”  </a:t>
            </a:r>
            <a:endParaRPr lang="en-US" sz="3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80700"/>
            <a:ext cx="10972800" cy="52773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650" y="266652"/>
            <a:ext cx="10515600" cy="6899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Task-centered recognition            </a:t>
            </a:r>
            <a:r>
              <a:rPr lang="en-US" sz="3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Task 3:  “paint wall”  </a:t>
            </a:r>
            <a:endParaRPr lang="en-US" sz="3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9311" y="228769"/>
            <a:ext cx="11405497" cy="629646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Learning the underlying physical concepts from 1 human demonstration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9176" y="1286046"/>
            <a:ext cx="11574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Assumption: human </a:t>
            </a:r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makes rationale choices (which is near optimal)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other objects and actions will not outperform human choice in the task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637" y="2357987"/>
            <a:ext cx="5526848" cy="256174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27114" y="3898406"/>
            <a:ext cx="5249699" cy="1843532"/>
            <a:chOff x="2513047" y="3926541"/>
            <a:chExt cx="5249699" cy="1843532"/>
          </a:xfrm>
        </p:grpSpPr>
        <p:sp>
          <p:nvSpPr>
            <p:cNvPr id="4" name="Rectangle 3"/>
            <p:cNvSpPr/>
            <p:nvPr/>
          </p:nvSpPr>
          <p:spPr>
            <a:xfrm>
              <a:off x="2513047" y="5308407"/>
              <a:ext cx="29338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human demonstration </a:t>
              </a:r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36366" y="5308408"/>
              <a:ext cx="15263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other ways</a:t>
              </a:r>
              <a:endParaRPr lang="en-US" sz="24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105835" y="3926541"/>
              <a:ext cx="1595718" cy="5558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4" idx="0"/>
              <a:endCxn id="5" idx="2"/>
            </p:cNvCxnSpPr>
            <p:nvPr/>
          </p:nvCxnSpPr>
          <p:spPr>
            <a:xfrm flipV="1">
              <a:off x="3979955" y="4482353"/>
              <a:ext cx="923739" cy="8260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007153" y="3926541"/>
              <a:ext cx="1473147" cy="5558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7" idx="0"/>
              <a:endCxn id="11" idx="2"/>
            </p:cNvCxnSpPr>
            <p:nvPr/>
          </p:nvCxnSpPr>
          <p:spPr>
            <a:xfrm flipH="1" flipV="1">
              <a:off x="6743727" y="4482353"/>
              <a:ext cx="255829" cy="8260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5895035" y="5864220"/>
            <a:ext cx="5860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Arial Narrow" panose="020B0606020202030204" pitchFamily="34" charset="0"/>
              </a:rPr>
              <a:t>pg</a:t>
            </a:r>
            <a:r>
              <a:rPr lang="en-US" sz="2400" dirty="0" smtClean="0">
                <a:latin typeface="Arial Narrow" panose="020B0606020202030204" pitchFamily="34" charset="0"/>
              </a:rPr>
              <a:t> is the spatial, temporal, and causal parse graph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6720" y="2661426"/>
            <a:ext cx="3526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Selecting the top physical concepts,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a</a:t>
            </a:r>
            <a:r>
              <a:rPr lang="en-US" sz="2000" dirty="0" smtClean="0">
                <a:latin typeface="Arial Narrow" panose="020B0606020202030204" pitchFamily="34" charset="0"/>
              </a:rPr>
              <a:t>nd adjusting parameters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3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3248" y="6091253"/>
            <a:ext cx="11367861" cy="635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09880" y="5476882"/>
            <a:ext cx="3393879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that outperform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demonstration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7305226" y="5476881"/>
            <a:ext cx="370165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that underperform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demonstration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236" y="1452345"/>
            <a:ext cx="3822523" cy="4121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653" y="1452345"/>
            <a:ext cx="3334801" cy="41273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64975" y="1946916"/>
            <a:ext cx="816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1267807" y="3282138"/>
            <a:ext cx="1210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060220" y="4386527"/>
            <a:ext cx="1625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contact size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64" y="1429261"/>
            <a:ext cx="2078916" cy="41212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3248" y="5476881"/>
            <a:ext cx="236154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concepts</a:t>
            </a:r>
            <a:endParaRPr lang="en-US" sz="2400" dirty="0"/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359311" y="228769"/>
            <a:ext cx="11405497" cy="629646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Learning the underlying physical concepts from 1 human demonstration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45675" y="324430"/>
            <a:ext cx="18053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Summary</a:t>
            </a:r>
            <a:endParaRPr lang="en-US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58218" y="1320891"/>
            <a:ext cx="933742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Reasoning how and why,   Beyond what and where.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Understanding objects in the context of tasks.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A new framework:</a:t>
            </a:r>
          </a:p>
          <a:p>
            <a:r>
              <a:rPr lang="en-US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--- Task-centered representation, reasoning and learning.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Example: recognizing objects as tools.</a:t>
            </a:r>
            <a:endParaRPr lang="en-US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6932" y="549236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444444"/>
                </a:solidFill>
                <a:latin typeface="Arial Narrow" panose="020B0606020202030204" pitchFamily="34" charset="0"/>
              </a:rPr>
              <a:t>Ref.:   Y</a:t>
            </a:r>
            <a:r>
              <a:rPr lang="en-US" dirty="0">
                <a:solidFill>
                  <a:srgbClr val="444444"/>
                </a:solidFill>
                <a:latin typeface="Arial Narrow" panose="020B0606020202030204" pitchFamily="34" charset="0"/>
              </a:rPr>
              <a:t>. Zhu, Y.B. Zhao and S.C. </a:t>
            </a:r>
            <a:r>
              <a:rPr lang="en-US" dirty="0" smtClean="0">
                <a:solidFill>
                  <a:srgbClr val="444444"/>
                </a:solidFill>
                <a:latin typeface="Arial Narrow" panose="020B0606020202030204" pitchFamily="34" charset="0"/>
              </a:rPr>
              <a:t>Zhu, </a:t>
            </a:r>
            <a:r>
              <a:rPr lang="en-US" b="1" dirty="0" smtClean="0">
                <a:solidFill>
                  <a:srgbClr val="444444"/>
                </a:solidFill>
                <a:latin typeface="Arial Narrow" panose="020B0606020202030204" pitchFamily="34" charset="0"/>
              </a:rPr>
              <a:t>Understanding </a:t>
            </a:r>
            <a:r>
              <a:rPr lang="en-US" b="1" dirty="0">
                <a:solidFill>
                  <a:srgbClr val="444444"/>
                </a:solidFill>
                <a:latin typeface="Arial Narrow" panose="020B0606020202030204" pitchFamily="34" charset="0"/>
              </a:rPr>
              <a:t>Tools</a:t>
            </a:r>
            <a:r>
              <a:rPr lang="en-US" dirty="0">
                <a:solidFill>
                  <a:srgbClr val="444444"/>
                </a:solidFill>
                <a:latin typeface="Arial Narrow" panose="020B0606020202030204" pitchFamily="34" charset="0"/>
              </a:rPr>
              <a:t>: Task-Oriented Object Modeling, Learning and </a:t>
            </a:r>
            <a:r>
              <a:rPr lang="en-US" dirty="0" smtClean="0">
                <a:solidFill>
                  <a:srgbClr val="444444"/>
                </a:solidFill>
                <a:latin typeface="Arial Narrow" panose="020B0606020202030204" pitchFamily="34" charset="0"/>
              </a:rPr>
              <a:t>Recognition, CVPR 2015.</a:t>
            </a:r>
            <a:r>
              <a:rPr lang="en-US" dirty="0">
                <a:latin typeface="Arial Narrow" panose="020B0606020202030204" pitchFamily="34" charset="0"/>
              </a:rPr>
              <a:t/>
            </a:r>
            <a:br>
              <a:rPr lang="en-US" dirty="0">
                <a:latin typeface="Arial Narrow" panose="020B0606020202030204" pitchFamily="34" charset="0"/>
              </a:rPr>
            </a:b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457" y="1266394"/>
            <a:ext cx="9993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C</a:t>
            </a:r>
            <a:r>
              <a:rPr lang="en-US" sz="2800" dirty="0" smtClean="0">
                <a:latin typeface="Arial Narrow" panose="020B0606020202030204" pitchFamily="34" charset="0"/>
              </a:rPr>
              <a:t>omputer </a:t>
            </a:r>
            <a:r>
              <a:rPr lang="en-US" sz="2800" dirty="0">
                <a:latin typeface="Arial Narrow" panose="020B0606020202030204" pitchFamily="34" charset="0"/>
              </a:rPr>
              <a:t>V</a:t>
            </a:r>
            <a:r>
              <a:rPr lang="en-US" sz="2800" dirty="0" smtClean="0">
                <a:latin typeface="Arial Narrow" panose="020B0606020202030204" pitchFamily="34" charset="0"/>
              </a:rPr>
              <a:t>ision is to “compute what are where by looking” ---  [Marr, 1982]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292457" y="2435641"/>
            <a:ext cx="4531659" cy="3536577"/>
            <a:chOff x="531" y="2379"/>
            <a:chExt cx="2013" cy="1349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728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2394" y="3234"/>
              <a:ext cx="48" cy="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2448" y="3042"/>
              <a:ext cx="48" cy="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840" y="2448"/>
              <a:ext cx="63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zh-CN" sz="1600" b="1" dirty="0">
                  <a:ea typeface="宋体" panose="02010600030101010101" pitchFamily="2" charset="-122"/>
                </a:rPr>
                <a:t>Dorsal Pathway</a:t>
              </a:r>
            </a:p>
            <a:p>
              <a:pPr eaLnBrk="1" hangingPunct="1"/>
              <a:r>
                <a:rPr lang="en-US" altLang="zh-CN" sz="1600" b="1" dirty="0">
                  <a:ea typeface="宋体" panose="02010600030101010101" pitchFamily="2" charset="-122"/>
                </a:rPr>
                <a:t>     (“where”)</a:t>
              </a: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739" y="3435"/>
              <a:ext cx="72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zh-CN" sz="1800" b="1" dirty="0">
                  <a:ea typeface="宋体" panose="02010600030101010101" pitchFamily="2" charset="-122"/>
                </a:rPr>
                <a:t>Ventral Pathway</a:t>
              </a:r>
            </a:p>
            <a:p>
              <a:pPr eaLnBrk="1" hangingPunct="1"/>
              <a:r>
                <a:rPr lang="en-US" altLang="zh-CN" sz="1800" b="1" dirty="0">
                  <a:ea typeface="宋体" panose="02010600030101010101" pitchFamily="2" charset="-122"/>
                </a:rPr>
                <a:t>     (“what”)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531" y="2379"/>
              <a:ext cx="106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rgbClr val="0070C0"/>
                  </a:solidFill>
                  <a:ea typeface="华文仿宋"/>
                  <a:cs typeface="华文仿宋"/>
                </a:rPr>
                <a:t>Human visual pathways</a:t>
              </a:r>
              <a:endParaRPr lang="en-US" altLang="en-US" dirty="0">
                <a:solidFill>
                  <a:srgbClr val="0070C0"/>
                </a:solidFill>
                <a:ea typeface="华文仿宋"/>
                <a:cs typeface="华文仿宋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88805" y="2435641"/>
            <a:ext cx="636905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What</a:t>
            </a:r>
            <a:r>
              <a:rPr lang="en-US" sz="2800" dirty="0" smtClean="0">
                <a:latin typeface="Arial Narrow" panose="020B0606020202030204" pitchFamily="34" charset="0"/>
              </a:rPr>
              <a:t>:  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smtClean="0">
                <a:latin typeface="Arial Narrow" panose="020B0606020202030204" pitchFamily="34" charset="0"/>
              </a:rPr>
              <a:t>  Categorical recognition of objects and scenes</a:t>
            </a:r>
          </a:p>
          <a:p>
            <a:endParaRPr lang="en-US" sz="2800" dirty="0">
              <a:latin typeface="Arial Narrow" panose="020B0606020202030204" pitchFamily="34" charset="0"/>
            </a:endParaRPr>
          </a:p>
          <a:p>
            <a:endParaRPr lang="en-US" sz="2800" dirty="0" smtClean="0">
              <a:latin typeface="Arial Narrow" panose="020B0606020202030204" pitchFamily="34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Where</a:t>
            </a:r>
            <a:r>
              <a:rPr lang="en-US" sz="2800" dirty="0" smtClean="0">
                <a:latin typeface="Arial Narrow" panose="020B0606020202030204" pitchFamily="34" charset="0"/>
              </a:rPr>
              <a:t>:  </a:t>
            </a:r>
          </a:p>
          <a:p>
            <a:r>
              <a:rPr lang="en-US" sz="2800" dirty="0" smtClean="0">
                <a:latin typeface="Arial Narrow" panose="020B0606020202030204" pitchFamily="34" charset="0"/>
              </a:rPr>
              <a:t>   reconstructing  depth, shape, scene layout,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smtClean="0">
                <a:latin typeface="Arial Narrow" panose="020B0606020202030204" pitchFamily="34" charset="0"/>
              </a:rPr>
              <a:t>  visually guided actions, …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2457" y="268159"/>
            <a:ext cx="77836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I</a:t>
            </a:r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 Motivation:   Beyond Marr’s vision definition</a:t>
            </a:r>
            <a:endParaRPr lang="en-US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47"/>
          <p:cNvPicPr preferRelativeResize="0"/>
          <p:nvPr/>
        </p:nvPicPr>
        <p:blipFill rotWithShape="1">
          <a:blip r:embed="rId2">
            <a:alphaModFix/>
          </a:blip>
          <a:srcRect b="47265"/>
          <a:stretch/>
        </p:blipFill>
        <p:spPr>
          <a:xfrm>
            <a:off x="6623532" y="1151774"/>
            <a:ext cx="5189173" cy="346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207" y="1188277"/>
            <a:ext cx="5745171" cy="329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648" y="4621306"/>
            <a:ext cx="8557352" cy="22366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2664" y="5031767"/>
            <a:ext cx="233589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0" i="0" u="none" strike="noStrike" baseline="0" dirty="0" smtClean="0">
                <a:latin typeface=" Arial Narrow"/>
              </a:rPr>
              <a:t>Michael Land et al,</a:t>
            </a:r>
          </a:p>
          <a:p>
            <a:r>
              <a:rPr lang="en-US" sz="2000" b="0" i="0" u="none" strike="noStrike" baseline="0" dirty="0" smtClean="0">
                <a:latin typeface=" Arial Narrow"/>
              </a:rPr>
              <a:t> Perception, 1999.</a:t>
            </a:r>
            <a:endParaRPr lang="en-US" sz="2000" dirty="0">
              <a:latin typeface=" Arial Narrow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2664" y="294855"/>
            <a:ext cx="9376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Cognitive study:   </a:t>
            </a:r>
            <a:r>
              <a:rPr lang="en-US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task-centered</a:t>
            </a:r>
            <a:r>
              <a:rPr lang="en-US" sz="3200" dirty="0" smtClean="0">
                <a:latin typeface="Arial Narrow" panose="020B0606020202030204" pitchFamily="34" charset="0"/>
              </a:rPr>
              <a:t> representation and inference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0207" y="1151774"/>
            <a:ext cx="499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Making Coffee from </a:t>
            </a:r>
            <a:r>
              <a:rPr 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the </a:t>
            </a:r>
            <a:r>
              <a:rPr lang="en-US" sz="2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perspective of </a:t>
            </a:r>
            <a:r>
              <a:rPr lang="en-US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an </a:t>
            </a:r>
            <a:r>
              <a:rPr lang="en-US" sz="20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agent</a:t>
            </a:r>
            <a:endParaRPr lang="en-US" sz="20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4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94" y="2339967"/>
            <a:ext cx="6593580" cy="3785909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174682"/>
            <a:ext cx="2191871" cy="166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0340" y="127186"/>
            <a:ext cx="7537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zh-CN" sz="1600" b="1" dirty="0">
                <a:ea typeface="宋体" panose="02010600030101010101" pitchFamily="2" charset="-122"/>
              </a:rPr>
              <a:t>Dorsal 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15152" y="1414460"/>
            <a:ext cx="869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en-US" altLang="zh-CN" sz="1800" b="1" dirty="0">
                <a:ea typeface="宋体" panose="02010600030101010101" pitchFamily="2" charset="-122"/>
              </a:rPr>
              <a:t>Ventral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82506" y="1202438"/>
            <a:ext cx="5709494" cy="5613989"/>
            <a:chOff x="6482506" y="1202438"/>
            <a:chExt cx="5709494" cy="56139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2506" y="1262796"/>
              <a:ext cx="5709494" cy="520149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237012" y="1202438"/>
              <a:ext cx="3785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five bars for 5 human subjects in fMRI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20735" y="1595537"/>
              <a:ext cx="9761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</a:rPr>
                <a:t>Dorsal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58319" y="4023186"/>
              <a:ext cx="10786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</a:rPr>
                <a:t>Ventral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44524" y="6447095"/>
              <a:ext cx="40119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Fang and He, Nature Neuroscience, 2005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54586" y="8079"/>
            <a:ext cx="9407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Neuroscience study</a:t>
            </a:r>
            <a:r>
              <a:rPr lang="en-US" sz="28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:  Object manipulation</a:t>
            </a:r>
            <a:r>
              <a:rPr lang="en-US" sz="2800" dirty="0" smtClean="0">
                <a:latin typeface="Arial Narrow" panose="020B0606020202030204" pitchFamily="34" charset="0"/>
              </a:rPr>
              <a:t> is processed </a:t>
            </a:r>
            <a:r>
              <a:rPr lang="en-US" sz="2800" dirty="0">
                <a:latin typeface="Arial Narrow" panose="020B0606020202030204" pitchFamily="34" charset="0"/>
              </a:rPr>
              <a:t>by areas </a:t>
            </a:r>
            <a:r>
              <a:rPr lang="en-US" sz="2800" dirty="0" smtClean="0">
                <a:latin typeface="Arial Narrow" panose="020B0606020202030204" pitchFamily="34" charset="0"/>
              </a:rPr>
              <a:t>     </a:t>
            </a:r>
          </a:p>
          <a:p>
            <a:r>
              <a:rPr lang="en-US" sz="2800" dirty="0">
                <a:latin typeface="Arial Narrow" panose="020B0606020202030204" pitchFamily="34" charset="0"/>
              </a:rPr>
              <a:t> </a:t>
            </a:r>
            <a:r>
              <a:rPr lang="en-US" sz="2800" dirty="0" smtClean="0">
                <a:latin typeface="Arial Narrow" panose="020B0606020202030204" pitchFamily="34" charset="0"/>
              </a:rPr>
              <a:t>                                      different from </a:t>
            </a:r>
            <a:r>
              <a:rPr lang="en-US" sz="28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object recognition</a:t>
            </a:r>
            <a:r>
              <a:rPr lang="en-US" sz="2400" dirty="0" smtClean="0">
                <a:solidFill>
                  <a:srgbClr val="0070C0"/>
                </a:solidFill>
              </a:rPr>
              <a:t> 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4072" y="2505147"/>
            <a:ext cx="10328460" cy="2862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 large portion of the visual cortex</a:t>
            </a:r>
          </a:p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is unexplored</a:t>
            </a:r>
          </a:p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 computer vision !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240" y="1944097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Binocular rivalry experiments 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9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10046" y="2746952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1980         1990s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824" y="377831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AI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837" y="4119248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Robotics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4601" y="2814024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2010s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2416" y="1107229"/>
            <a:ext cx="8821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In the past 20 years, CVPR research has been mostly driven by 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video surveillance </a:t>
            </a:r>
            <a:r>
              <a:rPr lang="en-US" sz="2800" dirty="0" smtClean="0">
                <a:latin typeface="Arial Narrow" panose="020B0606020202030204" pitchFamily="34" charset="0"/>
              </a:rPr>
              <a:t>and </a:t>
            </a:r>
            <a:r>
              <a:rPr lang="en-US" sz="28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image search</a:t>
            </a:r>
            <a:r>
              <a:rPr lang="en-US" sz="2800" dirty="0" smtClean="0">
                <a:latin typeface="Arial Narrow" panose="020B0606020202030204" pitchFamily="34" charset="0"/>
              </a:rPr>
              <a:t> (retrieval) applications,</a:t>
            </a:r>
          </a:p>
          <a:p>
            <a:r>
              <a:rPr lang="en-US" sz="2800" dirty="0" smtClean="0">
                <a:latin typeface="Arial Narrow" panose="020B0606020202030204" pitchFamily="34" charset="0"/>
              </a:rPr>
              <a:t> in </a:t>
            </a:r>
            <a:r>
              <a:rPr lang="en-US" sz="2800" dirty="0">
                <a:latin typeface="Arial Narrow" panose="020B0606020202030204" pitchFamily="34" charset="0"/>
              </a:rPr>
              <a:t>the future, vision will increasingly interact with AI and robotics.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6105" y="230065"/>
            <a:ext cx="10407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002060"/>
                </a:solidFill>
                <a:latin typeface="Arial Narrow" pitchFamily="34" charset="0"/>
                <a:ea typeface="仿宋" pitchFamily="49" charset="-122"/>
              </a:rPr>
              <a:t>I. Motivation (Cont.):  Broader applications in AI </a:t>
            </a:r>
            <a:r>
              <a:rPr lang="en-US" altLang="zh-CN" sz="3600" dirty="0">
                <a:solidFill>
                  <a:srgbClr val="002060"/>
                </a:solidFill>
                <a:latin typeface="Arial Narrow" pitchFamily="34" charset="0"/>
                <a:ea typeface="仿宋" pitchFamily="49" charset="-122"/>
              </a:rPr>
              <a:t>and </a:t>
            </a:r>
            <a:r>
              <a:rPr lang="en-US" altLang="zh-CN" sz="3600" dirty="0" smtClean="0">
                <a:solidFill>
                  <a:srgbClr val="002060"/>
                </a:solidFill>
                <a:latin typeface="Arial Narrow" pitchFamily="34" charset="0"/>
                <a:ea typeface="仿宋" pitchFamily="49" charset="-122"/>
              </a:rPr>
              <a:t>Robotics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35096" y="3289810"/>
            <a:ext cx="2537460" cy="2777490"/>
          </a:xfrm>
          <a:custGeom>
            <a:avLst/>
            <a:gdLst>
              <a:gd name="connsiteX0" fmla="*/ 0 w 2537460"/>
              <a:gd name="connsiteY0" fmla="*/ 0 h 2777490"/>
              <a:gd name="connsiteX1" fmla="*/ 0 w 2537460"/>
              <a:gd name="connsiteY1" fmla="*/ 0 h 2777490"/>
              <a:gd name="connsiteX2" fmla="*/ 68580 w 2537460"/>
              <a:gd name="connsiteY2" fmla="*/ 114300 h 2777490"/>
              <a:gd name="connsiteX3" fmla="*/ 114300 w 2537460"/>
              <a:gd name="connsiteY3" fmla="*/ 137160 h 2777490"/>
              <a:gd name="connsiteX4" fmla="*/ 148590 w 2537460"/>
              <a:gd name="connsiteY4" fmla="*/ 160020 h 2777490"/>
              <a:gd name="connsiteX5" fmla="*/ 228600 w 2537460"/>
              <a:gd name="connsiteY5" fmla="*/ 182880 h 2777490"/>
              <a:gd name="connsiteX6" fmla="*/ 262890 w 2537460"/>
              <a:gd name="connsiteY6" fmla="*/ 194310 h 2777490"/>
              <a:gd name="connsiteX7" fmla="*/ 308610 w 2537460"/>
              <a:gd name="connsiteY7" fmla="*/ 262890 h 2777490"/>
              <a:gd name="connsiteX8" fmla="*/ 320040 w 2537460"/>
              <a:gd name="connsiteY8" fmla="*/ 297180 h 2777490"/>
              <a:gd name="connsiteX9" fmla="*/ 377190 w 2537460"/>
              <a:gd name="connsiteY9" fmla="*/ 365760 h 2777490"/>
              <a:gd name="connsiteX10" fmla="*/ 422910 w 2537460"/>
              <a:gd name="connsiteY10" fmla="*/ 400050 h 2777490"/>
              <a:gd name="connsiteX11" fmla="*/ 468630 w 2537460"/>
              <a:gd name="connsiteY11" fmla="*/ 411480 h 2777490"/>
              <a:gd name="connsiteX12" fmla="*/ 594360 w 2537460"/>
              <a:gd name="connsiteY12" fmla="*/ 400050 h 2777490"/>
              <a:gd name="connsiteX13" fmla="*/ 651510 w 2537460"/>
              <a:gd name="connsiteY13" fmla="*/ 365760 h 2777490"/>
              <a:gd name="connsiteX14" fmla="*/ 731520 w 2537460"/>
              <a:gd name="connsiteY14" fmla="*/ 274320 h 2777490"/>
              <a:gd name="connsiteX15" fmla="*/ 754380 w 2537460"/>
              <a:gd name="connsiteY15" fmla="*/ 228600 h 2777490"/>
              <a:gd name="connsiteX16" fmla="*/ 800100 w 2537460"/>
              <a:gd name="connsiteY16" fmla="*/ 251460 h 2777490"/>
              <a:gd name="connsiteX17" fmla="*/ 834390 w 2537460"/>
              <a:gd name="connsiteY17" fmla="*/ 320040 h 2777490"/>
              <a:gd name="connsiteX18" fmla="*/ 845820 w 2537460"/>
              <a:gd name="connsiteY18" fmla="*/ 365760 h 2777490"/>
              <a:gd name="connsiteX19" fmla="*/ 880110 w 2537460"/>
              <a:gd name="connsiteY19" fmla="*/ 582930 h 2777490"/>
              <a:gd name="connsiteX20" fmla="*/ 937260 w 2537460"/>
              <a:gd name="connsiteY20" fmla="*/ 662940 h 2777490"/>
              <a:gd name="connsiteX21" fmla="*/ 982980 w 2537460"/>
              <a:gd name="connsiteY21" fmla="*/ 800100 h 2777490"/>
              <a:gd name="connsiteX22" fmla="*/ 1040130 w 2537460"/>
              <a:gd name="connsiteY22" fmla="*/ 914400 h 2777490"/>
              <a:gd name="connsiteX23" fmla="*/ 1108710 w 2537460"/>
              <a:gd name="connsiteY23" fmla="*/ 1165860 h 2777490"/>
              <a:gd name="connsiteX24" fmla="*/ 1165860 w 2537460"/>
              <a:gd name="connsiteY24" fmla="*/ 1268730 h 2777490"/>
              <a:gd name="connsiteX25" fmla="*/ 1234440 w 2537460"/>
              <a:gd name="connsiteY25" fmla="*/ 1383030 h 2777490"/>
              <a:gd name="connsiteX26" fmla="*/ 1280160 w 2537460"/>
              <a:gd name="connsiteY26" fmla="*/ 1394460 h 2777490"/>
              <a:gd name="connsiteX27" fmla="*/ 1303020 w 2537460"/>
              <a:gd name="connsiteY27" fmla="*/ 1428750 h 2777490"/>
              <a:gd name="connsiteX28" fmla="*/ 1428750 w 2537460"/>
              <a:gd name="connsiteY28" fmla="*/ 1428750 h 2777490"/>
              <a:gd name="connsiteX29" fmla="*/ 1451610 w 2537460"/>
              <a:gd name="connsiteY29" fmla="*/ 1211580 h 2777490"/>
              <a:gd name="connsiteX30" fmla="*/ 1485900 w 2537460"/>
              <a:gd name="connsiteY30" fmla="*/ 1188720 h 2777490"/>
              <a:gd name="connsiteX31" fmla="*/ 1531620 w 2537460"/>
              <a:gd name="connsiteY31" fmla="*/ 1211580 h 2777490"/>
              <a:gd name="connsiteX32" fmla="*/ 1577340 w 2537460"/>
              <a:gd name="connsiteY32" fmla="*/ 1314450 h 2777490"/>
              <a:gd name="connsiteX33" fmla="*/ 1588770 w 2537460"/>
              <a:gd name="connsiteY33" fmla="*/ 1383030 h 2777490"/>
              <a:gd name="connsiteX34" fmla="*/ 1623060 w 2537460"/>
              <a:gd name="connsiteY34" fmla="*/ 1451610 h 2777490"/>
              <a:gd name="connsiteX35" fmla="*/ 1657350 w 2537460"/>
              <a:gd name="connsiteY35" fmla="*/ 1474470 h 2777490"/>
              <a:gd name="connsiteX36" fmla="*/ 1748790 w 2537460"/>
              <a:gd name="connsiteY36" fmla="*/ 1520190 h 2777490"/>
              <a:gd name="connsiteX37" fmla="*/ 1817370 w 2537460"/>
              <a:gd name="connsiteY37" fmla="*/ 1588770 h 2777490"/>
              <a:gd name="connsiteX38" fmla="*/ 1851660 w 2537460"/>
              <a:gd name="connsiteY38" fmla="*/ 1668780 h 2777490"/>
              <a:gd name="connsiteX39" fmla="*/ 1863090 w 2537460"/>
              <a:gd name="connsiteY39" fmla="*/ 1703070 h 2777490"/>
              <a:gd name="connsiteX40" fmla="*/ 1943100 w 2537460"/>
              <a:gd name="connsiteY40" fmla="*/ 1771650 h 2777490"/>
              <a:gd name="connsiteX41" fmla="*/ 1988820 w 2537460"/>
              <a:gd name="connsiteY41" fmla="*/ 1840230 h 2777490"/>
              <a:gd name="connsiteX42" fmla="*/ 2057400 w 2537460"/>
              <a:gd name="connsiteY42" fmla="*/ 2023110 h 2777490"/>
              <a:gd name="connsiteX43" fmla="*/ 2091690 w 2537460"/>
              <a:gd name="connsiteY43" fmla="*/ 2125980 h 2777490"/>
              <a:gd name="connsiteX44" fmla="*/ 2160270 w 2537460"/>
              <a:gd name="connsiteY44" fmla="*/ 2354580 h 2777490"/>
              <a:gd name="connsiteX45" fmla="*/ 2183130 w 2537460"/>
              <a:gd name="connsiteY45" fmla="*/ 2400300 h 2777490"/>
              <a:gd name="connsiteX46" fmla="*/ 2251710 w 2537460"/>
              <a:gd name="connsiteY46" fmla="*/ 2446020 h 2777490"/>
              <a:gd name="connsiteX47" fmla="*/ 2308860 w 2537460"/>
              <a:gd name="connsiteY47" fmla="*/ 2514600 h 2777490"/>
              <a:gd name="connsiteX48" fmla="*/ 2331720 w 2537460"/>
              <a:gd name="connsiteY48" fmla="*/ 2548890 h 2777490"/>
              <a:gd name="connsiteX49" fmla="*/ 2366010 w 2537460"/>
              <a:gd name="connsiteY49" fmla="*/ 2560320 h 2777490"/>
              <a:gd name="connsiteX50" fmla="*/ 2388870 w 2537460"/>
              <a:gd name="connsiteY50" fmla="*/ 2583180 h 2777490"/>
              <a:gd name="connsiteX51" fmla="*/ 2537460 w 2537460"/>
              <a:gd name="connsiteY51" fmla="*/ 2777490 h 277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537460" h="2777490">
                <a:moveTo>
                  <a:pt x="0" y="0"/>
                </a:moveTo>
                <a:lnTo>
                  <a:pt x="0" y="0"/>
                </a:lnTo>
                <a:cubicBezTo>
                  <a:pt x="22860" y="38100"/>
                  <a:pt x="40135" y="80167"/>
                  <a:pt x="68580" y="114300"/>
                </a:cubicBezTo>
                <a:cubicBezTo>
                  <a:pt x="79488" y="127390"/>
                  <a:pt x="99506" y="128706"/>
                  <a:pt x="114300" y="137160"/>
                </a:cubicBezTo>
                <a:cubicBezTo>
                  <a:pt x="126227" y="143976"/>
                  <a:pt x="136303" y="153877"/>
                  <a:pt x="148590" y="160020"/>
                </a:cubicBezTo>
                <a:cubicBezTo>
                  <a:pt x="166860" y="169155"/>
                  <a:pt x="211510" y="177997"/>
                  <a:pt x="228600" y="182880"/>
                </a:cubicBezTo>
                <a:cubicBezTo>
                  <a:pt x="240185" y="186190"/>
                  <a:pt x="251460" y="190500"/>
                  <a:pt x="262890" y="194310"/>
                </a:cubicBezTo>
                <a:cubicBezTo>
                  <a:pt x="290068" y="275843"/>
                  <a:pt x="251531" y="177271"/>
                  <a:pt x="308610" y="262890"/>
                </a:cubicBezTo>
                <a:cubicBezTo>
                  <a:pt x="315293" y="272915"/>
                  <a:pt x="314652" y="286404"/>
                  <a:pt x="320040" y="297180"/>
                </a:cubicBezTo>
                <a:cubicBezTo>
                  <a:pt x="333268" y="323636"/>
                  <a:pt x="355071" y="346801"/>
                  <a:pt x="377190" y="365760"/>
                </a:cubicBezTo>
                <a:cubicBezTo>
                  <a:pt x="391654" y="378158"/>
                  <a:pt x="405871" y="391531"/>
                  <a:pt x="422910" y="400050"/>
                </a:cubicBezTo>
                <a:cubicBezTo>
                  <a:pt x="436961" y="407075"/>
                  <a:pt x="453390" y="407670"/>
                  <a:pt x="468630" y="411480"/>
                </a:cubicBezTo>
                <a:cubicBezTo>
                  <a:pt x="510540" y="407670"/>
                  <a:pt x="553534" y="410257"/>
                  <a:pt x="594360" y="400050"/>
                </a:cubicBezTo>
                <a:cubicBezTo>
                  <a:pt x="615913" y="394662"/>
                  <a:pt x="633974" y="379399"/>
                  <a:pt x="651510" y="365760"/>
                </a:cubicBezTo>
                <a:cubicBezTo>
                  <a:pt x="677376" y="345642"/>
                  <a:pt x="713753" y="302747"/>
                  <a:pt x="731520" y="274320"/>
                </a:cubicBezTo>
                <a:cubicBezTo>
                  <a:pt x="740551" y="259871"/>
                  <a:pt x="746760" y="243840"/>
                  <a:pt x="754380" y="228600"/>
                </a:cubicBezTo>
                <a:cubicBezTo>
                  <a:pt x="769620" y="236220"/>
                  <a:pt x="787010" y="240552"/>
                  <a:pt x="800100" y="251460"/>
                </a:cubicBezTo>
                <a:cubicBezTo>
                  <a:pt x="818885" y="267114"/>
                  <a:pt x="828051" y="297855"/>
                  <a:pt x="834390" y="320040"/>
                </a:cubicBezTo>
                <a:cubicBezTo>
                  <a:pt x="838706" y="335145"/>
                  <a:pt x="843128" y="350283"/>
                  <a:pt x="845820" y="365760"/>
                </a:cubicBezTo>
                <a:cubicBezTo>
                  <a:pt x="858377" y="437963"/>
                  <a:pt x="837513" y="523294"/>
                  <a:pt x="880110" y="582930"/>
                </a:cubicBezTo>
                <a:lnTo>
                  <a:pt x="937260" y="662940"/>
                </a:lnTo>
                <a:cubicBezTo>
                  <a:pt x="952500" y="708660"/>
                  <a:pt x="964733" y="755495"/>
                  <a:pt x="982980" y="800100"/>
                </a:cubicBezTo>
                <a:cubicBezTo>
                  <a:pt x="999109" y="839526"/>
                  <a:pt x="1025573" y="874368"/>
                  <a:pt x="1040130" y="914400"/>
                </a:cubicBezTo>
                <a:cubicBezTo>
                  <a:pt x="1085704" y="1039727"/>
                  <a:pt x="1059497" y="1048980"/>
                  <a:pt x="1108710" y="1165860"/>
                </a:cubicBezTo>
                <a:cubicBezTo>
                  <a:pt x="1123932" y="1202012"/>
                  <a:pt x="1147401" y="1234119"/>
                  <a:pt x="1165860" y="1268730"/>
                </a:cubicBezTo>
                <a:cubicBezTo>
                  <a:pt x="1177771" y="1291063"/>
                  <a:pt x="1207845" y="1364034"/>
                  <a:pt x="1234440" y="1383030"/>
                </a:cubicBezTo>
                <a:cubicBezTo>
                  <a:pt x="1247223" y="1392161"/>
                  <a:pt x="1264920" y="1390650"/>
                  <a:pt x="1280160" y="1394460"/>
                </a:cubicBezTo>
                <a:cubicBezTo>
                  <a:pt x="1287780" y="1405890"/>
                  <a:pt x="1291590" y="1421130"/>
                  <a:pt x="1303020" y="1428750"/>
                </a:cubicBezTo>
                <a:cubicBezTo>
                  <a:pt x="1337891" y="1451998"/>
                  <a:pt x="1396617" y="1433340"/>
                  <a:pt x="1428750" y="1428750"/>
                </a:cubicBezTo>
                <a:cubicBezTo>
                  <a:pt x="1436370" y="1356360"/>
                  <a:pt x="1434750" y="1282391"/>
                  <a:pt x="1451610" y="1211580"/>
                </a:cubicBezTo>
                <a:cubicBezTo>
                  <a:pt x="1454792" y="1198216"/>
                  <a:pt x="1472163" y="1188720"/>
                  <a:pt x="1485900" y="1188720"/>
                </a:cubicBezTo>
                <a:cubicBezTo>
                  <a:pt x="1502939" y="1188720"/>
                  <a:pt x="1516380" y="1203960"/>
                  <a:pt x="1531620" y="1211580"/>
                </a:cubicBezTo>
                <a:cubicBezTo>
                  <a:pt x="1561643" y="1256614"/>
                  <a:pt x="1561018" y="1249160"/>
                  <a:pt x="1577340" y="1314450"/>
                </a:cubicBezTo>
                <a:cubicBezTo>
                  <a:pt x="1582961" y="1336933"/>
                  <a:pt x="1583743" y="1360407"/>
                  <a:pt x="1588770" y="1383030"/>
                </a:cubicBezTo>
                <a:cubicBezTo>
                  <a:pt x="1594082" y="1406935"/>
                  <a:pt x="1605445" y="1433995"/>
                  <a:pt x="1623060" y="1451610"/>
                </a:cubicBezTo>
                <a:cubicBezTo>
                  <a:pt x="1632774" y="1461324"/>
                  <a:pt x="1645290" y="1467892"/>
                  <a:pt x="1657350" y="1474470"/>
                </a:cubicBezTo>
                <a:cubicBezTo>
                  <a:pt x="1687267" y="1490788"/>
                  <a:pt x="1724693" y="1496093"/>
                  <a:pt x="1748790" y="1520190"/>
                </a:cubicBezTo>
                <a:lnTo>
                  <a:pt x="1817370" y="1588770"/>
                </a:lnTo>
                <a:cubicBezTo>
                  <a:pt x="1844175" y="1669186"/>
                  <a:pt x="1809288" y="1569911"/>
                  <a:pt x="1851660" y="1668780"/>
                </a:cubicBezTo>
                <a:cubicBezTo>
                  <a:pt x="1856406" y="1679854"/>
                  <a:pt x="1856407" y="1693045"/>
                  <a:pt x="1863090" y="1703070"/>
                </a:cubicBezTo>
                <a:cubicBezTo>
                  <a:pt x="1896937" y="1753841"/>
                  <a:pt x="1900845" y="1724113"/>
                  <a:pt x="1943100" y="1771650"/>
                </a:cubicBezTo>
                <a:cubicBezTo>
                  <a:pt x="1961353" y="1792185"/>
                  <a:pt x="1975891" y="1815988"/>
                  <a:pt x="1988820" y="1840230"/>
                </a:cubicBezTo>
                <a:cubicBezTo>
                  <a:pt x="2039837" y="1935887"/>
                  <a:pt x="2028643" y="1931087"/>
                  <a:pt x="2057400" y="2023110"/>
                </a:cubicBezTo>
                <a:cubicBezTo>
                  <a:pt x="2068181" y="2057610"/>
                  <a:pt x="2081491" y="2091304"/>
                  <a:pt x="2091690" y="2125980"/>
                </a:cubicBezTo>
                <a:cubicBezTo>
                  <a:pt x="2115129" y="2205672"/>
                  <a:pt x="2121656" y="2277353"/>
                  <a:pt x="2160270" y="2354580"/>
                </a:cubicBezTo>
                <a:cubicBezTo>
                  <a:pt x="2167890" y="2369820"/>
                  <a:pt x="2171082" y="2388252"/>
                  <a:pt x="2183130" y="2400300"/>
                </a:cubicBezTo>
                <a:cubicBezTo>
                  <a:pt x="2202557" y="2419727"/>
                  <a:pt x="2251710" y="2446020"/>
                  <a:pt x="2251710" y="2446020"/>
                </a:cubicBezTo>
                <a:cubicBezTo>
                  <a:pt x="2308467" y="2531156"/>
                  <a:pt x="2235521" y="2426593"/>
                  <a:pt x="2308860" y="2514600"/>
                </a:cubicBezTo>
                <a:cubicBezTo>
                  <a:pt x="2317654" y="2525153"/>
                  <a:pt x="2320993" y="2540308"/>
                  <a:pt x="2331720" y="2548890"/>
                </a:cubicBezTo>
                <a:cubicBezTo>
                  <a:pt x="2341128" y="2556416"/>
                  <a:pt x="2355679" y="2554121"/>
                  <a:pt x="2366010" y="2560320"/>
                </a:cubicBezTo>
                <a:cubicBezTo>
                  <a:pt x="2375251" y="2565864"/>
                  <a:pt x="2381250" y="2575560"/>
                  <a:pt x="2388870" y="2583180"/>
                </a:cubicBezTo>
                <a:lnTo>
                  <a:pt x="2537460" y="2777490"/>
                </a:lnTo>
              </a:path>
            </a:pathLst>
          </a:custGeom>
          <a:noFill/>
          <a:ln w="762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849962" y="4593253"/>
            <a:ext cx="1600200" cy="1440180"/>
          </a:xfrm>
          <a:custGeom>
            <a:avLst/>
            <a:gdLst>
              <a:gd name="connsiteX0" fmla="*/ 0 w 1600200"/>
              <a:gd name="connsiteY0" fmla="*/ 1440180 h 1440180"/>
              <a:gd name="connsiteX1" fmla="*/ 0 w 1600200"/>
              <a:gd name="connsiteY1" fmla="*/ 1440180 h 1440180"/>
              <a:gd name="connsiteX2" fmla="*/ 91440 w 1600200"/>
              <a:gd name="connsiteY2" fmla="*/ 1371600 h 1440180"/>
              <a:gd name="connsiteX3" fmla="*/ 102870 w 1600200"/>
              <a:gd name="connsiteY3" fmla="*/ 1337310 h 1440180"/>
              <a:gd name="connsiteX4" fmla="*/ 137160 w 1600200"/>
              <a:gd name="connsiteY4" fmla="*/ 1268730 h 1440180"/>
              <a:gd name="connsiteX5" fmla="*/ 171450 w 1600200"/>
              <a:gd name="connsiteY5" fmla="*/ 1223010 h 1440180"/>
              <a:gd name="connsiteX6" fmla="*/ 217170 w 1600200"/>
              <a:gd name="connsiteY6" fmla="*/ 1143000 h 1440180"/>
              <a:gd name="connsiteX7" fmla="*/ 320040 w 1600200"/>
              <a:gd name="connsiteY7" fmla="*/ 1085850 h 1440180"/>
              <a:gd name="connsiteX8" fmla="*/ 400050 w 1600200"/>
              <a:gd name="connsiteY8" fmla="*/ 1131570 h 1440180"/>
              <a:gd name="connsiteX9" fmla="*/ 422910 w 1600200"/>
              <a:gd name="connsiteY9" fmla="*/ 1200150 h 1440180"/>
              <a:gd name="connsiteX10" fmla="*/ 480060 w 1600200"/>
              <a:gd name="connsiteY10" fmla="*/ 1120140 h 1440180"/>
              <a:gd name="connsiteX11" fmla="*/ 514350 w 1600200"/>
              <a:gd name="connsiteY11" fmla="*/ 1074420 h 1440180"/>
              <a:gd name="connsiteX12" fmla="*/ 537210 w 1600200"/>
              <a:gd name="connsiteY12" fmla="*/ 1040130 h 1440180"/>
              <a:gd name="connsiteX13" fmla="*/ 571500 w 1600200"/>
              <a:gd name="connsiteY13" fmla="*/ 1017270 h 1440180"/>
              <a:gd name="connsiteX14" fmla="*/ 594360 w 1600200"/>
              <a:gd name="connsiteY14" fmla="*/ 982980 h 1440180"/>
              <a:gd name="connsiteX15" fmla="*/ 731520 w 1600200"/>
              <a:gd name="connsiteY15" fmla="*/ 1005840 h 1440180"/>
              <a:gd name="connsiteX16" fmla="*/ 788670 w 1600200"/>
              <a:gd name="connsiteY16" fmla="*/ 1062990 h 1440180"/>
              <a:gd name="connsiteX17" fmla="*/ 822960 w 1600200"/>
              <a:gd name="connsiteY17" fmla="*/ 1051560 h 1440180"/>
              <a:gd name="connsiteX18" fmla="*/ 845820 w 1600200"/>
              <a:gd name="connsiteY18" fmla="*/ 1017270 h 1440180"/>
              <a:gd name="connsiteX19" fmla="*/ 925830 w 1600200"/>
              <a:gd name="connsiteY19" fmla="*/ 937260 h 1440180"/>
              <a:gd name="connsiteX20" fmla="*/ 948690 w 1600200"/>
              <a:gd name="connsiteY20" fmla="*/ 902970 h 1440180"/>
              <a:gd name="connsiteX21" fmla="*/ 971550 w 1600200"/>
              <a:gd name="connsiteY21" fmla="*/ 800100 h 1440180"/>
              <a:gd name="connsiteX22" fmla="*/ 994410 w 1600200"/>
              <a:gd name="connsiteY22" fmla="*/ 731520 h 1440180"/>
              <a:gd name="connsiteX23" fmla="*/ 1017270 w 1600200"/>
              <a:gd name="connsiteY23" fmla="*/ 628650 h 1440180"/>
              <a:gd name="connsiteX24" fmla="*/ 1051560 w 1600200"/>
              <a:gd name="connsiteY24" fmla="*/ 537210 h 1440180"/>
              <a:gd name="connsiteX25" fmla="*/ 1085850 w 1600200"/>
              <a:gd name="connsiteY25" fmla="*/ 514350 h 1440180"/>
              <a:gd name="connsiteX26" fmla="*/ 1234440 w 1600200"/>
              <a:gd name="connsiteY26" fmla="*/ 491490 h 1440180"/>
              <a:gd name="connsiteX27" fmla="*/ 1325880 w 1600200"/>
              <a:gd name="connsiteY27" fmla="*/ 434340 h 1440180"/>
              <a:gd name="connsiteX28" fmla="*/ 1371600 w 1600200"/>
              <a:gd name="connsiteY28" fmla="*/ 320040 h 1440180"/>
              <a:gd name="connsiteX29" fmla="*/ 1417320 w 1600200"/>
              <a:gd name="connsiteY29" fmla="*/ 274320 h 1440180"/>
              <a:gd name="connsiteX30" fmla="*/ 1451610 w 1600200"/>
              <a:gd name="connsiteY30" fmla="*/ 217170 h 1440180"/>
              <a:gd name="connsiteX31" fmla="*/ 1485900 w 1600200"/>
              <a:gd name="connsiteY31" fmla="*/ 171450 h 1440180"/>
              <a:gd name="connsiteX32" fmla="*/ 1531620 w 1600200"/>
              <a:gd name="connsiteY32" fmla="*/ 102870 h 1440180"/>
              <a:gd name="connsiteX33" fmla="*/ 1588770 w 1600200"/>
              <a:gd name="connsiteY33" fmla="*/ 22860 h 1440180"/>
              <a:gd name="connsiteX34" fmla="*/ 1600200 w 1600200"/>
              <a:gd name="connsiteY34" fmla="*/ 0 h 1440180"/>
              <a:gd name="connsiteX35" fmla="*/ 1600200 w 1600200"/>
              <a:gd name="connsiteY35" fmla="*/ 0 h 14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00200" h="1440180">
                <a:moveTo>
                  <a:pt x="0" y="1440180"/>
                </a:moveTo>
                <a:lnTo>
                  <a:pt x="0" y="1440180"/>
                </a:lnTo>
                <a:cubicBezTo>
                  <a:pt x="30480" y="1417320"/>
                  <a:pt x="64499" y="1398541"/>
                  <a:pt x="91440" y="1371600"/>
                </a:cubicBezTo>
                <a:cubicBezTo>
                  <a:pt x="99959" y="1363081"/>
                  <a:pt x="97977" y="1348320"/>
                  <a:pt x="102870" y="1337310"/>
                </a:cubicBezTo>
                <a:cubicBezTo>
                  <a:pt x="113250" y="1313955"/>
                  <a:pt x="124010" y="1290646"/>
                  <a:pt x="137160" y="1268730"/>
                </a:cubicBezTo>
                <a:cubicBezTo>
                  <a:pt x="146961" y="1252395"/>
                  <a:pt x="161354" y="1239164"/>
                  <a:pt x="171450" y="1223010"/>
                </a:cubicBezTo>
                <a:cubicBezTo>
                  <a:pt x="181906" y="1206281"/>
                  <a:pt x="199812" y="1158188"/>
                  <a:pt x="217170" y="1143000"/>
                </a:cubicBezTo>
                <a:cubicBezTo>
                  <a:pt x="265542" y="1100674"/>
                  <a:pt x="272943" y="1101549"/>
                  <a:pt x="320040" y="1085850"/>
                </a:cubicBezTo>
                <a:cubicBezTo>
                  <a:pt x="373257" y="1096493"/>
                  <a:pt x="378720" y="1083577"/>
                  <a:pt x="400050" y="1131570"/>
                </a:cubicBezTo>
                <a:cubicBezTo>
                  <a:pt x="409837" y="1153590"/>
                  <a:pt x="422910" y="1200150"/>
                  <a:pt x="422910" y="1200150"/>
                </a:cubicBezTo>
                <a:cubicBezTo>
                  <a:pt x="485835" y="1158200"/>
                  <a:pt x="434828" y="1201558"/>
                  <a:pt x="480060" y="1120140"/>
                </a:cubicBezTo>
                <a:cubicBezTo>
                  <a:pt x="489311" y="1103487"/>
                  <a:pt x="503277" y="1089922"/>
                  <a:pt x="514350" y="1074420"/>
                </a:cubicBezTo>
                <a:cubicBezTo>
                  <a:pt x="522335" y="1063242"/>
                  <a:pt x="527496" y="1049844"/>
                  <a:pt x="537210" y="1040130"/>
                </a:cubicBezTo>
                <a:cubicBezTo>
                  <a:pt x="546924" y="1030416"/>
                  <a:pt x="560070" y="1024890"/>
                  <a:pt x="571500" y="1017270"/>
                </a:cubicBezTo>
                <a:cubicBezTo>
                  <a:pt x="579120" y="1005840"/>
                  <a:pt x="580844" y="985437"/>
                  <a:pt x="594360" y="982980"/>
                </a:cubicBezTo>
                <a:cubicBezTo>
                  <a:pt x="643901" y="973973"/>
                  <a:pt x="687305" y="991102"/>
                  <a:pt x="731520" y="1005840"/>
                </a:cubicBezTo>
                <a:cubicBezTo>
                  <a:pt x="744855" y="1025843"/>
                  <a:pt x="760095" y="1058228"/>
                  <a:pt x="788670" y="1062990"/>
                </a:cubicBezTo>
                <a:cubicBezTo>
                  <a:pt x="800554" y="1064971"/>
                  <a:pt x="811530" y="1055370"/>
                  <a:pt x="822960" y="1051560"/>
                </a:cubicBezTo>
                <a:cubicBezTo>
                  <a:pt x="830580" y="1040130"/>
                  <a:pt x="836630" y="1027481"/>
                  <a:pt x="845820" y="1017270"/>
                </a:cubicBezTo>
                <a:cubicBezTo>
                  <a:pt x="871051" y="989235"/>
                  <a:pt x="904908" y="968643"/>
                  <a:pt x="925830" y="937260"/>
                </a:cubicBezTo>
                <a:lnTo>
                  <a:pt x="948690" y="902970"/>
                </a:lnTo>
                <a:cubicBezTo>
                  <a:pt x="955216" y="870341"/>
                  <a:pt x="961865" y="832384"/>
                  <a:pt x="971550" y="800100"/>
                </a:cubicBezTo>
                <a:cubicBezTo>
                  <a:pt x="978474" y="777020"/>
                  <a:pt x="990449" y="755289"/>
                  <a:pt x="994410" y="731520"/>
                </a:cubicBezTo>
                <a:cubicBezTo>
                  <a:pt x="1025862" y="542807"/>
                  <a:pt x="989132" y="741202"/>
                  <a:pt x="1017270" y="628650"/>
                </a:cubicBezTo>
                <a:cubicBezTo>
                  <a:pt x="1028174" y="585034"/>
                  <a:pt x="1020201" y="568569"/>
                  <a:pt x="1051560" y="537210"/>
                </a:cubicBezTo>
                <a:cubicBezTo>
                  <a:pt x="1061274" y="527496"/>
                  <a:pt x="1073563" y="520493"/>
                  <a:pt x="1085850" y="514350"/>
                </a:cubicBezTo>
                <a:cubicBezTo>
                  <a:pt x="1127042" y="493754"/>
                  <a:pt x="1201659" y="494768"/>
                  <a:pt x="1234440" y="491490"/>
                </a:cubicBezTo>
                <a:cubicBezTo>
                  <a:pt x="1292945" y="471988"/>
                  <a:pt x="1302827" y="484288"/>
                  <a:pt x="1325880" y="434340"/>
                </a:cubicBezTo>
                <a:cubicBezTo>
                  <a:pt x="1343076" y="397082"/>
                  <a:pt x="1342584" y="349056"/>
                  <a:pt x="1371600" y="320040"/>
                </a:cubicBezTo>
                <a:cubicBezTo>
                  <a:pt x="1386840" y="304800"/>
                  <a:pt x="1404088" y="291333"/>
                  <a:pt x="1417320" y="274320"/>
                </a:cubicBezTo>
                <a:cubicBezTo>
                  <a:pt x="1430959" y="256784"/>
                  <a:pt x="1439287" y="235655"/>
                  <a:pt x="1451610" y="217170"/>
                </a:cubicBezTo>
                <a:cubicBezTo>
                  <a:pt x="1462177" y="201319"/>
                  <a:pt x="1474976" y="187056"/>
                  <a:pt x="1485900" y="171450"/>
                </a:cubicBezTo>
                <a:cubicBezTo>
                  <a:pt x="1501655" y="148942"/>
                  <a:pt x="1515135" y="124849"/>
                  <a:pt x="1531620" y="102870"/>
                </a:cubicBezTo>
                <a:cubicBezTo>
                  <a:pt x="1550975" y="77064"/>
                  <a:pt x="1572056" y="50716"/>
                  <a:pt x="1588770" y="22860"/>
                </a:cubicBezTo>
                <a:cubicBezTo>
                  <a:pt x="1593153" y="15555"/>
                  <a:pt x="1596390" y="7620"/>
                  <a:pt x="1600200" y="0"/>
                </a:cubicBezTo>
                <a:lnTo>
                  <a:pt x="16002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327476" y="4650792"/>
            <a:ext cx="245375" cy="36385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992920" y="3683703"/>
            <a:ext cx="207271" cy="452734"/>
          </a:xfrm>
          <a:prstGeom prst="straightConnector1">
            <a:avLst/>
          </a:prstGeom>
          <a:ln w="571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03234" y="5799352"/>
            <a:ext cx="1931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Assisted living</a:t>
            </a:r>
            <a:endParaRPr lang="en-US" sz="2400" dirty="0"/>
          </a:p>
        </p:txBody>
      </p:sp>
      <p:pic>
        <p:nvPicPr>
          <p:cNvPr id="16" name="Picture 6" descr="Text.">
            <a:hlinkClick r:id="rId2" tooltip="Text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949" y="1641981"/>
            <a:ext cx="2100652" cy="23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992835" y="1180316"/>
            <a:ext cx="2583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/>
            <a:r>
              <a:rPr lang="en-US" sz="2400" dirty="0" smtClean="0"/>
              <a:t>Disaster Relief</a:t>
            </a: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9475949" y="4160596"/>
            <a:ext cx="2514600" cy="1672209"/>
            <a:chOff x="7860714" y="4492608"/>
            <a:chExt cx="2514600" cy="1672209"/>
          </a:xfrm>
        </p:grpSpPr>
        <p:pic>
          <p:nvPicPr>
            <p:cNvPr id="19" name="Picture 4" descr="http://alsn.mda.org/files/alsn/imagecache/story_main_image_620x/Dyerrob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714" y="4492608"/>
              <a:ext cx="2514600" cy="167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 bwMode="auto">
            <a:xfrm>
              <a:off x="9946404" y="4902157"/>
              <a:ext cx="201877" cy="10633"/>
            </a:xfrm>
            <a:prstGeom prst="line">
              <a:avLst/>
            </a:prstGeom>
            <a:ln w="57150">
              <a:headEnd/>
              <a:tailEnd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242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er_opener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5971" y="1245871"/>
            <a:ext cx="8940317" cy="5028928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53224" y="337482"/>
            <a:ext cx="31951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II. What is a task?</a:t>
            </a:r>
            <a:endParaRPr lang="en-US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6641" y="399037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Example:   Open a beer</a:t>
            </a:r>
            <a:endParaRPr lang="en-US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/>
    </mc:Choice>
    <mc:Fallback xmlns="">
      <p:transition spd="slow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658" y="3681900"/>
            <a:ext cx="1907361" cy="1997330"/>
          </a:xfrm>
          <a:prstGeom prst="rect">
            <a:avLst/>
          </a:prstGeom>
        </p:spPr>
      </p:pic>
      <p:pic>
        <p:nvPicPr>
          <p:cNvPr id="9" name="Picture 2" descr="http://files.uk2sitebuilder.com/uk2group54705/image/about-locksmith-belfa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19" y="2094327"/>
            <a:ext cx="973034" cy="97303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" name="Picture 4" descr="http://scienceblogs.com/startswithabang/files/2009/08/FP5N6U1YP0EY95VDQ7.MEDI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78" y="3083069"/>
            <a:ext cx="898234" cy="67528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8" descr="http://www.clickorlando.com/image/view/-/22913506/highRes/2/-/maxh/360/maxw/640/-/efm46l/-/Spatul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r="12269"/>
          <a:stretch/>
        </p:blipFill>
        <p:spPr bwMode="auto">
          <a:xfrm>
            <a:off x="820177" y="4114510"/>
            <a:ext cx="972176" cy="748178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6" name="Picture 28" descr="http://www.designsnext.com/wp-content/uploads/2014/01/high-heel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9" t="29251"/>
          <a:stretch/>
        </p:blipFill>
        <p:spPr bwMode="auto">
          <a:xfrm>
            <a:off x="4403344" y="2326066"/>
            <a:ext cx="1408521" cy="162040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7" name="Picture 30" descr="http://www.vantapack.com/photo/vantapack/editor/20131216102251_507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16" y="2114149"/>
            <a:ext cx="731264" cy="1644200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8" name="Picture 32" descr="http://www.northerntool.com/images/product/2000x2000/207/20719_2000x20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62" y="3946473"/>
            <a:ext cx="1159777" cy="115977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9" name="Picture 22" descr="http://www.freeimageslive.com/galleries/sports/sportsgames/pics/skateboard_on_whit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77" y="5010634"/>
            <a:ext cx="972176" cy="6509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0" name="Picture 38" descr="http://waltsoutdoorcenter.com/wp-content/uploads/2013/03/03037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56" y="4680565"/>
            <a:ext cx="2442885" cy="959562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" name="TextBox 7"/>
          <p:cNvSpPr txBox="1"/>
          <p:nvPr/>
        </p:nvSpPr>
        <p:spPr>
          <a:xfrm>
            <a:off x="418780" y="1214946"/>
            <a:ext cx="8573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For example, objects used as “opener” in the task of “open beer”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7493" y="305147"/>
            <a:ext cx="8559221" cy="6158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Understanding objects in the context of a task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18658" y="5891264"/>
            <a:ext cx="232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Yixin Zhu, VCLA@UCLA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68841" y="2106636"/>
            <a:ext cx="55298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Object understanding </a:t>
            </a:r>
            <a:r>
              <a:rPr lang="en-US" sz="2400" dirty="0" smtClean="0">
                <a:latin typeface="Arial Narrow" panose="020B0606020202030204" pitchFamily="34" charset="0"/>
              </a:rPr>
              <a:t>is much more general 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 </a:t>
            </a:r>
            <a:r>
              <a:rPr lang="en-US" sz="2400" dirty="0" smtClean="0">
                <a:latin typeface="Arial Narrow" panose="020B0606020202030204" pitchFamily="34" charset="0"/>
              </a:rPr>
              <a:t>than </a:t>
            </a: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object </a:t>
            </a: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recognition. </a:t>
            </a:r>
            <a:r>
              <a:rPr lang="en-US" sz="2400" dirty="0" smtClean="0">
                <a:latin typeface="Arial Narrow" panose="020B0606020202030204" pitchFamily="34" charset="0"/>
              </a:rPr>
              <a:t>The latter merely </a:t>
            </a:r>
          </a:p>
          <a:p>
            <a:r>
              <a:rPr lang="en-US" sz="2400" dirty="0" smtClean="0">
                <a:latin typeface="Arial Narrow" panose="020B0606020202030204" pitchFamily="34" charset="0"/>
              </a:rPr>
              <a:t>memorizes </a:t>
            </a:r>
            <a:r>
              <a:rPr lang="en-US" sz="2400" dirty="0" smtClean="0">
                <a:latin typeface="Arial Narrow" panose="020B0606020202030204" pitchFamily="34" charset="0"/>
              </a:rPr>
              <a:t>1000s </a:t>
            </a:r>
            <a:r>
              <a:rPr lang="en-US" sz="2400" dirty="0" smtClean="0">
                <a:latin typeface="Arial Narrow" panose="020B0606020202030204" pitchFamily="34" charset="0"/>
              </a:rPr>
              <a:t>of examples (appearance)</a:t>
            </a:r>
          </a:p>
          <a:p>
            <a:r>
              <a:rPr lang="en-US" sz="2400" dirty="0" smtClean="0">
                <a:latin typeface="Arial Narrow" panose="020B0606020202030204" pitchFamily="34" charset="0"/>
              </a:rPr>
              <a:t>for </a:t>
            </a:r>
            <a:r>
              <a:rPr lang="en-US" sz="2400" dirty="0" smtClean="0">
                <a:latin typeface="Arial Narrow" panose="020B0606020202030204" pitchFamily="34" charset="0"/>
              </a:rPr>
              <a:t>each </a:t>
            </a:r>
            <a:r>
              <a:rPr lang="en-US" sz="2400" dirty="0" smtClean="0">
                <a:latin typeface="Arial Narrow" panose="020B0606020202030204" pitchFamily="34" charset="0"/>
              </a:rPr>
              <a:t>category</a:t>
            </a:r>
            <a:r>
              <a:rPr lang="en-US" sz="2400" dirty="0" smtClean="0">
                <a:latin typeface="Arial Narrow" panose="020B0606020202030204" pitchFamily="34" charset="0"/>
              </a:rPr>
              <a:t>, while the former understands</a:t>
            </a:r>
          </a:p>
          <a:p>
            <a:r>
              <a:rPr lang="en-US" sz="2400" dirty="0" smtClean="0">
                <a:latin typeface="Arial Narrow" panose="020B0606020202030204" pitchFamily="34" charset="0"/>
              </a:rPr>
              <a:t>How it works in a task.</a:t>
            </a:r>
            <a:endParaRPr lang="en-U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9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ol-making cro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908" y="1175769"/>
            <a:ext cx="7449009" cy="506946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17493" y="217903"/>
            <a:ext cx="11569707" cy="6158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Some animals manipulate objects as “tools” to accomplish tasks</a:t>
            </a:r>
          </a:p>
        </p:txBody>
      </p:sp>
    </p:spTree>
    <p:extLst>
      <p:ext uri="{BB962C8B-B14F-4D97-AF65-F5344CB8AC3E}">
        <p14:creationId xmlns:p14="http://schemas.microsoft.com/office/powerpoint/2010/main" val="26877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911</Words>
  <Application>Microsoft Office PowerPoint</Application>
  <PresentationFormat>Widescreen</PresentationFormat>
  <Paragraphs>190</Paragraphs>
  <Slides>27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 Arial Narrow</vt:lpstr>
      <vt:lpstr>宋体</vt:lpstr>
      <vt:lpstr>华文仿宋</vt:lpstr>
      <vt:lpstr>仿宋</vt:lpstr>
      <vt:lpstr>Arial</vt:lpstr>
      <vt:lpstr>Arial Narrow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Reasoning the affordance basis (green) and functional basis (red)</vt:lpstr>
      <vt:lpstr>PowerPoint Presentation</vt:lpstr>
      <vt:lpstr>PowerPoint Presentation</vt:lpstr>
      <vt:lpstr>PowerPoint Presentation</vt:lpstr>
      <vt:lpstr>PowerPoint Presentation</vt:lpstr>
      <vt:lpstr>Learning the underlying physical concepts from 1 human demonstration</vt:lpstr>
      <vt:lpstr>Learning the underlying physical concepts from 1 human demonstration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 Chun</dc:creator>
  <cp:lastModifiedBy>Song Chun</cp:lastModifiedBy>
  <cp:revision>77</cp:revision>
  <dcterms:created xsi:type="dcterms:W3CDTF">2015-04-01T16:44:18Z</dcterms:created>
  <dcterms:modified xsi:type="dcterms:W3CDTF">2015-07-09T18:07:30Z</dcterms:modified>
</cp:coreProperties>
</file>