
<file path=[Content_Types].xml><?xml version="1.0" encoding="utf-8"?>
<Types xmlns="http://schemas.openxmlformats.org/package/2006/content-types">
  <Override PartName="/ppt/embeddings/Microsoft_Equation8.bin" ContentType="application/vnd.openxmlformats-officedocument.oleObject"/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embeddings/Microsoft_Equation6.bin" ContentType="application/vnd.openxmlformats-officedocument.oleObject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embeddings/Microsoft_Equation4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embeddings/Microsoft_Equation2.bin" ContentType="application/vnd.openxmlformats-officedocument.oleObject"/>
  <Override PartName="/ppt/theme/theme2.xml" ContentType="application/vnd.openxmlformats-officedocument.theme+xml"/>
  <Default Extension="pict" ContentType="image/pict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embeddings/Microsoft_Equation7.bin" ContentType="application/vnd.openxmlformats-officedocument.oleObjec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embeddings/Microsoft_Equation5.bin" ContentType="application/vnd.openxmlformats-officedocument.oleObject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embeddings/Microsoft_Equation3.bin" ContentType="application/vnd.openxmlformats-officedocument.oleObject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embeddings/Microsoft_Equation1.bin" ContentType="application/vnd.openxmlformats-officedocument.oleObject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58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BCB44-669A-6741-9983-04DE5D6B4F25}" type="datetimeFigureOut">
              <a:rPr lang="en-US"/>
              <a:pPr/>
              <a:t>4/23/12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0177C-66E2-D34D-B920-8292EDBFC0F2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2193-98C6-2A4A-AB80-32D0F056DC29}" type="datetimeFigureOut">
              <a:rPr lang="en-US"/>
              <a:pPr/>
              <a:t>4/23/12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BDAD8-08F1-FA4B-9B2E-3FA7A2DB749B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C0E8-8E37-9440-940D-5086AF8E4B3A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86B5-C92C-4B46-842D-11B89C89B78E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2A53-2255-294F-993D-50778042675A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894A-4785-8146-995C-F7E39B1362F1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6745-379E-5B4E-A83B-E5AA9E58D164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12964-02F6-AF48-8814-1353D11D846B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4700-791B-514B-B8CE-C6344C635841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B181-DC5F-B747-AAEF-390DDC3D8271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17B81-D32A-9D4C-9096-588A056CF403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A446-CF99-E34C-841A-316FF027E83A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1F49-CB6F-8542-B57B-4F485C9EB8D3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4E4A-BDD4-F643-A9C0-7DAAEADE35F5}" type="datetime1">
              <a:rPr lang="en-US"/>
              <a:pPr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oleObject" Target="../embeddings/Microsoft_Equation2.bin"/><Relationship Id="rId5" Type="http://schemas.openxmlformats.org/officeDocument/2006/relationships/oleObject" Target="../embeddings/Microsoft_Equation3.bin"/><Relationship Id="rId6" Type="http://schemas.openxmlformats.org/officeDocument/2006/relationships/oleObject" Target="../embeddings/Microsoft_Equation4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5.bin"/><Relationship Id="rId4" Type="http://schemas.openxmlformats.org/officeDocument/2006/relationships/oleObject" Target="../embeddings/Microsoft_Equation6.bin"/><Relationship Id="rId5" Type="http://schemas.openxmlformats.org/officeDocument/2006/relationships/oleObject" Target="../embeddings/Microsoft_Equation7.bin"/><Relationship Id="rId6" Type="http://schemas.openxmlformats.org/officeDocument/2006/relationships/oleObject" Target="../embeddings/Microsoft_Equation8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Stat 13, Thu 4/19/12.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0. Hand in HW2!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Resistance.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2. n-1 in sample sd formula, and parameters and statistics.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3. Probability basic terminology.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Probability axioms.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5. Multiplication rules.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6. Probability trees.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7. Combinations.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Read chapter 3.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Hw3 is due Thur, 4/26, and Midterm 1 is Thur, 4/26.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You can use calculators, pen or pencil, and one 8.5x11 page of notes, double sided, for the exam.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718" y="347901"/>
            <a:ext cx="8733282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Resistance to outliers.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Sample mean, sd, variance, range, and CV  </a:t>
            </a:r>
            <a:r>
              <a:rPr lang="en-US" sz="1800">
                <a:solidFill>
                  <a:schemeClr val="tx1"/>
                </a:solidFill>
                <a:latin typeface="Helvetica"/>
                <a:sym typeface="Wingdings"/>
              </a:rPr>
              <a:t>  sensitive to outliers.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Sample median and IQR  </a:t>
            </a:r>
            <a:r>
              <a:rPr lang="en-US" sz="1800">
                <a:solidFill>
                  <a:schemeClr val="tx1"/>
                </a:solidFill>
                <a:latin typeface="Helvetica"/>
                <a:sym typeface="Wingdings"/>
              </a:rPr>
              <a:t>   resistant to outliers.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  <a:sym typeface="Wingdings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  <a:sym typeface="Wingdings"/>
              </a:rPr>
              <a:t>{1,2,1,3,5,0}. mean is 2, median is 1.5, sd ~ 1.79, IQR = 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  <a:sym typeface="Wingdings"/>
              </a:rPr>
              <a:t>{1,2,1,3,5,0, 1000}. mean ~ 145, median is 2, sd ~ 377, IQR = 3.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  <a:sym typeface="Wingdings"/>
            </a:endParaRP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  <a:sym typeface="Wingdings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  <a:sym typeface="Wingdings"/>
              </a:rPr>
              <a:t>2. n-1, parameters, and statistics.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  <a:sym typeface="Wingdings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In the formula for the sample sd, s = √∑[(x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i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-    )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/ (n-1)]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If we replace the n-1 by n, then s is the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RMS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(root-mean-square) of deviations from    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In other words, s is the RMS of these deviations times a correction factor √(     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	Why this correction factor?</a:t>
            </a:r>
          </a:p>
          <a:p>
            <a:pPr algn="l">
              <a:spcBef>
                <a:spcPts val="0"/>
              </a:spcBef>
            </a:pPr>
            <a:r>
              <a:rPr lang="en-US" sz="1800" i="1">
                <a:solidFill>
                  <a:schemeClr val="tx1"/>
                </a:solidFill>
                <a:latin typeface="Helvetica"/>
              </a:rPr>
              <a:t>Parameters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are properties of the population.  Typically unknown.  Represented by Greek letters (like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m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, or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).</a:t>
            </a:r>
          </a:p>
          <a:p>
            <a:pPr algn="l">
              <a:spcBef>
                <a:spcPts val="0"/>
              </a:spcBef>
            </a:pPr>
            <a:r>
              <a:rPr lang="en-US" sz="1800" i="1">
                <a:solidFill>
                  <a:schemeClr val="tx1"/>
                </a:solidFill>
                <a:latin typeface="Helvetica"/>
              </a:rPr>
              <a:t>Statistics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(also called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random variables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or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estimates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are properties of the sample.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Represented by Roman letters (like     or s).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Typically, you’re interested in a value of a parameter.  But you can’t know it. So you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estimate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it with a statistic, based on the sample.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2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840083" y="3213100"/>
          <a:ext cx="214517" cy="180539"/>
        </p:xfrm>
        <a:graphic>
          <a:graphicData uri="http://schemas.openxmlformats.org/presentationml/2006/ole">
            <p:oleObj spid="_x0000_s26628" name="Equation" r:id="rId3" imgW="127000" imgH="127000" progId="Equation.3">
              <p:embed/>
            </p:oleObj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079500" y="3771899"/>
          <a:ext cx="214312" cy="180975"/>
        </p:xfrm>
        <a:graphic>
          <a:graphicData uri="http://schemas.openxmlformats.org/presentationml/2006/ole">
            <p:oleObj spid="_x0000_s26629" name="Equation" r:id="rId4" imgW="127000" imgH="1270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064500" y="3952874"/>
          <a:ext cx="330200" cy="355600"/>
        </p:xfrm>
        <a:graphic>
          <a:graphicData uri="http://schemas.openxmlformats.org/presentationml/2006/ole">
            <p:oleObj spid="_x0000_s26630" name="Equation" r:id="rId5" imgW="330200" imgH="35560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4167188" y="5384800"/>
          <a:ext cx="214312" cy="180975"/>
        </p:xfrm>
        <a:graphic>
          <a:graphicData uri="http://schemas.openxmlformats.org/presentationml/2006/ole">
            <p:oleObj spid="_x0000_s26631" name="Equation" r:id="rId6" imgW="127000" imgH="1270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718" y="347901"/>
            <a:ext cx="8733282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There are two means and two standard deviations!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sample mean     and sample std deviation s are statistics.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Define the population average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m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as the sum of all values in the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population ÷ the number of subjects in the population. (parameter).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It turns out       is an unbiased estimate of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m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That is,     is neither higher nor lower, on average, than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m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Define the population std deviation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as the RMS of the deviations in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whole population.  (a parameter.)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It turns out that if you estimate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with the RMS of the sample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deviations, the estimate you get tends to be a little SMALLER on average than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 We multiply by the correction factor √(     ), so that the estimate s is unbiased.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Note that this correction factor is very nearly 1 for large n, so it doesn't matter much when the sample size n is large.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3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376283" y="736600"/>
          <a:ext cx="214517" cy="180539"/>
        </p:xfrm>
        <a:graphic>
          <a:graphicData uri="http://schemas.openxmlformats.org/presentationml/2006/ole">
            <p:oleObj spid="_x0000_s27650" name="Equation" r:id="rId3" imgW="127000" imgH="1270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309533" y="3689350"/>
          <a:ext cx="330200" cy="441324"/>
        </p:xfrm>
        <a:graphic>
          <a:graphicData uri="http://schemas.openxmlformats.org/presentationml/2006/ole">
            <p:oleObj spid="_x0000_s27652" name="Equation" r:id="rId4" imgW="330200" imgH="35560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1776412" y="1549400"/>
          <a:ext cx="214312" cy="180975"/>
        </p:xfrm>
        <a:graphic>
          <a:graphicData uri="http://schemas.openxmlformats.org/presentationml/2006/ole">
            <p:oleObj spid="_x0000_s27653" name="Equation" r:id="rId5" imgW="127000" imgH="12700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293812" y="1820862"/>
          <a:ext cx="214313" cy="180975"/>
        </p:xfrm>
        <a:graphic>
          <a:graphicData uri="http://schemas.openxmlformats.org/presentationml/2006/ole">
            <p:oleObj spid="_x0000_s27654" name="Equation" r:id="rId6" imgW="127000" imgH="12700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718" y="347901"/>
            <a:ext cx="8733282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3. Basic terminology of probability.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a) Notation.  P(event) = #. P(X = 5) means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the probability that X is 5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 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b) Conditional probability.  P(A | B) means the probability of A </a:t>
            </a:r>
            <a:r>
              <a:rPr lang="en-US" sz="1800" u="sng">
                <a:solidFill>
                  <a:schemeClr val="tx1"/>
                </a:solidFill>
                <a:latin typeface="Helvetica"/>
              </a:rPr>
              <a:t>GIVEN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B.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c) Disjoint. Events A and B are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disjoint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if P(A and B) = 0.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d) Independent.  A and B are independent if knowing A doesn't effect the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probability that B will happen, and vice versa.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That is, if P(A | B) = P(A), and P(B | A) = P(B).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e.g. A = event first die roll is a 5, B = event second die is a 5.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e) Or. In math, A </a:t>
            </a:r>
            <a:r>
              <a:rPr lang="en-US" sz="1800" u="sng">
                <a:solidFill>
                  <a:schemeClr val="tx1"/>
                </a:solidFill>
                <a:latin typeface="Helvetica"/>
              </a:rPr>
              <a:t>OR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B always means one or the other or both!  If you mean but not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both, must say ``but not both’’.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f) E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c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means not 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g) P(AB) means P(A and B).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Probability axioms.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(i) For any event E, P(E) ≥ 0.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(ii) For any event E, P(E) + P(E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c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= 1.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(iii) For any disjoint events 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1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, 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, ..., 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n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P(E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1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or 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or ... or 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n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= P(E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1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+ P(E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+ ... P(E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n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(iii) is sometimes called the addition rule for disjoint events.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Note connection with Venn diagrams.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For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any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events 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1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and 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, P(E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1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or 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= P(E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1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+ P(E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 – P(E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1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E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7901"/>
            <a:ext cx="914400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5. Multiplication rules.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We define P(A | B) as P(AB) / P(B).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Independence means P(A | B) = P(A), which means P(AB)/P(B) = P(A), i.e.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P(AB) = P(A) P(B).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If this true, then P(B | A) = P(AB)/P(A) = P(A)P(B)/P(A) = P(B), as well.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This is sometimes called the multiplication rule, because it means if A and B are independent, then P(AB) = P(A) x P(B).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Outcomes of different die rolls, spins of a spinner, flips of a coin, etc. can be assumed independent. Similarly, observations sampled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with replacement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are independent, or without replacement from large population are nearly independent.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e.g. roll 2 dice. P(add up to 12) = P(1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6 and 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6) = P(1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6)P(2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6)=1/6 x1/6.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P(at least one 6) = 1 - P(1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st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isn’t 6 and 2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nd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isn’t 6) = 1 – (5/6 x 5/6) = 1 – 25/36 = 11/36.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In general, if A and B might not be independent, P(AB) = P(A) x P(B | A).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	because the right side = P(A) P(AB)/P(A) = P(AB).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e.g. pick a card. A = the event that it’s a king. B = the event that it’s a spade.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P(AB) = P(it’s the king of spades) = 1/52.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P(A) = 4/52, P(B) = ¼, so here P(AB) = P(A)P(B), so A and B are independent.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0200" y="228600"/>
            <a:ext cx="8356600" cy="612775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6. Probability trees.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Sometimes you can use probability trees for multiplication rule problems.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e.g. deal two cards. P(two red kings) = P(K of hearts -&gt; K of diamonds or K of diamonds -&gt; K of hearts)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= P(K of hearts -&gt; K of diamonds) + P(K of diamonds -&gt; K of hearts)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= 1/52 x 1/51 + 1/52 x 1/51.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1% of the population has a disease, and a test is 80% accurate at detection, i.e. P(+ | you have it) = 80%, and P(- | you don’t have it) = 80%.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Choose someone at random. What is P(test +)?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P(+) = P(has it and test +) + P(doesn’t have it and test +)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= P(has it) P(test + | has it) + P(doesn’t) P(+ | doesn’t)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= 1% (80%) + 99% (20%)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= 20.6%.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What is P(has it | test +)?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P(has it | + ) = P(has it and +) / P(+)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= 1% (80%) / 20.6%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~ 38.8%.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0200" y="228600"/>
            <a:ext cx="8356600" cy="612775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7. Combinations.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The number of ways of choosing k distinct objects from a group of n different objects, where the order doesn’t matter, is C(n,k) = n!/[k! (n-k)!], with the convention that 0! = 1. Your book writes this 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n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C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k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k! means 1 x 2 x .... x k.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These are called combinations.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For instance, pick 2 cards from a deck. P(Ace and King, in either order)?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There are n = 52 cards in the deck.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Thus there are C(52,2) = 52! / (2! 50!) = 1326 different possible combinations. If each combination is equally likely, then each combination has a probability of 1/1326.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How many combinations are AK? 4 aces, and for each choice of ace, there are 4 kings to go with it, so there are 4 x 4 = 16 such combinations. Each has a probability of 1/1326, so P(AK) = 16/1326. 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8. Expected value.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expected value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or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mean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of a random variable is the long-term average, if we observe it over and over.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e.g. Mean of a die roll. 1/6 (1) + 1/6 (2) + ... + 1/6 (6) = 3.5.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3437</TotalTime>
  <Words>1837</Words>
  <Application>Microsoft Macintosh PowerPoint</Application>
  <PresentationFormat>On-screen Show (4:3)</PresentationFormat>
  <Paragraphs>123</Paragraphs>
  <Slides>7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Frederic Schoenberg</dc:creator>
  <cp:lastModifiedBy>Frederic Schoenberg</cp:lastModifiedBy>
  <cp:revision>94</cp:revision>
  <dcterms:created xsi:type="dcterms:W3CDTF">2012-04-23T17:44:17Z</dcterms:created>
  <dcterms:modified xsi:type="dcterms:W3CDTF">2012-04-23T17:44:38Z</dcterms:modified>
</cp:coreProperties>
</file>