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1"/>
  </p:notesMasterIdLst>
  <p:handoutMasterIdLst>
    <p:handoutMasterId r:id="rId12"/>
  </p:handoutMasterIdLst>
  <p:sldIdLst>
    <p:sldId id="257" r:id="rId2"/>
    <p:sldId id="258" r:id="rId3"/>
    <p:sldId id="259" r:id="rId4"/>
    <p:sldId id="260" r:id="rId5"/>
    <p:sldId id="262" r:id="rId6"/>
    <p:sldId id="263" r:id="rId7"/>
    <p:sldId id="264" r:id="rId8"/>
    <p:sldId id="265"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41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88" y="1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BCB44-669A-6741-9983-04DE5D6B4F25}" type="datetimeFigureOut">
              <a:rPr lang="en-US"/>
              <a:pPr/>
              <a:t>4/24/12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40177C-66E2-D34D-B920-8292EDBFC0F2}"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2193-98C6-2A4A-AB80-32D0F056DC29}" type="datetimeFigureOut">
              <a:rPr lang="en-US"/>
              <a:pPr/>
              <a:t>4/24/12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DAD8-08F1-FA4B-9B2E-3FA7A2DB749B}"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4BDAD8-08F1-FA4B-9B2E-3FA7A2DB749B}" type="slidenum">
              <a:rPr lang="en-US"/>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4BDAD8-08F1-FA4B-9B2E-3FA7A2DB749B}" type="slidenum">
              <a:rPr lang="en-US"/>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4BDAD8-08F1-FA4B-9B2E-3FA7A2DB749B}" type="slidenum">
              <a:rPr lang="en-US"/>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4BDAD8-08F1-FA4B-9B2E-3FA7A2DB749B}"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CDC0E8-8E37-9440-940D-5086AF8E4B3A}" type="datetime1">
              <a:rPr lang="en-US"/>
              <a:pPr/>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C86B5-C92C-4B46-842D-11B89C89B78E}" type="datetime1">
              <a:rPr lang="en-US"/>
              <a:pPr/>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92A53-2255-294F-993D-50778042675A}" type="datetime1">
              <a:rPr lang="en-US"/>
              <a:pPr/>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B6894A-4785-8146-995C-F7E39B1362F1}" type="datetime1">
              <a:rPr lang="en-US"/>
              <a:pPr/>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456745-379E-5B4E-A83B-E5AA9E58D164}" type="datetime1">
              <a:rPr lang="en-US"/>
              <a:pPr/>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E12964-02F6-AF48-8814-1353D11D846B}" type="datetime1">
              <a:rPr lang="en-US"/>
              <a:pPr/>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4700-791B-514B-B8CE-C6344C635841}" type="datetime1">
              <a:rPr lang="en-US"/>
              <a:pPr/>
              <a:t>4/24/12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D7B181-DC5F-B747-AAEF-390DDC3D8271}" type="datetime1">
              <a:rPr lang="en-US"/>
              <a:pPr/>
              <a:t>4/24/12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B17B81-D32A-9D4C-9096-588A056CF403}" type="datetime1">
              <a:rPr lang="en-US"/>
              <a:pPr/>
              <a:t>4/24/12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DA446-CF99-E34C-841A-316FF027E83A}" type="datetime1">
              <a:rPr lang="en-US"/>
              <a:pPr/>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11F49-CB6F-8542-B57B-4F485C9EB8D3}" type="datetime1">
              <a:rPr lang="en-US"/>
              <a:pPr/>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4E4A-BDD4-F643-A9C0-7DAAEADE35F5}" type="datetime1">
              <a:rPr lang="en-US"/>
              <a:pPr/>
              <a:t>4/24/12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023AC-EDB1-FF4F-B69A-3E49EA04DA50}"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Stat 13, Tue 4/24/12.</a:t>
            </a:r>
          </a:p>
          <a:p>
            <a:pPr algn="l">
              <a:spcBef>
                <a:spcPts val="0"/>
              </a:spcBef>
            </a:pPr>
            <a:r>
              <a:rPr lang="en-US" sz="1800">
                <a:solidFill>
                  <a:schemeClr val="tx1"/>
                </a:solidFill>
                <a:latin typeface="Helvetica"/>
              </a:rPr>
              <a:t>1. Review list.</a:t>
            </a:r>
          </a:p>
          <a:p>
            <a:pPr algn="l">
              <a:spcBef>
                <a:spcPts val="0"/>
              </a:spcBef>
            </a:pPr>
            <a:r>
              <a:rPr lang="en-US" sz="1800">
                <a:solidFill>
                  <a:schemeClr val="tx1"/>
                </a:solidFill>
                <a:latin typeface="Helvetica"/>
              </a:rPr>
              <a:t>2. Examples of studies.</a:t>
            </a:r>
          </a:p>
          <a:p>
            <a:pPr algn="l">
              <a:spcBef>
                <a:spcPts val="0"/>
              </a:spcBef>
            </a:pPr>
            <a:r>
              <a:rPr lang="en-US" sz="1800">
                <a:solidFill>
                  <a:schemeClr val="tx1"/>
                </a:solidFill>
                <a:latin typeface="Helvetica"/>
              </a:rPr>
              <a:t>3. Summary of probability rules.</a:t>
            </a:r>
          </a:p>
          <a:p>
            <a:pPr algn="l">
              <a:spcBef>
                <a:spcPts val="0"/>
              </a:spcBef>
            </a:pPr>
            <a:r>
              <a:rPr lang="en-US" sz="1800">
                <a:solidFill>
                  <a:schemeClr val="tx1"/>
                </a:solidFill>
                <a:latin typeface="Helvetica"/>
              </a:rPr>
              <a:t>4. General probability strategy.</a:t>
            </a:r>
          </a:p>
          <a:p>
            <a:pPr algn="l">
              <a:spcBef>
                <a:spcPts val="0"/>
              </a:spcBef>
            </a:pPr>
            <a:r>
              <a:rPr lang="en-US" sz="1800">
                <a:solidFill>
                  <a:schemeClr val="tx1"/>
                </a:solidFill>
                <a:latin typeface="Helvetica"/>
              </a:rPr>
              <a:t>5. Probability examples.</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Hw3 is due Thur, 4/26, and Midterm 1 is Thur, 4/26.</a:t>
            </a:r>
          </a:p>
          <a:p>
            <a:pPr algn="l">
              <a:spcBef>
                <a:spcPts val="0"/>
              </a:spcBef>
            </a:pPr>
            <a:r>
              <a:rPr lang="en-US" sz="1800">
                <a:solidFill>
                  <a:schemeClr val="tx1"/>
                </a:solidFill>
                <a:latin typeface="Helvetica"/>
              </a:rPr>
              <a:t>You can use calculators, pen or pencil, and one 8.5x11 page of notes, double sided, for the exam. I rarely answer questions during the exam.</a:t>
            </a:r>
          </a:p>
        </p:txBody>
      </p:sp>
      <p:sp>
        <p:nvSpPr>
          <p:cNvPr id="4" name="Slide Number Placeholder 3"/>
          <p:cNvSpPr>
            <a:spLocks noGrp="1"/>
          </p:cNvSpPr>
          <p:nvPr>
            <p:ph type="sldNum" sz="quarter" idx="12"/>
          </p:nvPr>
        </p:nvSpPr>
        <p:spPr/>
        <p:txBody>
          <a:bodyPr/>
          <a:lstStyle/>
          <a:p>
            <a:fld id="{4AE023AC-EDB1-FF4F-B69A-3E49EA04DA50}" type="slidenum">
              <a:rPr lang="en-US"/>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1. Review list.</a:t>
            </a:r>
          </a:p>
          <a:p>
            <a:pPr algn="l">
              <a:spcBef>
                <a:spcPts val="0"/>
              </a:spcBef>
            </a:pPr>
            <a:r>
              <a:rPr lang="en-US" sz="1800">
                <a:solidFill>
                  <a:schemeClr val="tx1"/>
                </a:solidFill>
                <a:latin typeface="Helvetica"/>
              </a:rPr>
              <a:t>a) Study design concepts</a:t>
            </a:r>
          </a:p>
          <a:p>
            <a:pPr algn="l">
              <a:spcBef>
                <a:spcPts val="0"/>
              </a:spcBef>
            </a:pPr>
            <a:r>
              <a:rPr lang="en-US" sz="1800">
                <a:solidFill>
                  <a:schemeClr val="tx1"/>
                </a:solidFill>
                <a:latin typeface="Helvetica"/>
              </a:rPr>
              <a:t>	causation</a:t>
            </a:r>
          </a:p>
          <a:p>
            <a:pPr algn="l">
              <a:spcBef>
                <a:spcPts val="0"/>
              </a:spcBef>
            </a:pPr>
            <a:r>
              <a:rPr lang="en-US" sz="1800">
                <a:solidFill>
                  <a:schemeClr val="tx1"/>
                </a:solidFill>
                <a:latin typeface="Helvetica"/>
              </a:rPr>
              <a:t>	explanatory and response variables</a:t>
            </a:r>
          </a:p>
          <a:p>
            <a:pPr algn="l">
              <a:spcBef>
                <a:spcPts val="0"/>
              </a:spcBef>
            </a:pPr>
            <a:r>
              <a:rPr lang="en-US" sz="1800">
                <a:solidFill>
                  <a:schemeClr val="tx1"/>
                </a:solidFill>
                <a:latin typeface="Helvetica"/>
              </a:rPr>
              <a:t>	treatment and control groups</a:t>
            </a:r>
          </a:p>
          <a:p>
            <a:pPr algn="l">
              <a:spcBef>
                <a:spcPts val="0"/>
              </a:spcBef>
            </a:pPr>
            <a:r>
              <a:rPr lang="en-US" sz="1800">
                <a:solidFill>
                  <a:schemeClr val="tx1"/>
                </a:solidFill>
                <a:latin typeface="Helvetica"/>
              </a:rPr>
              <a:t>	longitudinal and cross-sectional studies</a:t>
            </a:r>
          </a:p>
          <a:p>
            <a:pPr algn="l">
              <a:spcBef>
                <a:spcPts val="0"/>
              </a:spcBef>
            </a:pPr>
            <a:r>
              <a:rPr lang="en-US" sz="1800">
                <a:solidFill>
                  <a:schemeClr val="tx1"/>
                </a:solidFill>
                <a:latin typeface="Helvetica"/>
              </a:rPr>
              <a:t>	experiments and observational studies</a:t>
            </a:r>
          </a:p>
          <a:p>
            <a:pPr algn="l">
              <a:spcBef>
                <a:spcPts val="0"/>
              </a:spcBef>
            </a:pPr>
            <a:r>
              <a:rPr lang="en-US" sz="1800">
                <a:solidFill>
                  <a:schemeClr val="tx1"/>
                </a:solidFill>
                <a:latin typeface="Helvetica"/>
              </a:rPr>
              <a:t>	confounding factors</a:t>
            </a:r>
          </a:p>
          <a:p>
            <a:pPr algn="l">
              <a:spcBef>
                <a:spcPts val="0"/>
              </a:spcBef>
            </a:pPr>
            <a:r>
              <a:rPr lang="en-US" sz="1800">
                <a:solidFill>
                  <a:schemeClr val="tx1"/>
                </a:solidFill>
                <a:latin typeface="Helvetica"/>
              </a:rPr>
              <a:t>	statistical significance</a:t>
            </a:r>
          </a:p>
          <a:p>
            <a:pPr algn="l">
              <a:spcBef>
                <a:spcPts val="0"/>
              </a:spcBef>
            </a:pPr>
            <a:r>
              <a:rPr lang="en-US" sz="1800">
                <a:solidFill>
                  <a:schemeClr val="tx1"/>
                </a:solidFill>
                <a:latin typeface="Helvetica"/>
              </a:rPr>
              <a:t>	coverage</a:t>
            </a:r>
          </a:p>
          <a:p>
            <a:pPr algn="l">
              <a:spcBef>
                <a:spcPts val="0"/>
              </a:spcBef>
            </a:pPr>
            <a:r>
              <a:rPr lang="en-US" sz="1800">
                <a:solidFill>
                  <a:schemeClr val="tx1"/>
                </a:solidFill>
                <a:latin typeface="Helvetica"/>
              </a:rPr>
              <a:t>	random sampling and random assignment to treatment or control</a:t>
            </a:r>
          </a:p>
          <a:p>
            <a:pPr algn="l">
              <a:spcBef>
                <a:spcPts val="0"/>
              </a:spcBef>
            </a:pPr>
            <a:r>
              <a:rPr lang="en-US" sz="1800">
                <a:solidFill>
                  <a:schemeClr val="tx1"/>
                </a:solidFill>
                <a:latin typeface="Helvetica"/>
              </a:rPr>
              <a:t>	blinding</a:t>
            </a:r>
          </a:p>
          <a:p>
            <a:pPr algn="l">
              <a:spcBef>
                <a:spcPts val="0"/>
              </a:spcBef>
            </a:pPr>
            <a:r>
              <a:rPr lang="en-US" sz="1800">
                <a:solidFill>
                  <a:schemeClr val="tx1"/>
                </a:solidFill>
                <a:latin typeface="Helvetica"/>
              </a:rPr>
              <a:t>	importance of randomization, portacaval shunt example</a:t>
            </a:r>
          </a:p>
          <a:p>
            <a:pPr algn="l">
              <a:spcBef>
                <a:spcPts val="0"/>
              </a:spcBef>
            </a:pPr>
            <a:r>
              <a:rPr lang="en-US" sz="1800">
                <a:solidFill>
                  <a:schemeClr val="tx1"/>
                </a:solidFill>
                <a:latin typeface="Helvetica"/>
              </a:rPr>
              <a:t>	adherer bias, clofibrate example</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b) analysis of one variable</a:t>
            </a:r>
          </a:p>
          <a:p>
            <a:pPr algn="l">
              <a:spcBef>
                <a:spcPts val="0"/>
              </a:spcBef>
            </a:pPr>
            <a:r>
              <a:rPr lang="en-US" sz="1800">
                <a:solidFill>
                  <a:schemeClr val="tx1"/>
                </a:solidFill>
                <a:latin typeface="Helvetica"/>
              </a:rPr>
              <a:t>	stem-leaf plot</a:t>
            </a:r>
          </a:p>
          <a:p>
            <a:pPr algn="l">
              <a:spcBef>
                <a:spcPts val="0"/>
              </a:spcBef>
            </a:pPr>
            <a:r>
              <a:rPr lang="en-US" sz="1800">
                <a:solidFill>
                  <a:schemeClr val="tx1"/>
                </a:solidFill>
                <a:latin typeface="Helvetica"/>
              </a:rPr>
              <a:t>	histogram, relative frequency histogram, area </a:t>
            </a:r>
            <a:r>
              <a:rPr lang="en-US" sz="1800">
                <a:solidFill>
                  <a:schemeClr val="tx1"/>
                </a:solidFill>
                <a:latin typeface="Helvetica"/>
                <a:sym typeface="Wingdings"/>
              </a:rPr>
              <a:t>&lt;--</a:t>
            </a:r>
            <a:r>
              <a:rPr lang="en-US" sz="1800">
                <a:solidFill>
                  <a:schemeClr val="tx1"/>
                </a:solidFill>
                <a:latin typeface="Helvetica"/>
              </a:rPr>
              <a:t>&gt; probability</a:t>
            </a:r>
          </a:p>
          <a:p>
            <a:pPr algn="l">
              <a:spcBef>
                <a:spcPts val="0"/>
              </a:spcBef>
            </a:pPr>
            <a:r>
              <a:rPr lang="en-US" sz="1800">
                <a:solidFill>
                  <a:schemeClr val="tx1"/>
                </a:solidFill>
                <a:latin typeface="Helvetica"/>
              </a:rPr>
              <a:t>	describing distributions: symmetry, skew, peaks, gaps, outliers, normal</a:t>
            </a:r>
          </a:p>
          <a:p>
            <a:pPr algn="l">
              <a:spcBef>
                <a:spcPts val="0"/>
              </a:spcBef>
            </a:pPr>
            <a:r>
              <a:rPr lang="en-US" sz="1800">
                <a:solidFill>
                  <a:schemeClr val="tx1"/>
                </a:solidFill>
                <a:latin typeface="Helvetica"/>
              </a:rPr>
              <a:t>	mean, median, MAD, s, s</a:t>
            </a:r>
            <a:r>
              <a:rPr lang="en-US" sz="1800" baseline="30000">
                <a:solidFill>
                  <a:schemeClr val="tx1"/>
                </a:solidFill>
                <a:latin typeface="Helvetica"/>
              </a:rPr>
              <a:t>2</a:t>
            </a:r>
            <a:r>
              <a:rPr lang="en-US" sz="1800">
                <a:solidFill>
                  <a:schemeClr val="tx1"/>
                </a:solidFill>
                <a:latin typeface="Helvetica"/>
              </a:rPr>
              <a:t>, IQR, range, </a:t>
            </a:r>
          </a:p>
          <a:p>
            <a:pPr algn="l">
              <a:spcBef>
                <a:spcPts val="0"/>
              </a:spcBef>
            </a:pPr>
            <a:r>
              <a:rPr lang="en-US" sz="1800">
                <a:solidFill>
                  <a:schemeClr val="tx1"/>
                </a:solidFill>
                <a:latin typeface="Helvetica"/>
              </a:rPr>
              <a:t>	sensitivity to outliers, transformations, parameters and statistics</a:t>
            </a:r>
          </a:p>
          <a:p>
            <a:pPr algn="l">
              <a:spcBef>
                <a:spcPts val="0"/>
              </a:spcBef>
            </a:pPr>
            <a:r>
              <a:rPr lang="en-US" sz="1800">
                <a:solidFill>
                  <a:schemeClr val="tx1"/>
                </a:solidFill>
                <a:latin typeface="Helvetica"/>
              </a:rPr>
              <a:t>	interpreting the sd and the 68%/95% rule of thumb</a:t>
            </a:r>
          </a:p>
          <a:p>
            <a:pPr algn="l">
              <a:spcBef>
                <a:spcPts val="0"/>
              </a:spcBef>
            </a:pPr>
            <a:r>
              <a:rPr lang="en-US" sz="1800">
                <a:solidFill>
                  <a:schemeClr val="tx1"/>
                </a:solidFill>
                <a:latin typeface="Helvetica"/>
              </a:rPr>
              <a:t>	</a:t>
            </a:r>
          </a:p>
          <a:p>
            <a:pPr algn="l">
              <a:spcBef>
                <a:spcPts val="0"/>
              </a:spcBef>
            </a:pPr>
            <a:r>
              <a:rPr lang="en-US" sz="1800">
                <a:solidFill>
                  <a:schemeClr val="tx1"/>
                </a:solidFill>
                <a:latin typeface="Helvetica"/>
              </a:rPr>
              <a:t>	</a:t>
            </a:r>
          </a:p>
        </p:txBody>
      </p:sp>
      <p:sp>
        <p:nvSpPr>
          <p:cNvPr id="4" name="Slide Number Placeholder 3"/>
          <p:cNvSpPr>
            <a:spLocks noGrp="1"/>
          </p:cNvSpPr>
          <p:nvPr>
            <p:ph type="sldNum" sz="quarter" idx="12"/>
          </p:nvPr>
        </p:nvSpPr>
        <p:spPr/>
        <p:txBody>
          <a:bodyPr/>
          <a:lstStyle/>
          <a:p>
            <a:fld id="{4AE023AC-EDB1-FF4F-B69A-3E49EA04DA50}"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1. Review list.</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c) Probability</a:t>
            </a:r>
          </a:p>
          <a:p>
            <a:pPr algn="l">
              <a:spcBef>
                <a:spcPts val="0"/>
              </a:spcBef>
            </a:pPr>
            <a:r>
              <a:rPr lang="en-US" sz="1800">
                <a:solidFill>
                  <a:schemeClr val="tx1"/>
                </a:solidFill>
                <a:latin typeface="Helvetica"/>
              </a:rPr>
              <a:t>	P(A | B)</a:t>
            </a:r>
          </a:p>
          <a:p>
            <a:pPr algn="l">
              <a:spcBef>
                <a:spcPts val="0"/>
              </a:spcBef>
            </a:pPr>
            <a:r>
              <a:rPr lang="en-US" sz="1800">
                <a:solidFill>
                  <a:schemeClr val="tx1"/>
                </a:solidFill>
                <a:latin typeface="Helvetica"/>
              </a:rPr>
              <a:t>	disjoint events</a:t>
            </a:r>
          </a:p>
          <a:p>
            <a:pPr algn="l">
              <a:spcBef>
                <a:spcPts val="0"/>
              </a:spcBef>
            </a:pPr>
            <a:r>
              <a:rPr lang="en-US" sz="1800">
                <a:solidFill>
                  <a:schemeClr val="tx1"/>
                </a:solidFill>
                <a:latin typeface="Helvetica"/>
              </a:rPr>
              <a:t>	independent events</a:t>
            </a:r>
          </a:p>
          <a:p>
            <a:pPr algn="l">
              <a:spcBef>
                <a:spcPts val="0"/>
              </a:spcBef>
            </a:pPr>
            <a:r>
              <a:rPr lang="en-US" sz="1800">
                <a:solidFill>
                  <a:schemeClr val="tx1"/>
                </a:solidFill>
                <a:latin typeface="Helvetica"/>
              </a:rPr>
              <a:t>	or</a:t>
            </a:r>
          </a:p>
          <a:p>
            <a:pPr algn="l">
              <a:spcBef>
                <a:spcPts val="0"/>
              </a:spcBef>
            </a:pPr>
            <a:r>
              <a:rPr lang="en-US" sz="1800">
                <a:solidFill>
                  <a:schemeClr val="tx1"/>
                </a:solidFill>
                <a:latin typeface="Helvetica"/>
              </a:rPr>
              <a:t>	axioms of probability</a:t>
            </a:r>
          </a:p>
          <a:p>
            <a:pPr algn="l">
              <a:spcBef>
                <a:spcPts val="0"/>
              </a:spcBef>
            </a:pPr>
            <a:r>
              <a:rPr lang="en-US" sz="1800">
                <a:solidFill>
                  <a:schemeClr val="tx1"/>
                </a:solidFill>
                <a:latin typeface="Helvetica"/>
              </a:rPr>
              <a:t>	addition rules</a:t>
            </a:r>
          </a:p>
          <a:p>
            <a:pPr algn="l">
              <a:spcBef>
                <a:spcPts val="0"/>
              </a:spcBef>
            </a:pPr>
            <a:r>
              <a:rPr lang="en-US" sz="1800">
                <a:solidFill>
                  <a:schemeClr val="tx1"/>
                </a:solidFill>
                <a:latin typeface="Helvetica"/>
              </a:rPr>
              <a:t>	multiplication rules</a:t>
            </a:r>
          </a:p>
          <a:p>
            <a:pPr algn="l">
              <a:spcBef>
                <a:spcPts val="0"/>
              </a:spcBef>
            </a:pPr>
            <a:r>
              <a:rPr lang="en-US" sz="1800">
                <a:solidFill>
                  <a:schemeClr val="tx1"/>
                </a:solidFill>
                <a:latin typeface="Helvetica"/>
              </a:rPr>
              <a:t>	probability trees 	</a:t>
            </a:r>
          </a:p>
          <a:p>
            <a:pPr algn="l">
              <a:spcBef>
                <a:spcPts val="0"/>
              </a:spcBef>
            </a:pPr>
            <a:r>
              <a:rPr lang="en-US" sz="1800">
                <a:solidFill>
                  <a:schemeClr val="tx1"/>
                </a:solidFill>
                <a:latin typeface="Helvetica"/>
              </a:rPr>
              <a:t>	1 minus trick</a:t>
            </a:r>
          </a:p>
          <a:p>
            <a:pPr algn="l">
              <a:spcBef>
                <a:spcPts val="0"/>
              </a:spcBef>
            </a:pPr>
            <a:r>
              <a:rPr lang="en-US" sz="1800">
                <a:solidFill>
                  <a:schemeClr val="tx1"/>
                </a:solidFill>
                <a:latin typeface="Helvetica"/>
              </a:rPr>
              <a:t>	mean or expected value of a random variable</a:t>
            </a:r>
          </a:p>
          <a:p>
            <a:pPr algn="l">
              <a:spcBef>
                <a:spcPts val="0"/>
              </a:spcBef>
            </a:pPr>
            <a:r>
              <a:rPr lang="en-US" sz="1800">
                <a:solidFill>
                  <a:schemeClr val="tx1"/>
                </a:solidFill>
                <a:latin typeface="Helvetica"/>
              </a:rPr>
              <a:t>	combinations	</a:t>
            </a:r>
          </a:p>
        </p:txBody>
      </p:sp>
      <p:sp>
        <p:nvSpPr>
          <p:cNvPr id="4" name="Slide Number Placeholder 3"/>
          <p:cNvSpPr>
            <a:spLocks noGrp="1"/>
          </p:cNvSpPr>
          <p:nvPr>
            <p:ph type="sldNum" sz="quarter" idx="12"/>
          </p:nvPr>
        </p:nvSpPr>
        <p:spPr/>
        <p:txBody>
          <a:bodyPr/>
          <a:lstStyle/>
          <a:p>
            <a:fld id="{4AE023AC-EDB1-FF4F-B69A-3E49EA04DA50}" type="slidenum">
              <a:rPr lang="en-US"/>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2. Studies.</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Obesity and autism example.</a:t>
            </a:r>
          </a:p>
          <a:p>
            <a:pPr algn="l">
              <a:spcBef>
                <a:spcPts val="0"/>
              </a:spcBef>
            </a:pPr>
            <a:r>
              <a:rPr lang="en-US" sz="1800">
                <a:solidFill>
                  <a:schemeClr val="tx1"/>
                </a:solidFill>
                <a:latin typeface="Helvetica"/>
              </a:rPr>
              <a:t>Observational study or experiment?</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Gender and mathematical toys for kids.</a:t>
            </a:r>
          </a:p>
          <a:p>
            <a:pPr algn="l">
              <a:spcBef>
                <a:spcPts val="0"/>
              </a:spcBef>
            </a:pPr>
            <a:r>
              <a:rPr lang="en-US" sz="1800">
                <a:solidFill>
                  <a:schemeClr val="tx1"/>
                </a:solidFill>
                <a:latin typeface="Helvetica"/>
              </a:rPr>
              <a:t>Explanatory and response variables? Obs. study or experiment?</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Researchers in New England, attempting to study the causes of obesity, obtained a simple random sample of 2500 Americans of ages 30-60 years. Subjects were asked to fill out a questionnaire asking several questions pertaining to the subjects' diets and lifestyles.  Each subject's weight was also recorded. The researchers found that the subjects who stated that they shower more than 10 times per week weighed less, on average, compared to those who shower 5-10 times per week or those who shower fewer than 5 times per week. The researchers claimed that their results suggest that Americans should shower more, and hypothesized that frequent showering ``may be a healthy way to energize one's circulatory system", and ``may also cleanse the skin of bacteria which could contribute to obesity”. Comment on the researchers' conclusions.</a:t>
            </a:r>
          </a:p>
          <a:p>
            <a:pPr algn="l">
              <a:spcBef>
                <a:spcPts val="0"/>
              </a:spcBef>
            </a:pPr>
            <a:r>
              <a:rPr lang="en-US" sz="1800">
                <a:solidFill>
                  <a:schemeClr val="tx1"/>
                </a:solidFill>
                <a:latin typeface="Helvetica"/>
              </a:rPr>
              <a:t>What are the explanatory and response variables? Can you think of a specific, alternative explanation for the results of their study?</a:t>
            </a:r>
          </a:p>
          <a:p>
            <a:pPr algn="l">
              <a:spcBef>
                <a:spcPts val="0"/>
              </a:spcBef>
            </a:pPr>
            <a:endParaRPr lang="en-US" sz="1800">
              <a:solidFill>
                <a:schemeClr val="tx1"/>
              </a:solidFill>
              <a:latin typeface="Helvetica"/>
            </a:endParaRPr>
          </a:p>
          <a:p>
            <a:pPr algn="l">
              <a:spcBef>
                <a:spcPts val="0"/>
              </a:spcBef>
            </a:pPr>
            <a:endParaRPr lang="en-US" sz="1800">
              <a:solidFill>
                <a:schemeClr val="tx1"/>
              </a:solidFill>
              <a:latin typeface="Helvetica"/>
            </a:endParaRPr>
          </a:p>
          <a:p>
            <a:pPr algn="l">
              <a:spcBef>
                <a:spcPts val="0"/>
              </a:spcBef>
            </a:pPr>
            <a:endParaRPr lang="en-US" sz="1800">
              <a:solidFill>
                <a:schemeClr val="tx1"/>
              </a:solidFill>
              <a:latin typeface="Helvetica"/>
            </a:endParaRPr>
          </a:p>
          <a:p>
            <a:pPr algn="l">
              <a:spcBef>
                <a:spcPts val="0"/>
              </a:spcBef>
            </a:pP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182801"/>
            <a:ext cx="8453550" cy="6373574"/>
          </a:xfrm>
        </p:spPr>
        <p:txBody>
          <a:bodyPr>
            <a:noAutofit/>
          </a:bodyPr>
          <a:lstStyle/>
          <a:p>
            <a:pPr algn="l"/>
            <a:r>
              <a:rPr lang="en-US" sz="1800" smtClean="0">
                <a:solidFill>
                  <a:schemeClr val="tx1"/>
                </a:solidFill>
                <a:latin typeface="Geneva"/>
              </a:rPr>
              <a:t>3) Summary of probability rules, for 2 events.</a:t>
            </a:r>
          </a:p>
          <a:p>
            <a:pPr algn="l"/>
            <a:r>
              <a:rPr lang="en-US" sz="1800" smtClean="0">
                <a:solidFill>
                  <a:schemeClr val="tx1"/>
                </a:solidFill>
                <a:latin typeface="Geneva"/>
              </a:rPr>
              <a:t>	a) if A and B are disjoint, then</a:t>
            </a:r>
          </a:p>
          <a:p>
            <a:pPr algn="l"/>
            <a:r>
              <a:rPr lang="en-US" sz="1800" smtClean="0">
                <a:solidFill>
                  <a:schemeClr val="tx1"/>
                </a:solidFill>
                <a:latin typeface="Geneva"/>
              </a:rPr>
              <a:t>	a1) P(A or B) = P(A) + P(B).</a:t>
            </a:r>
          </a:p>
          <a:p>
            <a:pPr algn="l"/>
            <a:r>
              <a:rPr lang="en-US" sz="1800" smtClean="0">
                <a:solidFill>
                  <a:schemeClr val="tx1"/>
                </a:solidFill>
                <a:latin typeface="Geneva"/>
              </a:rPr>
              <a:t>	a2) P(A and B) = 0.</a:t>
            </a:r>
          </a:p>
          <a:p>
            <a:pPr algn="l"/>
            <a:r>
              <a:rPr lang="en-US" sz="1800" smtClean="0">
                <a:solidFill>
                  <a:schemeClr val="tx1"/>
                </a:solidFill>
                <a:latin typeface="Geneva"/>
              </a:rPr>
              <a:t>	a3) P(A|B) = 0.</a:t>
            </a:r>
          </a:p>
          <a:p>
            <a:pPr algn="l"/>
            <a:endParaRPr lang="en-US" sz="1800" smtClean="0">
              <a:solidFill>
                <a:schemeClr val="tx1"/>
              </a:solidFill>
              <a:latin typeface="Geneva"/>
            </a:endParaRPr>
          </a:p>
          <a:p>
            <a:pPr algn="l"/>
            <a:r>
              <a:rPr lang="en-US" sz="1800" smtClean="0">
                <a:solidFill>
                  <a:schemeClr val="tx1"/>
                </a:solidFill>
                <a:latin typeface="Geneva"/>
              </a:rPr>
              <a:t>	b) if A and B are ind., then</a:t>
            </a:r>
          </a:p>
          <a:p>
            <a:pPr algn="l"/>
            <a:r>
              <a:rPr lang="en-US" sz="1800" smtClean="0">
                <a:solidFill>
                  <a:schemeClr val="tx1"/>
                </a:solidFill>
                <a:latin typeface="Geneva"/>
              </a:rPr>
              <a:t>	b1) P(A or B) = P(A) + P(B) − P(A)P(B).</a:t>
            </a:r>
          </a:p>
          <a:p>
            <a:pPr algn="l"/>
            <a:r>
              <a:rPr lang="en-US" sz="1800" smtClean="0">
                <a:solidFill>
                  <a:schemeClr val="tx1"/>
                </a:solidFill>
                <a:latin typeface="Geneva"/>
              </a:rPr>
              <a:t>		Also = 1 − {1 − P(A)}{1 − P(B)}.</a:t>
            </a:r>
          </a:p>
          <a:p>
            <a:pPr algn="l"/>
            <a:r>
              <a:rPr lang="en-US" sz="1800" smtClean="0">
                <a:solidFill>
                  <a:schemeClr val="tx1"/>
                </a:solidFill>
                <a:latin typeface="Geneva"/>
              </a:rPr>
              <a:t>	b2) P(A and B) = P(A)P(B).	</a:t>
            </a:r>
          </a:p>
          <a:p>
            <a:pPr algn="l"/>
            <a:r>
              <a:rPr lang="en-US" sz="1800" smtClean="0">
                <a:solidFill>
                  <a:schemeClr val="tx1"/>
                </a:solidFill>
                <a:latin typeface="Geneva"/>
              </a:rPr>
              <a:t>	b3) P(A|B) = P(A).</a:t>
            </a:r>
          </a:p>
          <a:p>
            <a:pPr algn="l"/>
            <a:endParaRPr lang="en-US" sz="1800" smtClean="0">
              <a:solidFill>
                <a:schemeClr val="tx1"/>
              </a:solidFill>
              <a:latin typeface="Geneva"/>
            </a:endParaRPr>
          </a:p>
          <a:p>
            <a:pPr algn="l"/>
            <a:r>
              <a:rPr lang="en-US" sz="1800" smtClean="0">
                <a:solidFill>
                  <a:schemeClr val="tx1"/>
                </a:solidFill>
                <a:latin typeface="Geneva"/>
              </a:rPr>
              <a:t>	c) in general,</a:t>
            </a:r>
          </a:p>
          <a:p>
            <a:pPr algn="l"/>
            <a:r>
              <a:rPr lang="en-US" sz="1800" smtClean="0">
                <a:solidFill>
                  <a:schemeClr val="tx1"/>
                </a:solidFill>
                <a:latin typeface="Geneva"/>
              </a:rPr>
              <a:t>	c1) P(A or B) = P(A) + P(B) − P(A and B)</a:t>
            </a:r>
          </a:p>
          <a:p>
            <a:pPr algn="l"/>
            <a:r>
              <a:rPr lang="en-US" sz="1800" smtClean="0">
                <a:solidFill>
                  <a:schemeClr val="tx1"/>
                </a:solidFill>
                <a:latin typeface="Geneva"/>
              </a:rPr>
              <a:t>		also = 1 – P(A</a:t>
            </a:r>
            <a:r>
              <a:rPr lang="en-US" sz="1800" baseline="30000" smtClean="0">
                <a:solidFill>
                  <a:schemeClr val="tx1"/>
                </a:solidFill>
                <a:latin typeface="Geneva"/>
              </a:rPr>
              <a:t>c</a:t>
            </a:r>
            <a:r>
              <a:rPr lang="en-US" sz="1800" smtClean="0">
                <a:solidFill>
                  <a:schemeClr val="tx1"/>
                </a:solidFill>
                <a:latin typeface="Geneva"/>
              </a:rPr>
              <a:t> B</a:t>
            </a:r>
            <a:r>
              <a:rPr lang="en-US" sz="1800" baseline="30000" smtClean="0">
                <a:solidFill>
                  <a:schemeClr val="tx1"/>
                </a:solidFill>
                <a:latin typeface="Geneva"/>
              </a:rPr>
              <a:t>c</a:t>
            </a:r>
            <a:r>
              <a:rPr lang="en-US" sz="1800" smtClean="0">
                <a:solidFill>
                  <a:schemeClr val="tx1"/>
                </a:solidFill>
                <a:latin typeface="Geneva"/>
              </a:rPr>
              <a:t>).</a:t>
            </a:r>
          </a:p>
          <a:p>
            <a:pPr algn="l"/>
            <a:r>
              <a:rPr lang="en-US" sz="1800" smtClean="0">
                <a:solidFill>
                  <a:schemeClr val="tx1"/>
                </a:solidFill>
                <a:latin typeface="Geneva"/>
              </a:rPr>
              <a:t>	c2) P(A and B) = P(A) P(B | A).</a:t>
            </a:r>
          </a:p>
          <a:p>
            <a:pPr algn="l"/>
            <a:r>
              <a:rPr lang="en-US" sz="1800" smtClean="0">
                <a:solidFill>
                  <a:schemeClr val="tx1"/>
                </a:solidFill>
                <a:latin typeface="Geneva"/>
              </a:rPr>
              <a:t>	c3) P(A | B) = P(A and B)/P(B).</a:t>
            </a:r>
          </a:p>
          <a:p>
            <a:pPr algn="l"/>
            <a:endParaRPr lang="en-US" sz="1800" smtClean="0">
              <a:solidFill>
                <a:schemeClr val="tx1"/>
              </a:solidFill>
              <a:latin typeface="Geneva"/>
            </a:endParaRPr>
          </a:p>
          <a:p>
            <a:pPr algn="l"/>
            <a:endParaRPr lang="en-US" sz="1800" smtClean="0">
              <a:solidFill>
                <a:schemeClr val="tx1"/>
              </a:solidFill>
              <a:latin typeface="Geneva"/>
            </a:endParaRPr>
          </a:p>
        </p:txBody>
      </p:sp>
      <p:sp>
        <p:nvSpPr>
          <p:cNvPr id="4" name="Slide Number Placeholder 3"/>
          <p:cNvSpPr>
            <a:spLocks noGrp="1"/>
          </p:cNvSpPr>
          <p:nvPr>
            <p:ph type="sldNum" sz="quarter" idx="12"/>
          </p:nvPr>
        </p:nvSpPr>
        <p:spPr/>
        <p:txBody>
          <a:bodyPr/>
          <a:lstStyle/>
          <a:p>
            <a:fld id="{4AE023AC-EDB1-FF4F-B69A-3E49EA04DA50}"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Geneva"/>
              </a:rPr>
              <a:t>4. General strategy for probability problems.</a:t>
            </a:r>
          </a:p>
          <a:p>
            <a:pPr algn="l"/>
            <a:r>
              <a:rPr lang="en-US" sz="1800" smtClean="0">
                <a:solidFill>
                  <a:schemeClr val="tx1"/>
                </a:solidFill>
                <a:latin typeface="Geneva"/>
              </a:rPr>
              <a:t>a) Phrase the question in terms of “OR” or “AND”. Often it’s useful here to break down the problem by conceptually </a:t>
            </a:r>
            <a:r>
              <a:rPr lang="en-US" sz="1800" i="1" smtClean="0">
                <a:solidFill>
                  <a:schemeClr val="tx1"/>
                </a:solidFill>
                <a:latin typeface="Geneva"/>
              </a:rPr>
              <a:t>numbering</a:t>
            </a:r>
            <a:r>
              <a:rPr lang="en-US" sz="1800" smtClean="0">
                <a:solidFill>
                  <a:schemeClr val="tx1"/>
                </a:solidFill>
                <a:latin typeface="Geneva"/>
              </a:rPr>
              <a:t> outcomes.</a:t>
            </a:r>
          </a:p>
          <a:p>
            <a:pPr algn="l"/>
            <a:r>
              <a:rPr lang="en-US" sz="1800" smtClean="0">
                <a:solidFill>
                  <a:schemeClr val="tx1"/>
                </a:solidFill>
                <a:latin typeface="Geneva"/>
              </a:rPr>
              <a:t>b) Decide which events are disjoint and which are independent.</a:t>
            </a:r>
          </a:p>
          <a:p>
            <a:pPr algn="l"/>
            <a:r>
              <a:rPr lang="en-US" sz="1800" smtClean="0">
                <a:solidFill>
                  <a:schemeClr val="tx1"/>
                </a:solidFill>
                <a:latin typeface="Geneva"/>
              </a:rPr>
              <a:t>c) Use the rules above.</a:t>
            </a:r>
          </a:p>
          <a:p>
            <a:pPr algn="l"/>
            <a:endParaRPr lang="en-US" sz="1800" smtClean="0">
              <a:solidFill>
                <a:schemeClr val="tx1"/>
              </a:solidFill>
              <a:latin typeface="Geneva"/>
            </a:endParaRPr>
          </a:p>
          <a:p>
            <a:pPr algn="l"/>
            <a:r>
              <a:rPr lang="en-US" sz="1800" smtClean="0">
                <a:solidFill>
                  <a:schemeClr val="tx1"/>
                </a:solidFill>
                <a:latin typeface="Geneva"/>
              </a:rPr>
              <a:t>5) Probability examples.</a:t>
            </a:r>
          </a:p>
          <a:p>
            <a:pPr algn="l"/>
            <a:r>
              <a:rPr lang="en-US" sz="1800" smtClean="0">
                <a:solidFill>
                  <a:schemeClr val="tx1"/>
                </a:solidFill>
                <a:latin typeface="Geneva"/>
              </a:rPr>
              <a:t>Roll two dice. Probability at least one is even. (or both!)</a:t>
            </a:r>
          </a:p>
          <a:p>
            <a:pPr algn="l"/>
            <a:r>
              <a:rPr lang="en-US" sz="1800" smtClean="0">
                <a:solidFill>
                  <a:schemeClr val="tx1"/>
                </a:solidFill>
                <a:latin typeface="Geneva"/>
              </a:rPr>
              <a:t>Number dice 1 and 2. We want P(first is even OR second is even).</a:t>
            </a:r>
          </a:p>
          <a:p>
            <a:pPr algn="l"/>
            <a:r>
              <a:rPr lang="en-US" sz="1800" smtClean="0">
                <a:solidFill>
                  <a:schemeClr val="tx1"/>
                </a:solidFill>
                <a:latin typeface="Geneva"/>
              </a:rPr>
              <a:t>									These are independent.</a:t>
            </a:r>
          </a:p>
          <a:p>
            <a:pPr algn="l"/>
            <a:r>
              <a:rPr lang="en-US" sz="1800" smtClean="0">
                <a:solidFill>
                  <a:schemeClr val="tx1"/>
                </a:solidFill>
                <a:latin typeface="Geneva"/>
              </a:rPr>
              <a:t>So P(1st is even OR 2nd is even) </a:t>
            </a:r>
          </a:p>
          <a:p>
            <a:pPr algn="l"/>
            <a:r>
              <a:rPr lang="en-US" sz="1800" smtClean="0">
                <a:solidFill>
                  <a:schemeClr val="tx1"/>
                </a:solidFill>
                <a:latin typeface="Geneva"/>
              </a:rPr>
              <a:t>	= P(1st is even) + P(2nd is even) – P(1st is even)P(2nd is even)</a:t>
            </a:r>
          </a:p>
          <a:p>
            <a:pPr algn="l"/>
            <a:r>
              <a:rPr lang="en-US" sz="1800" smtClean="0">
                <a:solidFill>
                  <a:schemeClr val="tx1"/>
                </a:solidFill>
                <a:latin typeface="Geneva"/>
              </a:rPr>
              <a:t>	= 1/2 + 1/2 − (1/2)(1/2) = 3/4.</a:t>
            </a:r>
          </a:p>
          <a:p>
            <a:pPr algn="l"/>
            <a:r>
              <a:rPr lang="en-US" sz="1800" smtClean="0">
                <a:solidFill>
                  <a:schemeClr val="tx1"/>
                </a:solidFill>
                <a:latin typeface="Geneva"/>
              </a:rPr>
              <a:t>Probability that one is even, </a:t>
            </a:r>
            <a:r>
              <a:rPr lang="en-US" sz="1800" i="1" smtClean="0">
                <a:solidFill>
                  <a:schemeClr val="tx1"/>
                </a:solidFill>
                <a:latin typeface="Geneva"/>
              </a:rPr>
              <a:t>but not both</a:t>
            </a:r>
            <a:r>
              <a:rPr lang="en-US" sz="1800" smtClean="0">
                <a:solidFill>
                  <a:schemeClr val="tx1"/>
                </a:solidFill>
                <a:latin typeface="Geneva"/>
              </a:rPr>
              <a:t>?</a:t>
            </a:r>
          </a:p>
          <a:p>
            <a:pPr algn="l"/>
            <a:r>
              <a:rPr lang="en-US" sz="1800" smtClean="0">
                <a:solidFill>
                  <a:schemeClr val="tx1"/>
                </a:solidFill>
                <a:latin typeface="Geneva"/>
              </a:rPr>
              <a:t>See above, but subtract P(both even) which is 1/4. So, the answer is 1/2.</a:t>
            </a:r>
          </a:p>
          <a:p>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latin typeface="Geneva"/>
              </a:rPr>
              <a:t>Flip two coins. What is P(neither is head)?</a:t>
            </a:r>
          </a:p>
          <a:p>
            <a:pPr algn="l"/>
            <a:r>
              <a:rPr lang="en-US" sz="1800" smtClean="0">
                <a:solidFill>
                  <a:schemeClr val="tx1"/>
                </a:solidFill>
                <a:latin typeface="Geneva"/>
              </a:rPr>
              <a:t>P(neither is head) = P(1st is tails AND 2nd is tails)</a:t>
            </a:r>
          </a:p>
          <a:p>
            <a:pPr algn="l"/>
            <a:r>
              <a:rPr lang="en-US" sz="1800" smtClean="0">
                <a:solidFill>
                  <a:schemeClr val="tx1"/>
                </a:solidFill>
                <a:latin typeface="Geneva"/>
              </a:rPr>
              <a:t>							independent.</a:t>
            </a:r>
          </a:p>
          <a:p>
            <a:pPr algn="l"/>
            <a:r>
              <a:rPr lang="en-US" sz="1800" smtClean="0">
                <a:solidFill>
                  <a:schemeClr val="tx1"/>
                </a:solidFill>
                <a:latin typeface="Geneva"/>
              </a:rPr>
              <a:t>= P(1st is tails) x P(2nd is tails)</a:t>
            </a:r>
          </a:p>
          <a:p>
            <a:pPr algn="l"/>
            <a:r>
              <a:rPr lang="en-US" sz="1800" smtClean="0">
                <a:solidFill>
                  <a:schemeClr val="tx1"/>
                </a:solidFill>
                <a:latin typeface="Geneva"/>
              </a:rPr>
              <a:t>= ½ x ½ = ¼.</a:t>
            </a:r>
          </a:p>
          <a:p>
            <a:pPr algn="l"/>
            <a:endParaRPr lang="en-US" sz="1800" smtClean="0">
              <a:solidFill>
                <a:schemeClr val="tx1"/>
              </a:solidFill>
              <a:latin typeface="Geneva"/>
            </a:endParaRPr>
          </a:p>
        </p:txBody>
      </p:sp>
      <p:sp>
        <p:nvSpPr>
          <p:cNvPr id="4" name="Slide Number Placeholder 3"/>
          <p:cNvSpPr>
            <a:spLocks noGrp="1"/>
          </p:cNvSpPr>
          <p:nvPr>
            <p:ph type="sldNum" sz="quarter" idx="12"/>
          </p:nvPr>
        </p:nvSpPr>
        <p:spPr/>
        <p:txBody>
          <a:bodyPr/>
          <a:lstStyle/>
          <a:p>
            <a:fld id="{4AE023AC-EDB1-FF4F-B69A-3E49EA04DA50}"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latin typeface="Geneva"/>
              </a:rPr>
              <a:t>Probability rules for 3 or more events?</a:t>
            </a:r>
          </a:p>
          <a:p>
            <a:pPr algn="l"/>
            <a:r>
              <a:rPr lang="en-US" sz="1800" smtClean="0">
                <a:solidFill>
                  <a:schemeClr val="tx1"/>
                </a:solidFill>
                <a:latin typeface="Geneva"/>
              </a:rPr>
              <a:t>Suppose you have 4 events: A, B, C, D (e.g. rolling 4 dice, or 4 coins).</a:t>
            </a:r>
          </a:p>
          <a:p>
            <a:pPr algn="l"/>
            <a:r>
              <a:rPr lang="en-US" sz="1800" smtClean="0">
                <a:solidFill>
                  <a:schemeClr val="tx1"/>
                </a:solidFill>
                <a:latin typeface="Geneva"/>
              </a:rPr>
              <a:t>It should be obvious from the following rules what to do with 3, or 5, or some other number of events.</a:t>
            </a:r>
          </a:p>
          <a:p>
            <a:pPr algn="l"/>
            <a:r>
              <a:rPr lang="en-US" sz="1800" smtClean="0">
                <a:solidFill>
                  <a:schemeClr val="tx1"/>
                </a:solidFill>
                <a:latin typeface="Geneva"/>
              </a:rPr>
              <a:t>a) if disjoint, then</a:t>
            </a:r>
          </a:p>
          <a:p>
            <a:pPr algn="l"/>
            <a:r>
              <a:rPr lang="en-US" sz="1800" smtClean="0">
                <a:solidFill>
                  <a:schemeClr val="tx1"/>
                </a:solidFill>
                <a:latin typeface="Geneva"/>
              </a:rPr>
              <a:t>a1) P(A or B or C or D) = P(A) + P(B) + P(C) + P(D).</a:t>
            </a:r>
          </a:p>
          <a:p>
            <a:pPr algn="l"/>
            <a:r>
              <a:rPr lang="en-US" sz="1800" smtClean="0">
                <a:solidFill>
                  <a:schemeClr val="tx1"/>
                </a:solidFill>
                <a:latin typeface="Geneva"/>
              </a:rPr>
              <a:t>a2) P(A and B) = 0.</a:t>
            </a:r>
          </a:p>
          <a:p>
            <a:pPr algn="l"/>
            <a:r>
              <a:rPr lang="en-US" sz="1800" smtClean="0">
                <a:solidFill>
                  <a:schemeClr val="tx1"/>
                </a:solidFill>
                <a:latin typeface="Geneva"/>
              </a:rPr>
              <a:t>a3) P(A|B,C, and D) = 0.</a:t>
            </a:r>
          </a:p>
          <a:p>
            <a:pPr algn="l"/>
            <a:endParaRPr lang="en-US" sz="1800" smtClean="0">
              <a:solidFill>
                <a:schemeClr val="tx1"/>
              </a:solidFill>
              <a:latin typeface="Geneva"/>
            </a:endParaRPr>
          </a:p>
          <a:p>
            <a:pPr algn="l"/>
            <a:r>
              <a:rPr lang="en-US" sz="1800" smtClean="0">
                <a:solidFill>
                  <a:schemeClr val="tx1"/>
                </a:solidFill>
                <a:latin typeface="Geneva"/>
              </a:rPr>
              <a:t>b) if ind., then</a:t>
            </a:r>
          </a:p>
          <a:p>
            <a:pPr algn="l"/>
            <a:r>
              <a:rPr lang="en-US" sz="1800" smtClean="0">
                <a:solidFill>
                  <a:schemeClr val="tx1"/>
                </a:solidFill>
                <a:latin typeface="Geneva"/>
              </a:rPr>
              <a:t>b1) P(A or B or C or D) = 1 − [1 − P(A)][1 − P(B)][1 − P(C)][1 − P(D)].</a:t>
            </a:r>
          </a:p>
          <a:p>
            <a:pPr algn="l"/>
            <a:r>
              <a:rPr lang="en-US" sz="1800" smtClean="0">
                <a:solidFill>
                  <a:schemeClr val="tx1"/>
                </a:solidFill>
                <a:latin typeface="Geneva"/>
              </a:rPr>
              <a:t>b2) P(A and B and C and D) = P(A)P(B)P(C)P(D).</a:t>
            </a:r>
          </a:p>
          <a:p>
            <a:pPr algn="l"/>
            <a:r>
              <a:rPr lang="en-US" sz="1800" smtClean="0">
                <a:solidFill>
                  <a:schemeClr val="tx1"/>
                </a:solidFill>
                <a:latin typeface="Geneva"/>
              </a:rPr>
              <a:t>b3) P(A | BCD) = P(A).</a:t>
            </a:r>
          </a:p>
          <a:p>
            <a:pPr algn="l"/>
            <a:endParaRPr lang="en-US" sz="1800" smtClean="0">
              <a:solidFill>
                <a:schemeClr val="tx1"/>
              </a:solidFill>
              <a:latin typeface="Geneva"/>
            </a:endParaRPr>
          </a:p>
          <a:p>
            <a:pPr algn="l"/>
            <a:r>
              <a:rPr lang="en-US" sz="1800" smtClean="0">
                <a:solidFill>
                  <a:schemeClr val="tx1"/>
                </a:solidFill>
                <a:latin typeface="Geneva"/>
              </a:rPr>
              <a:t>c) in general,</a:t>
            </a:r>
          </a:p>
          <a:p>
            <a:pPr algn="l"/>
            <a:r>
              <a:rPr lang="en-US" sz="1800" smtClean="0">
                <a:solidFill>
                  <a:schemeClr val="tx1"/>
                </a:solidFill>
                <a:latin typeface="Geneva"/>
              </a:rPr>
              <a:t>c1) P(A or B or C or D) = 1 − P(A</a:t>
            </a:r>
            <a:r>
              <a:rPr lang="en-US" sz="1800" baseline="30000" smtClean="0">
                <a:solidFill>
                  <a:schemeClr val="tx1"/>
                </a:solidFill>
                <a:latin typeface="Geneva"/>
              </a:rPr>
              <a:t>c</a:t>
            </a:r>
            <a:r>
              <a:rPr lang="en-US" sz="1800" smtClean="0">
                <a:solidFill>
                  <a:schemeClr val="tx1"/>
                </a:solidFill>
                <a:latin typeface="Geneva"/>
              </a:rPr>
              <a:t> B</a:t>
            </a:r>
            <a:r>
              <a:rPr lang="en-US" sz="1800" baseline="30000" smtClean="0">
                <a:solidFill>
                  <a:schemeClr val="tx1"/>
                </a:solidFill>
                <a:latin typeface="Geneva"/>
              </a:rPr>
              <a:t>c</a:t>
            </a:r>
            <a:r>
              <a:rPr lang="en-US" sz="1800" smtClean="0">
                <a:solidFill>
                  <a:schemeClr val="tx1"/>
                </a:solidFill>
                <a:latin typeface="Geneva"/>
              </a:rPr>
              <a:t> C</a:t>
            </a:r>
            <a:r>
              <a:rPr lang="en-US" sz="1800" baseline="30000" smtClean="0">
                <a:solidFill>
                  <a:schemeClr val="tx1"/>
                </a:solidFill>
                <a:latin typeface="Geneva"/>
              </a:rPr>
              <a:t>c</a:t>
            </a:r>
            <a:r>
              <a:rPr lang="en-US" sz="1800" smtClean="0">
                <a:solidFill>
                  <a:schemeClr val="tx1"/>
                </a:solidFill>
                <a:latin typeface="Geneva"/>
              </a:rPr>
              <a:t> D</a:t>
            </a:r>
            <a:r>
              <a:rPr lang="en-US" sz="1800" baseline="30000" smtClean="0">
                <a:solidFill>
                  <a:schemeClr val="tx1"/>
                </a:solidFill>
                <a:latin typeface="Geneva"/>
              </a:rPr>
              <a:t>c</a:t>
            </a:r>
            <a:r>
              <a:rPr lang="en-US" sz="1800" smtClean="0">
                <a:solidFill>
                  <a:schemeClr val="tx1"/>
                </a:solidFill>
                <a:latin typeface="Geneva"/>
              </a:rPr>
              <a:t>).</a:t>
            </a:r>
          </a:p>
          <a:p>
            <a:pPr algn="l"/>
            <a:r>
              <a:rPr lang="en-US" sz="1800" smtClean="0">
                <a:solidFill>
                  <a:schemeClr val="tx1"/>
                </a:solidFill>
                <a:latin typeface="Geneva"/>
              </a:rPr>
              <a:t>c2) P(A and B and C and D) = P(A) P(B|A) P(C | AB) P(D | ABC).</a:t>
            </a:r>
          </a:p>
          <a:p>
            <a:pPr algn="l"/>
            <a:r>
              <a:rPr lang="en-US" sz="1800" smtClean="0">
                <a:solidFill>
                  <a:schemeClr val="tx1"/>
                </a:solidFill>
                <a:latin typeface="Geneva"/>
              </a:rPr>
              <a:t>c3) P(A | BCD) = P(ABCD)/P(BCD).</a:t>
            </a:r>
          </a:p>
        </p:txBody>
      </p:sp>
      <p:sp>
        <p:nvSpPr>
          <p:cNvPr id="4" name="Slide Number Placeholder 3"/>
          <p:cNvSpPr>
            <a:spLocks noGrp="1"/>
          </p:cNvSpPr>
          <p:nvPr>
            <p:ph type="sldNum" sz="quarter" idx="12"/>
          </p:nvPr>
        </p:nvSpPr>
        <p:spPr/>
        <p:txBody>
          <a:bodyPr/>
          <a:lstStyle/>
          <a:p>
            <a:fld id="{4AE023AC-EDB1-FF4F-B69A-3E49EA04DA50}"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latin typeface="Geneva"/>
              </a:rPr>
              <a:t>Roll 3 dice. P(at least one 5)?</a:t>
            </a:r>
          </a:p>
          <a:p>
            <a:pPr algn="l"/>
            <a:r>
              <a:rPr lang="en-US" sz="1800" smtClean="0">
                <a:solidFill>
                  <a:schemeClr val="tx1"/>
                </a:solidFill>
                <a:latin typeface="Geneva"/>
              </a:rPr>
              <a:t>Imagine numbering the dice.</a:t>
            </a:r>
          </a:p>
          <a:p>
            <a:pPr algn="l"/>
            <a:r>
              <a:rPr lang="en-US" sz="1800" smtClean="0">
                <a:solidFill>
                  <a:schemeClr val="tx1"/>
                </a:solidFill>
                <a:latin typeface="Geneva"/>
              </a:rPr>
              <a:t>P(at least one 5) = 1 – P(none is a 5) </a:t>
            </a:r>
          </a:p>
          <a:p>
            <a:pPr algn="l"/>
            <a:r>
              <a:rPr lang="en-US" sz="1800" smtClean="0">
                <a:solidFill>
                  <a:schemeClr val="tx1"/>
                </a:solidFill>
                <a:latin typeface="Geneva"/>
              </a:rPr>
              <a:t>= 1 – P(1</a:t>
            </a:r>
            <a:r>
              <a:rPr lang="en-US" sz="1800" baseline="30000" smtClean="0">
                <a:solidFill>
                  <a:schemeClr val="tx1"/>
                </a:solidFill>
                <a:latin typeface="Geneva"/>
              </a:rPr>
              <a:t>st</a:t>
            </a:r>
            <a:r>
              <a:rPr lang="en-US" sz="1800" smtClean="0">
                <a:solidFill>
                  <a:schemeClr val="tx1"/>
                </a:solidFill>
                <a:latin typeface="Geneva"/>
              </a:rPr>
              <a:t> isn’t 5 and 2</a:t>
            </a:r>
            <a:r>
              <a:rPr lang="en-US" sz="1800" baseline="30000" smtClean="0">
                <a:solidFill>
                  <a:schemeClr val="tx1"/>
                </a:solidFill>
                <a:latin typeface="Geneva"/>
              </a:rPr>
              <a:t>nd</a:t>
            </a:r>
            <a:r>
              <a:rPr lang="en-US" sz="1800" smtClean="0">
                <a:solidFill>
                  <a:schemeClr val="tx1"/>
                </a:solidFill>
                <a:latin typeface="Geneva"/>
              </a:rPr>
              <a:t> isn’t 5 and 3</a:t>
            </a:r>
            <a:r>
              <a:rPr lang="en-US" sz="1800" baseline="30000" smtClean="0">
                <a:solidFill>
                  <a:schemeClr val="tx1"/>
                </a:solidFill>
                <a:latin typeface="Geneva"/>
              </a:rPr>
              <a:t>rd</a:t>
            </a:r>
            <a:r>
              <a:rPr lang="en-US" sz="1800" smtClean="0">
                <a:solidFill>
                  <a:schemeClr val="tx1"/>
                </a:solidFill>
                <a:latin typeface="Geneva"/>
              </a:rPr>
              <a:t> isn’t 5)</a:t>
            </a:r>
          </a:p>
          <a:p>
            <a:pPr algn="l"/>
            <a:r>
              <a:rPr lang="en-US" sz="1800" smtClean="0">
                <a:solidFill>
                  <a:schemeClr val="tx1"/>
                </a:solidFill>
                <a:latin typeface="Geneva"/>
              </a:rPr>
              <a:t>			independent</a:t>
            </a:r>
          </a:p>
          <a:p>
            <a:pPr algn="l"/>
            <a:r>
              <a:rPr lang="en-US" sz="1800" smtClean="0">
                <a:solidFill>
                  <a:schemeClr val="tx1"/>
                </a:solidFill>
                <a:latin typeface="Geneva"/>
              </a:rPr>
              <a:t>= 1 – P(1</a:t>
            </a:r>
            <a:r>
              <a:rPr lang="en-US" sz="1800" baseline="30000" smtClean="0">
                <a:solidFill>
                  <a:schemeClr val="tx1"/>
                </a:solidFill>
                <a:latin typeface="Geneva"/>
              </a:rPr>
              <a:t>st</a:t>
            </a:r>
            <a:r>
              <a:rPr lang="en-US" sz="1800" smtClean="0">
                <a:solidFill>
                  <a:schemeClr val="tx1"/>
                </a:solidFill>
                <a:latin typeface="Geneva"/>
              </a:rPr>
              <a:t> isn’t 5)P(2</a:t>
            </a:r>
            <a:r>
              <a:rPr lang="en-US" sz="1800" baseline="30000" smtClean="0">
                <a:solidFill>
                  <a:schemeClr val="tx1"/>
                </a:solidFill>
                <a:latin typeface="Geneva"/>
              </a:rPr>
              <a:t>nd</a:t>
            </a:r>
            <a:r>
              <a:rPr lang="en-US" sz="1800" smtClean="0">
                <a:solidFill>
                  <a:schemeClr val="tx1"/>
                </a:solidFill>
                <a:latin typeface="Geneva"/>
              </a:rPr>
              <a:t> isn’t 5)P(3</a:t>
            </a:r>
            <a:r>
              <a:rPr lang="en-US" sz="1800" baseline="30000" smtClean="0">
                <a:solidFill>
                  <a:schemeClr val="tx1"/>
                </a:solidFill>
                <a:latin typeface="Geneva"/>
              </a:rPr>
              <a:t>rd</a:t>
            </a:r>
            <a:r>
              <a:rPr lang="en-US" sz="1800" smtClean="0">
                <a:solidFill>
                  <a:schemeClr val="tx1"/>
                </a:solidFill>
                <a:latin typeface="Geneva"/>
              </a:rPr>
              <a:t> isn’t 5)</a:t>
            </a:r>
          </a:p>
          <a:p>
            <a:pPr algn="l"/>
            <a:r>
              <a:rPr lang="en-US" sz="1800" smtClean="0">
                <a:solidFill>
                  <a:schemeClr val="tx1"/>
                </a:solidFill>
                <a:latin typeface="Geneva"/>
              </a:rPr>
              <a:t>= 1 – (5/6)(5/6)(5/6)</a:t>
            </a:r>
          </a:p>
          <a:p>
            <a:pPr algn="l"/>
            <a:r>
              <a:rPr lang="en-US" sz="1800" smtClean="0">
                <a:solidFill>
                  <a:schemeClr val="tx1"/>
                </a:solidFill>
                <a:latin typeface="Geneva"/>
              </a:rPr>
              <a:t>= 1 – 125/216</a:t>
            </a:r>
          </a:p>
          <a:p>
            <a:pPr algn="l"/>
            <a:r>
              <a:rPr lang="en-US" sz="1800" smtClean="0">
                <a:solidFill>
                  <a:schemeClr val="tx1"/>
                </a:solidFill>
                <a:latin typeface="Geneva"/>
              </a:rPr>
              <a:t>= 91/216.</a:t>
            </a:r>
          </a:p>
          <a:p>
            <a:pPr algn="l"/>
            <a:endParaRPr lang="en-US" sz="1800" smtClean="0">
              <a:solidFill>
                <a:schemeClr val="tx1"/>
              </a:solidFill>
              <a:latin typeface="Geneva"/>
            </a:endParaRPr>
          </a:p>
          <a:p>
            <a:pPr algn="l"/>
            <a:r>
              <a:rPr lang="en-US" sz="1800" smtClean="0">
                <a:solidFill>
                  <a:schemeClr val="tx1"/>
                </a:solidFill>
                <a:latin typeface="Geneva"/>
              </a:rPr>
              <a:t>Draw 3 cards, without replacement. P(all 3 are </a:t>
            </a:r>
            <a:r>
              <a:rPr lang="en-US" sz="1800" smtClean="0">
                <a:solidFill>
                  <a:srgbClr val="E6415F"/>
                </a:solidFill>
                <a:latin typeface="Wingdings"/>
                <a:ea typeface="Wingdings"/>
                <a:cs typeface="Wingdings"/>
              </a:rPr>
              <a:t></a:t>
            </a:r>
            <a:r>
              <a:rPr lang="en-US" sz="1800" smtClean="0">
                <a:solidFill>
                  <a:schemeClr val="tx1"/>
                </a:solidFill>
                <a:latin typeface="Geneva"/>
              </a:rPr>
              <a:t>)?</a:t>
            </a:r>
          </a:p>
          <a:p>
            <a:pPr algn="l"/>
            <a:r>
              <a:rPr lang="en-US" sz="1800" smtClean="0">
                <a:solidFill>
                  <a:schemeClr val="tx1"/>
                </a:solidFill>
                <a:latin typeface="Geneva"/>
              </a:rPr>
              <a:t>Imagine numbering the cards.</a:t>
            </a:r>
          </a:p>
          <a:p>
            <a:pPr algn="l"/>
            <a:r>
              <a:rPr lang="en-US" sz="1800" smtClean="0">
                <a:solidFill>
                  <a:schemeClr val="tx1"/>
                </a:solidFill>
                <a:latin typeface="Geneva"/>
              </a:rPr>
              <a:t>P(all 3 are </a:t>
            </a:r>
            <a:r>
              <a:rPr lang="en-US" sz="1800" smtClean="0">
                <a:solidFill>
                  <a:srgbClr val="E6415F"/>
                </a:solidFill>
                <a:latin typeface="Wingdings"/>
                <a:ea typeface="Wingdings"/>
                <a:cs typeface="Wingdings"/>
              </a:rPr>
              <a:t></a:t>
            </a:r>
            <a:r>
              <a:rPr lang="en-US" sz="1800" smtClean="0">
                <a:solidFill>
                  <a:schemeClr val="tx1"/>
                </a:solidFill>
                <a:latin typeface="Geneva"/>
              </a:rPr>
              <a:t>) = P(1</a:t>
            </a:r>
            <a:r>
              <a:rPr lang="en-US" sz="1800" baseline="30000" smtClean="0">
                <a:solidFill>
                  <a:schemeClr val="tx1"/>
                </a:solidFill>
                <a:latin typeface="Geneva"/>
              </a:rPr>
              <a:t>st</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and 2</a:t>
            </a:r>
            <a:r>
              <a:rPr lang="en-US" sz="1800" baseline="30000" smtClean="0">
                <a:solidFill>
                  <a:schemeClr val="tx1"/>
                </a:solidFill>
                <a:latin typeface="Geneva"/>
              </a:rPr>
              <a:t>nd</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and 3</a:t>
            </a:r>
            <a:r>
              <a:rPr lang="en-US" sz="1800" baseline="30000" smtClean="0">
                <a:solidFill>
                  <a:schemeClr val="tx1"/>
                </a:solidFill>
                <a:latin typeface="Geneva"/>
              </a:rPr>
              <a:t>rd</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a:t>
            </a:r>
          </a:p>
          <a:p>
            <a:pPr algn="l"/>
            <a:r>
              <a:rPr lang="en-US" sz="1800" smtClean="0">
                <a:solidFill>
                  <a:schemeClr val="tx1"/>
                </a:solidFill>
                <a:latin typeface="Geneva"/>
              </a:rPr>
              <a:t>							not independent!</a:t>
            </a:r>
          </a:p>
          <a:p>
            <a:pPr algn="l"/>
            <a:r>
              <a:rPr lang="en-US" sz="1800" smtClean="0">
                <a:solidFill>
                  <a:schemeClr val="tx1"/>
                </a:solidFill>
                <a:latin typeface="Geneva"/>
              </a:rPr>
              <a:t>= P(1</a:t>
            </a:r>
            <a:r>
              <a:rPr lang="en-US" sz="1800" baseline="30000" smtClean="0">
                <a:solidFill>
                  <a:schemeClr val="tx1"/>
                </a:solidFill>
                <a:latin typeface="Geneva"/>
              </a:rPr>
              <a:t>st</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x P(2</a:t>
            </a:r>
            <a:r>
              <a:rPr lang="en-US" sz="1800" baseline="30000" smtClean="0">
                <a:solidFill>
                  <a:schemeClr val="tx1"/>
                </a:solidFill>
                <a:latin typeface="Geneva"/>
              </a:rPr>
              <a:t>nd</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 1</a:t>
            </a:r>
            <a:r>
              <a:rPr lang="en-US" sz="1800" baseline="30000" smtClean="0">
                <a:solidFill>
                  <a:schemeClr val="tx1"/>
                </a:solidFill>
                <a:latin typeface="Geneva"/>
              </a:rPr>
              <a:t>st</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x P(3</a:t>
            </a:r>
            <a:r>
              <a:rPr lang="en-US" sz="1800" baseline="30000" smtClean="0">
                <a:solidFill>
                  <a:schemeClr val="tx1"/>
                </a:solidFill>
                <a:latin typeface="Geneva"/>
              </a:rPr>
              <a:t>rd</a:t>
            </a:r>
            <a:r>
              <a:rPr lang="en-US" sz="1800" smtClean="0">
                <a:solidFill>
                  <a:schemeClr val="tx1"/>
                </a:solidFill>
                <a:latin typeface="Geneva"/>
              </a:rPr>
              <a:t> is </a:t>
            </a:r>
            <a:r>
              <a:rPr lang="en-US" sz="1800" smtClean="0">
                <a:solidFill>
                  <a:srgbClr val="E6415F"/>
                </a:solidFill>
                <a:latin typeface="Wingdings"/>
                <a:ea typeface="Wingdings"/>
                <a:cs typeface="Wingdings"/>
              </a:rPr>
              <a:t></a:t>
            </a:r>
            <a:r>
              <a:rPr lang="en-US" sz="1800" smtClean="0">
                <a:solidFill>
                  <a:schemeClr val="tx1"/>
                </a:solidFill>
                <a:latin typeface="Geneva"/>
              </a:rPr>
              <a:t> | 1</a:t>
            </a:r>
            <a:r>
              <a:rPr lang="en-US" sz="1800" baseline="30000" smtClean="0">
                <a:solidFill>
                  <a:schemeClr val="tx1"/>
                </a:solidFill>
                <a:latin typeface="Geneva"/>
              </a:rPr>
              <a:t>st</a:t>
            </a:r>
            <a:r>
              <a:rPr lang="en-US" sz="1800" smtClean="0">
                <a:solidFill>
                  <a:schemeClr val="tx1"/>
                </a:solidFill>
                <a:latin typeface="Geneva"/>
              </a:rPr>
              <a:t> and 2</a:t>
            </a:r>
            <a:r>
              <a:rPr lang="en-US" sz="1800" baseline="30000" smtClean="0">
                <a:solidFill>
                  <a:schemeClr val="tx1"/>
                </a:solidFill>
                <a:latin typeface="Geneva"/>
              </a:rPr>
              <a:t>nd</a:t>
            </a:r>
            <a:r>
              <a:rPr lang="en-US" sz="1800" smtClean="0">
                <a:solidFill>
                  <a:schemeClr val="tx1"/>
                </a:solidFill>
                <a:latin typeface="Geneva"/>
              </a:rPr>
              <a:t> are </a:t>
            </a:r>
            <a:r>
              <a:rPr lang="en-US" sz="1800" smtClean="0">
                <a:solidFill>
                  <a:srgbClr val="E6415F"/>
                </a:solidFill>
                <a:latin typeface="Wingdings"/>
                <a:ea typeface="Wingdings"/>
                <a:cs typeface="Wingdings"/>
              </a:rPr>
              <a:t></a:t>
            </a:r>
            <a:r>
              <a:rPr lang="en-US" sz="1800" smtClean="0">
                <a:solidFill>
                  <a:schemeClr val="tx1"/>
                </a:solidFill>
                <a:latin typeface="Geneva"/>
              </a:rPr>
              <a:t>)</a:t>
            </a:r>
          </a:p>
          <a:p>
            <a:pPr algn="l"/>
            <a:r>
              <a:rPr lang="en-US" sz="1800" smtClean="0">
                <a:solidFill>
                  <a:schemeClr val="tx1"/>
                </a:solidFill>
                <a:latin typeface="Geneva"/>
              </a:rPr>
              <a:t>= 13/52 x 12/51 x 11/50</a:t>
            </a:r>
          </a:p>
          <a:p>
            <a:pPr algn="l"/>
            <a:r>
              <a:rPr lang="en-US" sz="1800" smtClean="0">
                <a:solidFill>
                  <a:schemeClr val="tx1"/>
                </a:solidFill>
                <a:latin typeface="Geneva"/>
              </a:rPr>
              <a:t>~ 1.29%.</a:t>
            </a:r>
          </a:p>
          <a:p>
            <a:pPr algn="l"/>
            <a:endParaRPr lang="en-US" sz="1800" smtClean="0">
              <a:solidFill>
                <a:schemeClr val="tx1"/>
              </a:solidFill>
              <a:latin typeface="Geneva"/>
            </a:endParaRPr>
          </a:p>
        </p:txBody>
      </p:sp>
      <p:sp>
        <p:nvSpPr>
          <p:cNvPr id="4" name="Slide Number Placeholder 3"/>
          <p:cNvSpPr>
            <a:spLocks noGrp="1"/>
          </p:cNvSpPr>
          <p:nvPr>
            <p:ph type="sldNum" sz="quarter" idx="12"/>
          </p:nvPr>
        </p:nvSpPr>
        <p:spPr/>
        <p:txBody>
          <a:bodyPr/>
          <a:lstStyle/>
          <a:p>
            <a:fld id="{4AE023AC-EDB1-FF4F-B69A-3E49EA04DA50}"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3572</TotalTime>
  <Words>1545</Words>
  <Application>Microsoft Macintosh PowerPoint</Application>
  <PresentationFormat>On-screen Show (4:3)</PresentationFormat>
  <Paragraphs>142</Paragraphs>
  <Slides>9</Slides>
  <Notes>4</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Frederic Schoenberg</dc:creator>
  <cp:lastModifiedBy>Frederic Schoenberg</cp:lastModifiedBy>
  <cp:revision>136</cp:revision>
  <dcterms:created xsi:type="dcterms:W3CDTF">2012-04-24T22:30:11Z</dcterms:created>
  <dcterms:modified xsi:type="dcterms:W3CDTF">2012-04-24T23:36:30Z</dcterms:modified>
</cp:coreProperties>
</file>