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Default Extension="pdf" ContentType="application/pd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8"/>
  </p:notesMasterIdLst>
  <p:handoutMasterIdLst>
    <p:handoutMasterId r:id="rId9"/>
  </p:handoutMasterIdLst>
  <p:sldIdLst>
    <p:sldId id="257" r:id="rId2"/>
    <p:sldId id="264" r:id="rId3"/>
    <p:sldId id="260" r:id="rId4"/>
    <p:sldId id="258" r:id="rId5"/>
    <p:sldId id="262"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41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584" y="1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BCB44-669A-6741-9983-04DE5D6B4F25}" type="datetimeFigureOut">
              <a:rPr lang="en-US"/>
              <a:pPr/>
              <a:t>5/2/12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40177C-66E2-D34D-B920-8292EDBFC0F2}"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2193-98C6-2A4A-AB80-32D0F056DC29}" type="datetimeFigureOut">
              <a:rPr lang="en-US"/>
              <a:pPr/>
              <a:t>5/2/12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DAD8-08F1-FA4B-9B2E-3FA7A2DB749B}"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CDC0E8-8E37-9440-940D-5086AF8E4B3A}" type="datetime1">
              <a:rPr lang="en-US"/>
              <a:pPr/>
              <a:t>5/2/12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C86B5-C92C-4B46-842D-11B89C89B78E}" type="datetime1">
              <a:rPr lang="en-US"/>
              <a:pPr/>
              <a:t>5/2/12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92A53-2255-294F-993D-50778042675A}" type="datetime1">
              <a:rPr lang="en-US"/>
              <a:pPr/>
              <a:t>5/2/12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B6894A-4785-8146-995C-F7E39B1362F1}" type="datetime1">
              <a:rPr lang="en-US"/>
              <a:pPr/>
              <a:t>5/2/12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456745-379E-5B4E-A83B-E5AA9E58D164}" type="datetime1">
              <a:rPr lang="en-US"/>
              <a:pPr/>
              <a:t>5/2/12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E12964-02F6-AF48-8814-1353D11D846B}" type="datetime1">
              <a:rPr lang="en-US"/>
              <a:pPr/>
              <a:t>5/2/12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4700-791B-514B-B8CE-C6344C635841}" type="datetime1">
              <a:rPr lang="en-US"/>
              <a:pPr/>
              <a:t>5/2/12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D7B181-DC5F-B747-AAEF-390DDC3D8271}" type="datetime1">
              <a:rPr lang="en-US"/>
              <a:pPr/>
              <a:t>5/2/12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B17B81-D32A-9D4C-9096-588A056CF403}" type="datetime1">
              <a:rPr lang="en-US"/>
              <a:pPr/>
              <a:t>5/2/12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DA446-CF99-E34C-841A-316FF027E83A}" type="datetime1">
              <a:rPr lang="en-US"/>
              <a:pPr/>
              <a:t>5/2/12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11F49-CB6F-8542-B57B-4F485C9EB8D3}" type="datetime1">
              <a:rPr lang="en-US"/>
              <a:pPr/>
              <a:t>5/2/12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4E4A-BDD4-F643-A9C0-7DAAEADE35F5}" type="datetime1">
              <a:rPr lang="en-US"/>
              <a:pPr/>
              <a:t>5/2/12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023AC-EDB1-FF4F-B69A-3E49EA04DA50}"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df"/><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df"/><Relationship Id="rId5"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3.pd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7.pdf"/><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Stat 13, Tue 5/1/12.</a:t>
            </a:r>
          </a:p>
          <a:p>
            <a:pPr algn="l">
              <a:spcBef>
                <a:spcPts val="0"/>
              </a:spcBef>
            </a:pPr>
            <a:r>
              <a:rPr lang="en-US" sz="1800">
                <a:solidFill>
                  <a:schemeClr val="tx1"/>
                </a:solidFill>
                <a:latin typeface="Helvetica"/>
              </a:rPr>
              <a:t>1. Midterm 1.</a:t>
            </a:r>
          </a:p>
          <a:p>
            <a:pPr algn="l">
              <a:spcBef>
                <a:spcPts val="0"/>
              </a:spcBef>
            </a:pPr>
            <a:r>
              <a:rPr lang="en-US" sz="1800">
                <a:solidFill>
                  <a:schemeClr val="tx1"/>
                </a:solidFill>
                <a:latin typeface="Helvetica"/>
              </a:rPr>
              <a:t>2. Expected value, lotto and roulette.</a:t>
            </a:r>
          </a:p>
          <a:p>
            <a:pPr algn="l">
              <a:spcBef>
                <a:spcPts val="0"/>
              </a:spcBef>
            </a:pPr>
            <a:r>
              <a:rPr lang="en-US" sz="1800">
                <a:solidFill>
                  <a:schemeClr val="tx1"/>
                </a:solidFill>
                <a:latin typeface="Helvetica"/>
              </a:rPr>
              <a:t>3. Normal calculations.</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Read ch4.</a:t>
            </a:r>
          </a:p>
          <a:p>
            <a:pPr algn="l">
              <a:spcBef>
                <a:spcPts val="0"/>
              </a:spcBef>
            </a:pPr>
            <a:r>
              <a:rPr lang="en-US" sz="1800">
                <a:solidFill>
                  <a:schemeClr val="tx1"/>
                </a:solidFill>
                <a:latin typeface="Helvetica"/>
              </a:rPr>
              <a:t>Hw4 is due Tue, 5/8, and Midterm 2 is Thur, 5/17.</a:t>
            </a:r>
          </a:p>
          <a:p>
            <a:pPr algn="l">
              <a:spcBef>
                <a:spcPts val="0"/>
              </a:spcBef>
            </a:pPr>
            <a:r>
              <a:rPr lang="en-US" sz="1800">
                <a:solidFill>
                  <a:schemeClr val="tx1"/>
                </a:solidFill>
                <a:latin typeface="Helvetica"/>
              </a:rPr>
              <a:t>When submitting hw in the future, please make 4 stacks: section 1a, 1b, 1c, &amp; 1d.</a:t>
            </a:r>
          </a:p>
          <a:p>
            <a:pPr algn="l">
              <a:spcBef>
                <a:spcPts val="0"/>
              </a:spcBef>
            </a:pPr>
            <a:endParaRPr lang="en-US" sz="1800">
              <a:solidFill>
                <a:schemeClr val="tx1"/>
              </a:solidFill>
              <a:latin typeface="Helvetica"/>
            </a:endParaRPr>
          </a:p>
          <a:p>
            <a:pPr algn="l"/>
            <a:r>
              <a:rPr lang="en-US" sz="1800" smtClean="0">
                <a:solidFill>
                  <a:schemeClr val="tx1"/>
                </a:solidFill>
              </a:rPr>
              <a:t>Gradegrubbing procedure: if you would like a question (or more than one question) </a:t>
            </a:r>
          </a:p>
          <a:p>
            <a:pPr algn="l"/>
            <a:r>
              <a:rPr lang="en-US" sz="1800" smtClean="0">
                <a:solidFill>
                  <a:schemeClr val="tx1"/>
                </a:solidFill>
              </a:rPr>
              <a:t>reevaluated, submit your exam or homework and a </a:t>
            </a:r>
            <a:r>
              <a:rPr lang="en-US" sz="1800" b="1" u="sng" smtClean="0">
                <a:solidFill>
                  <a:schemeClr val="tx1"/>
                </a:solidFill>
              </a:rPr>
              <a:t>WRITTEN</a:t>
            </a:r>
            <a:r>
              <a:rPr lang="en-US" sz="1800" b="1" smtClean="0">
                <a:solidFill>
                  <a:schemeClr val="tx1"/>
                </a:solidFill>
              </a:rPr>
              <a:t> </a:t>
            </a:r>
            <a:r>
              <a:rPr lang="en-US" sz="1800" smtClean="0">
                <a:solidFill>
                  <a:schemeClr val="tx1"/>
                </a:solidFill>
              </a:rPr>
              <a:t>explanation of why you think you deserve more points and how many more points you think you deserve </a:t>
            </a:r>
            <a:r>
              <a:rPr lang="en-US" sz="1800" b="1" i="1" smtClean="0">
                <a:solidFill>
                  <a:schemeClr val="tx1"/>
                </a:solidFill>
              </a:rPr>
              <a:t>to your TA.</a:t>
            </a:r>
            <a:r>
              <a:rPr lang="en-US" sz="1800" smtClean="0">
                <a:solidFill>
                  <a:schemeClr val="tx1"/>
                </a:solidFill>
              </a:rPr>
              <a:t> The TA will then give it to me, and I will consider it, and then give it back to the TA to give back to you.</a:t>
            </a:r>
          </a:p>
          <a:p>
            <a:pPr algn="l"/>
            <a:endParaRPr lang="en-US" sz="1800" smtClean="0">
              <a:solidFill>
                <a:schemeClr val="tx1"/>
              </a:solidFill>
            </a:endParaRPr>
          </a:p>
          <a:p>
            <a:pPr algn="l"/>
            <a:r>
              <a:rPr lang="en-US" sz="1800" smtClean="0">
                <a:solidFill>
                  <a:schemeClr val="tx1"/>
                </a:solidFill>
              </a:rPr>
              <a:t>Midterms: 90-100 = A range, 80-90 = B range, 70-80 = C range, 60-70 = D range, &lt; 60 = F. </a:t>
            </a:r>
          </a:p>
          <a:p>
            <a:pPr algn="l"/>
            <a:r>
              <a:rPr lang="en-US" sz="1800" smtClean="0">
                <a:solidFill>
                  <a:schemeClr val="tx1"/>
                </a:solidFill>
              </a:rPr>
              <a:t>I record your number, not the letter grade. Your grade is on the last page.</a:t>
            </a:r>
          </a:p>
          <a:p>
            <a:pPr algn="l"/>
            <a:r>
              <a:rPr lang="en-US" sz="1800" smtClean="0">
                <a:solidFill>
                  <a:schemeClr val="tx1"/>
                </a:solidFill>
              </a:rPr>
              <a:t>Common mistakes: bias ≠ lying. showering -&gt; decrease in germs -&gt; better health.</a:t>
            </a:r>
          </a:p>
          <a:p>
            <a:pPr algn="l"/>
            <a:r>
              <a:rPr lang="en-US" sz="1800" smtClean="0">
                <a:solidFill>
                  <a:schemeClr val="tx1"/>
                </a:solidFill>
              </a:rPr>
              <a:t>brushing -&gt; routine -&gt; better health. Memory loss causes you not to brush? </a:t>
            </a:r>
          </a:p>
          <a:p>
            <a:pPr algn="l"/>
            <a:r>
              <a:rPr lang="en-US" sz="1800" smtClean="0">
                <a:solidFill>
                  <a:schemeClr val="tx1"/>
                </a:solidFill>
              </a:rPr>
              <a:t>Good confounding factors: conscientiousness, age, reading, wealth, sugar, social interactions, smoking, medications.</a:t>
            </a:r>
          </a:p>
          <a:p>
            <a:pPr algn="l"/>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2400" u="sng">
                <a:solidFill>
                  <a:schemeClr val="tx1"/>
                </a:solidFill>
                <a:latin typeface="Helvetica"/>
              </a:rPr>
              <a:t>Be SILENT while I am passing out the exams or I will ask you to leave.</a:t>
            </a:r>
          </a:p>
          <a:p>
            <a:pPr algn="l">
              <a:spcBef>
                <a:spcPts val="0"/>
              </a:spcBef>
            </a:pPr>
            <a:endParaRPr lang="en-US" sz="2400">
              <a:solidFill>
                <a:schemeClr val="tx1"/>
              </a:solidFill>
              <a:latin typeface="Helvetica"/>
            </a:endParaRPr>
          </a:p>
          <a:p>
            <a:pPr algn="l"/>
            <a:r>
              <a:rPr lang="en-US" sz="1800" smtClean="0">
                <a:solidFill>
                  <a:schemeClr val="tx1"/>
                </a:solidFill>
              </a:rPr>
              <a:t>Gradegrubbing procedure: if you would like a question (or more than one question) </a:t>
            </a:r>
          </a:p>
          <a:p>
            <a:pPr algn="l"/>
            <a:r>
              <a:rPr lang="en-US" sz="1800" smtClean="0">
                <a:solidFill>
                  <a:schemeClr val="tx1"/>
                </a:solidFill>
              </a:rPr>
              <a:t>reevaluated, submit your exam or homework and a </a:t>
            </a:r>
            <a:r>
              <a:rPr lang="en-US" sz="1800" b="1" u="sng" smtClean="0">
                <a:solidFill>
                  <a:schemeClr val="tx1"/>
                </a:solidFill>
              </a:rPr>
              <a:t>WRITTEN</a:t>
            </a:r>
            <a:r>
              <a:rPr lang="en-US" sz="1800" b="1" smtClean="0">
                <a:solidFill>
                  <a:schemeClr val="tx1"/>
                </a:solidFill>
              </a:rPr>
              <a:t> </a:t>
            </a:r>
            <a:r>
              <a:rPr lang="en-US" sz="1800" smtClean="0">
                <a:solidFill>
                  <a:schemeClr val="tx1"/>
                </a:solidFill>
              </a:rPr>
              <a:t>explanation of why you think you deserve more points and how many more points you think you deserve </a:t>
            </a:r>
            <a:r>
              <a:rPr lang="en-US" sz="1800" b="1" i="1" smtClean="0">
                <a:solidFill>
                  <a:schemeClr val="tx1"/>
                </a:solidFill>
              </a:rPr>
              <a:t>to your TA.</a:t>
            </a:r>
            <a:r>
              <a:rPr lang="en-US" sz="1800" smtClean="0">
                <a:solidFill>
                  <a:schemeClr val="tx1"/>
                </a:solidFill>
              </a:rPr>
              <a:t> The TA will then give it to me, and I will consider it, and then give it back to the TA to give back to you.</a:t>
            </a:r>
          </a:p>
          <a:p>
            <a:pPr algn="l"/>
            <a:endParaRPr lang="en-US" sz="1800" smtClean="0">
              <a:solidFill>
                <a:schemeClr val="tx1"/>
              </a:solidFill>
            </a:endParaRPr>
          </a:p>
          <a:p>
            <a:pPr algn="l"/>
            <a:r>
              <a:rPr lang="en-US" sz="1800" smtClean="0">
                <a:solidFill>
                  <a:schemeClr val="tx1"/>
                </a:solidFill>
              </a:rPr>
              <a:t>Midterms: 90-100 = A range, 80-90 = B range, 70-80 = C range, 60-70 = D range, &lt; 60 = F. </a:t>
            </a:r>
          </a:p>
          <a:p>
            <a:pPr algn="l"/>
            <a:r>
              <a:rPr lang="en-US" sz="1800" smtClean="0">
                <a:solidFill>
                  <a:schemeClr val="tx1"/>
                </a:solidFill>
              </a:rPr>
              <a:t>I record your number, not the letter grade. Your grade is on the last page.</a:t>
            </a:r>
          </a:p>
          <a:p>
            <a:pPr algn="l"/>
            <a:r>
              <a:rPr lang="en-US" sz="1800" smtClean="0">
                <a:solidFill>
                  <a:schemeClr val="tx1"/>
                </a:solidFill>
              </a:rPr>
              <a:t>Common mistakes: bias ≠ lying. showering -&gt; decrease in germs -&gt; better health.</a:t>
            </a:r>
          </a:p>
          <a:p>
            <a:pPr algn="l"/>
            <a:r>
              <a:rPr lang="en-US" sz="1800" smtClean="0">
                <a:solidFill>
                  <a:schemeClr val="tx1"/>
                </a:solidFill>
              </a:rPr>
              <a:t>brushing -&gt; routine -&gt; better health. Memory loss causes you not to brush? </a:t>
            </a:r>
          </a:p>
          <a:p>
            <a:pPr algn="l"/>
            <a:r>
              <a:rPr lang="en-US" sz="1800" smtClean="0">
                <a:solidFill>
                  <a:schemeClr val="tx1"/>
                </a:solidFill>
              </a:rPr>
              <a:t>Good confounding factors: conscientiousness, age, reading, wealth, sugar, social interactions, smoking, medications.</a:t>
            </a:r>
          </a:p>
          <a:p>
            <a:pPr algn="l"/>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rPr>
              <a:t>2) Expected value, lotto and roulette.</a:t>
            </a:r>
          </a:p>
          <a:p>
            <a:pPr algn="l"/>
            <a:r>
              <a:rPr lang="en-US" sz="1800" smtClean="0">
                <a:solidFill>
                  <a:schemeClr val="tx1"/>
                </a:solidFill>
              </a:rPr>
              <a:t>If a random variable X has certain values y</a:t>
            </a:r>
            <a:r>
              <a:rPr lang="en-US" sz="1800" baseline="-25000" smtClean="0">
                <a:solidFill>
                  <a:schemeClr val="tx1"/>
                </a:solidFill>
              </a:rPr>
              <a:t>i</a:t>
            </a:r>
            <a:r>
              <a:rPr lang="en-US" sz="1800" smtClean="0">
                <a:solidFill>
                  <a:schemeClr val="tx1"/>
                </a:solidFill>
              </a:rPr>
              <a:t> it can take with certain known probabilities p</a:t>
            </a:r>
            <a:r>
              <a:rPr lang="en-US" sz="1800" baseline="-25000" smtClean="0">
                <a:solidFill>
                  <a:schemeClr val="tx1"/>
                </a:solidFill>
              </a:rPr>
              <a:t>i</a:t>
            </a:r>
            <a:r>
              <a:rPr lang="en-US" sz="1800" smtClean="0">
                <a:solidFill>
                  <a:schemeClr val="tx1"/>
                </a:solidFill>
              </a:rPr>
              <a:t>, then its Expected value, E(X) = ∑</a:t>
            </a:r>
            <a:r>
              <a:rPr lang="en-US" sz="1800" baseline="-25000" smtClean="0">
                <a:solidFill>
                  <a:schemeClr val="tx1"/>
                </a:solidFill>
              </a:rPr>
              <a:t>i</a:t>
            </a:r>
            <a:r>
              <a:rPr lang="en-US" sz="1800" smtClean="0">
                <a:solidFill>
                  <a:schemeClr val="tx1"/>
                </a:solidFill>
              </a:rPr>
              <a:t> y</a:t>
            </a:r>
            <a:r>
              <a:rPr lang="en-US" sz="1800" baseline="-25000" smtClean="0">
                <a:solidFill>
                  <a:schemeClr val="tx1"/>
                </a:solidFill>
              </a:rPr>
              <a:t>i</a:t>
            </a:r>
            <a:r>
              <a:rPr lang="en-US" sz="1800" smtClean="0">
                <a:solidFill>
                  <a:schemeClr val="tx1"/>
                </a:solidFill>
              </a:rPr>
              <a:t>p</a:t>
            </a:r>
            <a:r>
              <a:rPr lang="en-US" sz="1800" baseline="-25000" smtClean="0">
                <a:solidFill>
                  <a:schemeClr val="tx1"/>
                </a:solidFill>
              </a:rPr>
              <a:t>i</a:t>
            </a:r>
            <a:r>
              <a:rPr lang="en-US" sz="1800" smtClean="0">
                <a:solidFill>
                  <a:schemeClr val="tx1"/>
                </a:solidFill>
              </a:rPr>
              <a:t>.</a:t>
            </a:r>
          </a:p>
          <a:p>
            <a:pPr algn="l"/>
            <a:r>
              <a:rPr lang="en-US" sz="1800" smtClean="0">
                <a:solidFill>
                  <a:schemeClr val="tx1"/>
                </a:solidFill>
              </a:rPr>
              <a:t>For example, take the Lotto 6/52. </a:t>
            </a:r>
          </a:p>
          <a:p>
            <a:pPr algn="l"/>
            <a:r>
              <a:rPr lang="en-US" sz="1800" smtClean="0">
                <a:solidFill>
                  <a:schemeClr val="tx1"/>
                </a:solidFill>
              </a:rPr>
              <a:t>What’s the probability of winning?</a:t>
            </a:r>
          </a:p>
          <a:p>
            <a:pPr algn="l"/>
            <a:r>
              <a:rPr lang="en-US" sz="1800" smtClean="0">
                <a:solidFill>
                  <a:schemeClr val="tx1"/>
                </a:solidFill>
              </a:rPr>
              <a:t>Imagine listing your 6 numbers.</a:t>
            </a:r>
          </a:p>
          <a:p>
            <a:pPr algn="l"/>
            <a:r>
              <a:rPr lang="en-US" sz="1800" smtClean="0">
                <a:solidFill>
                  <a:schemeClr val="tx1"/>
                </a:solidFill>
              </a:rPr>
              <a:t>We want P(1</a:t>
            </a:r>
            <a:r>
              <a:rPr lang="en-US" sz="1800" baseline="30000" smtClean="0">
                <a:solidFill>
                  <a:schemeClr val="tx1"/>
                </a:solidFill>
              </a:rPr>
              <a:t>st</a:t>
            </a:r>
            <a:r>
              <a:rPr lang="en-US" sz="1800" smtClean="0">
                <a:solidFill>
                  <a:schemeClr val="tx1"/>
                </a:solidFill>
              </a:rPr>
              <a:t> ball on list AND 2</a:t>
            </a:r>
            <a:r>
              <a:rPr lang="en-US" sz="1800" baseline="30000" smtClean="0">
                <a:solidFill>
                  <a:schemeClr val="tx1"/>
                </a:solidFill>
              </a:rPr>
              <a:t>nd</a:t>
            </a:r>
            <a:r>
              <a:rPr lang="en-US" sz="1800" smtClean="0">
                <a:solidFill>
                  <a:schemeClr val="tx1"/>
                </a:solidFill>
              </a:rPr>
              <a:t> ball is on list AND . . .AND 6</a:t>
            </a:r>
            <a:r>
              <a:rPr lang="en-US" sz="1800" baseline="30000" smtClean="0">
                <a:solidFill>
                  <a:schemeClr val="tx1"/>
                </a:solidFill>
              </a:rPr>
              <a:t>th</a:t>
            </a:r>
            <a:r>
              <a:rPr lang="en-US" sz="1800" smtClean="0">
                <a:solidFill>
                  <a:schemeClr val="tx1"/>
                </a:solidFill>
              </a:rPr>
              <a:t> is on list). </a:t>
            </a:r>
          </a:p>
          <a:p>
            <a:pPr algn="l"/>
            <a:r>
              <a:rPr lang="en-US" sz="1800" smtClean="0">
                <a:solidFill>
                  <a:schemeClr val="tx1"/>
                </a:solidFill>
              </a:rPr>
              <a:t>These are NOT independent! </a:t>
            </a:r>
          </a:p>
          <a:p>
            <a:pPr algn="l"/>
            <a:r>
              <a:rPr lang="en-US" sz="1800" smtClean="0">
                <a:solidFill>
                  <a:schemeClr val="tx1"/>
                </a:solidFill>
              </a:rPr>
              <a:t>Why not? P(2</a:t>
            </a:r>
            <a:r>
              <a:rPr lang="en-US" sz="1800" baseline="30000" smtClean="0">
                <a:solidFill>
                  <a:schemeClr val="tx1"/>
                </a:solidFill>
              </a:rPr>
              <a:t>nd</a:t>
            </a:r>
            <a:r>
              <a:rPr lang="en-US" sz="1800" smtClean="0">
                <a:solidFill>
                  <a:schemeClr val="tx1"/>
                </a:solidFill>
              </a:rPr>
              <a:t> is on list) = 6/52. But P(2</a:t>
            </a:r>
            <a:r>
              <a:rPr lang="en-US" sz="1800" baseline="30000" smtClean="0">
                <a:solidFill>
                  <a:schemeClr val="tx1"/>
                </a:solidFill>
              </a:rPr>
              <a:t>nd</a:t>
            </a:r>
            <a:r>
              <a:rPr lang="en-US" sz="1800" smtClean="0">
                <a:solidFill>
                  <a:schemeClr val="tx1"/>
                </a:solidFill>
              </a:rPr>
              <a:t> is on list|1</a:t>
            </a:r>
            <a:r>
              <a:rPr lang="en-US" sz="1800" baseline="30000" smtClean="0">
                <a:solidFill>
                  <a:schemeClr val="tx1"/>
                </a:solidFill>
              </a:rPr>
              <a:t>st</a:t>
            </a:r>
            <a:r>
              <a:rPr lang="en-US" sz="1800" smtClean="0">
                <a:solidFill>
                  <a:schemeClr val="tx1"/>
                </a:solidFill>
              </a:rPr>
              <a:t> is on list) = 5/51. So we want </a:t>
            </a:r>
          </a:p>
          <a:p>
            <a:pPr algn="l"/>
            <a:r>
              <a:rPr lang="en-US" sz="1800" smtClean="0">
                <a:solidFill>
                  <a:schemeClr val="tx1"/>
                </a:solidFill>
              </a:rPr>
              <a:t>P(1</a:t>
            </a:r>
            <a:r>
              <a:rPr lang="en-US" sz="1800" baseline="30000" smtClean="0">
                <a:solidFill>
                  <a:schemeClr val="tx1"/>
                </a:solidFill>
              </a:rPr>
              <a:t>st</a:t>
            </a:r>
            <a:r>
              <a:rPr lang="en-US" sz="1800" smtClean="0">
                <a:solidFill>
                  <a:schemeClr val="tx1"/>
                </a:solidFill>
              </a:rPr>
              <a:t> ball on list) P(2</a:t>
            </a:r>
            <a:r>
              <a:rPr lang="en-US" sz="1800" baseline="30000" smtClean="0">
                <a:solidFill>
                  <a:schemeClr val="tx1"/>
                </a:solidFill>
              </a:rPr>
              <a:t>nd</a:t>
            </a:r>
            <a:r>
              <a:rPr lang="en-US" sz="1800" smtClean="0">
                <a:solidFill>
                  <a:schemeClr val="tx1"/>
                </a:solidFill>
              </a:rPr>
              <a:t> ball is on list | 1</a:t>
            </a:r>
            <a:r>
              <a:rPr lang="en-US" sz="1800" baseline="30000" smtClean="0">
                <a:solidFill>
                  <a:schemeClr val="tx1"/>
                </a:solidFill>
              </a:rPr>
              <a:t>st</a:t>
            </a:r>
            <a:r>
              <a:rPr lang="en-US" sz="1800" smtClean="0">
                <a:solidFill>
                  <a:schemeClr val="tx1"/>
                </a:solidFill>
              </a:rPr>
              <a:t> is on list) ... P(6</a:t>
            </a:r>
            <a:r>
              <a:rPr lang="en-US" sz="1800" baseline="30000" smtClean="0">
                <a:solidFill>
                  <a:schemeClr val="tx1"/>
                </a:solidFill>
              </a:rPr>
              <a:t>th</a:t>
            </a:r>
            <a:r>
              <a:rPr lang="en-US" sz="1800" smtClean="0">
                <a:solidFill>
                  <a:schemeClr val="tx1"/>
                </a:solidFill>
              </a:rPr>
              <a:t> is on list | 1</a:t>
            </a:r>
            <a:r>
              <a:rPr lang="en-US" sz="1800" baseline="30000" smtClean="0">
                <a:solidFill>
                  <a:schemeClr val="tx1"/>
                </a:solidFill>
              </a:rPr>
              <a:t>st</a:t>
            </a:r>
            <a:r>
              <a:rPr lang="en-US" sz="1800" smtClean="0">
                <a:solidFill>
                  <a:schemeClr val="tx1"/>
                </a:solidFill>
              </a:rPr>
              <a:t> – 5</a:t>
            </a:r>
            <a:r>
              <a:rPr lang="en-US" sz="1800" baseline="30000" smtClean="0">
                <a:solidFill>
                  <a:schemeClr val="tx1"/>
                </a:solidFill>
              </a:rPr>
              <a:t>th</a:t>
            </a:r>
            <a:r>
              <a:rPr lang="en-US" sz="1800" smtClean="0">
                <a:solidFill>
                  <a:schemeClr val="tx1"/>
                </a:solidFill>
              </a:rPr>
              <a:t> are on list)</a:t>
            </a:r>
          </a:p>
          <a:p>
            <a:pPr algn="l"/>
            <a:r>
              <a:rPr lang="en-US" sz="1800" smtClean="0">
                <a:solidFill>
                  <a:schemeClr val="tx1"/>
                </a:solidFill>
              </a:rPr>
              <a:t>= 6/52  5/51  4/50  3/49  2/48  1/47 = 1/20, 358, 522.</a:t>
            </a:r>
          </a:p>
          <a:p>
            <a:pPr algn="l"/>
            <a:r>
              <a:rPr lang="en-US" sz="1800" smtClean="0">
                <a:solidFill>
                  <a:schemeClr val="tx1"/>
                </a:solidFill>
              </a:rPr>
              <a:t>If the ticket is worth $10 million with prob. 1/20million, or $0 with prob. 1- 1/20million,</a:t>
            </a:r>
          </a:p>
          <a:p>
            <a:pPr algn="l"/>
            <a:r>
              <a:rPr lang="en-US" sz="1800" smtClean="0">
                <a:solidFill>
                  <a:schemeClr val="tx1"/>
                </a:solidFill>
              </a:rPr>
              <a:t>then the expected value is ($10 million x 1/20million) + ($0 x [1-1/20million]) = $0.50.</a:t>
            </a:r>
          </a:p>
          <a:p>
            <a:pPr algn="l"/>
            <a:r>
              <a:rPr lang="en-US" sz="1800" smtClean="0">
                <a:solidFill>
                  <a:schemeClr val="tx1"/>
                </a:solidFill>
              </a:rPr>
              <a:t>This is a fair price for this ticket, i.e. the longterm average value of a ticket.</a:t>
            </a:r>
          </a:p>
          <a:p>
            <a:pPr algn="l"/>
            <a:r>
              <a:rPr lang="en-US" sz="1800" smtClean="0">
                <a:solidFill>
                  <a:schemeClr val="tx1"/>
                </a:solidFill>
              </a:rPr>
              <a:t>We say a game is “fair” if the expected profit is zero.</a:t>
            </a:r>
          </a:p>
          <a:p>
            <a:pPr algn="l"/>
            <a:r>
              <a:rPr lang="en-US" sz="1800" smtClean="0">
                <a:solidFill>
                  <a:schemeClr val="tx1"/>
                </a:solidFill>
              </a:rPr>
              <a:t>In roullette, if you bet on one number: E(profit) = ($35 x 1/38) + ($-1 x 37/38) = $-2/38 = $-.053. You lose 5.3 cents per dollar wagered, on average.</a:t>
            </a:r>
          </a:p>
          <a:p>
            <a:pPr algn="l"/>
            <a:r>
              <a:rPr lang="en-US" sz="1800" smtClean="0">
                <a:solidFill>
                  <a:schemeClr val="tx1"/>
                </a:solidFill>
              </a:rPr>
              <a:t>Red/black? Exp. profit = ($1 x 18/38) + ($-1 x 20/38) = $-2/38 = $-.053.</a:t>
            </a:r>
          </a:p>
          <a:p>
            <a:pPr algn="l"/>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rPr>
              <a:t>3. Normal calculations.</a:t>
            </a:r>
          </a:p>
          <a:p>
            <a:pPr algn="l"/>
            <a:r>
              <a:rPr lang="en-US" sz="1800" smtClean="0">
                <a:solidFill>
                  <a:schemeClr val="tx1"/>
                </a:solidFill>
              </a:rPr>
              <a:t>The normal curve comes up a lot in applications. Sometimes it is useful to summarize</a:t>
            </a:r>
          </a:p>
          <a:p>
            <a:pPr algn="l"/>
            <a:r>
              <a:rPr lang="en-US" sz="1800" smtClean="0">
                <a:solidFill>
                  <a:schemeClr val="tx1"/>
                </a:solidFill>
              </a:rPr>
              <a:t>the shape of a distribution by saying it is approximately like the normal curve, and then just knowing that information, along with the mean and standard deviation, one can estimate what proportion of the sample falls into some range.                   N(10,2</a:t>
            </a:r>
            <a:r>
              <a:rPr lang="en-US" sz="1800" baseline="30000" smtClean="0">
                <a:solidFill>
                  <a:schemeClr val="tx1"/>
                </a:solidFill>
              </a:rPr>
              <a:t>2</a:t>
            </a:r>
            <a:r>
              <a:rPr lang="en-US" sz="1800" smtClean="0">
                <a:solidFill>
                  <a:schemeClr val="tx1"/>
                </a:solidFill>
              </a:rPr>
              <a:t>).</a:t>
            </a:r>
          </a:p>
          <a:p>
            <a:pPr algn="l"/>
            <a:r>
              <a:rPr lang="en-US" sz="1800" smtClean="0">
                <a:solidFill>
                  <a:schemeClr val="tx1"/>
                </a:solidFill>
              </a:rPr>
              <a:t>Some properties of the normal curve:</a:t>
            </a:r>
          </a:p>
          <a:p>
            <a:pPr algn="l"/>
            <a:r>
              <a:rPr lang="en-US" sz="1800" smtClean="0">
                <a:solidFill>
                  <a:schemeClr val="tx1"/>
                </a:solidFill>
              </a:rPr>
              <a:t>a) symmetric around the mean, µ.</a:t>
            </a:r>
          </a:p>
          <a:p>
            <a:pPr algn="l"/>
            <a:r>
              <a:rPr lang="en-US" sz="1800" smtClean="0">
                <a:solidFill>
                  <a:schemeClr val="tx1"/>
                </a:solidFill>
              </a:rPr>
              <a:t>b) ~ 68% of the area under the curve is within 1 sd of µ. </a:t>
            </a:r>
          </a:p>
          <a:p>
            <a:pPr algn="l"/>
            <a:r>
              <a:rPr lang="en-US" sz="1800" smtClean="0">
                <a:solidFill>
                  <a:schemeClr val="tx1"/>
                </a:solidFill>
              </a:rPr>
              <a:t>c) ~ 95% of the area under the curve is within 2 sds of µ. </a:t>
            </a:r>
          </a:p>
          <a:p>
            <a:pPr algn="l"/>
            <a:r>
              <a:rPr lang="en-US" sz="1800" smtClean="0">
                <a:solidFill>
                  <a:schemeClr val="tx1"/>
                </a:solidFill>
              </a:rPr>
              <a:t>So for instance , say you know the distribution </a:t>
            </a:r>
          </a:p>
          <a:p>
            <a:pPr algn="l"/>
            <a:r>
              <a:rPr lang="en-US" sz="1800" smtClean="0">
                <a:solidFill>
                  <a:schemeClr val="tx1"/>
                </a:solidFill>
              </a:rPr>
              <a:t>of some variable is approximately normal with mean µ = 5</a:t>
            </a:r>
          </a:p>
          <a:p>
            <a:pPr algn="l"/>
            <a:r>
              <a:rPr lang="en-US" sz="1800" smtClean="0">
                <a:solidFill>
                  <a:schemeClr val="tx1"/>
                </a:solidFill>
              </a:rPr>
              <a:t>and standard deviation </a:t>
            </a:r>
            <a:r>
              <a:rPr lang="en-US" sz="1800" smtClean="0">
                <a:solidFill>
                  <a:schemeClr val="tx1"/>
                </a:solidFill>
                <a:latin typeface="Symbol"/>
              </a:rPr>
              <a:t>s</a:t>
            </a:r>
            <a:r>
              <a:rPr lang="en-US" sz="1800" smtClean="0">
                <a:solidFill>
                  <a:schemeClr val="tx1"/>
                </a:solidFill>
              </a:rPr>
              <a:t> = 20. (variance 20</a:t>
            </a:r>
            <a:r>
              <a:rPr lang="en-US" sz="1800" baseline="30000" smtClean="0">
                <a:solidFill>
                  <a:schemeClr val="tx1"/>
                </a:solidFill>
              </a:rPr>
              <a:t>2</a:t>
            </a:r>
            <a:r>
              <a:rPr lang="en-US" sz="1800" smtClean="0">
                <a:solidFill>
                  <a:schemeClr val="tx1"/>
                </a:solidFill>
              </a:rPr>
              <a:t>.)</a:t>
            </a:r>
          </a:p>
          <a:p>
            <a:pPr algn="l"/>
            <a:r>
              <a:rPr lang="en-US" sz="1800" smtClean="0">
                <a:solidFill>
                  <a:schemeClr val="tx1"/>
                </a:solidFill>
              </a:rPr>
              <a:t>We call this N(5, 20).</a:t>
            </a:r>
            <a:r>
              <a:rPr lang="en-US" sz="1800" u="sng" smtClean="0">
                <a:solidFill>
                  <a:schemeClr val="tx1"/>
                </a:solidFill>
              </a:rPr>
              <a:t> To standardize it, </a:t>
            </a:r>
            <a:r>
              <a:rPr lang="en-US" sz="1800" i="1" u="sng" smtClean="0">
                <a:solidFill>
                  <a:schemeClr val="tx1"/>
                </a:solidFill>
              </a:rPr>
              <a:t>subtract µ and divide by </a:t>
            </a:r>
            <a:r>
              <a:rPr lang="en-US" sz="1800" u="sng" smtClean="0">
                <a:solidFill>
                  <a:schemeClr val="tx1"/>
                </a:solidFill>
                <a:latin typeface="Symbol"/>
              </a:rPr>
              <a:t>s</a:t>
            </a:r>
            <a:r>
              <a:rPr lang="en-US" sz="1800" u="sng" smtClean="0">
                <a:solidFill>
                  <a:schemeClr val="tx1"/>
                </a:solidFill>
              </a:rPr>
              <a:t>.</a:t>
            </a:r>
            <a:r>
              <a:rPr lang="en-US" sz="1800" i="1" smtClean="0">
                <a:solidFill>
                  <a:schemeClr val="tx1"/>
                </a:solidFill>
              </a:rPr>
              <a:t> </a:t>
            </a:r>
            <a:endParaRPr lang="en-US" sz="1800" smtClean="0">
              <a:solidFill>
                <a:schemeClr val="tx1"/>
              </a:solidFill>
            </a:endParaRPr>
          </a:p>
          <a:p>
            <a:pPr algn="l"/>
            <a:r>
              <a:rPr lang="en-US" sz="1800" smtClean="0">
                <a:solidFill>
                  <a:schemeClr val="tx1"/>
                </a:solidFill>
              </a:rPr>
              <a:t>Say you’re asked to find a range in which the middle 95% of the values fall, you’d say</a:t>
            </a:r>
          </a:p>
          <a:p>
            <a:pPr algn="l"/>
            <a:r>
              <a:rPr lang="en-US" sz="1800" smtClean="0">
                <a:solidFill>
                  <a:schemeClr val="tx1"/>
                </a:solidFill>
              </a:rPr>
              <a:t>5 ± (2 x 20) = 5 ± 40 = (−35, 45).</a:t>
            </a:r>
          </a:p>
          <a:p>
            <a:pPr algn="l"/>
            <a:r>
              <a:rPr lang="en-US" sz="1800" smtClean="0">
                <a:solidFill>
                  <a:schemeClr val="tx1"/>
                </a:solidFill>
              </a:rPr>
              <a:t>The STANDARD normal curve is the particular case where µ = 0 and </a:t>
            </a:r>
            <a:r>
              <a:rPr lang="en-US" sz="1800" smtClean="0">
                <a:solidFill>
                  <a:schemeClr val="tx1"/>
                </a:solidFill>
                <a:latin typeface="Symbol"/>
              </a:rPr>
              <a:t>s</a:t>
            </a:r>
            <a:r>
              <a:rPr lang="en-US" sz="1800" smtClean="0">
                <a:solidFill>
                  <a:schemeClr val="tx1"/>
                </a:solidFill>
              </a:rPr>
              <a:t> = 1. N(0, 1).</a:t>
            </a:r>
          </a:p>
          <a:p>
            <a:pPr algn="l"/>
            <a:r>
              <a:rPr lang="en-US" sz="1800" smtClean="0">
                <a:solidFill>
                  <a:schemeClr val="tx1"/>
                </a:solidFill>
              </a:rPr>
              <a:t>From the standard normal, you can find out anything about the normal curve.</a:t>
            </a:r>
          </a:p>
          <a:p>
            <a:pPr algn="l"/>
            <a:r>
              <a:rPr lang="en-US" sz="1800" smtClean="0">
                <a:solidFill>
                  <a:schemeClr val="tx1"/>
                </a:solidFill>
              </a:rPr>
              <a:t>For instance, suppose IQ scores are normally distributed with mean 100 and sd 15.</a:t>
            </a:r>
          </a:p>
          <a:p>
            <a:pPr algn="l"/>
            <a:r>
              <a:rPr lang="en-US" sz="1800" smtClean="0">
                <a:solidFill>
                  <a:schemeClr val="tx1"/>
                </a:solidFill>
              </a:rPr>
              <a:t>What’s the probability that a randomly selected score is greater than 106.6?</a:t>
            </a:r>
          </a:p>
          <a:p>
            <a:pPr algn="l"/>
            <a:r>
              <a:rPr lang="en-US" sz="1800" smtClean="0">
                <a:solidFill>
                  <a:schemeClr val="tx1"/>
                </a:solidFill>
              </a:rPr>
              <a:t>Remember: AREA = PROBABILITY!</a:t>
            </a:r>
          </a:p>
        </p:txBody>
      </p:sp>
      <p:sp>
        <p:nvSpPr>
          <p:cNvPr id="4" name="Slide Number Placeholder 3"/>
          <p:cNvSpPr>
            <a:spLocks noGrp="1"/>
          </p:cNvSpPr>
          <p:nvPr>
            <p:ph type="sldNum" sz="quarter" idx="12"/>
          </p:nvPr>
        </p:nvSpPr>
        <p:spPr/>
        <p:txBody>
          <a:bodyPr/>
          <a:lstStyle/>
          <a:p>
            <a:fld id="{4AE023AC-EDB1-FF4F-B69A-3E49EA04DA50}" type="slidenum">
              <a:rPr lang="en-US"/>
              <a:pPr/>
              <a:t>4</a:t>
            </a:fld>
            <a:endParaRPr lang="en-US"/>
          </a:p>
        </p:txBody>
      </p:sp>
      <p:pic>
        <p:nvPicPr>
          <p:cNvPr id="5" name="Picture 4" descr="normal.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5813144" y="1638300"/>
            <a:ext cx="3483256" cy="27178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rPr>
              <a:t>IQ scores are normally distributed with mean 100 and sd 15.</a:t>
            </a:r>
          </a:p>
          <a:p>
            <a:pPr algn="l"/>
            <a:r>
              <a:rPr lang="en-US" sz="1800" smtClean="0">
                <a:solidFill>
                  <a:schemeClr val="tx1"/>
                </a:solidFill>
              </a:rPr>
              <a:t>What’s the probability that a randomly selected score is greater than 106.6?</a:t>
            </a:r>
          </a:p>
          <a:p>
            <a:pPr algn="l"/>
            <a:r>
              <a:rPr lang="en-US" sz="1800" smtClean="0">
                <a:solidFill>
                  <a:schemeClr val="tx1"/>
                </a:solidFill>
              </a:rPr>
              <a:t>Remember: AREA = PROBABILITY!</a:t>
            </a:r>
          </a:p>
          <a:p>
            <a:pPr algn="l"/>
            <a:r>
              <a:rPr lang="en-US" sz="1800" smtClean="0">
                <a:solidFill>
                  <a:schemeClr val="tx1"/>
                </a:solidFill>
              </a:rPr>
              <a:t>So, answer is the area to the right of 106.6 for the normal curve with mean 100 &amp; sd 15.</a:t>
            </a:r>
          </a:p>
          <a:p>
            <a:pPr algn="l"/>
            <a:r>
              <a:rPr lang="en-US" sz="1800" smtClean="0">
                <a:solidFill>
                  <a:schemeClr val="tx1"/>
                </a:solidFill>
              </a:rPr>
              <a:t>Convert this to a question about the std normal,</a:t>
            </a:r>
            <a:r>
              <a:rPr lang="en-US" sz="1800" b="1" smtClean="0">
                <a:solidFill>
                  <a:schemeClr val="tx1"/>
                </a:solidFill>
              </a:rPr>
              <a:t> by subtracting the mean and dividing</a:t>
            </a:r>
          </a:p>
          <a:p>
            <a:pPr algn="l"/>
            <a:r>
              <a:rPr lang="en-US" sz="1800" b="1" smtClean="0">
                <a:solidFill>
                  <a:schemeClr val="tx1"/>
                </a:solidFill>
              </a:rPr>
              <a:t>by the standard deviation.</a:t>
            </a:r>
          </a:p>
          <a:p>
            <a:pPr algn="l"/>
            <a:r>
              <a:rPr lang="en-US" sz="1800" smtClean="0">
                <a:solidFill>
                  <a:schemeClr val="tx1"/>
                </a:solidFill>
              </a:rPr>
              <a:t>Area to right of 106.6 for N(100, 15)</a:t>
            </a:r>
          </a:p>
          <a:p>
            <a:pPr algn="l"/>
            <a:r>
              <a:rPr lang="en-US" sz="1800" smtClean="0">
                <a:solidFill>
                  <a:schemeClr val="tx1"/>
                </a:solidFill>
              </a:rPr>
              <a:t>= the area to right of 6.6 for N(0, 15)</a:t>
            </a:r>
          </a:p>
          <a:p>
            <a:pPr algn="l"/>
            <a:r>
              <a:rPr lang="en-US" sz="1800" smtClean="0">
                <a:solidFill>
                  <a:schemeClr val="tx1"/>
                </a:solidFill>
              </a:rPr>
              <a:t>= the area to right of 0.44 for N(0, 1).</a:t>
            </a:r>
          </a:p>
          <a:p>
            <a:pPr algn="l"/>
            <a:r>
              <a:rPr lang="en-US" sz="1800" smtClean="0">
                <a:solidFill>
                  <a:schemeClr val="tx1"/>
                </a:solidFill>
              </a:rPr>
              <a:t>So to answer the question all we need to know</a:t>
            </a:r>
          </a:p>
          <a:p>
            <a:pPr algn="l"/>
            <a:r>
              <a:rPr lang="en-US" sz="1800" smtClean="0">
                <a:solidFill>
                  <a:schemeClr val="tx1"/>
                </a:solidFill>
              </a:rPr>
              <a:t>is the area to the right of 0.44 for std. normal curve!</a:t>
            </a:r>
          </a:p>
          <a:p>
            <a:pPr algn="l"/>
            <a:r>
              <a:rPr lang="en-US" sz="1800" smtClean="0">
                <a:solidFill>
                  <a:schemeClr val="tx1"/>
                </a:solidFill>
              </a:rPr>
              <a:t>Easy: it’s in the tables. 33%. Two ways to get this.</a:t>
            </a:r>
          </a:p>
          <a:p>
            <a:pPr algn="l"/>
            <a:r>
              <a:rPr lang="en-US" sz="1800" smtClean="0">
                <a:solidFill>
                  <a:schemeClr val="tx1"/>
                </a:solidFill>
              </a:rPr>
              <a:t>a) Find 0.44 in the table. Get 0.67. </a:t>
            </a:r>
          </a:p>
          <a:p>
            <a:pPr algn="l"/>
            <a:r>
              <a:rPr lang="en-US" sz="1800" smtClean="0">
                <a:solidFill>
                  <a:schemeClr val="tx1"/>
                </a:solidFill>
              </a:rPr>
              <a:t>So that’s the area to LEFT of 0.44.</a:t>
            </a:r>
          </a:p>
          <a:p>
            <a:pPr algn="l"/>
            <a:r>
              <a:rPr lang="en-US" sz="1800" smtClean="0">
                <a:solidFill>
                  <a:schemeClr val="tx1"/>
                </a:solidFill>
              </a:rPr>
              <a:t>So area to right of 0.44 is 1 − 0.67 = 0.33.</a:t>
            </a:r>
          </a:p>
          <a:p>
            <a:pPr algn="l"/>
            <a:r>
              <a:rPr lang="en-US" sz="1800" smtClean="0">
                <a:solidFill>
                  <a:schemeClr val="tx1"/>
                </a:solidFill>
              </a:rPr>
              <a:t>b) Find −0.44 in the table. Get 0.33. </a:t>
            </a:r>
          </a:p>
          <a:p>
            <a:pPr algn="l"/>
            <a:r>
              <a:rPr lang="en-US" sz="1800" smtClean="0">
                <a:solidFill>
                  <a:schemeClr val="tx1"/>
                </a:solidFill>
              </a:rPr>
              <a:t>So that’s the area to left of −0.44 for std normal. </a:t>
            </a:r>
          </a:p>
          <a:p>
            <a:pPr algn="l"/>
            <a:r>
              <a:rPr lang="en-US" sz="1800" smtClean="0">
                <a:solidFill>
                  <a:schemeClr val="tx1"/>
                </a:solidFill>
              </a:rPr>
              <a:t>But since the std normal is symmetric around 0, </a:t>
            </a:r>
          </a:p>
          <a:p>
            <a:pPr algn="l"/>
            <a:r>
              <a:rPr lang="en-US" sz="1800" smtClean="0">
                <a:solidFill>
                  <a:schemeClr val="tx1"/>
                </a:solidFill>
              </a:rPr>
              <a:t>this is the same as the area to the right of 0.44.</a:t>
            </a:r>
          </a:p>
        </p:txBody>
      </p:sp>
      <p:sp>
        <p:nvSpPr>
          <p:cNvPr id="4" name="Slide Number Placeholder 3"/>
          <p:cNvSpPr>
            <a:spLocks noGrp="1"/>
          </p:cNvSpPr>
          <p:nvPr>
            <p:ph type="sldNum" sz="quarter" idx="12"/>
          </p:nvPr>
        </p:nvSpPr>
        <p:spPr/>
        <p:txBody>
          <a:bodyPr/>
          <a:lstStyle/>
          <a:p>
            <a:fld id="{4AE023AC-EDB1-FF4F-B69A-3E49EA04DA50}" type="slidenum">
              <a:rPr lang="en-US"/>
              <a:pPr/>
              <a:t>5</a:t>
            </a:fld>
            <a:endParaRPr lang="en-US"/>
          </a:p>
        </p:txBody>
      </p:sp>
      <p:pic>
        <p:nvPicPr>
          <p:cNvPr id="5" name="Picture 4" descr="107.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4699000" y="1231900"/>
            <a:ext cx="4445000" cy="3098800"/>
          </a:xfrm>
          <a:prstGeom prst="rect">
            <a:avLst/>
          </a:prstGeom>
        </p:spPr>
      </p:pic>
      <p:pic>
        <p:nvPicPr>
          <p:cNvPr id="6" name="Picture 5" descr="107b.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4699000" y="3441700"/>
            <a:ext cx="4445000" cy="30988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r>
              <a:rPr lang="en-US" sz="1800" smtClean="0">
                <a:solidFill>
                  <a:schemeClr val="tx1"/>
                </a:solidFill>
              </a:rPr>
              <a:t>Another example. Suppose that, according to a 2011 National Health Statistics Report, adult diastolic blood pressures are ~ normally distributed with mean 71 and sd 27.</a:t>
            </a:r>
          </a:p>
          <a:p>
            <a:pPr algn="l"/>
            <a:r>
              <a:rPr lang="en-US" sz="1800" smtClean="0">
                <a:solidFill>
                  <a:schemeClr val="tx1"/>
                </a:solidFill>
              </a:rPr>
              <a:t>What fraction of people have a pressure &lt; 102?</a:t>
            </a:r>
          </a:p>
          <a:p>
            <a:pPr algn="l"/>
            <a:r>
              <a:rPr lang="en-US" sz="1800" smtClean="0">
                <a:solidFill>
                  <a:schemeClr val="tx1"/>
                </a:solidFill>
              </a:rPr>
              <a:t>Sounds like a statement about many people. But it’s the same as </a:t>
            </a:r>
          </a:p>
          <a:p>
            <a:pPr algn="l"/>
            <a:r>
              <a:rPr lang="en-US" sz="1800" smtClean="0">
                <a:solidFill>
                  <a:schemeClr val="tx1"/>
                </a:solidFill>
              </a:rPr>
              <a:t>P(</a:t>
            </a:r>
            <a:r>
              <a:rPr lang="en-US" sz="1800" i="1" u="sng" smtClean="0">
                <a:solidFill>
                  <a:schemeClr val="tx1"/>
                </a:solidFill>
              </a:rPr>
              <a:t>ONE randomly selected person</a:t>
            </a:r>
            <a:r>
              <a:rPr lang="en-US" sz="1800" smtClean="0">
                <a:solidFill>
                  <a:schemeClr val="tx1"/>
                </a:solidFill>
              </a:rPr>
              <a:t> has a pressure &lt; 102)</a:t>
            </a:r>
          </a:p>
          <a:p>
            <a:pPr algn="l"/>
            <a:r>
              <a:rPr lang="en-US" sz="1800" smtClean="0">
                <a:solidFill>
                  <a:schemeClr val="tx1"/>
                </a:solidFill>
              </a:rPr>
              <a:t>= the area under normal curve to the left of 102</a:t>
            </a:r>
          </a:p>
          <a:p>
            <a:pPr algn="l"/>
            <a:r>
              <a:rPr lang="en-US" sz="1800" smtClean="0">
                <a:solidFill>
                  <a:schemeClr val="tx1"/>
                </a:solidFill>
              </a:rPr>
              <a:t>= area under std. normal curve to left of </a:t>
            </a:r>
          </a:p>
          <a:p>
            <a:pPr algn="l"/>
            <a:r>
              <a:rPr lang="en-US" sz="1800" smtClean="0">
                <a:solidFill>
                  <a:schemeClr val="tx1"/>
                </a:solidFill>
              </a:rPr>
              <a:t>(102 − 71)/27 ~ 1.15.</a:t>
            </a:r>
          </a:p>
          <a:p>
            <a:pPr algn="l"/>
            <a:r>
              <a:rPr lang="en-US" sz="1800" smtClean="0">
                <a:solidFill>
                  <a:schemeClr val="tx1"/>
                </a:solidFill>
              </a:rPr>
              <a:t>Which is 0.8749 from the table. So the answer is 87.49%.</a:t>
            </a:r>
          </a:p>
          <a:p>
            <a:pPr algn="l"/>
            <a:endParaRPr lang="en-US" sz="1800" smtClean="0">
              <a:solidFill>
                <a:schemeClr val="tx1"/>
              </a:solidFill>
            </a:endParaRPr>
          </a:p>
          <a:p>
            <a:pPr algn="l"/>
            <a:r>
              <a:rPr lang="en-US" sz="1800" smtClean="0">
                <a:solidFill>
                  <a:schemeClr val="tx1"/>
                </a:solidFill>
              </a:rPr>
              <a:t>What fraction have pressures between 97 and 102?</a:t>
            </a:r>
          </a:p>
          <a:p>
            <a:pPr algn="l"/>
            <a:r>
              <a:rPr lang="en-US" sz="1800" smtClean="0">
                <a:solidFill>
                  <a:schemeClr val="tx1"/>
                </a:solidFill>
              </a:rPr>
              <a:t>This is the area under the std normal curve between </a:t>
            </a:r>
          </a:p>
          <a:p>
            <a:pPr algn="l"/>
            <a:r>
              <a:rPr lang="en-US" sz="1800" smtClean="0">
                <a:solidFill>
                  <a:schemeClr val="tx1"/>
                </a:solidFill>
              </a:rPr>
              <a:t>(97−71)/27 and (102-71)/27, i.e. between 0.96 and 1.15,</a:t>
            </a:r>
          </a:p>
          <a:p>
            <a:pPr algn="l"/>
            <a:r>
              <a:rPr lang="en-US" sz="1800" smtClean="0">
                <a:solidFill>
                  <a:schemeClr val="tx1"/>
                </a:solidFill>
              </a:rPr>
              <a:t>which is the area to left of 1.15 </a:t>
            </a:r>
          </a:p>
          <a:p>
            <a:pPr algn="l"/>
            <a:r>
              <a:rPr lang="en-US" sz="1800" smtClean="0">
                <a:solidFill>
                  <a:schemeClr val="tx1"/>
                </a:solidFill>
              </a:rPr>
              <a:t>minus the area to left of 0.96</a:t>
            </a:r>
          </a:p>
          <a:p>
            <a:pPr algn="l"/>
            <a:r>
              <a:rPr lang="en-US" sz="1800" smtClean="0">
                <a:solidFill>
                  <a:schemeClr val="tx1"/>
                </a:solidFill>
              </a:rPr>
              <a:t>= 0.8749 − 0.8315 = 0.0434, or 4.34%.</a:t>
            </a:r>
          </a:p>
          <a:p>
            <a:pPr algn="l"/>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6</a:t>
            </a:fld>
            <a:endParaRPr lang="en-US"/>
          </a:p>
        </p:txBody>
      </p:sp>
      <p:pic>
        <p:nvPicPr>
          <p:cNvPr id="8" name="Picture 7" descr="norm.pdf"/>
          <p:cNvPicPr>
            <a:picLocks noChangeAspect="1"/>
          </p:cNvPicPr>
          <p:nvPr/>
        </p:nvPicPr>
        <mc:AlternateContent>
          <mc:Choice xmlns:ma="http://schemas.microsoft.com/office/mac/drawingml/2008/main" Requires="ma">
            <p:blipFill>
              <a:blip r:embed="rId2"/>
              <a:srcRect l="14286" t="4174" r="14286" b="4174"/>
              <a:stretch>
                <a:fillRect/>
              </a:stretch>
            </p:blipFill>
          </mc:Choice>
          <mc:Fallback>
            <p:blipFill>
              <a:blip r:embed="rId3"/>
              <a:srcRect l="14286" t="4174" r="14286" b="4174"/>
              <a:stretch>
                <a:fillRect/>
              </a:stretch>
            </p:blipFill>
          </mc:Fallback>
        </mc:AlternateContent>
        <p:spPr>
          <a:xfrm>
            <a:off x="4750740" y="901536"/>
            <a:ext cx="4138928" cy="496517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4009</TotalTime>
  <Words>1549</Words>
  <Application>Microsoft Macintosh PowerPoint</Application>
  <PresentationFormat>On-screen Show (4:3)</PresentationFormat>
  <Paragraphs>101</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Frederic Schoenberg</dc:creator>
  <cp:lastModifiedBy>Frederic Schoenberg</cp:lastModifiedBy>
  <cp:revision>189</cp:revision>
  <dcterms:created xsi:type="dcterms:W3CDTF">2012-05-03T05:01:19Z</dcterms:created>
  <dcterms:modified xsi:type="dcterms:W3CDTF">2012-05-03T05:01:42Z</dcterms:modified>
</cp:coreProperties>
</file>