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embeddings/Microsoft_Equation6.bin" ContentType="application/vnd.openxmlformats-officedocument.oleObject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embeddings/Microsoft_Equation4.bin" ContentType="application/vnd.openxmlformats-officedocument.oleObject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2.bin" ContentType="application/vnd.openxmlformats-officedocument.oleObject"/>
  <Override PartName="/ppt/theme/theme2.xml" ContentType="application/vnd.openxmlformats-officedocument.theme+xml"/>
  <Default Extension="pict" ContentType="image/pict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embeddings/Microsoft_Equation7.bin" ContentType="application/vnd.openxmlformats-officedocument.oleObjec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embeddings/Microsoft_Equation5.bin" ContentType="application/vnd.openxmlformats-officedocument.oleObject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vml" ContentType="application/vnd.openxmlformats-officedocument.vmlDrawing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embeddings/Microsoft_Equation3.bin" ContentType="application/vnd.openxmlformats-officedocument.oleObject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embeddings/Microsoft_Equation1.bin" ContentType="application/vnd.openxmlformats-officedocument.oleObject"/>
  <Override PartName="/ppt/theme/theme1.xml" ContentType="application/vnd.openxmlformats-officedocument.theme+xml"/>
  <Override PartName="/ppt/presProps.xml" ContentType="application/vnd.openxmlformats-officedocument.presentationml.presProps+xml"/>
  <Default Extension="pdf" ContentType="application/pdf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4" r:id="rId3"/>
    <p:sldId id="265" r:id="rId4"/>
    <p:sldId id="262" r:id="rId5"/>
    <p:sldId id="266" r:id="rId6"/>
    <p:sldId id="267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641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8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Relationship Id="rId2" Type="http://schemas.openxmlformats.org/officeDocument/2006/relationships/image" Target="../media/image2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ict"/><Relationship Id="rId2" Type="http://schemas.openxmlformats.org/officeDocument/2006/relationships/image" Target="../media/image1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BCB44-669A-6741-9983-04DE5D6B4F25}" type="datetimeFigureOut">
              <a:rPr lang="en-US"/>
              <a:pPr/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0177C-66E2-D34D-B920-8292EDBFC0F2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902193-98C6-2A4A-AB80-32D0F056DC29}" type="datetimeFigureOut">
              <a:rPr lang="en-US"/>
              <a:pPr/>
              <a:t>5/7/12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BDAD8-08F1-FA4B-9B2E-3FA7A2DB749B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DC0E8-8E37-9440-940D-5086AF8E4B3A}" type="datetime1">
              <a:rPr lang="en-US"/>
              <a:pPr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86B5-C92C-4B46-842D-11B89C89B78E}" type="datetime1">
              <a:rPr lang="en-US"/>
              <a:pPr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2A53-2255-294F-993D-50778042675A}" type="datetime1">
              <a:rPr lang="en-US"/>
              <a:pPr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894A-4785-8146-995C-F7E39B1362F1}" type="datetime1">
              <a:rPr lang="en-US"/>
              <a:pPr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56745-379E-5B4E-A83B-E5AA9E58D164}" type="datetime1">
              <a:rPr lang="en-US"/>
              <a:pPr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12964-02F6-AF48-8814-1353D11D846B}" type="datetime1">
              <a:rPr lang="en-US"/>
              <a:pPr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14700-791B-514B-B8CE-C6344C635841}" type="datetime1">
              <a:rPr lang="en-US"/>
              <a:pPr/>
              <a:t>5/7/12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B181-DC5F-B747-AAEF-390DDC3D8271}" type="datetime1">
              <a:rPr lang="en-US"/>
              <a:pPr/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17B81-D32A-9D4C-9096-588A056CF403}" type="datetime1">
              <a:rPr lang="en-US"/>
              <a:pPr/>
              <a:t>5/7/12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DA446-CF99-E34C-841A-316FF027E83A}" type="datetime1">
              <a:rPr lang="en-US"/>
              <a:pPr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1F49-CB6F-8542-B57B-4F485C9EB8D3}" type="datetime1">
              <a:rPr lang="en-US"/>
              <a:pPr/>
              <a:t>5/7/12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B4E4A-BDD4-F643-A9C0-7DAAEADE35F5}" type="datetime1">
              <a:rPr lang="en-US"/>
              <a:pPr/>
              <a:t>5/7/12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023AC-EDB1-FF4F-B69A-3E49EA04DA50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6" Type="http://schemas.openxmlformats.org/officeDocument/2006/relationships/image" Target="../media/image7.pd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d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df"/><Relationship Id="rId5" Type="http://schemas.openxmlformats.org/officeDocument/2006/relationships/image" Target="../media/image12.png"/><Relationship Id="rId6" Type="http://schemas.openxmlformats.org/officeDocument/2006/relationships/image" Target="../media/image13.pdf"/><Relationship Id="rId7" Type="http://schemas.openxmlformats.org/officeDocument/2006/relationships/image" Target="../media/image14.png"/><Relationship Id="rId8" Type="http://schemas.openxmlformats.org/officeDocument/2006/relationships/image" Target="../media/image15.pdf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d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118" y="347901"/>
            <a:ext cx="8453550" cy="637357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Stat 13, Thu 5/3/12.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1. Correction on normal notation.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2. Normal percentiles.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3. Normal probability plots.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4. Bernoulli and Binomial random variables.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5. E(x+y).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6. Independence and alleles.</a:t>
            </a: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Hw4 is due Tue, 5/8. Midterm 2 is Thur, 5/17.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When submitting hw, please make 4 stacks: section 1a, 1b, 1c, &amp; 1d.</a:t>
            </a: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/>
            <a:r>
              <a:rPr lang="en-US" sz="1800" smtClean="0">
                <a:solidFill>
                  <a:schemeClr val="tx1"/>
                </a:solidFill>
              </a:rPr>
              <a:t>Ignore the chapter on the “continuity correction”.</a:t>
            </a:r>
          </a:p>
          <a:p>
            <a:pPr algn="l"/>
            <a:endParaRPr lang="en-US" sz="1800" smtClean="0">
              <a:solidFill>
                <a:schemeClr val="tx1"/>
              </a:solidFill>
            </a:endParaRPr>
          </a:p>
          <a:p>
            <a:pPr algn="l"/>
            <a:r>
              <a:rPr lang="en-US" sz="1800" smtClean="0">
                <a:solidFill>
                  <a:schemeClr val="tx1"/>
                </a:solidFill>
              </a:rPr>
              <a:t>Gradegrubbing procedure: if you would like a question (or more than one question) </a:t>
            </a:r>
          </a:p>
          <a:p>
            <a:pPr algn="l"/>
            <a:r>
              <a:rPr lang="en-US" sz="1800" smtClean="0">
                <a:solidFill>
                  <a:schemeClr val="tx1"/>
                </a:solidFill>
              </a:rPr>
              <a:t>reevaluated, submit your exam or homework and a </a:t>
            </a:r>
            <a:r>
              <a:rPr lang="en-US" sz="1800" b="1" u="sng" smtClean="0">
                <a:solidFill>
                  <a:schemeClr val="tx1"/>
                </a:solidFill>
              </a:rPr>
              <a:t>WRITTEN</a:t>
            </a:r>
            <a:r>
              <a:rPr lang="en-US" sz="1800" b="1" smtClean="0">
                <a:solidFill>
                  <a:schemeClr val="tx1"/>
                </a:solidFill>
              </a:rPr>
              <a:t> </a:t>
            </a:r>
            <a:r>
              <a:rPr lang="en-US" sz="1800" smtClean="0">
                <a:solidFill>
                  <a:schemeClr val="tx1"/>
                </a:solidFill>
              </a:rPr>
              <a:t>explanation of why you think you deserve more points and how many more points you think you deserve </a:t>
            </a:r>
            <a:r>
              <a:rPr lang="en-US" sz="1800" b="1" i="1" smtClean="0">
                <a:solidFill>
                  <a:schemeClr val="tx1"/>
                </a:solidFill>
              </a:rPr>
              <a:t>to your TA.</a:t>
            </a:r>
            <a:r>
              <a:rPr lang="en-US" sz="1800" smtClean="0">
                <a:solidFill>
                  <a:schemeClr val="tx1"/>
                </a:solidFill>
              </a:rPr>
              <a:t> The TA will then give it to me, and I will consider it, and then give it back to the TA to give back to you.</a:t>
            </a:r>
          </a:p>
          <a:p>
            <a:pPr algn="l"/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347901"/>
            <a:ext cx="8877300" cy="637357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1. Correction on normal notation.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Last time I said N(µ, </a:t>
            </a:r>
            <a:r>
              <a:rPr lang="en-US" sz="1800" smtClean="0">
                <a:solidFill>
                  <a:schemeClr val="tx1"/>
                </a:solidFill>
                <a:latin typeface="Symbol"/>
              </a:rPr>
              <a:t>s</a:t>
            </a:r>
            <a:r>
              <a:rPr lang="en-US" sz="1800" baseline="30000" smtClean="0">
                <a:solidFill>
                  <a:schemeClr val="tx1"/>
                </a:solidFill>
              </a:rPr>
              <a:t>2</a:t>
            </a:r>
            <a:r>
              <a:rPr lang="en-US" sz="1800" smtClean="0">
                <a:solidFill>
                  <a:schemeClr val="tx1"/>
                </a:solidFill>
              </a:rPr>
              <a:t>) means a </a:t>
            </a:r>
            <a:r>
              <a:rPr lang="en-US" sz="1800">
                <a:solidFill>
                  <a:schemeClr val="tx1"/>
                </a:solidFill>
                <a:latin typeface="Helvetica"/>
              </a:rPr>
              <a:t>normal random variable with mean µ and sd </a:t>
            </a:r>
            <a:r>
              <a:rPr lang="en-US" sz="1800" smtClean="0">
                <a:solidFill>
                  <a:schemeClr val="tx1"/>
                </a:solidFill>
                <a:latin typeface="Symbol"/>
              </a:rPr>
              <a:t>s</a:t>
            </a:r>
            <a:r>
              <a:rPr lang="en-US" sz="180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However, in ch4, your book just calls this N(µ, </a:t>
            </a:r>
            <a:r>
              <a:rPr lang="en-US" sz="1800" smtClean="0">
                <a:solidFill>
                  <a:schemeClr val="tx1"/>
                </a:solidFill>
                <a:latin typeface="Symbol"/>
              </a:rPr>
              <a:t>s</a:t>
            </a:r>
            <a:r>
              <a:rPr lang="en-US" sz="1800" smtClean="0">
                <a:solidFill>
                  <a:schemeClr val="tx1"/>
                </a:solidFill>
              </a:rPr>
              <a:t>). I will use the book’s notation from now on, and I actually changed day7.ppt since last class, so it is now consistent with this as well.</a:t>
            </a: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2. Normal percentiles.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The main point from last time was that if X is N(µ, </a:t>
            </a:r>
            <a:r>
              <a:rPr lang="en-US" sz="1800" smtClean="0">
                <a:solidFill>
                  <a:schemeClr val="tx1"/>
                </a:solidFill>
                <a:latin typeface="Symbol"/>
              </a:rPr>
              <a:t>s</a:t>
            </a:r>
            <a:r>
              <a:rPr lang="en-US" sz="1800" smtClean="0">
                <a:solidFill>
                  <a:schemeClr val="tx1"/>
                </a:solidFill>
              </a:rPr>
              <a:t>), and Z =                     , then</a:t>
            </a:r>
          </a:p>
          <a:p>
            <a:pPr algn="l">
              <a:spcBef>
                <a:spcPts val="0"/>
              </a:spcBef>
            </a:pPr>
            <a:r>
              <a:rPr lang="en-US" sz="1800" smtClean="0">
                <a:solidFill>
                  <a:schemeClr val="tx1"/>
                </a:solidFill>
              </a:rPr>
              <a:t>Z is N(0,1), i.e. standard normal.</a:t>
            </a:r>
          </a:p>
          <a:p>
            <a:pPr algn="l">
              <a:spcBef>
                <a:spcPts val="0"/>
              </a:spcBef>
            </a:pPr>
            <a:r>
              <a:rPr lang="en-US" sz="1800" smtClean="0">
                <a:solidFill>
                  <a:schemeClr val="tx1"/>
                </a:solidFill>
              </a:rPr>
              <a:t>So, P(X &lt; c) = P(          &lt;         ) = P(Z &lt;         ), which you can find in the table in your book.</a:t>
            </a:r>
          </a:p>
          <a:p>
            <a:pPr algn="l">
              <a:spcBef>
                <a:spcPts val="0"/>
              </a:spcBef>
            </a:pPr>
            <a:endParaRPr lang="en-US" sz="1800" smtClean="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Now, how about if, instead of P(X &lt; c) , you want to find c such that P(X &lt; c) = k%? That is, suppose you want to find the kth percentile of your distribution?</a:t>
            </a:r>
          </a:p>
          <a:p>
            <a:pPr algn="l">
              <a:spcBef>
                <a:spcPts val="0"/>
              </a:spcBef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For instance, IQs are N(100, 15). What is your IQ if you are in the 90</a:t>
            </a:r>
            <a:r>
              <a:rPr lang="en-US" sz="1800" baseline="30000" smtClean="0">
                <a:solidFill>
                  <a:schemeClr val="tx1"/>
                </a:solidFill>
                <a:latin typeface="Helvetica"/>
              </a:rPr>
              <a:t>th</a:t>
            </a:r>
            <a:r>
              <a:rPr lang="en-US" sz="1800" smtClean="0">
                <a:solidFill>
                  <a:schemeClr val="tx1"/>
                </a:solidFill>
                <a:latin typeface="Helvetica"/>
              </a:rPr>
              <a:t> percentile?</a:t>
            </a:r>
          </a:p>
          <a:p>
            <a:pPr algn="l">
              <a:spcBef>
                <a:spcPts val="0"/>
              </a:spcBef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We want c, where 90% of people score less than c. </a:t>
            </a:r>
          </a:p>
          <a:p>
            <a:pPr algn="l">
              <a:spcBef>
                <a:spcPts val="0"/>
              </a:spcBef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That is, if X is a randomly chosen person, </a:t>
            </a:r>
          </a:p>
          <a:p>
            <a:pPr algn="l">
              <a:spcBef>
                <a:spcPts val="0"/>
              </a:spcBef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then we want c so that P(X &lt; c) = 90%.</a:t>
            </a:r>
          </a:p>
          <a:p>
            <a:pPr algn="l">
              <a:spcBef>
                <a:spcPts val="0"/>
              </a:spcBef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Look in the body of the table til you see 90%. Find P(Z &lt; 1.28) = 0.8997 ~ 90%.</a:t>
            </a:r>
          </a:p>
          <a:p>
            <a:pPr algn="l">
              <a:spcBef>
                <a:spcPts val="0"/>
              </a:spcBef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So, 90% = P(Z &lt; 1.28) = P(         &lt; 1.28) = P(X - µ &lt; 1.28 </a:t>
            </a:r>
            <a:r>
              <a:rPr lang="en-US" sz="1800" smtClean="0">
                <a:solidFill>
                  <a:schemeClr val="tx1"/>
                </a:solidFill>
                <a:latin typeface="Symbol"/>
              </a:rPr>
              <a:t>s</a:t>
            </a:r>
            <a:r>
              <a:rPr lang="en-US" sz="1800" smtClean="0">
                <a:solidFill>
                  <a:schemeClr val="tx1"/>
                </a:solidFill>
              </a:rPr>
              <a:t>) = P(X &lt; 1.28</a:t>
            </a:r>
            <a:r>
              <a:rPr lang="en-US" sz="1800" smtClean="0">
                <a:solidFill>
                  <a:schemeClr val="tx1"/>
                </a:solidFill>
                <a:latin typeface="Symbol"/>
              </a:rPr>
              <a:t>s</a:t>
            </a:r>
            <a:r>
              <a:rPr lang="en-US" sz="1800" smtClean="0">
                <a:solidFill>
                  <a:schemeClr val="tx1"/>
                </a:solidFill>
              </a:rPr>
              <a:t> + µ)</a:t>
            </a:r>
          </a:p>
          <a:p>
            <a:pPr algn="l">
              <a:spcBef>
                <a:spcPts val="0"/>
              </a:spcBef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= P(X &lt; 1.28(15) + 100)</a:t>
            </a:r>
          </a:p>
          <a:p>
            <a:pPr algn="l">
              <a:spcBef>
                <a:spcPts val="0"/>
              </a:spcBef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= P(X &lt; 119.2). </a:t>
            </a:r>
          </a:p>
          <a:p>
            <a:pPr algn="l">
              <a:spcBef>
                <a:spcPts val="0"/>
              </a:spcBef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Thus, the answer is 119.2. Previously, to convert </a:t>
            </a:r>
            <a:r>
              <a:rPr lang="en-US" sz="1800" i="1" smtClean="0">
                <a:solidFill>
                  <a:schemeClr val="tx1"/>
                </a:solidFill>
                <a:latin typeface="Helvetica"/>
              </a:rPr>
              <a:t>to</a:t>
            </a:r>
            <a:r>
              <a:rPr lang="en-US" sz="1800" smtClean="0">
                <a:solidFill>
                  <a:schemeClr val="tx1"/>
                </a:solidFill>
                <a:latin typeface="Helvetica"/>
              </a:rPr>
              <a:t> standard units, c -&gt; (c-µ)/</a:t>
            </a:r>
            <a:r>
              <a:rPr lang="en-US" sz="1800" smtClean="0">
                <a:solidFill>
                  <a:schemeClr val="tx1"/>
                </a:solidFill>
                <a:latin typeface="Symbol"/>
              </a:rPr>
              <a:t>s</a:t>
            </a:r>
            <a:r>
              <a:rPr lang="en-US" sz="1800" smtClean="0">
                <a:solidFill>
                  <a:schemeClr val="tx1"/>
                </a:solidFill>
              </a:rPr>
              <a:t>, and here we know what the answer c is in standard units, so to convert c </a:t>
            </a:r>
            <a:r>
              <a:rPr lang="en-US" sz="1800" i="1" smtClean="0">
                <a:solidFill>
                  <a:schemeClr val="tx1"/>
                </a:solidFill>
              </a:rPr>
              <a:t>from</a:t>
            </a:r>
            <a:r>
              <a:rPr lang="en-US" sz="1800" smtClean="0">
                <a:solidFill>
                  <a:schemeClr val="tx1"/>
                </a:solidFill>
              </a:rPr>
              <a:t> standard units to IQ points, we do the opposite, i.e. </a:t>
            </a:r>
            <a:r>
              <a:rPr lang="en-US" sz="1800" b="1" smtClean="0">
                <a:solidFill>
                  <a:schemeClr val="tx1"/>
                </a:solidFill>
              </a:rPr>
              <a:t>c -&gt; c</a:t>
            </a:r>
            <a:r>
              <a:rPr lang="en-US" sz="1800" b="1" smtClean="0">
                <a:solidFill>
                  <a:schemeClr val="tx1"/>
                </a:solidFill>
                <a:latin typeface="Symbol"/>
              </a:rPr>
              <a:t>s</a:t>
            </a:r>
            <a:r>
              <a:rPr lang="en-US" sz="1800" b="1" smtClean="0">
                <a:solidFill>
                  <a:schemeClr val="tx1"/>
                </a:solidFill>
              </a:rPr>
              <a:t> + µ</a:t>
            </a:r>
            <a:r>
              <a:rPr lang="en-US" sz="1800" smtClean="0">
                <a:solidFill>
                  <a:schemeClr val="tx1"/>
                </a:solidFill>
              </a:rPr>
              <a:t>.</a:t>
            </a:r>
            <a:endParaRPr lang="en-US" sz="180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 lang="en-US"/>
              <a:pPr/>
              <a:t>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553200" y="1828800"/>
          <a:ext cx="870856" cy="762000"/>
        </p:xfrm>
        <a:graphic>
          <a:graphicData uri="http://schemas.openxmlformats.org/presentationml/2006/ole">
            <p:oleObj spid="_x0000_s18434" name="Equation" r:id="rId3" imgW="406400" imgH="35560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729014" y="2590800"/>
          <a:ext cx="464457" cy="392546"/>
        </p:xfrm>
        <a:graphic>
          <a:graphicData uri="http://schemas.openxmlformats.org/presentationml/2006/ole">
            <p:oleObj spid="_x0000_s18435" name="Equation" r:id="rId4" imgW="406400" imgH="355600" progId="Equation.3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403475" y="2590800"/>
          <a:ext cx="406400" cy="392113"/>
        </p:xfrm>
        <a:graphic>
          <a:graphicData uri="http://schemas.openxmlformats.org/presentationml/2006/ole">
            <p:oleObj spid="_x0000_s18436" name="Equation" r:id="rId5" imgW="355600" imgH="355600" progId="Equation.3">
              <p:embed/>
            </p:oleObj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3632200" y="2590800"/>
          <a:ext cx="406400" cy="392113"/>
        </p:xfrm>
        <a:graphic>
          <a:graphicData uri="http://schemas.openxmlformats.org/presentationml/2006/ole">
            <p:oleObj spid="_x0000_s18437" name="Equation" r:id="rId6" imgW="355600" imgH="355600" progId="Equation.3">
              <p:embed/>
            </p:oleObj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167063" y="5041900"/>
          <a:ext cx="465137" cy="392113"/>
        </p:xfrm>
        <a:graphic>
          <a:graphicData uri="http://schemas.openxmlformats.org/presentationml/2006/ole">
            <p:oleObj spid="_x0000_s18438" name="Equation" r:id="rId7" imgW="4064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" y="347901"/>
            <a:ext cx="8877300" cy="637357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3. Normal probability plots.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How can you tell if a distribution is normal, or approximately normal?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You could look at the histogram and see if it looks like the normal curve.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With enough data, this isn’t a problem. However, with less data, it can be hard to tell.</a:t>
            </a: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An alternative approach is the normal probability plot. It’s also called a normal Q-Q plot. The Qs stand for quantile.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Sort the data, and for data point X</a:t>
            </a:r>
            <a:r>
              <a:rPr lang="en-US" sz="1800" baseline="-25000">
                <a:solidFill>
                  <a:schemeClr val="tx1"/>
                </a:solidFill>
                <a:latin typeface="Helvetica"/>
              </a:rPr>
              <a:t>i</a:t>
            </a:r>
            <a:r>
              <a:rPr lang="en-US" sz="1800">
                <a:solidFill>
                  <a:schemeClr val="tx1"/>
                </a:solidFill>
                <a:latin typeface="Helvetica"/>
              </a:rPr>
              <a:t>,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it’s the i/n quantile of your data.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Figure out what you’d expect the 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i/n quantile of the standard normal to be, 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call it q</a:t>
            </a:r>
            <a:r>
              <a:rPr lang="en-US" sz="1800" baseline="-25000">
                <a:solidFill>
                  <a:schemeClr val="tx1"/>
                </a:solidFill>
                <a:latin typeface="Helvetica"/>
              </a:rPr>
              <a:t>i</a:t>
            </a:r>
            <a:r>
              <a:rPr lang="en-US" sz="1800">
                <a:solidFill>
                  <a:schemeClr val="tx1"/>
                </a:solidFill>
                <a:latin typeface="Helvetica"/>
              </a:rPr>
              <a:t>, and plot X</a:t>
            </a:r>
            <a:r>
              <a:rPr lang="en-US" sz="1800" baseline="-25000">
                <a:solidFill>
                  <a:schemeClr val="tx1"/>
                </a:solidFill>
                <a:latin typeface="Helvetica"/>
              </a:rPr>
              <a:t>i</a:t>
            </a:r>
            <a:r>
              <a:rPr lang="en-US" sz="1800">
                <a:solidFill>
                  <a:schemeClr val="tx1"/>
                </a:solidFill>
                <a:latin typeface="Helvetica"/>
              </a:rPr>
              <a:t> vs. q</a:t>
            </a:r>
            <a:r>
              <a:rPr lang="en-US" sz="1800" baseline="-25000">
                <a:solidFill>
                  <a:schemeClr val="tx1"/>
                </a:solidFill>
                <a:latin typeface="Helvetica"/>
              </a:rPr>
              <a:t>i</a:t>
            </a:r>
            <a:r>
              <a:rPr lang="en-US" sz="1800">
                <a:solidFill>
                  <a:schemeClr val="tx1"/>
                </a:solidFill>
                <a:latin typeface="Helvetica"/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(In most computer packages, the default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is actually to plot q</a:t>
            </a:r>
            <a:r>
              <a:rPr lang="en-US" sz="1800" baseline="-25000">
                <a:solidFill>
                  <a:schemeClr val="tx1"/>
                </a:solidFill>
                <a:latin typeface="Helvetica"/>
              </a:rPr>
              <a:t>i</a:t>
            </a:r>
            <a:r>
              <a:rPr lang="en-US" sz="1800">
                <a:solidFill>
                  <a:schemeClr val="tx1"/>
                </a:solidFill>
                <a:latin typeface="Helvetica"/>
              </a:rPr>
              <a:t> vs. X</a:t>
            </a:r>
            <a:r>
              <a:rPr lang="en-US" sz="1800" baseline="-25000">
                <a:solidFill>
                  <a:schemeClr val="tx1"/>
                </a:solidFill>
                <a:latin typeface="Helvetica"/>
              </a:rPr>
              <a:t>i</a:t>
            </a:r>
            <a:r>
              <a:rPr lang="en-US" sz="1800">
                <a:solidFill>
                  <a:schemeClr val="tx1"/>
                </a:solidFill>
                <a:latin typeface="Helvetica"/>
              </a:rPr>
              <a:t>. Book calls q</a:t>
            </a:r>
            <a:r>
              <a:rPr lang="en-US" sz="1800" baseline="-25000">
                <a:solidFill>
                  <a:schemeClr val="tx1"/>
                </a:solidFill>
                <a:latin typeface="Helvetica"/>
              </a:rPr>
              <a:t>i</a:t>
            </a:r>
            <a:r>
              <a:rPr lang="en-US" sz="1800">
                <a:solidFill>
                  <a:schemeClr val="tx1"/>
                </a:solidFill>
                <a:latin typeface="Helvetica"/>
              </a:rPr>
              <a:t> </a:t>
            </a:r>
            <a:r>
              <a:rPr lang="en-US" sz="1800" i="1">
                <a:solidFill>
                  <a:schemeClr val="tx1"/>
                </a:solidFill>
                <a:latin typeface="Helvetica"/>
              </a:rPr>
              <a:t>n-scores.</a:t>
            </a: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Linear means good fit.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Curvature typically means one or both tails of the distribution are non-normal.</a:t>
            </a: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 lang="en-US"/>
              <a:pPr/>
              <a:t>3</a:t>
            </a:fld>
            <a:endParaRPr lang="en-US"/>
          </a:p>
        </p:txBody>
      </p:sp>
      <p:pic>
        <p:nvPicPr>
          <p:cNvPr id="9" name="Picture 8" descr="10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66700" y="1384300"/>
            <a:ext cx="3403600" cy="2372795"/>
          </a:xfrm>
          <a:prstGeom prst="rect">
            <a:avLst/>
          </a:prstGeom>
        </p:spPr>
      </p:pic>
      <p:pic>
        <p:nvPicPr>
          <p:cNvPr id="10" name="Picture 9" descr="norm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62500" y="1384300"/>
            <a:ext cx="3142565" cy="2372795"/>
          </a:xfrm>
          <a:prstGeom prst="rect">
            <a:avLst/>
          </a:prstGeom>
        </p:spPr>
      </p:pic>
      <p:pic>
        <p:nvPicPr>
          <p:cNvPr id="11" name="Picture 10" descr="norm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4824250" y="4092575"/>
            <a:ext cx="3457899" cy="226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 lang="en-US"/>
              <a:pPr/>
              <a:t>4</a:t>
            </a:fld>
            <a:endParaRPr lang="en-US"/>
          </a:p>
        </p:txBody>
      </p:sp>
      <p:pic>
        <p:nvPicPr>
          <p:cNvPr id="8" name="Picture 7" descr="norm5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88950" y="307974"/>
            <a:ext cx="4606551" cy="3196383"/>
          </a:xfrm>
          <a:prstGeom prst="rect">
            <a:avLst/>
          </a:prstGeom>
        </p:spPr>
      </p:pic>
      <p:pic>
        <p:nvPicPr>
          <p:cNvPr id="9" name="Picture 8" descr="norm6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847758" y="361950"/>
            <a:ext cx="3839042" cy="2663825"/>
          </a:xfrm>
          <a:prstGeom prst="rect">
            <a:avLst/>
          </a:prstGeom>
        </p:spPr>
      </p:pic>
      <p:pic>
        <p:nvPicPr>
          <p:cNvPr id="10" name="Picture 9" descr="norm7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37534" y="3504358"/>
            <a:ext cx="4110224" cy="2851992"/>
          </a:xfrm>
          <a:prstGeom prst="rect">
            <a:avLst/>
          </a:prstGeom>
        </p:spPr>
      </p:pic>
      <p:pic>
        <p:nvPicPr>
          <p:cNvPr id="11" name="Picture 10" descr="norm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5454650" y="3025775"/>
            <a:ext cx="3232150" cy="3232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7901"/>
            <a:ext cx="8991600" cy="637357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4. Bernoulli and Binomial random variables.</a:t>
            </a: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Often a variable has only 2 possible outcomes, like a coin flip, or people’s genders, or if your response variable is whether someone has a disease or not.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A useful convention is to score the responses 0 or 1. (not -1 or 1). Such random variables are then called Bernoulli, or Bernoulli (p), if p = probability of scoring 1.</a:t>
            </a: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If X is Bernoulli (p), then E(X) = p, and SD(X) =           .</a:t>
            </a:r>
          </a:p>
          <a:p>
            <a:pPr algn="l">
              <a:spcBef>
                <a:spcPts val="0"/>
              </a:spcBef>
            </a:pP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Now suppose you flip n coins, or sample n subjects and record their genders.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Sometimes you are interested in the </a:t>
            </a:r>
            <a:r>
              <a:rPr lang="en-US" sz="1800" i="1">
                <a:solidFill>
                  <a:schemeClr val="tx1"/>
                </a:solidFill>
                <a:latin typeface="Helvetica"/>
              </a:rPr>
              <a:t>total</a:t>
            </a:r>
            <a:r>
              <a:rPr lang="en-US" sz="1800">
                <a:solidFill>
                  <a:schemeClr val="tx1"/>
                </a:solidFill>
                <a:latin typeface="Helvetica"/>
              </a:rPr>
              <a:t> number of 1s in your sample.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The 0-1 convention is helpful, because this total number is the same as the sum of your sample values. 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If each obs. is 0 or 1, and Y = the total number of 1s in your sample, and if the observations are independent, then we say Y is a binomial(n,p) random variable. 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P(Y=k) is C(n,k) p</a:t>
            </a:r>
            <a:r>
              <a:rPr lang="en-US" sz="1800" baseline="30000">
                <a:solidFill>
                  <a:schemeClr val="tx1"/>
                </a:solidFill>
                <a:latin typeface="Helvetica"/>
              </a:rPr>
              <a:t>k</a:t>
            </a:r>
            <a:r>
              <a:rPr lang="en-US" sz="1800">
                <a:solidFill>
                  <a:schemeClr val="tx1"/>
                </a:solidFill>
                <a:latin typeface="Helvetica"/>
              </a:rPr>
              <a:t> q</a:t>
            </a:r>
            <a:r>
              <a:rPr lang="en-US" sz="1800" baseline="30000">
                <a:solidFill>
                  <a:schemeClr val="tx1"/>
                </a:solidFill>
                <a:latin typeface="Helvetica"/>
              </a:rPr>
              <a:t>n-k</a:t>
            </a:r>
            <a:r>
              <a:rPr lang="en-US" sz="1800">
                <a:solidFill>
                  <a:schemeClr val="tx1"/>
                </a:solidFill>
                <a:latin typeface="Helvetica"/>
              </a:rPr>
              <a:t>, where q = 1-p, for k = 0, 1, 2, ..., n.</a:t>
            </a: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For instance, flip 8 coins. P(Y=3) = P(HHHTTTTT or HTHTHTTT or ...). There are C(8,3) different places you could put the H’s, and each such ordering has prob. p</a:t>
            </a:r>
            <a:r>
              <a:rPr lang="en-US" sz="1800" baseline="30000">
                <a:solidFill>
                  <a:schemeClr val="tx1"/>
                </a:solidFill>
                <a:latin typeface="Helvetica"/>
              </a:rPr>
              <a:t>3</a:t>
            </a:r>
            <a:r>
              <a:rPr lang="en-US" sz="1800">
                <a:solidFill>
                  <a:schemeClr val="tx1"/>
                </a:solidFill>
                <a:latin typeface="Helvetica"/>
              </a:rPr>
              <a:t> q</a:t>
            </a:r>
            <a:r>
              <a:rPr lang="en-US" sz="1800" baseline="30000">
                <a:solidFill>
                  <a:schemeClr val="tx1"/>
                </a:solidFill>
                <a:latin typeface="Helvetica"/>
              </a:rPr>
              <a:t>5.</a:t>
            </a:r>
            <a:endParaRPr lang="en-US" sz="1800">
              <a:solidFill>
                <a:schemeClr val="tx1"/>
              </a:solidFill>
              <a:latin typeface="Helvetica"/>
            </a:endParaRPr>
          </a:p>
          <a:p>
            <a:pPr algn="l">
              <a:spcBef>
                <a:spcPts val="0"/>
              </a:spcBef>
            </a:pPr>
            <a:r>
              <a:rPr lang="en-US" sz="1800">
                <a:solidFill>
                  <a:schemeClr val="tx1"/>
                </a:solidFill>
                <a:latin typeface="Helvetica"/>
              </a:rPr>
              <a:t>If Y is binomial(n,p), then E(Y) = np, and SD(Y) =            .</a:t>
            </a:r>
          </a:p>
          <a:p>
            <a:pPr algn="l"/>
            <a:endParaRPr lang="en-US" sz="180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 lang="en-US"/>
              <a:pPr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06975" y="2374900"/>
          <a:ext cx="558800" cy="402336"/>
        </p:xfrm>
        <a:graphic>
          <a:graphicData uri="http://schemas.openxmlformats.org/presentationml/2006/ole">
            <p:oleObj spid="_x0000_s23554" name="Equation" r:id="rId3" imgW="317500" imgH="228600" progId="Equation.3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286375" y="5378449"/>
          <a:ext cx="669925" cy="403225"/>
        </p:xfrm>
        <a:graphic>
          <a:graphicData uri="http://schemas.openxmlformats.org/presentationml/2006/ole">
            <p:oleObj spid="_x0000_s23555" name="Equation" r:id="rId4" imgW="3810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7901"/>
            <a:ext cx="8991600" cy="637357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400">
                <a:solidFill>
                  <a:schemeClr val="tx1"/>
                </a:solidFill>
                <a:latin typeface="Helvetica"/>
              </a:rPr>
              <a:t>5. E(X+Y).</a:t>
            </a:r>
          </a:p>
          <a:p>
            <a:pPr algn="l">
              <a:spcBef>
                <a:spcPts val="0"/>
              </a:spcBef>
            </a:pPr>
            <a:r>
              <a:rPr lang="en-US" sz="2400">
                <a:solidFill>
                  <a:schemeClr val="tx1"/>
                </a:solidFill>
                <a:latin typeface="Helvetica"/>
              </a:rPr>
              <a:t>  In general, E(X+Y) = E(X) + E(Y), even if X and Y might </a:t>
            </a:r>
            <a:r>
              <a:rPr lang="en-US" sz="2400" i="1">
                <a:solidFill>
                  <a:schemeClr val="tx1"/>
                </a:solidFill>
                <a:latin typeface="Helvetica"/>
              </a:rPr>
              <a:t>not </a:t>
            </a:r>
            <a:r>
              <a:rPr lang="en-US" sz="2400">
                <a:solidFill>
                  <a:schemeClr val="tx1"/>
                </a:solidFill>
                <a:latin typeface="Helvetica"/>
              </a:rPr>
              <a:t>be independent!</a:t>
            </a:r>
          </a:p>
          <a:p>
            <a:pPr algn="l">
              <a:spcBef>
                <a:spcPts val="0"/>
              </a:spcBef>
            </a:pPr>
            <a:r>
              <a:rPr lang="en-US" sz="2400">
                <a:solidFill>
                  <a:schemeClr val="tx1"/>
                </a:solidFill>
                <a:latin typeface="Helvetica"/>
              </a:rPr>
              <a:t>For example, suppose you bet $10 on number 32 in roullette. </a:t>
            </a:r>
          </a:p>
          <a:p>
            <a:pPr algn="l">
              <a:spcBef>
                <a:spcPts val="0"/>
              </a:spcBef>
            </a:pPr>
            <a:r>
              <a:rPr lang="en-US" sz="2400">
                <a:solidFill>
                  <a:schemeClr val="tx1"/>
                </a:solidFill>
                <a:latin typeface="Helvetica"/>
              </a:rPr>
              <a:t>Your expected profit is 10 x -5.3 cents = -53 cents.</a:t>
            </a:r>
          </a:p>
          <a:p>
            <a:pPr algn="l">
              <a:spcBef>
                <a:spcPts val="0"/>
              </a:spcBef>
            </a:pPr>
            <a:r>
              <a:rPr lang="en-US" sz="2400">
                <a:solidFill>
                  <a:schemeClr val="tx1"/>
                </a:solidFill>
                <a:latin typeface="Helvetica"/>
              </a:rPr>
              <a:t>Now suppose instead you put $5 on number 32 and $5 on 33. Your total expected profit from the two bets is </a:t>
            </a:r>
          </a:p>
          <a:p>
            <a:pPr algn="l">
              <a:spcBef>
                <a:spcPts val="0"/>
              </a:spcBef>
            </a:pPr>
            <a:r>
              <a:rPr lang="en-US" sz="2400">
                <a:solidFill>
                  <a:schemeClr val="tx1"/>
                </a:solidFill>
                <a:latin typeface="Helvetica"/>
              </a:rPr>
              <a:t>E(profit on 32 + profit on 33) = E(profit on 32) + E(profit on 33) </a:t>
            </a:r>
          </a:p>
          <a:p>
            <a:pPr algn="l">
              <a:spcBef>
                <a:spcPts val="0"/>
              </a:spcBef>
            </a:pPr>
            <a:r>
              <a:rPr lang="en-US" sz="2400">
                <a:solidFill>
                  <a:schemeClr val="tx1"/>
                </a:solidFill>
                <a:latin typeface="Helvetica"/>
              </a:rPr>
              <a:t>= 5 x -5.3 + 5 x -5.3 = -53 cents.</a:t>
            </a:r>
          </a:p>
          <a:p>
            <a:pPr algn="l">
              <a:spcBef>
                <a:spcPts val="0"/>
              </a:spcBef>
            </a:pPr>
            <a:r>
              <a:rPr lang="en-US" sz="2400">
                <a:solidFill>
                  <a:schemeClr val="tx1"/>
                </a:solidFill>
                <a:latin typeface="Helvetica"/>
              </a:rPr>
              <a:t>Now suppose you put $5 on number 32 on one spin, and then $5 on 33 on the next spin. Your total expected profit is still </a:t>
            </a:r>
          </a:p>
          <a:p>
            <a:pPr algn="l">
              <a:spcBef>
                <a:spcPts val="0"/>
              </a:spcBef>
            </a:pPr>
            <a:r>
              <a:rPr lang="en-US" sz="2400">
                <a:solidFill>
                  <a:schemeClr val="tx1"/>
                </a:solidFill>
                <a:latin typeface="Helvetica"/>
              </a:rPr>
              <a:t>E(profit on 32 + profit on 33) = E(profit on 32) + E(profit on 33) </a:t>
            </a:r>
          </a:p>
          <a:p>
            <a:pPr algn="l">
              <a:spcBef>
                <a:spcPts val="0"/>
              </a:spcBef>
            </a:pPr>
            <a:r>
              <a:rPr lang="en-US" sz="2400">
                <a:solidFill>
                  <a:schemeClr val="tx1"/>
                </a:solidFill>
                <a:latin typeface="Helvetica"/>
              </a:rPr>
              <a:t>= 5 x -5.3 + 5 x -5.3 = -53 cents.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7901"/>
            <a:ext cx="8991600" cy="6373574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2000">
                <a:solidFill>
                  <a:schemeClr val="tx1"/>
                </a:solidFill>
                <a:latin typeface="Helvetica"/>
              </a:rPr>
              <a:t>6. Independence and alleles.</a:t>
            </a:r>
          </a:p>
          <a:p>
            <a:pPr algn="l">
              <a:spcBef>
                <a:spcPts val="0"/>
              </a:spcBef>
            </a:pPr>
            <a:endParaRPr lang="en-US" sz="200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000" smtClean="0">
                <a:solidFill>
                  <a:schemeClr val="tx1"/>
                </a:solidFill>
              </a:rPr>
              <a:t>People often multiply allele frequencies to estimate the probability of a match. This assumes independence of alleles!</a:t>
            </a:r>
          </a:p>
          <a:p>
            <a:pPr algn="l">
              <a:spcBef>
                <a:spcPts val="0"/>
              </a:spcBef>
            </a:pPr>
            <a:r>
              <a:rPr lang="en-US" sz="2000" smtClean="0">
                <a:solidFill>
                  <a:schemeClr val="tx1"/>
                </a:solidFill>
              </a:rPr>
              <a:t>P(randomly selected person matches allele #1 and allele #2 and ...</a:t>
            </a:r>
          </a:p>
          <a:p>
            <a:pPr algn="l">
              <a:spcBef>
                <a:spcPts val="0"/>
              </a:spcBef>
            </a:pPr>
            <a:r>
              <a:rPr lang="en-US" sz="2000" smtClean="0">
                <a:solidFill>
                  <a:schemeClr val="tx1"/>
                </a:solidFill>
              </a:rPr>
              <a:t>and allele #6)</a:t>
            </a:r>
          </a:p>
          <a:p>
            <a:pPr algn="l">
              <a:spcBef>
                <a:spcPts val="0"/>
              </a:spcBef>
            </a:pPr>
            <a:r>
              <a:rPr lang="en-US" sz="2000" smtClean="0">
                <a:solidFill>
                  <a:schemeClr val="tx1"/>
                </a:solidFill>
              </a:rPr>
              <a:t>= P(randomly selected person matches allele #1) x P(randomly selected person matches allele #2) x ... x P(randomly sel. person matches #6)</a:t>
            </a:r>
          </a:p>
          <a:p>
            <a:pPr algn="l">
              <a:spcBef>
                <a:spcPts val="0"/>
              </a:spcBef>
            </a:pPr>
            <a:r>
              <a:rPr lang="en-US" sz="2000" smtClean="0">
                <a:solidFill>
                  <a:schemeClr val="tx1"/>
                </a:solidFill>
              </a:rPr>
              <a:t>= 12/240 x 37/750 x ...    This assumes independence!</a:t>
            </a:r>
          </a:p>
          <a:p>
            <a:pPr algn="l">
              <a:spcBef>
                <a:spcPts val="0"/>
              </a:spcBef>
            </a:pPr>
            <a:r>
              <a:rPr lang="en-US" sz="2000" smtClean="0">
                <a:solidFill>
                  <a:schemeClr val="tx1"/>
                </a:solidFill>
              </a:rPr>
              <a:t>For instance, in the OJ Simpson trial, Bruce Weir multiplied probabilities to claim that there was a 1 in 140 million chance that a randomly selected person’s blood would have matched the blood found at the crime scene in all the tested alleles. The allele frequencies, however, were based on samples of just a few hundred people.</a:t>
            </a:r>
          </a:p>
          <a:p>
            <a:pPr algn="l">
              <a:spcBef>
                <a:spcPts val="0"/>
              </a:spcBef>
            </a:pPr>
            <a:r>
              <a:rPr lang="en-US" sz="2000" smtClean="0">
                <a:solidFill>
                  <a:schemeClr val="tx1"/>
                </a:solidFill>
              </a:rPr>
              <a:t>Don’t assume independence unless there is a good reason to do so!</a:t>
            </a:r>
          </a:p>
          <a:p>
            <a:pPr algn="l">
              <a:spcBef>
                <a:spcPts val="0"/>
              </a:spcBef>
            </a:pPr>
            <a:r>
              <a:rPr lang="en-US" sz="2000" smtClean="0">
                <a:solidFill>
                  <a:schemeClr val="tx1"/>
                </a:solidFill>
              </a:rPr>
              <a:t>(coins, dice, roullette spins, sampling with replacement, sampling from a large population, can verify that the events are independent because P(AB) = P(A)P(B), or you are told that the events or variables are independent).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023AC-EDB1-FF4F-B69A-3E49EA04DA50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4138</TotalTime>
  <Words>1508</Words>
  <Application>Microsoft Macintosh PowerPoint</Application>
  <PresentationFormat>On-screen Show (4:3)</PresentationFormat>
  <Paragraphs>97</Paragraphs>
  <Slides>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UCLA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Frederic Schoenberg</dc:creator>
  <cp:lastModifiedBy>Frederic Schoenberg</cp:lastModifiedBy>
  <cp:revision>228</cp:revision>
  <dcterms:created xsi:type="dcterms:W3CDTF">2012-05-07T18:41:50Z</dcterms:created>
  <dcterms:modified xsi:type="dcterms:W3CDTF">2012-05-07T18:42:37Z</dcterms:modified>
</cp:coreProperties>
</file>