
<file path=[Content_Types].xml><?xml version="1.0" encoding="utf-8"?>
<Types xmlns="http://schemas.openxmlformats.org/package/2006/content-types">
  <Default Extension="pict" ContentType="image/pict"/>
  <Override PartName="/ppt/embeddings/Microsoft_Equation12.bin" ContentType="application/vnd.openxmlformats-officedocument.oleObject"/>
  <Override PartName="/ppt/embeddings/Microsoft_Equation36.bin" ContentType="application/vnd.openxmlformats-officedocument.oleObject"/>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Override PartName="/ppt/embeddings/Microsoft_Equation7.bin" ContentType="application/vnd.openxmlformats-officedocument.oleObject"/>
  <Override PartName="/ppt/embeddings/Microsoft_Equation24.bin" ContentType="application/vnd.openxmlformats-officedocument.oleObject"/>
  <Override PartName="/ppt/embeddings/Microsoft_Equation32.bin" ContentType="application/vnd.openxmlformats-officedocument.oleObject"/>
  <Default Extension="jpeg" ContentType="image/jpeg"/>
  <Override PartName="/ppt/slideLayouts/slideLayout5.xml" ContentType="application/vnd.openxmlformats-officedocument.presentationml.slideLayout+xml"/>
  <Override PartName="/ppt/notesMasters/notesMaster1.xml" ContentType="application/vnd.openxmlformats-officedocument.presentationml.notesMaster+xml"/>
  <Override PartName="/ppt/slides/slide1.xml" ContentType="application/vnd.openxmlformats-officedocument.presentationml.slide+xml"/>
  <Override PartName="/ppt/handoutMasters/handoutMaster1.xml" ContentType="application/vnd.openxmlformats-officedocument.presentationml.handoutMaster+xml"/>
  <Override PartName="/ppt/embeddings/Microsoft_Equation20.bin" ContentType="application/vnd.openxmlformats-officedocument.oleObject"/>
  <Override PartName="/ppt/embeddings/Microsoft_Equation3.bin" ContentType="application/vnd.openxmlformats-officedocument.oleObject"/>
  <Override PartName="/ppt/theme/theme2.xml" ContentType="application/vnd.openxmlformats-officedocument.theme+xml"/>
  <Override PartName="/ppt/slideLayouts/slideLayout1.xml" ContentType="application/vnd.openxmlformats-officedocument.presentationml.slideLayout+xml"/>
  <Override PartName="/ppt/embeddings/Microsoft_Equation29.bin" ContentType="application/vnd.openxmlformats-officedocument.oleObject"/>
  <Override PartName="/docProps/app.xml" ContentType="application/vnd.openxmlformats-officedocument.extended-properties+xml"/>
  <Override PartName="/ppt/embeddings/Microsoft_Equation17.bin" ContentType="application/vnd.openxmlformats-officedocument.oleObject"/>
  <Default Extension="rels" ContentType="application/vnd.openxmlformats-package.relationships+xml"/>
  <Default Extension="xml" ContentType="application/xml"/>
  <Override PartName="/ppt/embeddings/Microsoft_Equation40.bin" ContentType="application/vnd.openxmlformats-officedocument.oleObject"/>
  <Override PartName="/ppt/tableStyles.xml" ContentType="application/vnd.openxmlformats-officedocument.presentationml.tableStyles+xml"/>
  <Override PartName="/ppt/embeddings/Microsoft_Equation13.bin" ContentType="application/vnd.openxmlformats-officedocument.oleObject"/>
  <Override PartName="/ppt/embeddings/Microsoft_Equation37.bin" ContentType="application/vnd.openxmlformats-officedocument.oleObject"/>
  <Override PartName="/ppt/embeddings/Microsoft_Equation8.bin" ContentType="application/vnd.openxmlformats-officedocument.oleObject"/>
  <Override PartName="/ppt/slides/slide6.xml" ContentType="application/vnd.openxmlformats-officedocument.presentationml.slide+xml"/>
  <Override PartName="/ppt/embeddings/Microsoft_Equation25.bin" ContentType="application/vnd.openxmlformats-officedocument.oleObject"/>
  <Override PartName="/ppt/embeddings/Microsoft_Equation33.bin" ContentType="application/vnd.openxmlformats-officedocument.oleObject"/>
  <Override PartName="/docProps/core.xml" ContentType="application/vnd.openxmlformats-package.core-properties+xml"/>
  <Override PartName="/ppt/slideLayouts/slideLayout6.xml" ContentType="application/vnd.openxmlformats-officedocument.presentationml.slideLayout+xml"/>
  <Override PartName="/ppt/embeddings/Microsoft_Equation4.bin" ContentType="application/vnd.openxmlformats-officedocument.oleObject"/>
  <Override PartName="/ppt/slides/slide2.xml" ContentType="application/vnd.openxmlformats-officedocument.presentationml.slide+xml"/>
  <Override PartName="/ppt/embeddings/Microsoft_Equation21.bin" ContentType="application/vnd.openxmlformats-officedocument.oleObject"/>
  <Override PartName="/ppt/theme/theme3.xml" ContentType="application/vnd.openxmlformats-officedocument.theme+xml"/>
  <Override PartName="/ppt/slideLayouts/slideLayout2.xml" ContentType="application/vnd.openxmlformats-officedocument.presentationml.slideLayout+xml"/>
  <Override PartName="/ppt/embeddings/Microsoft_Equation18.bin" ContentType="application/vnd.openxmlformats-officedocument.oleObject"/>
  <Override PartName="/ppt/embeddings/Microsoft_Equation26.bin" ContentType="application/vnd.openxmlformats-officedocument.oleObject"/>
  <Override PartName="/ppt/embeddings/Microsoft_Equation14.bin" ContentType="application/vnd.openxmlformats-officedocument.oleObject"/>
  <Override PartName="/ppt/embeddings/Microsoft_Equation38.bin" ContentType="application/vnd.openxmlformats-officedocument.oleObject"/>
  <Override PartName="/ppt/embeddings/Microsoft_Equation10.bin" ContentType="application/vnd.openxmlformats-officedocument.oleObject"/>
  <Override PartName="/ppt/slides/slide7.xml" ContentType="application/vnd.openxmlformats-officedocument.presentationml.slide+xml"/>
  <Override PartName="/ppt/embeddings/Microsoft_Equation9.bin" ContentType="application/vnd.openxmlformats-officedocument.oleObject"/>
  <Override PartName="/ppt/presentation.xml" ContentType="application/vnd.openxmlformats-officedocument.presentationml.presentation.main+xml"/>
  <Override PartName="/ppt/embeddings/Microsoft_Equation34.bin" ContentType="application/vnd.openxmlformats-officedocument.oleObject"/>
  <Default Extension="vml" ContentType="application/vnd.openxmlformats-officedocument.vmlDrawing"/>
  <Override PartName="/ppt/slideLayouts/slideLayout7.xml" ContentType="application/vnd.openxmlformats-officedocument.presentationml.slideLayout+xml"/>
  <Override PartName="/ppt/slides/slide3.xml" ContentType="application/vnd.openxmlformats-officedocument.presentationml.slide+xml"/>
  <Override PartName="/ppt/embeddings/Microsoft_Equation5.bin" ContentType="application/vnd.openxmlformats-officedocument.oleObject"/>
  <Override PartName="/ppt/embeddings/Microsoft_Equation22.bin" ContentType="application/vnd.openxmlformats-officedocument.oleObject"/>
  <Override PartName="/ppt/embeddings/Microsoft_Equation30.bin" ContentType="application/vnd.openxmlformats-officedocument.oleObject"/>
  <Override PartName="/ppt/slideLayouts/slideLayout3.xml" ContentType="application/vnd.openxmlformats-officedocument.presentationml.slideLayout+xml"/>
  <Override PartName="/ppt/embeddings/Microsoft_Equation1.bin" ContentType="application/vnd.openxmlformats-officedocument.oleObject"/>
  <Override PartName="/ppt/embeddings/Microsoft_Equation19.bin" ContentType="application/vnd.openxmlformats-officedocument.oleObject"/>
  <Override PartName="/ppt/embeddings/Microsoft_Equation27.bin" ContentType="application/vnd.openxmlformats-officedocument.oleObject"/>
  <Override PartName="/ppt/embeddings/Microsoft_Equation15.bin" ContentType="application/vnd.openxmlformats-officedocument.oleObject"/>
  <Override PartName="/ppt/embeddings/Microsoft_Equation39.bin" ContentType="application/vnd.openxmlformats-officedocument.oleObject"/>
  <Override PartName="/ppt/embeddings/Microsoft_Equation11.bin" ContentType="application/vnd.openxmlformats-officedocument.oleObject"/>
  <Override PartName="/ppt/presProps.xml" ContentType="application/vnd.openxmlformats-officedocument.presentationml.presProps+xml"/>
  <Override PartName="/ppt/embeddings/Microsoft_Equation35.bin" ContentType="application/vnd.openxmlformats-officedocument.oleObject"/>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embeddings/Microsoft_Equation6.bin" ContentType="application/vnd.openxmlformats-officedocument.oleObject"/>
  <Override PartName="/ppt/slides/slide4.xml" ContentType="application/vnd.openxmlformats-officedocument.presentationml.slide+xml"/>
  <Override PartName="/ppt/embeddings/Microsoft_Equation23.bin" ContentType="application/vnd.openxmlformats-officedocument.oleObject"/>
  <Override PartName="/ppt/embeddings/Microsoft_Equation31.bin" ContentType="application/vnd.openxmlformats-officedocument.oleObject"/>
  <Override PartName="/ppt/slideLayouts/slideLayout4.xml" ContentType="application/vnd.openxmlformats-officedocument.presentationml.slideLayout+xml"/>
  <Override PartName="/ppt/embeddings/Microsoft_Equation2.bin" ContentType="application/vnd.openxmlformats-officedocument.oleObject"/>
  <Override PartName="/ppt/slideMasters/slideMaster1.xml" ContentType="application/vnd.openxmlformats-officedocument.presentationml.slideMaster+xml"/>
  <Override PartName="/ppt/embeddings/Microsoft_Equation28.bin" ContentType="application/vnd.openxmlformats-officedocument.oleObject"/>
  <Override PartName="/ppt/theme/theme1.xml" ContentType="application/vnd.openxmlformats-officedocument.theme+xml"/>
  <Override PartName="/ppt/viewProps.xml" ContentType="application/vnd.openxmlformats-officedocument.presentationml.viewProps+xml"/>
  <Default Extension="bin" ContentType="application/vnd.openxmlformats-officedocument.presentationml.printerSettings"/>
  <Override PartName="/ppt/embeddings/Microsoft_Equation16.bin" ContentType="application/vnd.openxmlformats-officedocument.oleObject"/>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notesMasterIdLst>
    <p:notesMasterId r:id="rId9"/>
  </p:notesMasterIdLst>
  <p:handoutMasterIdLst>
    <p:handoutMasterId r:id="rId10"/>
  </p:handoutMasterIdLst>
  <p:sldIdLst>
    <p:sldId id="264" r:id="rId2"/>
    <p:sldId id="265" r:id="rId3"/>
    <p:sldId id="266" r:id="rId4"/>
    <p:sldId id="267" r:id="rId5"/>
    <p:sldId id="268" r:id="rId6"/>
    <p:sldId id="269" r:id="rId7"/>
    <p:sldId id="263"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lrMru>
    <a:srgbClr val="E6415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p:scale>
          <a:sx n="100" d="100"/>
          <a:sy n="100" d="100"/>
        </p:scale>
        <p:origin x="-88" y="1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 Type="http://schemas.openxmlformats.org/officeDocument/2006/relationships/printerSettings" Target="printerSettings/printerSettings1.bin"/><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notesMaster" Target="notesMasters/notesMaster1.xml"/><Relationship Id="rId10" Type="http://schemas.openxmlformats.org/officeDocument/2006/relationships/handoutMaster" Target="handoutMasters/handoutMaster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pict"/><Relationship Id="rId2" Type="http://schemas.openxmlformats.org/officeDocument/2006/relationships/image" Target="../media/image2.pict"/></Relationships>
</file>

<file path=ppt/drawings/_rels/vmlDrawing2.vml.rels><?xml version="1.0" encoding="UTF-8" standalone="yes"?>
<Relationships xmlns="http://schemas.openxmlformats.org/package/2006/relationships"><Relationship Id="rId3" Type="http://schemas.openxmlformats.org/officeDocument/2006/relationships/image" Target="../media/image4.pict"/><Relationship Id="rId4" Type="http://schemas.openxmlformats.org/officeDocument/2006/relationships/image" Target="../media/image2.pict"/><Relationship Id="rId1" Type="http://schemas.openxmlformats.org/officeDocument/2006/relationships/image" Target="../media/image3.pict"/><Relationship Id="rId2" Type="http://schemas.openxmlformats.org/officeDocument/2006/relationships/image" Target="../media/image1.pict"/></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pict"/></Relationships>
</file>

<file path=ppt/drawings/_rels/vmlDrawing4.vml.rels><?xml version="1.0" encoding="UTF-8" standalone="yes"?>
<Relationships xmlns="http://schemas.openxmlformats.org/package/2006/relationships"><Relationship Id="rId3" Type="http://schemas.openxmlformats.org/officeDocument/2006/relationships/image" Target="../media/image4.pict"/><Relationship Id="rId4" Type="http://schemas.openxmlformats.org/officeDocument/2006/relationships/image" Target="../media/image2.pict"/><Relationship Id="rId5" Type="http://schemas.openxmlformats.org/officeDocument/2006/relationships/image" Target="../media/image5.pict"/><Relationship Id="rId1" Type="http://schemas.openxmlformats.org/officeDocument/2006/relationships/image" Target="../media/image1.pict"/><Relationship Id="rId2" Type="http://schemas.openxmlformats.org/officeDocument/2006/relationships/image" Target="../media/image3.pict"/></Relationships>
</file>

<file path=ppt/drawings/_rels/vmlDrawing5.vml.rels><?xml version="1.0" encoding="UTF-8" standalone="yes"?>
<Relationships xmlns="http://schemas.openxmlformats.org/package/2006/relationships"><Relationship Id="rId3" Type="http://schemas.openxmlformats.org/officeDocument/2006/relationships/image" Target="../media/image2.pict"/><Relationship Id="rId4" Type="http://schemas.openxmlformats.org/officeDocument/2006/relationships/image" Target="../media/image6.pict"/><Relationship Id="rId1" Type="http://schemas.openxmlformats.org/officeDocument/2006/relationships/image" Target="../media/image1.pict"/><Relationship Id="rId2" Type="http://schemas.openxmlformats.org/officeDocument/2006/relationships/image" Target="../media/image3.pict"/></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8DBCB44-669A-6741-9983-04DE5D6B4F25}" type="datetimeFigureOut">
              <a:rPr lang="en-US"/>
              <a:pPr/>
              <a:t>5/8/12</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6540177C-66E2-D34D-B920-8292EDBFC0F2}" type="slidenum">
              <a:rPr/>
              <a:pPr/>
              <a:t>‹#›</a:t>
            </a:fld>
            <a:endParaRPr lang="en-US"/>
          </a:p>
        </p:txBody>
      </p:sp>
    </p:spTree>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9902193-98C6-2A4A-AB80-32D0F056DC29}" type="datetimeFigureOut">
              <a:rPr lang="en-US"/>
              <a:pPr/>
              <a:t>5/8/12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B4BDAD8-08F1-FA4B-9B2E-3FA7A2DB749B}" type="slidenum">
              <a:rPr/>
              <a:pPr/>
              <a:t>‹#›</a:t>
            </a:fld>
            <a:endParaRPr lang="en-US"/>
          </a:p>
        </p:txBody>
      </p:sp>
    </p:spTree>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81CDC0E8-8E37-9440-940D-5086AF8E4B3A}" type="datetime1">
              <a:rPr lang="en-US"/>
              <a:pPr/>
              <a:t>5/8/12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31C86B5-C92C-4B46-842D-11B89C89B78E}" type="datetime1">
              <a:rPr lang="en-US"/>
              <a:pPr/>
              <a:t>5/8/12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A692A53-2255-294F-993D-50778042675A}" type="datetime1">
              <a:rPr lang="en-US"/>
              <a:pPr/>
              <a:t>5/8/12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FB6894A-4785-8146-995C-F7E39B1362F1}" type="datetime1">
              <a:rPr lang="en-US"/>
              <a:pPr/>
              <a:t>5/8/12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A456745-379E-5B4E-A83B-E5AA9E58D164}" type="datetime1">
              <a:rPr lang="en-US"/>
              <a:pPr/>
              <a:t>5/8/12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3E12964-02F6-AF48-8814-1353D11D846B}" type="datetime1">
              <a:rPr lang="en-US"/>
              <a:pPr/>
              <a:t>5/8/12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2A514700-791B-514B-B8CE-C6344C635841}" type="datetime1">
              <a:rPr lang="en-US"/>
              <a:pPr/>
              <a:t>5/8/12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CD7B181-DC5F-B747-AAEF-390DDC3D8271}" type="datetime1">
              <a:rPr lang="en-US"/>
              <a:pPr/>
              <a:t>5/8/12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B17B81-D32A-9D4C-9096-588A056CF403}" type="datetime1">
              <a:rPr lang="en-US"/>
              <a:pPr/>
              <a:t>5/8/12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0EDA446-CF99-E34C-841A-316FF027E83A}" type="datetime1">
              <a:rPr lang="en-US"/>
              <a:pPr/>
              <a:t>5/8/12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0611F49-CB6F-8542-B57B-4F485C9EB8D3}" type="datetime1">
              <a:rPr lang="en-US"/>
              <a:pPr/>
              <a:t>5/8/12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AE023AC-EDB1-FF4F-B69A-3E49EA04DA50}" type="slidenum">
              <a: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4B4E4A-BDD4-F643-A9C0-7DAAEADE35F5}" type="datetime1">
              <a:rPr lang="en-US"/>
              <a:pPr/>
              <a:t>5/8/12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E023AC-EDB1-FF4F-B69A-3E49EA04DA50}" type="slidenum">
              <a: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1" Type="http://schemas.openxmlformats.org/officeDocument/2006/relationships/oleObject" Target="../embeddings/Microsoft_Equation9.bin"/><Relationship Id="rId12" Type="http://schemas.openxmlformats.org/officeDocument/2006/relationships/oleObject" Target="../embeddings/Microsoft_Equation10.bin"/><Relationship Id="rId13" Type="http://schemas.openxmlformats.org/officeDocument/2006/relationships/oleObject" Target="../embeddings/Microsoft_Equation11.bin"/><Relationship Id="rId1" Type="http://schemas.openxmlformats.org/officeDocument/2006/relationships/vmlDrawing" Target="../drawings/vmlDrawing1.vml"/><Relationship Id="rId2" Type="http://schemas.openxmlformats.org/officeDocument/2006/relationships/slideLayout" Target="../slideLayouts/slideLayout1.xml"/><Relationship Id="rId3" Type="http://schemas.openxmlformats.org/officeDocument/2006/relationships/oleObject" Target="../embeddings/Microsoft_Equation1.bin"/><Relationship Id="rId4" Type="http://schemas.openxmlformats.org/officeDocument/2006/relationships/oleObject" Target="../embeddings/Microsoft_Equation2.bin"/><Relationship Id="rId5" Type="http://schemas.openxmlformats.org/officeDocument/2006/relationships/oleObject" Target="../embeddings/Microsoft_Equation3.bin"/><Relationship Id="rId6" Type="http://schemas.openxmlformats.org/officeDocument/2006/relationships/oleObject" Target="../embeddings/Microsoft_Equation4.bin"/><Relationship Id="rId7" Type="http://schemas.openxmlformats.org/officeDocument/2006/relationships/oleObject" Target="../embeddings/Microsoft_Equation5.bin"/><Relationship Id="rId8" Type="http://schemas.openxmlformats.org/officeDocument/2006/relationships/oleObject" Target="../embeddings/Microsoft_Equation6.bin"/><Relationship Id="rId9" Type="http://schemas.openxmlformats.org/officeDocument/2006/relationships/oleObject" Target="../embeddings/Microsoft_Equation7.bin"/><Relationship Id="rId10" Type="http://schemas.openxmlformats.org/officeDocument/2006/relationships/oleObject" Target="../embeddings/Microsoft_Equation8.bin"/></Relationships>
</file>

<file path=ppt/slides/_rels/slide3.xml.rels><?xml version="1.0" encoding="UTF-8" standalone="yes"?>
<Relationships xmlns="http://schemas.openxmlformats.org/package/2006/relationships"><Relationship Id="rId11" Type="http://schemas.openxmlformats.org/officeDocument/2006/relationships/oleObject" Target="../embeddings/Microsoft_Equation20.bin"/><Relationship Id="rId12" Type="http://schemas.openxmlformats.org/officeDocument/2006/relationships/oleObject" Target="../embeddings/Microsoft_Equation21.bin"/><Relationship Id="rId13" Type="http://schemas.openxmlformats.org/officeDocument/2006/relationships/oleObject" Target="../embeddings/Microsoft_Equation22.bin"/><Relationship Id="rId14" Type="http://schemas.openxmlformats.org/officeDocument/2006/relationships/oleObject" Target="../embeddings/Microsoft_Equation23.bin"/><Relationship Id="rId15" Type="http://schemas.openxmlformats.org/officeDocument/2006/relationships/oleObject" Target="../embeddings/Microsoft_Equation24.bin"/><Relationship Id="rId16" Type="http://schemas.openxmlformats.org/officeDocument/2006/relationships/oleObject" Target="../embeddings/Microsoft_Equation25.bin"/><Relationship Id="rId1" Type="http://schemas.openxmlformats.org/officeDocument/2006/relationships/vmlDrawing" Target="../drawings/vmlDrawing2.vml"/><Relationship Id="rId2" Type="http://schemas.openxmlformats.org/officeDocument/2006/relationships/slideLayout" Target="../slideLayouts/slideLayout1.xml"/><Relationship Id="rId3" Type="http://schemas.openxmlformats.org/officeDocument/2006/relationships/oleObject" Target="../embeddings/Microsoft_Equation12.bin"/><Relationship Id="rId4" Type="http://schemas.openxmlformats.org/officeDocument/2006/relationships/oleObject" Target="../embeddings/Microsoft_Equation13.bin"/><Relationship Id="rId5" Type="http://schemas.openxmlformats.org/officeDocument/2006/relationships/oleObject" Target="../embeddings/Microsoft_Equation14.bin"/><Relationship Id="rId6" Type="http://schemas.openxmlformats.org/officeDocument/2006/relationships/oleObject" Target="../embeddings/Microsoft_Equation15.bin"/><Relationship Id="rId7" Type="http://schemas.openxmlformats.org/officeDocument/2006/relationships/oleObject" Target="../embeddings/Microsoft_Equation16.bin"/><Relationship Id="rId8" Type="http://schemas.openxmlformats.org/officeDocument/2006/relationships/oleObject" Target="../embeddings/Microsoft_Equation17.bin"/><Relationship Id="rId9" Type="http://schemas.openxmlformats.org/officeDocument/2006/relationships/oleObject" Target="../embeddings/Microsoft_Equation18.bin"/><Relationship Id="rId10" Type="http://schemas.openxmlformats.org/officeDocument/2006/relationships/oleObject" Target="../embeddings/Microsoft_Equation19.bin"/></Relationships>
</file>

<file path=ppt/slides/_rels/slide4.xml.rels><?xml version="1.0" encoding="UTF-8" standalone="yes"?>
<Relationships xmlns="http://schemas.openxmlformats.org/package/2006/relationships"><Relationship Id="rId1" Type="http://schemas.openxmlformats.org/officeDocument/2006/relationships/vmlDrawing" Target="../drawings/vmlDrawing3.vml"/><Relationship Id="rId2" Type="http://schemas.openxmlformats.org/officeDocument/2006/relationships/slideLayout" Target="../slideLayouts/slideLayout1.xml"/><Relationship Id="rId3" Type="http://schemas.openxmlformats.org/officeDocument/2006/relationships/oleObject" Target="../embeddings/Microsoft_Equation26.bin"/></Relationships>
</file>

<file path=ppt/slides/_rels/slide5.xml.rels><?xml version="1.0" encoding="UTF-8" standalone="yes"?>
<Relationships xmlns="http://schemas.openxmlformats.org/package/2006/relationships"><Relationship Id="rId3" Type="http://schemas.openxmlformats.org/officeDocument/2006/relationships/oleObject" Target="../embeddings/Microsoft_Equation27.bin"/><Relationship Id="rId4" Type="http://schemas.openxmlformats.org/officeDocument/2006/relationships/oleObject" Target="../embeddings/Microsoft_Equation28.bin"/><Relationship Id="rId5" Type="http://schemas.openxmlformats.org/officeDocument/2006/relationships/oleObject" Target="../embeddings/Microsoft_Equation29.bin"/><Relationship Id="rId6" Type="http://schemas.openxmlformats.org/officeDocument/2006/relationships/oleObject" Target="../embeddings/Microsoft_Equation30.bin"/><Relationship Id="rId7" Type="http://schemas.openxmlformats.org/officeDocument/2006/relationships/oleObject" Target="../embeddings/Microsoft_Equation31.bin"/><Relationship Id="rId8" Type="http://schemas.openxmlformats.org/officeDocument/2006/relationships/oleObject" Target="../embeddings/Microsoft_Equation32.bin"/><Relationship Id="rId9" Type="http://schemas.openxmlformats.org/officeDocument/2006/relationships/oleObject" Target="../embeddings/Microsoft_Equation33.bin"/><Relationship Id="rId1" Type="http://schemas.openxmlformats.org/officeDocument/2006/relationships/vmlDrawing" Target="../drawings/vmlDrawing4.vml"/><Relationship Id="rId2"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oleObject" Target="../embeddings/Microsoft_Equation34.bin"/><Relationship Id="rId4" Type="http://schemas.openxmlformats.org/officeDocument/2006/relationships/oleObject" Target="../embeddings/Microsoft_Equation35.bin"/><Relationship Id="rId5" Type="http://schemas.openxmlformats.org/officeDocument/2006/relationships/oleObject" Target="../embeddings/Microsoft_Equation36.bin"/><Relationship Id="rId6" Type="http://schemas.openxmlformats.org/officeDocument/2006/relationships/oleObject" Target="../embeddings/Microsoft_Equation37.bin"/><Relationship Id="rId7" Type="http://schemas.openxmlformats.org/officeDocument/2006/relationships/oleObject" Target="../embeddings/Microsoft_Equation38.bin"/><Relationship Id="rId8" Type="http://schemas.openxmlformats.org/officeDocument/2006/relationships/oleObject" Target="../embeddings/Microsoft_Equation39.bin"/><Relationship Id="rId9" Type="http://schemas.openxmlformats.org/officeDocument/2006/relationships/oleObject" Target="../embeddings/Microsoft_Equation40.bin"/><Relationship Id="rId1" Type="http://schemas.openxmlformats.org/officeDocument/2006/relationships/vmlDrawing" Target="../drawings/vmlDrawing5.vml"/><Relationship Id="rId2"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6118" y="347901"/>
            <a:ext cx="8453550" cy="6373574"/>
          </a:xfrm>
        </p:spPr>
        <p:txBody>
          <a:bodyPr>
            <a:noAutofit/>
          </a:bodyPr>
          <a:lstStyle/>
          <a:p>
            <a:pPr algn="l">
              <a:spcBef>
                <a:spcPts val="0"/>
              </a:spcBef>
            </a:pPr>
            <a:r>
              <a:rPr lang="en-US" sz="1800">
                <a:solidFill>
                  <a:schemeClr val="tx1"/>
                </a:solidFill>
                <a:latin typeface="Helvetica"/>
              </a:rPr>
              <a:t>Stat 13, Tue 5/8/12.</a:t>
            </a:r>
          </a:p>
          <a:p>
            <a:pPr algn="l">
              <a:spcBef>
                <a:spcPts val="0"/>
              </a:spcBef>
            </a:pPr>
            <a:r>
              <a:rPr lang="en-US" sz="1800">
                <a:solidFill>
                  <a:schemeClr val="tx1"/>
                </a:solidFill>
                <a:latin typeface="Helvetica"/>
              </a:rPr>
              <a:t>1. Collect HW 4.</a:t>
            </a:r>
          </a:p>
          <a:p>
            <a:pPr algn="l">
              <a:spcBef>
                <a:spcPts val="0"/>
              </a:spcBef>
            </a:pPr>
            <a:r>
              <a:rPr lang="en-US" sz="1800">
                <a:solidFill>
                  <a:schemeClr val="tx1"/>
                </a:solidFill>
                <a:latin typeface="Helvetica"/>
              </a:rPr>
              <a:t>2. Central limit theorem.</a:t>
            </a:r>
          </a:p>
          <a:p>
            <a:pPr algn="l">
              <a:spcBef>
                <a:spcPts val="0"/>
              </a:spcBef>
            </a:pPr>
            <a:r>
              <a:rPr lang="en-US" sz="1800">
                <a:solidFill>
                  <a:schemeClr val="tx1"/>
                </a:solidFill>
                <a:latin typeface="Helvetica"/>
              </a:rPr>
              <a:t>3. CLT for 0-1 events.</a:t>
            </a:r>
          </a:p>
          <a:p>
            <a:pPr algn="l">
              <a:spcBef>
                <a:spcPts val="0"/>
              </a:spcBef>
            </a:pPr>
            <a:r>
              <a:rPr lang="en-US" sz="1800">
                <a:solidFill>
                  <a:schemeClr val="tx1"/>
                </a:solidFill>
                <a:latin typeface="Helvetica"/>
              </a:rPr>
              <a:t>4. Examples.</a:t>
            </a:r>
          </a:p>
          <a:p>
            <a:pPr algn="l">
              <a:spcBef>
                <a:spcPts val="0"/>
              </a:spcBef>
            </a:pPr>
            <a:r>
              <a:rPr lang="en-US" sz="1800">
                <a:solidFill>
                  <a:schemeClr val="tx1"/>
                </a:solidFill>
                <a:latin typeface="Helvetica"/>
              </a:rPr>
              <a:t>5. </a:t>
            </a:r>
            <a:r>
              <a:rPr lang="en-US" sz="1800" smtClean="0">
                <a:solidFill>
                  <a:schemeClr val="tx1"/>
                </a:solidFill>
                <a:latin typeface="Symbol"/>
              </a:rPr>
              <a:t>s</a:t>
            </a:r>
            <a:r>
              <a:rPr lang="en-US" sz="1800" smtClean="0">
                <a:solidFill>
                  <a:schemeClr val="tx1"/>
                </a:solidFill>
              </a:rPr>
              <a:t> versus </a:t>
            </a:r>
            <a:r>
              <a:rPr lang="en-US" sz="1800" smtClean="0">
                <a:solidFill>
                  <a:schemeClr val="tx1"/>
                </a:solidFill>
                <a:latin typeface="Symbol"/>
              </a:rPr>
              <a:t>s</a:t>
            </a:r>
            <a:r>
              <a:rPr lang="en-US" sz="1800" smtClean="0">
                <a:solidFill>
                  <a:schemeClr val="tx1"/>
                </a:solidFill>
              </a:rPr>
              <a:t>/√n.</a:t>
            </a:r>
          </a:p>
          <a:p>
            <a:pPr algn="l">
              <a:spcBef>
                <a:spcPts val="0"/>
              </a:spcBef>
            </a:pPr>
            <a:r>
              <a:rPr lang="en-US" sz="1800" smtClean="0">
                <a:solidFill>
                  <a:schemeClr val="tx1"/>
                </a:solidFill>
                <a:latin typeface="Helvetica"/>
              </a:rPr>
              <a:t>6. Assumptions.</a:t>
            </a:r>
          </a:p>
          <a:p>
            <a:pPr algn="l">
              <a:spcBef>
                <a:spcPts val="0"/>
              </a:spcBef>
            </a:pPr>
            <a:endParaRPr lang="en-US" sz="1800">
              <a:solidFill>
                <a:schemeClr val="tx1"/>
              </a:solidFill>
              <a:latin typeface="Helvetica"/>
            </a:endParaRPr>
          </a:p>
          <a:p>
            <a:pPr algn="l">
              <a:spcBef>
                <a:spcPts val="0"/>
              </a:spcBef>
            </a:pPr>
            <a:r>
              <a:rPr lang="en-US" sz="1800">
                <a:solidFill>
                  <a:schemeClr val="tx1"/>
                </a:solidFill>
                <a:latin typeface="Helvetica"/>
              </a:rPr>
              <a:t>Read ch. 5 and 6. Ignore the normal approximation to the binomial.</a:t>
            </a:r>
          </a:p>
          <a:p>
            <a:pPr algn="l">
              <a:spcBef>
                <a:spcPts val="0"/>
              </a:spcBef>
            </a:pPr>
            <a:r>
              <a:rPr lang="en-US" sz="1800">
                <a:solidFill>
                  <a:schemeClr val="tx1"/>
                </a:solidFill>
                <a:latin typeface="Helvetica"/>
              </a:rPr>
              <a:t>Hw5 is due Tue, 5/15. Midterm 2 is Thur, 5/17.</a:t>
            </a:r>
          </a:p>
          <a:p>
            <a:pPr algn="l">
              <a:spcBef>
                <a:spcPts val="0"/>
              </a:spcBef>
            </a:pPr>
            <a:endParaRPr lang="en-US" sz="1800">
              <a:solidFill>
                <a:schemeClr val="tx1"/>
              </a:solidFill>
              <a:latin typeface="Helvetica"/>
            </a:endParaRPr>
          </a:p>
        </p:txBody>
      </p:sp>
      <p:sp>
        <p:nvSpPr>
          <p:cNvPr id="4" name="Slide Number Placeholder 3"/>
          <p:cNvSpPr>
            <a:spLocks noGrp="1"/>
          </p:cNvSpPr>
          <p:nvPr>
            <p:ph type="sldNum" sz="quarter" idx="12"/>
          </p:nvPr>
        </p:nvSpPr>
        <p:spPr/>
        <p:txBody>
          <a:bodyPr/>
          <a:lstStyle/>
          <a:p>
            <a:fld id="{4AE023AC-EDB1-FF4F-B69A-3E49EA04DA50}" type="slidenum">
              <a:rPr lang="en-US"/>
              <a:pPr/>
              <a:t>1</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6118" y="347901"/>
            <a:ext cx="8453550" cy="6373574"/>
          </a:xfrm>
        </p:spPr>
        <p:txBody>
          <a:bodyPr>
            <a:noAutofit/>
          </a:bodyPr>
          <a:lstStyle/>
          <a:p>
            <a:pPr algn="l">
              <a:spcBef>
                <a:spcPts val="0"/>
              </a:spcBef>
            </a:pPr>
            <a:r>
              <a:rPr lang="en-US" sz="1800" smtClean="0">
                <a:solidFill>
                  <a:schemeClr val="tx1"/>
                </a:solidFill>
              </a:rPr>
              <a:t>2. Central Limit Theorem (CLT).</a:t>
            </a:r>
          </a:p>
          <a:p>
            <a:pPr algn="l">
              <a:spcBef>
                <a:spcPts val="0"/>
              </a:spcBef>
            </a:pPr>
            <a:r>
              <a:rPr lang="en-US" sz="1800" smtClean="0">
                <a:solidFill>
                  <a:schemeClr val="tx1"/>
                </a:solidFill>
              </a:rPr>
              <a:t>Suppose we’re interested in the avg income in the Los Angeles population. We think it’s</a:t>
            </a:r>
          </a:p>
          <a:p>
            <a:pPr algn="l">
              <a:spcBef>
                <a:spcPts val="0"/>
              </a:spcBef>
            </a:pPr>
            <a:r>
              <a:rPr lang="en-US" sz="1800" smtClean="0">
                <a:solidFill>
                  <a:schemeClr val="tx1"/>
                </a:solidFill>
              </a:rPr>
              <a:t>$36000.</a:t>
            </a:r>
          </a:p>
          <a:p>
            <a:pPr algn="l">
              <a:spcBef>
                <a:spcPts val="0"/>
              </a:spcBef>
            </a:pPr>
            <a:r>
              <a:rPr lang="en-US" sz="1800" smtClean="0">
                <a:solidFill>
                  <a:schemeClr val="tx1"/>
                </a:solidFill>
              </a:rPr>
              <a:t>We sample 100 people and calculate their mean income,      . Say      = $35000.</a:t>
            </a:r>
          </a:p>
          <a:p>
            <a:pPr algn="l">
              <a:spcBef>
                <a:spcPts val="0"/>
              </a:spcBef>
            </a:pPr>
            <a:r>
              <a:rPr lang="en-US" sz="1800" smtClean="0">
                <a:solidFill>
                  <a:schemeClr val="tx1"/>
                </a:solidFill>
              </a:rPr>
              <a:t>That sample mean     will always be a bit different from the population mean, μ. There</a:t>
            </a:r>
          </a:p>
          <a:p>
            <a:pPr algn="l">
              <a:spcBef>
                <a:spcPts val="0"/>
              </a:spcBef>
            </a:pPr>
            <a:r>
              <a:rPr lang="en-US" sz="1800" smtClean="0">
                <a:solidFill>
                  <a:schemeClr val="tx1"/>
                </a:solidFill>
              </a:rPr>
              <a:t>is a sense in which μ could be $36000, and yet      could be $35000, just by chance.</a:t>
            </a:r>
          </a:p>
          <a:p>
            <a:pPr algn="l">
              <a:spcBef>
                <a:spcPts val="0"/>
              </a:spcBef>
            </a:pPr>
            <a:r>
              <a:rPr lang="en-US" sz="1800" smtClean="0">
                <a:solidFill>
                  <a:schemeClr val="tx1"/>
                </a:solidFill>
              </a:rPr>
              <a:t>The question is: what is the chance of this happening? How much different should be</a:t>
            </a:r>
          </a:p>
          <a:p>
            <a:pPr algn="l">
              <a:spcBef>
                <a:spcPts val="0"/>
              </a:spcBef>
            </a:pPr>
            <a:r>
              <a:rPr lang="en-US" sz="1800" smtClean="0">
                <a:solidFill>
                  <a:schemeClr val="tx1"/>
                </a:solidFill>
              </a:rPr>
              <a:t>expect     and μ to be?</a:t>
            </a:r>
          </a:p>
          <a:p>
            <a:pPr algn="l">
              <a:spcBef>
                <a:spcPts val="0"/>
              </a:spcBef>
            </a:pPr>
            <a:r>
              <a:rPr lang="en-US" sz="1800" smtClean="0">
                <a:solidFill>
                  <a:schemeClr val="tx1"/>
                </a:solidFill>
              </a:rPr>
              <a:t>To get at this question, we have to think about sampling over and over, repeatedly, each</a:t>
            </a:r>
          </a:p>
          <a:p>
            <a:pPr algn="l">
              <a:spcBef>
                <a:spcPts val="0"/>
              </a:spcBef>
            </a:pPr>
            <a:r>
              <a:rPr lang="en-US" sz="1800" smtClean="0">
                <a:solidFill>
                  <a:schemeClr val="tx1"/>
                </a:solidFill>
              </a:rPr>
              <a:t>time taking 100 people at random. For each sample, we’ll get a different      .</a:t>
            </a:r>
          </a:p>
          <a:p>
            <a:pPr algn="l">
              <a:spcBef>
                <a:spcPts val="0"/>
              </a:spcBef>
            </a:pPr>
            <a:r>
              <a:rPr lang="en-US" sz="1800" smtClean="0">
                <a:solidFill>
                  <a:schemeClr val="tx1"/>
                </a:solidFill>
              </a:rPr>
              <a:t>Imagine looking at this list of all these different    s.</a:t>
            </a:r>
          </a:p>
          <a:p>
            <a:pPr algn="l">
              <a:spcBef>
                <a:spcPts val="0"/>
              </a:spcBef>
            </a:pPr>
            <a:r>
              <a:rPr lang="en-US" sz="1800" smtClean="0">
                <a:solidFill>
                  <a:schemeClr val="tx1"/>
                </a:solidFill>
              </a:rPr>
              <a:t>It turns out that, provided n is large (here n = 100), and provided each sample is a SRS</a:t>
            </a:r>
          </a:p>
          <a:p>
            <a:pPr algn="l">
              <a:spcBef>
                <a:spcPts val="0"/>
              </a:spcBef>
            </a:pPr>
            <a:r>
              <a:rPr lang="en-US" sz="1800" smtClean="0">
                <a:solidFill>
                  <a:schemeClr val="tx1"/>
                </a:solidFill>
              </a:rPr>
              <a:t>(simple random sample), then:</a:t>
            </a:r>
          </a:p>
          <a:p>
            <a:pPr algn="l">
              <a:spcBef>
                <a:spcPts val="0"/>
              </a:spcBef>
            </a:pPr>
            <a:r>
              <a:rPr lang="en-US" sz="1800" smtClean="0">
                <a:solidFill>
                  <a:schemeClr val="tx1"/>
                </a:solidFill>
              </a:rPr>
              <a:t>this list of     s is NORMALLY DISTRIBUTED with mean μ, and the std deviation of the</a:t>
            </a:r>
          </a:p>
          <a:p>
            <a:pPr algn="l">
              <a:spcBef>
                <a:spcPts val="0"/>
              </a:spcBef>
            </a:pPr>
            <a:r>
              <a:rPr lang="en-US" sz="1800" smtClean="0">
                <a:solidFill>
                  <a:schemeClr val="tx1"/>
                </a:solidFill>
              </a:rPr>
              <a:t>   s is  </a:t>
            </a:r>
          </a:p>
          <a:p>
            <a:pPr algn="l">
              <a:spcBef>
                <a:spcPts val="0"/>
              </a:spcBef>
            </a:pPr>
            <a:r>
              <a:rPr lang="en-US" sz="1800" smtClean="0">
                <a:solidFill>
                  <a:schemeClr val="tx1"/>
                </a:solidFill>
              </a:rPr>
              <a:t>where </a:t>
            </a:r>
            <a:r>
              <a:rPr lang="en-US" sz="1800" smtClean="0">
                <a:solidFill>
                  <a:schemeClr val="tx1"/>
                </a:solidFill>
                <a:latin typeface="Symbol"/>
              </a:rPr>
              <a:t>s</a:t>
            </a:r>
            <a:r>
              <a:rPr lang="en-US" sz="1800" smtClean="0">
                <a:solidFill>
                  <a:schemeClr val="tx1"/>
                </a:solidFill>
              </a:rPr>
              <a:t>  is the std deviation of the population.</a:t>
            </a:r>
          </a:p>
          <a:p>
            <a:pPr algn="l">
              <a:spcBef>
                <a:spcPts val="0"/>
              </a:spcBef>
            </a:pPr>
            <a:r>
              <a:rPr lang="en-US" sz="1800" smtClean="0">
                <a:solidFill>
                  <a:schemeClr val="tx1"/>
                </a:solidFill>
              </a:rPr>
              <a:t>That’s called the CLT (central limit theorem) or the NORMAL approximation.</a:t>
            </a:r>
          </a:p>
          <a:p>
            <a:pPr algn="l">
              <a:spcBef>
                <a:spcPts val="0"/>
              </a:spcBef>
            </a:pPr>
            <a:r>
              <a:rPr lang="en-US" sz="1800" smtClean="0">
                <a:solidFill>
                  <a:schemeClr val="tx1"/>
                </a:solidFill>
              </a:rPr>
              <a:t>What does this mean?</a:t>
            </a:r>
          </a:p>
          <a:p>
            <a:pPr algn="l">
              <a:spcBef>
                <a:spcPts val="0"/>
              </a:spcBef>
            </a:pPr>
            <a:r>
              <a:rPr lang="en-US" sz="1800" smtClean="0">
                <a:solidFill>
                  <a:schemeClr val="tx1"/>
                </a:solidFill>
              </a:rPr>
              <a:t>It means that the sample mean is typically about μ, but off by around </a:t>
            </a:r>
            <a:r>
              <a:rPr lang="en-US" sz="1800" smtClean="0">
                <a:solidFill>
                  <a:schemeClr val="tx1"/>
                </a:solidFill>
                <a:latin typeface="Symbol"/>
              </a:rPr>
              <a:t>s</a:t>
            </a:r>
            <a:r>
              <a:rPr lang="en-US" sz="1800" smtClean="0">
                <a:solidFill>
                  <a:schemeClr val="tx1"/>
                </a:solidFill>
              </a:rPr>
              <a:t>/√n. It means that 68% of the times we sample, the sample mean is within </a:t>
            </a:r>
            <a:r>
              <a:rPr lang="en-US" sz="1800" smtClean="0">
                <a:solidFill>
                  <a:schemeClr val="tx1"/>
                </a:solidFill>
                <a:latin typeface="Symbol"/>
              </a:rPr>
              <a:t>s</a:t>
            </a:r>
            <a:r>
              <a:rPr lang="en-US" sz="1800" smtClean="0">
                <a:solidFill>
                  <a:schemeClr val="tx1"/>
                </a:solidFill>
              </a:rPr>
              <a:t>/√n of µ.</a:t>
            </a:r>
          </a:p>
          <a:p>
            <a:pPr algn="l">
              <a:spcBef>
                <a:spcPts val="0"/>
              </a:spcBef>
            </a:pPr>
            <a:r>
              <a:rPr lang="en-US" sz="1800" smtClean="0">
                <a:solidFill>
                  <a:schemeClr val="tx1"/>
                </a:solidFill>
              </a:rPr>
              <a:t>Note that this doesn’t depend on what the population looks like. Even if the population is not normally distributed, even if it’s all 0s and 1s, we can use the normal table to see what the probability is that the sample mean     is in some range.</a:t>
            </a:r>
            <a:endParaRPr lang="en-US" sz="1800">
              <a:solidFill>
                <a:schemeClr val="tx1"/>
              </a:solidFill>
              <a:latin typeface="Helvetica"/>
            </a:endParaRPr>
          </a:p>
        </p:txBody>
      </p:sp>
      <p:sp>
        <p:nvSpPr>
          <p:cNvPr id="4" name="Slide Number Placeholder 3"/>
          <p:cNvSpPr>
            <a:spLocks noGrp="1"/>
          </p:cNvSpPr>
          <p:nvPr>
            <p:ph type="sldNum" sz="quarter" idx="12"/>
          </p:nvPr>
        </p:nvSpPr>
        <p:spPr/>
        <p:txBody>
          <a:bodyPr/>
          <a:lstStyle/>
          <a:p>
            <a:fld id="{4AE023AC-EDB1-FF4F-B69A-3E49EA04DA50}" type="slidenum">
              <a:rPr lang="en-US"/>
              <a:pPr/>
              <a:t>2</a:t>
            </a:fld>
            <a:endParaRPr lang="en-US"/>
          </a:p>
        </p:txBody>
      </p:sp>
      <p:graphicFrame>
        <p:nvGraphicFramePr>
          <p:cNvPr id="5" name="Object 4"/>
          <p:cNvGraphicFramePr>
            <a:graphicFrameLocks noChangeAspect="1"/>
          </p:cNvGraphicFramePr>
          <p:nvPr/>
        </p:nvGraphicFramePr>
        <p:xfrm>
          <a:off x="5854700" y="1225550"/>
          <a:ext cx="216154" cy="234950"/>
        </p:xfrm>
        <a:graphic>
          <a:graphicData uri="http://schemas.openxmlformats.org/presentationml/2006/ole">
            <p:oleObj spid="_x0000_s17410" name="Equation" r:id="rId3" imgW="127000" imgH="127000" progId="Equation.3">
              <p:embed/>
            </p:oleObj>
          </a:graphicData>
        </a:graphic>
      </p:graphicFrame>
      <p:graphicFrame>
        <p:nvGraphicFramePr>
          <p:cNvPr id="17411" name="Object 3"/>
          <p:cNvGraphicFramePr>
            <a:graphicFrameLocks noChangeAspect="1"/>
          </p:cNvGraphicFramePr>
          <p:nvPr/>
        </p:nvGraphicFramePr>
        <p:xfrm>
          <a:off x="6553200" y="1260475"/>
          <a:ext cx="215900" cy="234950"/>
        </p:xfrm>
        <a:graphic>
          <a:graphicData uri="http://schemas.openxmlformats.org/presentationml/2006/ole">
            <p:oleObj spid="_x0000_s17411" name="Equation" r:id="rId4" imgW="127000" imgH="127000" progId="Equation.3">
              <p:embed/>
            </p:oleObj>
          </a:graphicData>
        </a:graphic>
      </p:graphicFrame>
      <p:graphicFrame>
        <p:nvGraphicFramePr>
          <p:cNvPr id="17412" name="Object 4"/>
          <p:cNvGraphicFramePr>
            <a:graphicFrameLocks noChangeAspect="1"/>
          </p:cNvGraphicFramePr>
          <p:nvPr/>
        </p:nvGraphicFramePr>
        <p:xfrm>
          <a:off x="2247646" y="1495425"/>
          <a:ext cx="215900" cy="234950"/>
        </p:xfrm>
        <a:graphic>
          <a:graphicData uri="http://schemas.openxmlformats.org/presentationml/2006/ole">
            <p:oleObj spid="_x0000_s17412" name="Equation" r:id="rId5" imgW="127000" imgH="127000" progId="Equation.3">
              <p:embed/>
            </p:oleObj>
          </a:graphicData>
        </a:graphic>
      </p:graphicFrame>
      <p:graphicFrame>
        <p:nvGraphicFramePr>
          <p:cNvPr id="17413" name="Object 5"/>
          <p:cNvGraphicFramePr>
            <a:graphicFrameLocks noChangeAspect="1"/>
          </p:cNvGraphicFramePr>
          <p:nvPr/>
        </p:nvGraphicFramePr>
        <p:xfrm>
          <a:off x="4826000" y="1771650"/>
          <a:ext cx="215900" cy="234950"/>
        </p:xfrm>
        <a:graphic>
          <a:graphicData uri="http://schemas.openxmlformats.org/presentationml/2006/ole">
            <p:oleObj spid="_x0000_s17413" name="Equation" r:id="rId6" imgW="127000" imgH="127000" progId="Equation.3">
              <p:embed/>
            </p:oleObj>
          </a:graphicData>
        </a:graphic>
      </p:graphicFrame>
      <p:graphicFrame>
        <p:nvGraphicFramePr>
          <p:cNvPr id="17414" name="Object 6"/>
          <p:cNvGraphicFramePr>
            <a:graphicFrameLocks noChangeAspect="1"/>
          </p:cNvGraphicFramePr>
          <p:nvPr/>
        </p:nvGraphicFramePr>
        <p:xfrm>
          <a:off x="1180846" y="2333625"/>
          <a:ext cx="215900" cy="234950"/>
        </p:xfrm>
        <a:graphic>
          <a:graphicData uri="http://schemas.openxmlformats.org/presentationml/2006/ole">
            <p:oleObj spid="_x0000_s17414" name="Equation" r:id="rId7" imgW="127000" imgH="127000" progId="Equation.3">
              <p:embed/>
            </p:oleObj>
          </a:graphicData>
        </a:graphic>
      </p:graphicFrame>
      <p:graphicFrame>
        <p:nvGraphicFramePr>
          <p:cNvPr id="17415" name="Object 7"/>
          <p:cNvGraphicFramePr>
            <a:graphicFrameLocks noChangeAspect="1"/>
          </p:cNvGraphicFramePr>
          <p:nvPr/>
        </p:nvGraphicFramePr>
        <p:xfrm>
          <a:off x="7264146" y="2863850"/>
          <a:ext cx="215900" cy="234950"/>
        </p:xfrm>
        <a:graphic>
          <a:graphicData uri="http://schemas.openxmlformats.org/presentationml/2006/ole">
            <p:oleObj spid="_x0000_s17415" name="Equation" r:id="rId8" imgW="127000" imgH="127000" progId="Equation.3">
              <p:embed/>
            </p:oleObj>
          </a:graphicData>
        </a:graphic>
      </p:graphicFrame>
      <p:graphicFrame>
        <p:nvGraphicFramePr>
          <p:cNvPr id="17416" name="Object 8"/>
          <p:cNvGraphicFramePr>
            <a:graphicFrameLocks noChangeAspect="1"/>
          </p:cNvGraphicFramePr>
          <p:nvPr/>
        </p:nvGraphicFramePr>
        <p:xfrm>
          <a:off x="4902200" y="3146425"/>
          <a:ext cx="215900" cy="234950"/>
        </p:xfrm>
        <a:graphic>
          <a:graphicData uri="http://schemas.openxmlformats.org/presentationml/2006/ole">
            <p:oleObj spid="_x0000_s17416" name="Equation" r:id="rId9" imgW="127000" imgH="127000" progId="Equation.3">
              <p:embed/>
            </p:oleObj>
          </a:graphicData>
        </a:graphic>
      </p:graphicFrame>
      <p:graphicFrame>
        <p:nvGraphicFramePr>
          <p:cNvPr id="17417" name="Object 9"/>
          <p:cNvGraphicFramePr>
            <a:graphicFrameLocks noChangeAspect="1"/>
          </p:cNvGraphicFramePr>
          <p:nvPr/>
        </p:nvGraphicFramePr>
        <p:xfrm>
          <a:off x="1504696" y="3959225"/>
          <a:ext cx="215900" cy="234950"/>
        </p:xfrm>
        <a:graphic>
          <a:graphicData uri="http://schemas.openxmlformats.org/presentationml/2006/ole">
            <p:oleObj spid="_x0000_s17417" name="Equation" r:id="rId10" imgW="127000" imgH="127000" progId="Equation.3">
              <p:embed/>
            </p:oleObj>
          </a:graphicData>
        </a:graphic>
      </p:graphicFrame>
      <p:graphicFrame>
        <p:nvGraphicFramePr>
          <p:cNvPr id="17418" name="Object 10"/>
          <p:cNvGraphicFramePr>
            <a:graphicFrameLocks noChangeAspect="1"/>
          </p:cNvGraphicFramePr>
          <p:nvPr/>
        </p:nvGraphicFramePr>
        <p:xfrm>
          <a:off x="520446" y="4232275"/>
          <a:ext cx="215900" cy="234950"/>
        </p:xfrm>
        <a:graphic>
          <a:graphicData uri="http://schemas.openxmlformats.org/presentationml/2006/ole">
            <p:oleObj spid="_x0000_s17418" name="Equation" r:id="rId11" imgW="127000" imgH="127000" progId="Equation.3">
              <p:embed/>
            </p:oleObj>
          </a:graphicData>
        </a:graphic>
      </p:graphicFrame>
      <p:graphicFrame>
        <p:nvGraphicFramePr>
          <p:cNvPr id="13" name="Object 12"/>
          <p:cNvGraphicFramePr>
            <a:graphicFrameLocks noChangeAspect="1"/>
          </p:cNvGraphicFramePr>
          <p:nvPr/>
        </p:nvGraphicFramePr>
        <p:xfrm>
          <a:off x="1047496" y="4194175"/>
          <a:ext cx="266700" cy="381000"/>
        </p:xfrm>
        <a:graphic>
          <a:graphicData uri="http://schemas.openxmlformats.org/presentationml/2006/ole">
            <p:oleObj spid="_x0000_s17419" name="Equation" r:id="rId12" imgW="266700" imgH="381000" progId="Equation.3">
              <p:embed/>
            </p:oleObj>
          </a:graphicData>
        </a:graphic>
      </p:graphicFrame>
      <p:graphicFrame>
        <p:nvGraphicFramePr>
          <p:cNvPr id="17420" name="Object 12"/>
          <p:cNvGraphicFramePr>
            <a:graphicFrameLocks noChangeAspect="1"/>
          </p:cNvGraphicFramePr>
          <p:nvPr/>
        </p:nvGraphicFramePr>
        <p:xfrm>
          <a:off x="4686300" y="6448425"/>
          <a:ext cx="215900" cy="234950"/>
        </p:xfrm>
        <a:graphic>
          <a:graphicData uri="http://schemas.openxmlformats.org/presentationml/2006/ole">
            <p:oleObj spid="_x0000_s17420" name="Equation" r:id="rId13" imgW="127000" imgH="127000" progId="Equation.3">
              <p:embed/>
            </p:oleObj>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6118" y="347901"/>
            <a:ext cx="8568182" cy="6373574"/>
          </a:xfrm>
        </p:spPr>
        <p:txBody>
          <a:bodyPr>
            <a:noAutofit/>
          </a:bodyPr>
          <a:lstStyle/>
          <a:p>
            <a:pPr algn="l">
              <a:spcBef>
                <a:spcPts val="0"/>
              </a:spcBef>
            </a:pPr>
            <a:r>
              <a:rPr lang="en-US" sz="1800" smtClean="0">
                <a:solidFill>
                  <a:schemeClr val="tx1"/>
                </a:solidFill>
              </a:rPr>
              <a:t>What about if you have a population of  0s and 1s, and you sample from this population and are interested in the total number of 1s in your sample. Your book calls this total X. e.g. the number of people in your sample with type A blood. Usually we’re not interested in X: we’re interested in the PERCENTAGE,       with A blood in the sample, and we want to use this to estimate the PERCENTAGE, p, with type A blood in the population. </a:t>
            </a:r>
          </a:p>
          <a:p>
            <a:pPr algn="l">
              <a:spcBef>
                <a:spcPts val="0"/>
              </a:spcBef>
            </a:pPr>
            <a:r>
              <a:rPr lang="en-US" sz="1800" smtClean="0">
                <a:solidFill>
                  <a:schemeClr val="tx1"/>
                </a:solidFill>
              </a:rPr>
              <a:t>The formulas for X in the book are unnecessary and are also potentially misleading. They</a:t>
            </a:r>
          </a:p>
          <a:p>
            <a:pPr algn="l">
              <a:spcBef>
                <a:spcPts val="0"/>
              </a:spcBef>
            </a:pPr>
            <a:r>
              <a:rPr lang="en-US" sz="1800" smtClean="0">
                <a:solidFill>
                  <a:schemeClr val="tx1"/>
                </a:solidFill>
              </a:rPr>
              <a:t>don’t matter once you realize    is     and p is µ for such problems. If we view each value as 1 or 0, then the population percentage (p) is the same as the population mean μ. And</a:t>
            </a:r>
          </a:p>
          <a:p>
            <a:pPr algn="l">
              <a:spcBef>
                <a:spcPts val="0"/>
              </a:spcBef>
            </a:pPr>
            <a:r>
              <a:rPr lang="en-US" sz="1800" smtClean="0">
                <a:solidFill>
                  <a:schemeClr val="tx1"/>
                </a:solidFill>
              </a:rPr>
              <a:t>the sample percentage (    ) is the same as the sample mean    of all the 0s and 1s in the sample. So we don’t ever need separate formulas for    and p. They are special cases of the formulas for      and µ, where the data happen to be 0s and 1s.</a:t>
            </a:r>
          </a:p>
          <a:p>
            <a:pPr algn="l">
              <a:spcBef>
                <a:spcPts val="0"/>
              </a:spcBef>
            </a:pPr>
            <a:endParaRPr lang="en-US" sz="1800" smtClean="0">
              <a:solidFill>
                <a:schemeClr val="tx1"/>
              </a:solidFill>
            </a:endParaRPr>
          </a:p>
          <a:p>
            <a:pPr algn="l">
              <a:spcBef>
                <a:spcPts val="0"/>
              </a:spcBef>
            </a:pPr>
            <a:r>
              <a:rPr lang="en-US" sz="1800" smtClean="0">
                <a:solidFill>
                  <a:schemeClr val="tx1"/>
                </a:solidFill>
              </a:rPr>
              <a:t>Again, the CLT says that    is normally distributed with mean μ and the std deviation of </a:t>
            </a:r>
          </a:p>
          <a:p>
            <a:pPr algn="l">
              <a:spcBef>
                <a:spcPts val="0"/>
              </a:spcBef>
            </a:pPr>
            <a:r>
              <a:rPr lang="en-US" sz="1800" smtClean="0">
                <a:solidFill>
                  <a:schemeClr val="tx1"/>
                </a:solidFill>
              </a:rPr>
              <a:t>is      . This        is called the standard error for      . </a:t>
            </a:r>
          </a:p>
          <a:p>
            <a:pPr algn="l">
              <a:spcBef>
                <a:spcPts val="0"/>
              </a:spcBef>
            </a:pPr>
            <a:endParaRPr lang="en-US" sz="1800" smtClean="0">
              <a:solidFill>
                <a:schemeClr val="tx1"/>
              </a:solidFill>
            </a:endParaRPr>
          </a:p>
          <a:p>
            <a:pPr algn="l">
              <a:spcBef>
                <a:spcPts val="0"/>
              </a:spcBef>
            </a:pPr>
            <a:r>
              <a:rPr lang="en-US" sz="1800" smtClean="0">
                <a:solidFill>
                  <a:schemeClr val="tx1"/>
                </a:solidFill>
              </a:rPr>
              <a:t>Remember though that </a:t>
            </a:r>
            <a:r>
              <a:rPr lang="en-US" sz="1800" smtClean="0">
                <a:solidFill>
                  <a:schemeClr val="tx1"/>
                </a:solidFill>
                <a:latin typeface="Symbol"/>
              </a:rPr>
              <a:t>s</a:t>
            </a:r>
            <a:r>
              <a:rPr lang="en-US" sz="1800" smtClean="0">
                <a:solidFill>
                  <a:schemeClr val="tx1"/>
                </a:solidFill>
              </a:rPr>
              <a:t> is the std dev of the population. If all the values in the population are 1’s and 0’s, then </a:t>
            </a:r>
            <a:r>
              <a:rPr lang="en-US" sz="1800" smtClean="0">
                <a:solidFill>
                  <a:schemeClr val="tx1"/>
                </a:solidFill>
                <a:latin typeface="Symbol"/>
              </a:rPr>
              <a:t>s </a:t>
            </a:r>
            <a:r>
              <a:rPr lang="en-US" sz="1800" smtClean="0">
                <a:solidFill>
                  <a:schemeClr val="tx1"/>
                </a:solidFill>
              </a:rPr>
              <a:t>is the std dev of those numbers. In such situations, </a:t>
            </a:r>
            <a:r>
              <a:rPr lang="en-US" sz="1800" smtClean="0">
                <a:solidFill>
                  <a:schemeClr val="tx1"/>
                </a:solidFill>
                <a:latin typeface="Symbol"/>
              </a:rPr>
              <a:t>s</a:t>
            </a:r>
            <a:r>
              <a:rPr lang="en-US" sz="1800" smtClean="0">
                <a:solidFill>
                  <a:schemeClr val="tx1"/>
                </a:solidFill>
              </a:rPr>
              <a:t> =  where p = percentage of ones in population, and q = 1 − p = percentage of zeros.</a:t>
            </a:r>
            <a:endParaRPr lang="en-US" sz="1800">
              <a:solidFill>
                <a:schemeClr val="tx1"/>
              </a:solidFill>
              <a:latin typeface="Helvetica"/>
            </a:endParaRPr>
          </a:p>
          <a:p>
            <a:pPr algn="l">
              <a:spcBef>
                <a:spcPts val="0"/>
              </a:spcBef>
            </a:pPr>
            <a:endParaRPr lang="en-US" sz="1800" smtClean="0">
              <a:solidFill>
                <a:schemeClr val="tx1"/>
              </a:solidFill>
            </a:endParaRPr>
          </a:p>
          <a:p>
            <a:pPr algn="l">
              <a:spcBef>
                <a:spcPts val="0"/>
              </a:spcBef>
            </a:pPr>
            <a:r>
              <a:rPr lang="en-US" sz="1800" smtClean="0">
                <a:solidFill>
                  <a:schemeClr val="tx1"/>
                </a:solidFill>
              </a:rPr>
              <a:t>Forget the book’s equations for     and especially the equations for x which might confuse you. They have a crazy formula for the SE for a proportion involving n+4 instead of n. I have no idea where they got that from. Ignore it and use n.</a:t>
            </a:r>
          </a:p>
        </p:txBody>
      </p:sp>
      <p:sp>
        <p:nvSpPr>
          <p:cNvPr id="4" name="Slide Number Placeholder 3"/>
          <p:cNvSpPr>
            <a:spLocks noGrp="1"/>
          </p:cNvSpPr>
          <p:nvPr>
            <p:ph type="sldNum" sz="quarter" idx="12"/>
          </p:nvPr>
        </p:nvSpPr>
        <p:spPr/>
        <p:txBody>
          <a:bodyPr/>
          <a:lstStyle/>
          <a:p>
            <a:fld id="{4AE023AC-EDB1-FF4F-B69A-3E49EA04DA50}" type="slidenum">
              <a:rPr lang="en-US"/>
              <a:pPr/>
              <a:t>3</a:t>
            </a:fld>
            <a:endParaRPr lang="en-US"/>
          </a:p>
        </p:txBody>
      </p:sp>
      <p:graphicFrame>
        <p:nvGraphicFramePr>
          <p:cNvPr id="5" name="Object 4"/>
          <p:cNvGraphicFramePr>
            <a:graphicFrameLocks noChangeAspect="1"/>
          </p:cNvGraphicFramePr>
          <p:nvPr/>
        </p:nvGraphicFramePr>
        <p:xfrm>
          <a:off x="4445000" y="1219200"/>
          <a:ext cx="203200" cy="269875"/>
        </p:xfrm>
        <a:graphic>
          <a:graphicData uri="http://schemas.openxmlformats.org/presentationml/2006/ole">
            <p:oleObj spid="_x0000_s18434" name="Equation" r:id="rId3" imgW="127000" imgH="177800" progId="Equation.3">
              <p:embed/>
            </p:oleObj>
          </a:graphicData>
        </a:graphic>
      </p:graphicFrame>
      <p:graphicFrame>
        <p:nvGraphicFramePr>
          <p:cNvPr id="18435" name="Object 3"/>
          <p:cNvGraphicFramePr>
            <a:graphicFrameLocks noChangeAspect="1"/>
          </p:cNvGraphicFramePr>
          <p:nvPr/>
        </p:nvGraphicFramePr>
        <p:xfrm>
          <a:off x="3238500" y="2054225"/>
          <a:ext cx="203200" cy="269875"/>
        </p:xfrm>
        <a:graphic>
          <a:graphicData uri="http://schemas.openxmlformats.org/presentationml/2006/ole">
            <p:oleObj spid="_x0000_s18435" name="Equation" r:id="rId4" imgW="127000" imgH="177800" progId="Equation.3">
              <p:embed/>
            </p:oleObj>
          </a:graphicData>
        </a:graphic>
      </p:graphicFrame>
      <p:graphicFrame>
        <p:nvGraphicFramePr>
          <p:cNvPr id="18436" name="Object 4"/>
          <p:cNvGraphicFramePr>
            <a:graphicFrameLocks noChangeAspect="1"/>
          </p:cNvGraphicFramePr>
          <p:nvPr/>
        </p:nvGraphicFramePr>
        <p:xfrm>
          <a:off x="6057900" y="2613025"/>
          <a:ext cx="215900" cy="234950"/>
        </p:xfrm>
        <a:graphic>
          <a:graphicData uri="http://schemas.openxmlformats.org/presentationml/2006/ole">
            <p:oleObj spid="_x0000_s18436" name="Equation" r:id="rId5" imgW="127000" imgH="127000" progId="Equation.3">
              <p:embed/>
            </p:oleObj>
          </a:graphicData>
        </a:graphic>
      </p:graphicFrame>
      <p:graphicFrame>
        <p:nvGraphicFramePr>
          <p:cNvPr id="18437" name="Object 5"/>
          <p:cNvGraphicFramePr>
            <a:graphicFrameLocks noChangeAspect="1"/>
          </p:cNvGraphicFramePr>
          <p:nvPr/>
        </p:nvGraphicFramePr>
        <p:xfrm>
          <a:off x="5397500" y="2870200"/>
          <a:ext cx="203200" cy="269875"/>
        </p:xfrm>
        <a:graphic>
          <a:graphicData uri="http://schemas.openxmlformats.org/presentationml/2006/ole">
            <p:oleObj spid="_x0000_s18437" name="Equation" r:id="rId6" imgW="127000" imgH="177800" progId="Equation.3">
              <p:embed/>
            </p:oleObj>
          </a:graphicData>
        </a:graphic>
      </p:graphicFrame>
      <p:graphicFrame>
        <p:nvGraphicFramePr>
          <p:cNvPr id="18438" name="Object 6"/>
          <p:cNvGraphicFramePr>
            <a:graphicFrameLocks noChangeAspect="1"/>
          </p:cNvGraphicFramePr>
          <p:nvPr/>
        </p:nvGraphicFramePr>
        <p:xfrm>
          <a:off x="2781300" y="2613025"/>
          <a:ext cx="203200" cy="269875"/>
        </p:xfrm>
        <a:graphic>
          <a:graphicData uri="http://schemas.openxmlformats.org/presentationml/2006/ole">
            <p:oleObj spid="_x0000_s18438" name="Equation" r:id="rId7" imgW="127000" imgH="177800" progId="Equation.3">
              <p:embed/>
            </p:oleObj>
          </a:graphicData>
        </a:graphic>
      </p:graphicFrame>
      <p:graphicFrame>
        <p:nvGraphicFramePr>
          <p:cNvPr id="18439" name="Object 7"/>
          <p:cNvGraphicFramePr>
            <a:graphicFrameLocks noChangeAspect="1"/>
          </p:cNvGraphicFramePr>
          <p:nvPr/>
        </p:nvGraphicFramePr>
        <p:xfrm>
          <a:off x="3644900" y="2054225"/>
          <a:ext cx="215900" cy="234950"/>
        </p:xfrm>
        <a:graphic>
          <a:graphicData uri="http://schemas.openxmlformats.org/presentationml/2006/ole">
            <p:oleObj spid="_x0000_s18439" name="Equation" r:id="rId8" imgW="127000" imgH="127000" progId="Equation.3">
              <p:embed/>
            </p:oleObj>
          </a:graphicData>
        </a:graphic>
      </p:graphicFrame>
      <p:graphicFrame>
        <p:nvGraphicFramePr>
          <p:cNvPr id="18440" name="Object 8"/>
          <p:cNvGraphicFramePr>
            <a:graphicFrameLocks noChangeAspect="1"/>
          </p:cNvGraphicFramePr>
          <p:nvPr/>
        </p:nvGraphicFramePr>
        <p:xfrm>
          <a:off x="1663700" y="3140075"/>
          <a:ext cx="215900" cy="234950"/>
        </p:xfrm>
        <a:graphic>
          <a:graphicData uri="http://schemas.openxmlformats.org/presentationml/2006/ole">
            <p:oleObj spid="_x0000_s18440" name="Equation" r:id="rId9" imgW="127000" imgH="127000" progId="Equation.3">
              <p:embed/>
            </p:oleObj>
          </a:graphicData>
        </a:graphic>
      </p:graphicFrame>
      <p:graphicFrame>
        <p:nvGraphicFramePr>
          <p:cNvPr id="11" name="Object 10"/>
          <p:cNvGraphicFramePr>
            <a:graphicFrameLocks noChangeAspect="1"/>
          </p:cNvGraphicFramePr>
          <p:nvPr/>
        </p:nvGraphicFramePr>
        <p:xfrm>
          <a:off x="8705850" y="4826000"/>
          <a:ext cx="317500" cy="228600"/>
        </p:xfrm>
        <a:graphic>
          <a:graphicData uri="http://schemas.openxmlformats.org/presentationml/2006/ole">
            <p:oleObj spid="_x0000_s18441" name="Equation" r:id="rId10" imgW="317500" imgH="228600" progId="Equation.3">
              <p:embed/>
            </p:oleObj>
          </a:graphicData>
        </a:graphic>
      </p:graphicFrame>
      <p:graphicFrame>
        <p:nvGraphicFramePr>
          <p:cNvPr id="18442" name="Object 10"/>
          <p:cNvGraphicFramePr>
            <a:graphicFrameLocks noChangeAspect="1"/>
          </p:cNvGraphicFramePr>
          <p:nvPr/>
        </p:nvGraphicFramePr>
        <p:xfrm>
          <a:off x="3441700" y="5641975"/>
          <a:ext cx="203200" cy="269875"/>
        </p:xfrm>
        <a:graphic>
          <a:graphicData uri="http://schemas.openxmlformats.org/presentationml/2006/ole">
            <p:oleObj spid="_x0000_s18442" name="Equation" r:id="rId11" imgW="127000" imgH="177800" progId="Equation.3">
              <p:embed/>
            </p:oleObj>
          </a:graphicData>
        </a:graphic>
      </p:graphicFrame>
      <p:graphicFrame>
        <p:nvGraphicFramePr>
          <p:cNvPr id="18443" name="Object 11"/>
          <p:cNvGraphicFramePr>
            <a:graphicFrameLocks noChangeAspect="1"/>
          </p:cNvGraphicFramePr>
          <p:nvPr/>
        </p:nvGraphicFramePr>
        <p:xfrm>
          <a:off x="2673350" y="3702050"/>
          <a:ext cx="215900" cy="234950"/>
        </p:xfrm>
        <a:graphic>
          <a:graphicData uri="http://schemas.openxmlformats.org/presentationml/2006/ole">
            <p:oleObj spid="_x0000_s18443" name="Equation" r:id="rId12" imgW="127000" imgH="127000" progId="Equation.3">
              <p:embed/>
            </p:oleObj>
          </a:graphicData>
        </a:graphic>
      </p:graphicFrame>
      <p:graphicFrame>
        <p:nvGraphicFramePr>
          <p:cNvPr id="18444" name="Object 12"/>
          <p:cNvGraphicFramePr>
            <a:graphicFrameLocks noChangeAspect="1"/>
          </p:cNvGraphicFramePr>
          <p:nvPr/>
        </p:nvGraphicFramePr>
        <p:xfrm>
          <a:off x="8578850" y="3702050"/>
          <a:ext cx="215900" cy="234950"/>
        </p:xfrm>
        <a:graphic>
          <a:graphicData uri="http://schemas.openxmlformats.org/presentationml/2006/ole">
            <p:oleObj spid="_x0000_s18444" name="Equation" r:id="rId13" imgW="127000" imgH="127000" progId="Equation.3">
              <p:embed/>
            </p:oleObj>
          </a:graphicData>
        </a:graphic>
      </p:graphicFrame>
      <p:graphicFrame>
        <p:nvGraphicFramePr>
          <p:cNvPr id="18445" name="Object 13"/>
          <p:cNvGraphicFramePr>
            <a:graphicFrameLocks noChangeAspect="1"/>
          </p:cNvGraphicFramePr>
          <p:nvPr/>
        </p:nvGraphicFramePr>
        <p:xfrm>
          <a:off x="704850" y="3952875"/>
          <a:ext cx="266700" cy="381000"/>
        </p:xfrm>
        <a:graphic>
          <a:graphicData uri="http://schemas.openxmlformats.org/presentationml/2006/ole">
            <p:oleObj spid="_x0000_s18445" name="Equation" r:id="rId14" imgW="266700" imgH="381000" progId="Equation.3">
              <p:embed/>
            </p:oleObj>
          </a:graphicData>
        </a:graphic>
      </p:graphicFrame>
      <p:sp>
        <p:nvSpPr>
          <p:cNvPr id="16" name="TextBox 15"/>
          <p:cNvSpPr txBox="1"/>
          <p:nvPr/>
        </p:nvSpPr>
        <p:spPr>
          <a:xfrm>
            <a:off x="501650" y="0"/>
            <a:ext cx="3943350" cy="646331"/>
          </a:xfrm>
          <a:prstGeom prst="rect">
            <a:avLst/>
          </a:prstGeom>
          <a:noFill/>
        </p:spPr>
        <p:txBody>
          <a:bodyPr wrap="square" rtlCol="0">
            <a:spAutoFit/>
          </a:bodyPr>
          <a:lstStyle/>
          <a:p>
            <a:r>
              <a:rPr lang="en-US"/>
              <a:t>3. CLT for proportions.</a:t>
            </a:r>
          </a:p>
          <a:p>
            <a:endParaRPr lang="en-US"/>
          </a:p>
        </p:txBody>
      </p:sp>
      <p:graphicFrame>
        <p:nvGraphicFramePr>
          <p:cNvPr id="18446" name="Object 14"/>
          <p:cNvGraphicFramePr>
            <a:graphicFrameLocks noChangeAspect="1"/>
          </p:cNvGraphicFramePr>
          <p:nvPr/>
        </p:nvGraphicFramePr>
        <p:xfrm>
          <a:off x="1530350" y="3952875"/>
          <a:ext cx="266700" cy="381000"/>
        </p:xfrm>
        <a:graphic>
          <a:graphicData uri="http://schemas.openxmlformats.org/presentationml/2006/ole">
            <p:oleObj spid="_x0000_s18446" name="Equation" r:id="rId15" imgW="266700" imgH="381000" progId="Equation.3">
              <p:embed/>
            </p:oleObj>
          </a:graphicData>
        </a:graphic>
      </p:graphicFrame>
      <p:graphicFrame>
        <p:nvGraphicFramePr>
          <p:cNvPr id="18447" name="Object 15"/>
          <p:cNvGraphicFramePr>
            <a:graphicFrameLocks noChangeAspect="1"/>
          </p:cNvGraphicFramePr>
          <p:nvPr/>
        </p:nvGraphicFramePr>
        <p:xfrm>
          <a:off x="4756150" y="3990975"/>
          <a:ext cx="215900" cy="234950"/>
        </p:xfrm>
        <a:graphic>
          <a:graphicData uri="http://schemas.openxmlformats.org/presentationml/2006/ole">
            <p:oleObj spid="_x0000_s18447" name="Equation" r:id="rId16" imgW="127000" imgH="127000" progId="Equation.3">
              <p:embed/>
            </p:oleObj>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6118" y="347901"/>
            <a:ext cx="8453550" cy="6373574"/>
          </a:xfrm>
        </p:spPr>
        <p:txBody>
          <a:bodyPr>
            <a:noAutofit/>
          </a:bodyPr>
          <a:lstStyle/>
          <a:p>
            <a:pPr algn="l">
              <a:spcBef>
                <a:spcPts val="0"/>
              </a:spcBef>
            </a:pPr>
            <a:r>
              <a:rPr lang="en-US" sz="1800" smtClean="0">
                <a:solidFill>
                  <a:schemeClr val="tx1"/>
                </a:solidFill>
              </a:rPr>
              <a:t>4. Examples.</a:t>
            </a:r>
          </a:p>
          <a:p>
            <a:pPr algn="l">
              <a:spcBef>
                <a:spcPts val="0"/>
              </a:spcBef>
            </a:pPr>
            <a:r>
              <a:rPr lang="en-US" sz="1800" smtClean="0">
                <a:solidFill>
                  <a:schemeClr val="tx1"/>
                </a:solidFill>
              </a:rPr>
              <a:t>The average cow produces 20 pounds of wet manure per day, with a sd of 6 pounds. </a:t>
            </a:r>
          </a:p>
          <a:p>
            <a:pPr algn="l">
              <a:spcBef>
                <a:spcPts val="0"/>
              </a:spcBef>
            </a:pPr>
            <a:endParaRPr lang="en-US" sz="1800" smtClean="0">
              <a:solidFill>
                <a:schemeClr val="tx1"/>
              </a:solidFill>
            </a:endParaRPr>
          </a:p>
          <a:p>
            <a:pPr algn="l">
              <a:spcBef>
                <a:spcPts val="0"/>
              </a:spcBef>
            </a:pPr>
            <a:r>
              <a:rPr lang="en-US" sz="1800" smtClean="0">
                <a:solidFill>
                  <a:schemeClr val="tx1"/>
                </a:solidFill>
              </a:rPr>
              <a:t>Suppose we take a SRS (simple random sample) of 144 cows.</a:t>
            </a:r>
          </a:p>
          <a:p>
            <a:pPr algn="l">
              <a:spcBef>
                <a:spcPts val="0"/>
              </a:spcBef>
            </a:pPr>
            <a:r>
              <a:rPr lang="en-US" sz="1800" smtClean="0">
                <a:solidFill>
                  <a:schemeClr val="tx1"/>
                </a:solidFill>
              </a:rPr>
              <a:t>What is the probability that our sample mean will be greater than 21 pounds?</a:t>
            </a:r>
          </a:p>
          <a:p>
            <a:pPr algn="l">
              <a:spcBef>
                <a:spcPts val="0"/>
              </a:spcBef>
            </a:pPr>
            <a:r>
              <a:rPr lang="en-US" sz="1800" smtClean="0">
                <a:solidFill>
                  <a:schemeClr val="tx1"/>
                </a:solidFill>
              </a:rPr>
              <a:t>This is a SRS, and n is large, so    is N(20, 6/</a:t>
            </a:r>
            <a:r>
              <a:rPr lang="en-US" sz="1800" smtClean="0">
                <a:solidFill>
                  <a:schemeClr val="tx1"/>
                </a:solidFill>
                <a:latin typeface="Courier"/>
              </a:rPr>
              <a:t>√n</a:t>
            </a:r>
            <a:r>
              <a:rPr lang="en-US" sz="1800" smtClean="0">
                <a:solidFill>
                  <a:schemeClr val="tx1"/>
                </a:solidFill>
              </a:rPr>
              <a:t>) = N(20, .5). So we’re asking what the</a:t>
            </a:r>
          </a:p>
          <a:p>
            <a:pPr algn="l">
              <a:spcBef>
                <a:spcPts val="0"/>
              </a:spcBef>
            </a:pPr>
            <a:r>
              <a:rPr lang="en-US" sz="1800" smtClean="0">
                <a:solidFill>
                  <a:schemeClr val="tx1"/>
                </a:solidFill>
              </a:rPr>
              <a:t>chance is that</a:t>
            </a:r>
            <a:r>
              <a:rPr lang="en-US" sz="1800" b="1" smtClean="0">
                <a:solidFill>
                  <a:schemeClr val="tx1"/>
                </a:solidFill>
              </a:rPr>
              <a:t> a draw from a normal distribution with mean 20 and std dev 0.5 will be at least 21</a:t>
            </a:r>
            <a:r>
              <a:rPr lang="en-US" sz="1800" smtClean="0">
                <a:solidFill>
                  <a:schemeClr val="tx1"/>
                </a:solidFill>
              </a:rPr>
              <a:t>.</a:t>
            </a:r>
          </a:p>
          <a:p>
            <a:pPr algn="l">
              <a:spcBef>
                <a:spcPts val="0"/>
              </a:spcBef>
            </a:pPr>
            <a:r>
              <a:rPr lang="en-US" sz="1800" smtClean="0">
                <a:solidFill>
                  <a:schemeClr val="tx1"/>
                </a:solidFill>
              </a:rPr>
              <a:t>You know how to do this (subtract the mean and divide by the sd): this is the chance that a draw from a N(0,1) will be at least (21−20) ÷ 0.5 = 2.00, which from the tables is 1 − 0.9772 = 0.0228, or 2.28%.</a:t>
            </a:r>
          </a:p>
          <a:p>
            <a:pPr algn="l">
              <a:spcBef>
                <a:spcPts val="0"/>
              </a:spcBef>
            </a:pPr>
            <a:endParaRPr lang="en-US" sz="1800" smtClean="0">
              <a:solidFill>
                <a:schemeClr val="tx1"/>
              </a:solidFill>
            </a:endParaRPr>
          </a:p>
          <a:p>
            <a:pPr algn="l">
              <a:spcBef>
                <a:spcPts val="0"/>
              </a:spcBef>
            </a:pPr>
            <a:r>
              <a:rPr lang="en-US" sz="1800" smtClean="0">
                <a:solidFill>
                  <a:schemeClr val="tx1"/>
                </a:solidFill>
              </a:rPr>
              <a:t>What is the probability that the amount for one individual cow will be greater than 21?</a:t>
            </a:r>
          </a:p>
          <a:p>
            <a:pPr algn="l">
              <a:spcBef>
                <a:spcPts val="0"/>
              </a:spcBef>
            </a:pPr>
            <a:r>
              <a:rPr lang="en-US" sz="1800" smtClean="0">
                <a:solidFill>
                  <a:schemeClr val="tx1"/>
                </a:solidFill>
              </a:rPr>
              <a:t>Can’t answer that question. Not enough info.</a:t>
            </a:r>
          </a:p>
          <a:p>
            <a:pPr algn="l">
              <a:spcBef>
                <a:spcPts val="0"/>
              </a:spcBef>
            </a:pPr>
            <a:r>
              <a:rPr lang="en-US" sz="1800" smtClean="0">
                <a:solidFill>
                  <a:schemeClr val="tx1"/>
                </a:solidFill>
              </a:rPr>
              <a:t>But suppose we also knew that the population of cow excretions was normally distributed. Then we could do it.</a:t>
            </a:r>
          </a:p>
          <a:p>
            <a:pPr algn="l">
              <a:spcBef>
                <a:spcPts val="0"/>
              </a:spcBef>
            </a:pPr>
            <a:r>
              <a:rPr lang="en-US" sz="1800" smtClean="0">
                <a:solidFill>
                  <a:schemeClr val="tx1"/>
                </a:solidFill>
              </a:rPr>
              <a:t>The answer would be: the chance that a draw from a N(20, 6) is at least 21, which is the</a:t>
            </a:r>
          </a:p>
          <a:p>
            <a:pPr algn="l">
              <a:spcBef>
                <a:spcPts val="0"/>
              </a:spcBef>
            </a:pPr>
            <a:r>
              <a:rPr lang="en-US" sz="1800" smtClean="0">
                <a:solidFill>
                  <a:schemeClr val="tx1"/>
                </a:solidFill>
              </a:rPr>
              <a:t>chance that a N(0, 1) is at least (21-20) ÷ 6 = 0.17, which from the tables is 1 − .5675 = 0.4325, or 43.25%.</a:t>
            </a:r>
          </a:p>
        </p:txBody>
      </p:sp>
      <p:sp>
        <p:nvSpPr>
          <p:cNvPr id="4" name="Slide Number Placeholder 3"/>
          <p:cNvSpPr>
            <a:spLocks noGrp="1"/>
          </p:cNvSpPr>
          <p:nvPr>
            <p:ph type="sldNum" sz="quarter" idx="12"/>
          </p:nvPr>
        </p:nvSpPr>
        <p:spPr/>
        <p:txBody>
          <a:bodyPr/>
          <a:lstStyle/>
          <a:p>
            <a:fld id="{4AE023AC-EDB1-FF4F-B69A-3E49EA04DA50}" type="slidenum">
              <a:rPr lang="en-US"/>
              <a:pPr/>
              <a:t>4</a:t>
            </a:fld>
            <a:endParaRPr lang="en-US"/>
          </a:p>
        </p:txBody>
      </p:sp>
      <p:graphicFrame>
        <p:nvGraphicFramePr>
          <p:cNvPr id="19458" name="Object 2"/>
          <p:cNvGraphicFramePr>
            <a:graphicFrameLocks noChangeAspect="1"/>
          </p:cNvGraphicFramePr>
          <p:nvPr/>
        </p:nvGraphicFramePr>
        <p:xfrm>
          <a:off x="3263900" y="1790700"/>
          <a:ext cx="215900" cy="234950"/>
        </p:xfrm>
        <a:graphic>
          <a:graphicData uri="http://schemas.openxmlformats.org/presentationml/2006/ole">
            <p:oleObj spid="_x0000_s19458" name="Equation" r:id="rId3" imgW="127000" imgH="127000" progId="Equation.3">
              <p:embed/>
            </p:oleObj>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6118" y="347901"/>
            <a:ext cx="8453550" cy="6373574"/>
          </a:xfrm>
        </p:spPr>
        <p:txBody>
          <a:bodyPr>
            <a:noAutofit/>
          </a:bodyPr>
          <a:lstStyle/>
          <a:p>
            <a:pPr algn="l">
              <a:spcBef>
                <a:spcPts val="0"/>
              </a:spcBef>
            </a:pPr>
            <a:r>
              <a:rPr lang="en-US" sz="1800" smtClean="0">
                <a:solidFill>
                  <a:schemeClr val="tx1"/>
                </a:solidFill>
              </a:rPr>
              <a:t>Another example.</a:t>
            </a:r>
          </a:p>
          <a:p>
            <a:pPr algn="l">
              <a:spcBef>
                <a:spcPts val="0"/>
              </a:spcBef>
            </a:pPr>
            <a:r>
              <a:rPr lang="en-US" sz="1800" smtClean="0">
                <a:solidFill>
                  <a:schemeClr val="tx1"/>
                </a:solidFill>
              </a:rPr>
              <a:t>Suppose that 90% of the cows are dairy cows. In a SRS of 144 cows, what’s the probability that at least 80% of the cows in our sample are dairy cows.</a:t>
            </a:r>
          </a:p>
          <a:p>
            <a:pPr algn="l">
              <a:spcBef>
                <a:spcPts val="0"/>
              </a:spcBef>
            </a:pPr>
            <a:r>
              <a:rPr lang="en-US" sz="1800" smtClean="0">
                <a:solidFill>
                  <a:schemeClr val="tx1"/>
                </a:solidFill>
              </a:rPr>
              <a:t>Answer: this is P(    &gt; 0.80) = P(    &gt; 0.80), </a:t>
            </a:r>
          </a:p>
          <a:p>
            <a:pPr algn="l">
              <a:spcBef>
                <a:spcPts val="0"/>
              </a:spcBef>
            </a:pPr>
            <a:r>
              <a:rPr lang="en-US" sz="1800" smtClean="0">
                <a:solidFill>
                  <a:schemeClr val="tx1"/>
                </a:solidFill>
              </a:rPr>
              <a:t>which is the probability that a draw from a N(0.9,       ) is &gt; 0.80.</a:t>
            </a:r>
          </a:p>
          <a:p>
            <a:pPr algn="l">
              <a:spcBef>
                <a:spcPts val="0"/>
              </a:spcBef>
            </a:pPr>
            <a:r>
              <a:rPr lang="en-US" sz="1800" smtClean="0">
                <a:solidFill>
                  <a:schemeClr val="tx1"/>
                </a:solidFill>
              </a:rPr>
              <a:t>What’s         ?  </a:t>
            </a:r>
          </a:p>
          <a:p>
            <a:pPr algn="l">
              <a:spcBef>
                <a:spcPts val="0"/>
              </a:spcBef>
            </a:pPr>
            <a:r>
              <a:rPr lang="en-US" sz="1800" smtClean="0">
                <a:solidFill>
                  <a:schemeClr val="tx1"/>
                </a:solidFill>
              </a:rPr>
              <a:t>n = 144. </a:t>
            </a:r>
          </a:p>
          <a:p>
            <a:pPr algn="l">
              <a:spcBef>
                <a:spcPts val="0"/>
              </a:spcBef>
            </a:pPr>
            <a:r>
              <a:rPr lang="en-US" sz="1800" smtClean="0">
                <a:solidFill>
                  <a:schemeClr val="tx1"/>
                </a:solidFill>
                <a:latin typeface="Symbol"/>
              </a:rPr>
              <a:t>s = </a:t>
            </a:r>
            <a:r>
              <a:rPr lang="en-US" sz="1800" smtClean="0">
                <a:solidFill>
                  <a:schemeClr val="tx1"/>
                </a:solidFill>
              </a:rPr>
              <a:t>        =               = </a:t>
            </a:r>
            <a:r>
              <a:rPr lang="en-US" sz="1800" smtClean="0">
                <a:solidFill>
                  <a:schemeClr val="tx1"/>
                </a:solidFill>
                <a:latin typeface="Courier"/>
              </a:rPr>
              <a:t>√</a:t>
            </a:r>
            <a:r>
              <a:rPr lang="en-US" sz="1800" smtClean="0">
                <a:solidFill>
                  <a:schemeClr val="tx1"/>
                </a:solidFill>
              </a:rPr>
              <a:t>0.09 = 0.3.</a:t>
            </a:r>
          </a:p>
          <a:p>
            <a:pPr algn="l">
              <a:spcBef>
                <a:spcPts val="0"/>
              </a:spcBef>
            </a:pPr>
            <a:r>
              <a:rPr lang="en-US" sz="1800" smtClean="0">
                <a:solidFill>
                  <a:schemeClr val="tx1"/>
                </a:solidFill>
              </a:rPr>
              <a:t>So,      = 0.3/12 = 0.025.</a:t>
            </a:r>
          </a:p>
          <a:p>
            <a:pPr algn="l">
              <a:spcBef>
                <a:spcPts val="0"/>
              </a:spcBef>
            </a:pPr>
            <a:endParaRPr lang="en-US" sz="1800" smtClean="0">
              <a:solidFill>
                <a:schemeClr val="tx1"/>
              </a:solidFill>
            </a:endParaRPr>
          </a:p>
          <a:p>
            <a:pPr algn="l">
              <a:spcBef>
                <a:spcPts val="0"/>
              </a:spcBef>
            </a:pPr>
            <a:r>
              <a:rPr lang="en-US" sz="1800" smtClean="0">
                <a:solidFill>
                  <a:schemeClr val="tx1"/>
                </a:solidFill>
              </a:rPr>
              <a:t>We want the probability that a draw from a N(0.9, 0.025) is at least 0.80.</a:t>
            </a:r>
          </a:p>
          <a:p>
            <a:pPr algn="l">
              <a:spcBef>
                <a:spcPts val="0"/>
              </a:spcBef>
            </a:pPr>
            <a:r>
              <a:rPr lang="en-US" sz="1800" smtClean="0">
                <a:solidFill>
                  <a:schemeClr val="tx1"/>
                </a:solidFill>
              </a:rPr>
              <a:t>This is the probability that a N(0, 1) draw is at least (0.80−0.9) ÷ 0.025 = −4.00.</a:t>
            </a:r>
          </a:p>
          <a:p>
            <a:pPr algn="l">
              <a:spcBef>
                <a:spcPts val="0"/>
              </a:spcBef>
            </a:pPr>
            <a:r>
              <a:rPr lang="en-US" sz="1800" smtClean="0">
                <a:solidFill>
                  <a:schemeClr val="tx1"/>
                </a:solidFill>
              </a:rPr>
              <a:t>-4.00 is off the charts. For the closest number on the chart, the probability of being greater than that number is 0.9998 or 99.98%, so all we can say is the probability is at least 99.98%.</a:t>
            </a:r>
          </a:p>
        </p:txBody>
      </p:sp>
      <p:sp>
        <p:nvSpPr>
          <p:cNvPr id="4" name="Slide Number Placeholder 3"/>
          <p:cNvSpPr>
            <a:spLocks noGrp="1"/>
          </p:cNvSpPr>
          <p:nvPr>
            <p:ph type="sldNum" sz="quarter" idx="12"/>
          </p:nvPr>
        </p:nvSpPr>
        <p:spPr/>
        <p:txBody>
          <a:bodyPr/>
          <a:lstStyle/>
          <a:p>
            <a:fld id="{4AE023AC-EDB1-FF4F-B69A-3E49EA04DA50}" type="slidenum">
              <a:rPr lang="en-US"/>
              <a:pPr/>
              <a:t>5</a:t>
            </a:fld>
            <a:endParaRPr lang="en-US"/>
          </a:p>
        </p:txBody>
      </p:sp>
      <p:graphicFrame>
        <p:nvGraphicFramePr>
          <p:cNvPr id="19458" name="Object 2"/>
          <p:cNvGraphicFramePr>
            <a:graphicFrameLocks noChangeAspect="1"/>
          </p:cNvGraphicFramePr>
          <p:nvPr/>
        </p:nvGraphicFramePr>
        <p:xfrm>
          <a:off x="3314700" y="1219200"/>
          <a:ext cx="215900" cy="234950"/>
        </p:xfrm>
        <a:graphic>
          <a:graphicData uri="http://schemas.openxmlformats.org/presentationml/2006/ole">
            <p:oleObj spid="_x0000_s20482" name="Equation" r:id="rId3" imgW="127000" imgH="127000" progId="Equation.3">
              <p:embed/>
            </p:oleObj>
          </a:graphicData>
        </a:graphic>
      </p:graphicFrame>
      <p:graphicFrame>
        <p:nvGraphicFramePr>
          <p:cNvPr id="20483" name="Object 3"/>
          <p:cNvGraphicFramePr>
            <a:graphicFrameLocks noChangeAspect="1"/>
          </p:cNvGraphicFramePr>
          <p:nvPr/>
        </p:nvGraphicFramePr>
        <p:xfrm>
          <a:off x="2082800" y="1219200"/>
          <a:ext cx="203200" cy="269875"/>
        </p:xfrm>
        <a:graphic>
          <a:graphicData uri="http://schemas.openxmlformats.org/presentationml/2006/ole">
            <p:oleObj spid="_x0000_s20483" name="Equation" r:id="rId4" imgW="127000" imgH="177800" progId="Equation.3">
              <p:embed/>
            </p:oleObj>
          </a:graphicData>
        </a:graphic>
      </p:graphicFrame>
      <p:graphicFrame>
        <p:nvGraphicFramePr>
          <p:cNvPr id="20484" name="Object 4"/>
          <p:cNvGraphicFramePr>
            <a:graphicFrameLocks noChangeAspect="1"/>
          </p:cNvGraphicFramePr>
          <p:nvPr/>
        </p:nvGraphicFramePr>
        <p:xfrm>
          <a:off x="927100" y="2349500"/>
          <a:ext cx="317500" cy="228600"/>
        </p:xfrm>
        <a:graphic>
          <a:graphicData uri="http://schemas.openxmlformats.org/presentationml/2006/ole">
            <p:oleObj spid="_x0000_s20484" name="Equation" r:id="rId5" imgW="317500" imgH="228600" progId="Equation.3">
              <p:embed/>
            </p:oleObj>
          </a:graphicData>
        </a:graphic>
      </p:graphicFrame>
      <p:graphicFrame>
        <p:nvGraphicFramePr>
          <p:cNvPr id="20485" name="Object 5"/>
          <p:cNvGraphicFramePr>
            <a:graphicFrameLocks noChangeAspect="1"/>
          </p:cNvGraphicFramePr>
          <p:nvPr/>
        </p:nvGraphicFramePr>
        <p:xfrm>
          <a:off x="5162882" y="1454150"/>
          <a:ext cx="266700" cy="381000"/>
        </p:xfrm>
        <a:graphic>
          <a:graphicData uri="http://schemas.openxmlformats.org/presentationml/2006/ole">
            <p:oleObj spid="_x0000_s20485" name="Equation" r:id="rId6" imgW="266700" imgH="381000" progId="Equation.3">
              <p:embed/>
            </p:oleObj>
          </a:graphicData>
        </a:graphic>
      </p:graphicFrame>
      <p:graphicFrame>
        <p:nvGraphicFramePr>
          <p:cNvPr id="20486" name="Object 6"/>
          <p:cNvGraphicFramePr>
            <a:graphicFrameLocks noChangeAspect="1"/>
          </p:cNvGraphicFramePr>
          <p:nvPr/>
        </p:nvGraphicFramePr>
        <p:xfrm>
          <a:off x="1282700" y="1784350"/>
          <a:ext cx="266700" cy="381000"/>
        </p:xfrm>
        <a:graphic>
          <a:graphicData uri="http://schemas.openxmlformats.org/presentationml/2006/ole">
            <p:oleObj spid="_x0000_s20486" name="Equation" r:id="rId7" imgW="266700" imgH="381000" progId="Equation.3">
              <p:embed/>
            </p:oleObj>
          </a:graphicData>
        </a:graphic>
      </p:graphicFrame>
      <p:graphicFrame>
        <p:nvGraphicFramePr>
          <p:cNvPr id="20487" name="Object 7"/>
          <p:cNvGraphicFramePr>
            <a:graphicFrameLocks noChangeAspect="1"/>
          </p:cNvGraphicFramePr>
          <p:nvPr/>
        </p:nvGraphicFramePr>
        <p:xfrm>
          <a:off x="1441450" y="2355850"/>
          <a:ext cx="711200" cy="215900"/>
        </p:xfrm>
        <a:graphic>
          <a:graphicData uri="http://schemas.openxmlformats.org/presentationml/2006/ole">
            <p:oleObj spid="_x0000_s20487" name="Equation" r:id="rId8" imgW="711200" imgH="215900" progId="Equation.3">
              <p:embed/>
            </p:oleObj>
          </a:graphicData>
        </a:graphic>
      </p:graphicFrame>
      <p:graphicFrame>
        <p:nvGraphicFramePr>
          <p:cNvPr id="20488" name="Object 8"/>
          <p:cNvGraphicFramePr>
            <a:graphicFrameLocks noChangeAspect="1"/>
          </p:cNvGraphicFramePr>
          <p:nvPr/>
        </p:nvGraphicFramePr>
        <p:xfrm>
          <a:off x="793750" y="2578100"/>
          <a:ext cx="266700" cy="381000"/>
        </p:xfrm>
        <a:graphic>
          <a:graphicData uri="http://schemas.openxmlformats.org/presentationml/2006/ole">
            <p:oleObj spid="_x0000_s20488" name="Equation" r:id="rId9" imgW="266700" imgH="381000" progId="Equation.3">
              <p:embed/>
            </p:oleObj>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6118" y="347901"/>
            <a:ext cx="8453550" cy="6373574"/>
          </a:xfrm>
        </p:spPr>
        <p:txBody>
          <a:bodyPr>
            <a:noAutofit/>
          </a:bodyPr>
          <a:lstStyle/>
          <a:p>
            <a:pPr algn="l">
              <a:spcBef>
                <a:spcPts val="0"/>
              </a:spcBef>
            </a:pPr>
            <a:r>
              <a:rPr lang="en-US" sz="1800" smtClean="0">
                <a:solidFill>
                  <a:schemeClr val="tx1"/>
                </a:solidFill>
              </a:rPr>
              <a:t>5. </a:t>
            </a:r>
            <a:r>
              <a:rPr lang="en-US" sz="1800" smtClean="0">
                <a:solidFill>
                  <a:schemeClr val="tx1"/>
                </a:solidFill>
                <a:latin typeface="Symbol"/>
              </a:rPr>
              <a:t>s</a:t>
            </a:r>
            <a:r>
              <a:rPr lang="en-US" sz="1800" smtClean="0">
                <a:solidFill>
                  <a:schemeClr val="tx1"/>
                </a:solidFill>
              </a:rPr>
              <a:t> versus           .</a:t>
            </a:r>
          </a:p>
          <a:p>
            <a:pPr algn="l">
              <a:spcBef>
                <a:spcPts val="0"/>
              </a:spcBef>
            </a:pPr>
            <a:endParaRPr lang="en-US" sz="1800" smtClean="0">
              <a:solidFill>
                <a:schemeClr val="tx1"/>
              </a:solidFill>
            </a:endParaRPr>
          </a:p>
          <a:p>
            <a:pPr algn="l">
              <a:spcBef>
                <a:spcPts val="0"/>
              </a:spcBef>
            </a:pPr>
            <a:r>
              <a:rPr lang="en-US" sz="1800" smtClean="0">
                <a:solidFill>
                  <a:schemeClr val="tx1"/>
                </a:solidFill>
              </a:rPr>
              <a:t>The issue here is whether you are interested in one draw or a sample of draws.</a:t>
            </a:r>
          </a:p>
          <a:p>
            <a:pPr algn="l">
              <a:spcBef>
                <a:spcPts val="0"/>
              </a:spcBef>
            </a:pPr>
            <a:endParaRPr lang="en-US" sz="1800" smtClean="0">
              <a:solidFill>
                <a:schemeClr val="tx1"/>
              </a:solidFill>
              <a:latin typeface="Symbol"/>
            </a:endParaRPr>
          </a:p>
          <a:p>
            <a:pPr algn="l">
              <a:spcBef>
                <a:spcPts val="0"/>
              </a:spcBef>
            </a:pPr>
            <a:r>
              <a:rPr lang="en-US" sz="1800" smtClean="0">
                <a:solidFill>
                  <a:schemeClr val="tx1"/>
                </a:solidFill>
                <a:latin typeface="Symbol"/>
              </a:rPr>
              <a:t>s</a:t>
            </a:r>
            <a:r>
              <a:rPr lang="en-US" sz="1800" smtClean="0">
                <a:solidFill>
                  <a:schemeClr val="tx1"/>
                </a:solidFill>
              </a:rPr>
              <a:t> tells you how much ONE DRAW typically differs from the mean.</a:t>
            </a:r>
          </a:p>
          <a:p>
            <a:pPr algn="l">
              <a:spcBef>
                <a:spcPts val="0"/>
              </a:spcBef>
            </a:pPr>
            <a:endParaRPr lang="en-US" sz="1800" smtClean="0">
              <a:solidFill>
                <a:schemeClr val="tx1"/>
              </a:solidFill>
            </a:endParaRPr>
          </a:p>
          <a:p>
            <a:pPr algn="l">
              <a:spcBef>
                <a:spcPts val="0"/>
              </a:spcBef>
            </a:pPr>
            <a:r>
              <a:rPr lang="en-US" sz="1800" smtClean="0">
                <a:solidFill>
                  <a:schemeClr val="tx1"/>
                </a:solidFill>
              </a:rPr>
              <a:t>    is how much      , the mean of SEVERAL DRAWS, typically differs from the mean.</a:t>
            </a:r>
          </a:p>
          <a:p>
            <a:pPr algn="l">
              <a:spcBef>
                <a:spcPts val="0"/>
              </a:spcBef>
            </a:pPr>
            <a:endParaRPr lang="en-US" sz="1800" smtClean="0">
              <a:solidFill>
                <a:schemeClr val="tx1"/>
              </a:solidFill>
            </a:endParaRPr>
          </a:p>
          <a:p>
            <a:pPr algn="l">
              <a:spcBef>
                <a:spcPts val="0"/>
              </a:spcBef>
            </a:pPr>
            <a:r>
              <a:rPr lang="en-US" sz="1800" smtClean="0">
                <a:solidFill>
                  <a:schemeClr val="tx1"/>
                </a:solidFill>
              </a:rPr>
              <a:t>6. Assumptions.</a:t>
            </a:r>
          </a:p>
          <a:p>
            <a:pPr algn="l">
              <a:spcBef>
                <a:spcPts val="0"/>
              </a:spcBef>
            </a:pPr>
            <a:r>
              <a:rPr lang="en-US" sz="1800" smtClean="0">
                <a:solidFill>
                  <a:schemeClr val="tx1"/>
                </a:solidFill>
              </a:rPr>
              <a:t>The assumptions are important here.</a:t>
            </a:r>
          </a:p>
          <a:p>
            <a:pPr algn="l">
              <a:spcBef>
                <a:spcPts val="0"/>
              </a:spcBef>
            </a:pPr>
            <a:r>
              <a:rPr lang="en-US" sz="1800" smtClean="0">
                <a:solidFill>
                  <a:schemeClr val="tx1"/>
                </a:solidFill>
              </a:rPr>
              <a:t>The CLT says that if we have a SRS, n is large, and </a:t>
            </a:r>
            <a:r>
              <a:rPr lang="en-US" sz="1800" smtClean="0">
                <a:solidFill>
                  <a:schemeClr val="tx1"/>
                </a:solidFill>
                <a:latin typeface="Symbol"/>
              </a:rPr>
              <a:t>s</a:t>
            </a:r>
            <a:r>
              <a:rPr lang="en-US" sz="1800" smtClean="0">
                <a:solidFill>
                  <a:schemeClr val="tx1"/>
                </a:solidFill>
              </a:rPr>
              <a:t> is known, then      ~ N(µ,     ).</a:t>
            </a:r>
          </a:p>
          <a:p>
            <a:pPr algn="l">
              <a:spcBef>
                <a:spcPts val="0"/>
              </a:spcBef>
            </a:pPr>
            <a:r>
              <a:rPr lang="en-US" sz="1800" smtClean="0">
                <a:solidFill>
                  <a:schemeClr val="tx1"/>
                </a:solidFill>
              </a:rPr>
              <a:t> </a:t>
            </a:r>
          </a:p>
          <a:p>
            <a:pPr algn="l">
              <a:spcBef>
                <a:spcPts val="0"/>
              </a:spcBef>
            </a:pPr>
            <a:r>
              <a:rPr lang="en-US" sz="1800" smtClean="0">
                <a:solidFill>
                  <a:schemeClr val="tx1"/>
                </a:solidFill>
              </a:rPr>
              <a:t>Don’t need SRS if the obs. are iid (independent and identically distributed) with mean µ.</a:t>
            </a:r>
          </a:p>
          <a:p>
            <a:pPr algn="l">
              <a:spcBef>
                <a:spcPts val="0"/>
              </a:spcBef>
            </a:pPr>
            <a:r>
              <a:rPr lang="en-US" sz="1800" smtClean="0">
                <a:solidFill>
                  <a:schemeClr val="tx1"/>
                </a:solidFill>
              </a:rPr>
              <a:t>Don’t need n large if population is normal.</a:t>
            </a:r>
          </a:p>
          <a:p>
            <a:pPr algn="l">
              <a:spcBef>
                <a:spcPts val="0"/>
              </a:spcBef>
            </a:pPr>
            <a:r>
              <a:rPr lang="en-US" sz="1800" smtClean="0">
                <a:solidFill>
                  <a:schemeClr val="tx1"/>
                </a:solidFill>
              </a:rPr>
              <a:t>But, if n is small and pop. is not known to be normal, we’re stuck. Need more info.</a:t>
            </a:r>
          </a:p>
          <a:p>
            <a:pPr algn="l">
              <a:spcBef>
                <a:spcPts val="0"/>
              </a:spcBef>
            </a:pPr>
            <a:endParaRPr lang="en-US" sz="1800" smtClean="0">
              <a:solidFill>
                <a:schemeClr val="tx1"/>
              </a:solidFill>
            </a:endParaRPr>
          </a:p>
          <a:p>
            <a:pPr algn="l">
              <a:spcBef>
                <a:spcPts val="0"/>
              </a:spcBef>
            </a:pPr>
            <a:r>
              <a:rPr lang="en-US" sz="1800" smtClean="0">
                <a:solidFill>
                  <a:schemeClr val="tx1"/>
                </a:solidFill>
              </a:rPr>
              <a:t>Large n?</a:t>
            </a:r>
          </a:p>
          <a:p>
            <a:pPr algn="l">
              <a:spcBef>
                <a:spcPts val="0"/>
              </a:spcBef>
            </a:pPr>
            <a:r>
              <a:rPr lang="en-US" sz="1800" smtClean="0">
                <a:solidFill>
                  <a:schemeClr val="tx1"/>
                </a:solidFill>
              </a:rPr>
              <a:t>For non-0-1 problems, n ≥ 25 is often large enough. Let’s use this rule of thumb.</a:t>
            </a:r>
          </a:p>
          <a:p>
            <a:pPr algn="l">
              <a:spcBef>
                <a:spcPts val="0"/>
              </a:spcBef>
            </a:pPr>
            <a:r>
              <a:rPr lang="en-US" sz="1800" smtClean="0">
                <a:solidFill>
                  <a:schemeClr val="tx1"/>
                </a:solidFill>
              </a:rPr>
              <a:t>For 0-1 problems, the general rule of thumb is that n      and n      must both be ≥ 10.</a:t>
            </a:r>
          </a:p>
          <a:p>
            <a:pPr algn="l">
              <a:spcBef>
                <a:spcPts val="0"/>
              </a:spcBef>
            </a:pPr>
            <a:r>
              <a:rPr lang="en-US" sz="1800" smtClean="0">
                <a:solidFill>
                  <a:schemeClr val="tx1"/>
                </a:solidFill>
              </a:rPr>
              <a:t>In other words, there must be at least 10 of each type in the sample.</a:t>
            </a:r>
          </a:p>
          <a:p>
            <a:pPr algn="l">
              <a:spcBef>
                <a:spcPts val="0"/>
              </a:spcBef>
            </a:pPr>
            <a:endParaRPr lang="en-US" sz="1800" smtClean="0">
              <a:solidFill>
                <a:schemeClr val="tx1"/>
              </a:solidFill>
              <a:latin typeface="Helvetica"/>
            </a:endParaRPr>
          </a:p>
          <a:p>
            <a:pPr algn="l">
              <a:spcBef>
                <a:spcPts val="0"/>
              </a:spcBef>
            </a:pPr>
            <a:r>
              <a:rPr lang="en-US" sz="1800" smtClean="0">
                <a:solidFill>
                  <a:schemeClr val="tx1"/>
                </a:solidFill>
                <a:latin typeface="Helvetica"/>
              </a:rPr>
              <a:t>If n is large and you don’t know </a:t>
            </a:r>
            <a:r>
              <a:rPr lang="en-US" sz="1800" smtClean="0">
                <a:solidFill>
                  <a:schemeClr val="tx1"/>
                </a:solidFill>
                <a:latin typeface="Symbol"/>
              </a:rPr>
              <a:t>s</a:t>
            </a:r>
            <a:r>
              <a:rPr lang="en-US" sz="1800" smtClean="0">
                <a:solidFill>
                  <a:schemeClr val="tx1"/>
                </a:solidFill>
              </a:rPr>
              <a:t>, you can plug in s, the sd of your sample.</a:t>
            </a:r>
          </a:p>
          <a:p>
            <a:pPr algn="l">
              <a:spcBef>
                <a:spcPts val="0"/>
              </a:spcBef>
            </a:pPr>
            <a:r>
              <a:rPr lang="en-US" sz="1800" smtClean="0">
                <a:solidFill>
                  <a:schemeClr val="tx1"/>
                </a:solidFill>
                <a:latin typeface="Helvetica"/>
              </a:rPr>
              <a:t>If n is small, pop. is normal, and you use s for </a:t>
            </a:r>
            <a:r>
              <a:rPr lang="en-US" sz="1800" smtClean="0">
                <a:solidFill>
                  <a:schemeClr val="tx1"/>
                </a:solidFill>
                <a:latin typeface="Symbol"/>
              </a:rPr>
              <a:t>s</a:t>
            </a:r>
            <a:r>
              <a:rPr lang="en-US" sz="1800" smtClean="0">
                <a:solidFill>
                  <a:schemeClr val="tx1"/>
                </a:solidFill>
              </a:rPr>
              <a:t>, then the distribution is t, not N.</a:t>
            </a:r>
            <a:endParaRPr lang="en-US" sz="1800">
              <a:solidFill>
                <a:schemeClr val="tx1"/>
              </a:solidFill>
              <a:latin typeface="Helvetica"/>
            </a:endParaRPr>
          </a:p>
        </p:txBody>
      </p:sp>
      <p:sp>
        <p:nvSpPr>
          <p:cNvPr id="4" name="Slide Number Placeholder 3"/>
          <p:cNvSpPr>
            <a:spLocks noGrp="1"/>
          </p:cNvSpPr>
          <p:nvPr>
            <p:ph type="sldNum" sz="quarter" idx="12"/>
          </p:nvPr>
        </p:nvSpPr>
        <p:spPr/>
        <p:txBody>
          <a:bodyPr/>
          <a:lstStyle/>
          <a:p>
            <a:fld id="{4AE023AC-EDB1-FF4F-B69A-3E49EA04DA50}" type="slidenum">
              <a:rPr lang="en-US"/>
              <a:pPr/>
              <a:t>6</a:t>
            </a:fld>
            <a:endParaRPr lang="en-US"/>
          </a:p>
        </p:txBody>
      </p:sp>
      <p:graphicFrame>
        <p:nvGraphicFramePr>
          <p:cNvPr id="19458" name="Object 2"/>
          <p:cNvGraphicFramePr>
            <a:graphicFrameLocks noChangeAspect="1"/>
          </p:cNvGraphicFramePr>
          <p:nvPr/>
        </p:nvGraphicFramePr>
        <p:xfrm>
          <a:off x="1974850" y="2127250"/>
          <a:ext cx="215900" cy="234950"/>
        </p:xfrm>
        <a:graphic>
          <a:graphicData uri="http://schemas.openxmlformats.org/presentationml/2006/ole">
            <p:oleObj spid="_x0000_s21506" name="Equation" r:id="rId3" imgW="127000" imgH="127000" progId="Equation.3">
              <p:embed/>
            </p:oleObj>
          </a:graphicData>
        </a:graphic>
      </p:graphicFrame>
      <p:graphicFrame>
        <p:nvGraphicFramePr>
          <p:cNvPr id="20483" name="Object 3"/>
          <p:cNvGraphicFramePr>
            <a:graphicFrameLocks noChangeAspect="1"/>
          </p:cNvGraphicFramePr>
          <p:nvPr/>
        </p:nvGraphicFramePr>
        <p:xfrm>
          <a:off x="5346700" y="5384800"/>
          <a:ext cx="203200" cy="269875"/>
        </p:xfrm>
        <a:graphic>
          <a:graphicData uri="http://schemas.openxmlformats.org/presentationml/2006/ole">
            <p:oleObj spid="_x0000_s21507" name="Equation" r:id="rId4" imgW="127000" imgH="177800" progId="Equation.3">
              <p:embed/>
            </p:oleObj>
          </a:graphicData>
        </a:graphic>
      </p:graphicFrame>
      <p:graphicFrame>
        <p:nvGraphicFramePr>
          <p:cNvPr id="20485" name="Object 5"/>
          <p:cNvGraphicFramePr>
            <a:graphicFrameLocks noChangeAspect="1"/>
          </p:cNvGraphicFramePr>
          <p:nvPr/>
        </p:nvGraphicFramePr>
        <p:xfrm>
          <a:off x="436118" y="1981200"/>
          <a:ext cx="266700" cy="381000"/>
        </p:xfrm>
        <a:graphic>
          <a:graphicData uri="http://schemas.openxmlformats.org/presentationml/2006/ole">
            <p:oleObj spid="_x0000_s21509" name="Equation" r:id="rId5" imgW="266700" imgH="381000" progId="Equation.3">
              <p:embed/>
            </p:oleObj>
          </a:graphicData>
        </a:graphic>
      </p:graphicFrame>
      <p:graphicFrame>
        <p:nvGraphicFramePr>
          <p:cNvPr id="20486" name="Object 6"/>
          <p:cNvGraphicFramePr>
            <a:graphicFrameLocks noChangeAspect="1"/>
          </p:cNvGraphicFramePr>
          <p:nvPr/>
        </p:nvGraphicFramePr>
        <p:xfrm>
          <a:off x="1816100" y="381000"/>
          <a:ext cx="266700" cy="381000"/>
        </p:xfrm>
        <a:graphic>
          <a:graphicData uri="http://schemas.openxmlformats.org/presentationml/2006/ole">
            <p:oleObj spid="_x0000_s21510" name="Equation" r:id="rId6" imgW="266700" imgH="381000" progId="Equation.3">
              <p:embed/>
            </p:oleObj>
          </a:graphicData>
        </a:graphic>
      </p:graphicFrame>
      <p:graphicFrame>
        <p:nvGraphicFramePr>
          <p:cNvPr id="21513" name="Object 9"/>
          <p:cNvGraphicFramePr>
            <a:graphicFrameLocks noChangeAspect="1"/>
          </p:cNvGraphicFramePr>
          <p:nvPr/>
        </p:nvGraphicFramePr>
        <p:xfrm>
          <a:off x="6216650" y="5384800"/>
          <a:ext cx="163513" cy="269875"/>
        </p:xfrm>
        <a:graphic>
          <a:graphicData uri="http://schemas.openxmlformats.org/presentationml/2006/ole">
            <p:oleObj spid="_x0000_s21513" name="Equation" r:id="rId7" imgW="101600" imgH="177800" progId="Equation.3">
              <p:embed/>
            </p:oleObj>
          </a:graphicData>
        </a:graphic>
      </p:graphicFrame>
      <p:graphicFrame>
        <p:nvGraphicFramePr>
          <p:cNvPr id="21516" name="Object 12"/>
          <p:cNvGraphicFramePr>
            <a:graphicFrameLocks noChangeAspect="1"/>
          </p:cNvGraphicFramePr>
          <p:nvPr/>
        </p:nvGraphicFramePr>
        <p:xfrm>
          <a:off x="6718300" y="3130550"/>
          <a:ext cx="215900" cy="234950"/>
        </p:xfrm>
        <a:graphic>
          <a:graphicData uri="http://schemas.openxmlformats.org/presentationml/2006/ole">
            <p:oleObj spid="_x0000_s21516" name="Equation" r:id="rId8" imgW="127000" imgH="127000" progId="Equation.3">
              <p:embed/>
            </p:oleObj>
          </a:graphicData>
        </a:graphic>
      </p:graphicFrame>
      <p:graphicFrame>
        <p:nvGraphicFramePr>
          <p:cNvPr id="21517" name="Object 13"/>
          <p:cNvGraphicFramePr>
            <a:graphicFrameLocks noChangeAspect="1"/>
          </p:cNvGraphicFramePr>
          <p:nvPr/>
        </p:nvGraphicFramePr>
        <p:xfrm>
          <a:off x="7518400" y="3130550"/>
          <a:ext cx="266700" cy="381000"/>
        </p:xfrm>
        <a:graphic>
          <a:graphicData uri="http://schemas.openxmlformats.org/presentationml/2006/ole">
            <p:oleObj spid="_x0000_s21517" name="Equation" r:id="rId9" imgW="266700" imgH="381000" progId="Equation.3">
              <p:embed/>
            </p:oleObj>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436118" y="347901"/>
            <a:ext cx="8453550" cy="6373574"/>
          </a:xfrm>
        </p:spPr>
        <p:txBody>
          <a:bodyPr>
            <a:noAutofit/>
          </a:bodyPr>
          <a:lstStyle/>
          <a:p>
            <a:pPr algn="l">
              <a:spcBef>
                <a:spcPts val="0"/>
              </a:spcBef>
            </a:pPr>
            <a:r>
              <a:rPr lang="en-US" sz="1800" smtClean="0">
                <a:solidFill>
                  <a:schemeClr val="tx1"/>
                </a:solidFill>
              </a:rPr>
              <a:t>Next: Confidence Intervals (CIs).</a:t>
            </a:r>
          </a:p>
        </p:txBody>
      </p:sp>
      <p:sp>
        <p:nvSpPr>
          <p:cNvPr id="4" name="Slide Number Placeholder 3"/>
          <p:cNvSpPr>
            <a:spLocks noGrp="1"/>
          </p:cNvSpPr>
          <p:nvPr>
            <p:ph type="sldNum" sz="quarter" idx="12"/>
          </p:nvPr>
        </p:nvSpPr>
        <p:spPr/>
        <p:txBody>
          <a:bodyPr/>
          <a:lstStyle/>
          <a:p>
            <a:fld id="{4AE023AC-EDB1-FF4F-B69A-3E49EA04DA50}" type="slidenum">
              <a:rPr lang="en-US"/>
              <a:pPr/>
              <a:t>7</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4189</TotalTime>
  <Words>1493</Words>
  <Application>Microsoft Macintosh PowerPoint</Application>
  <PresentationFormat>On-screen Show (4:3)</PresentationFormat>
  <Paragraphs>99</Paragraphs>
  <Slides>7</Slides>
  <Notes>0</Notes>
  <HiddenSlides>0</HiddenSlides>
  <MMClips>0</MMClips>
  <ScaleCrop>false</ScaleCrop>
  <HeadingPairs>
    <vt:vector size="6" baseType="variant">
      <vt:variant>
        <vt:lpstr>Design Template</vt:lpstr>
      </vt:variant>
      <vt:variant>
        <vt:i4>1</vt:i4>
      </vt:variant>
      <vt:variant>
        <vt:lpstr>Embedded OLE Servers</vt:lpstr>
      </vt:variant>
      <vt:variant>
        <vt:i4>1</vt:i4>
      </vt:variant>
      <vt:variant>
        <vt:lpstr>Slide Titles</vt:lpstr>
      </vt:variant>
      <vt:variant>
        <vt:i4>7</vt:i4>
      </vt:variant>
    </vt:vector>
  </HeadingPairs>
  <TitlesOfParts>
    <vt:vector size="9" baseType="lpstr">
      <vt:lpstr>Office Theme</vt:lpstr>
      <vt:lpstr>Equation</vt:lpstr>
      <vt:lpstr>Slide 1</vt:lpstr>
      <vt:lpstr>Slide 2</vt:lpstr>
      <vt:lpstr>Slide 3</vt:lpstr>
      <vt:lpstr>Slide 4</vt:lpstr>
      <vt:lpstr>Slide 5</vt:lpstr>
      <vt:lpstr>Slide 6</vt:lpstr>
      <vt:lpstr>Slide 7</vt:lpstr>
    </vt:vector>
  </TitlesOfParts>
  <Company>UCLA</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Frederic Schoenberg</dc:creator>
  <cp:lastModifiedBy>Frederic Schoenberg</cp:lastModifiedBy>
  <cp:revision>243</cp:revision>
  <dcterms:created xsi:type="dcterms:W3CDTF">2012-05-08T22:26:04Z</dcterms:created>
  <dcterms:modified xsi:type="dcterms:W3CDTF">2012-05-08T23:01:04Z</dcterms:modified>
</cp:coreProperties>
</file>