
<file path=[Content_Types].xml><?xml version="1.0" encoding="utf-8"?>
<Types xmlns="http://schemas.openxmlformats.org/package/2006/content-types">
  <Default Extension="pict" ContentType="image/pict"/>
  <Override PartName="/ppt/embeddings/Microsoft_Equation12.bin" ContentType="application/vnd.openxmlformats-officedocument.oleObject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embeddings/Microsoft_Equation7.bin" ContentType="application/vnd.openxmlformats-officedocument.oleObject"/>
  <Override PartName="/ppt/embeddings/Microsoft_Equation24.bin" ContentType="application/vnd.openxmlformats-officedocument.oleObject"/>
  <Override PartName="/ppt/embeddings/Microsoft_Equation32.bin" ContentType="application/vnd.openxmlformats-officedocument.oleObject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embeddings/Microsoft_Equation3.bin" ContentType="application/vnd.openxmlformats-officedocument.oleObject"/>
  <Override PartName="/ppt/embeddings/Microsoft_Equation20.bin" ContentType="application/vnd.openxmlformats-officedocument.oleObject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embeddings/Microsoft_Equation29.bin" ContentType="application/vnd.openxmlformats-officedocument.oleObject"/>
  <Default Extension="jpeg" ContentType="image/jpeg"/>
  <Override PartName="/ppt/embeddings/Microsoft_Equation17.bin" ContentType="application/vnd.openxmlformats-officedocument.oleObject"/>
  <Override PartName="/docProps/app.xml" ContentType="application/vnd.openxmlformats-officedocument.extended-properties+xml"/>
  <Default Extension="rels" ContentType="application/vnd.openxmlformats-package.relationships+xml"/>
  <Default Extension="xml" ContentType="application/xml"/>
  <Override PartName="/ppt/tableStyles.xml" ContentType="application/vnd.openxmlformats-officedocument.presentationml.tableStyles+xml"/>
  <Override PartName="/ppt/embeddings/Microsoft_Equation13.bin" ContentType="application/vnd.openxmlformats-officedocument.oleObject"/>
  <Override PartName="/ppt/notesSlides/notesSlide1.xml" ContentType="application/vnd.openxmlformats-officedocument.presentationml.notesSlide+xml"/>
  <Override PartName="/ppt/embeddings/Microsoft_Equation8.bin" ContentType="application/vnd.openxmlformats-officedocument.oleObject"/>
  <Override PartName="/ppt/slides/slide6.xml" ContentType="application/vnd.openxmlformats-officedocument.presentationml.slide+xml"/>
  <Override PartName="/ppt/embeddings/Microsoft_Equation25.bin" ContentType="application/vnd.openxmlformats-officedocument.oleObject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embeddings/Microsoft_Equation4.bin" ContentType="application/vnd.openxmlformats-officedocument.oleObject"/>
  <Override PartName="/ppt/slides/slide2.xml" ContentType="application/vnd.openxmlformats-officedocument.presentationml.slide+xml"/>
  <Override PartName="/ppt/embeddings/Microsoft_Equation21.bin" ContentType="application/vnd.openxmlformats-officedocument.oleObject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embeddings/Microsoft_Equation18.bin" ContentType="application/vnd.openxmlformats-officedocument.oleObject"/>
  <Override PartName="/ppt/embeddings/Microsoft_Equation26.bin" ContentType="application/vnd.openxmlformats-officedocument.oleObject"/>
  <Override PartName="/ppt/embeddings/Microsoft_Equation14.bin" ContentType="application/vnd.openxmlformats-officedocument.oleObject"/>
  <Override PartName="/ppt/notesSlides/notesSlide2.xml" ContentType="application/vnd.openxmlformats-officedocument.presentationml.notesSlide+xml"/>
  <Override PartName="/ppt/embeddings/Microsoft_Equation10.bin" ContentType="application/vnd.openxmlformats-officedocument.oleObject"/>
  <Override PartName="/ppt/slides/slide7.xml" ContentType="application/vnd.openxmlformats-officedocument.presentationml.slide+xml"/>
  <Override PartName="/ppt/embeddings/Microsoft_Equation9.bin" ContentType="application/vnd.openxmlformats-officedocument.oleObject"/>
  <Override PartName="/ppt/presentation.xml" ContentType="application/vnd.openxmlformats-officedocument.presentationml.presentation.main+xml"/>
  <Default Extension="vml" ContentType="application/vnd.openxmlformats-officedocument.vmlDrawing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embeddings/Microsoft_Equation5.bin" ContentType="application/vnd.openxmlformats-officedocument.oleObject"/>
  <Override PartName="/ppt/embeddings/Microsoft_Equation22.bin" ContentType="application/vnd.openxmlformats-officedocument.oleObject"/>
  <Override PartName="/ppt/embeddings/Microsoft_Equation30.bin" ContentType="application/vnd.openxmlformats-officedocument.oleObject"/>
  <Override PartName="/ppt/slideLayouts/slideLayout3.xml" ContentType="application/vnd.openxmlformats-officedocument.presentationml.slideLayout+xml"/>
  <Override PartName="/ppt/embeddings/Microsoft_Equation1.bin" ContentType="application/vnd.openxmlformats-officedocument.oleObject"/>
  <Override PartName="/ppt/embeddings/Microsoft_Equation19.bin" ContentType="application/vnd.openxmlformats-officedocument.oleObject"/>
  <Override PartName="/ppt/embeddings/Microsoft_Equation27.bin" ContentType="application/vnd.openxmlformats-officedocument.oleObject"/>
  <Override PartName="/ppt/embeddings/Microsoft_Equation15.bin" ContentType="application/vnd.openxmlformats-officedocument.oleObject"/>
  <Override PartName="/ppt/embeddings/Microsoft_Equation11.bin" ContentType="application/vnd.openxmlformats-officedocument.oleObject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embeddings/Microsoft_Equation6.bin" ContentType="application/vnd.openxmlformats-officedocument.oleObject"/>
  <Override PartName="/ppt/slides/slide4.xml" ContentType="application/vnd.openxmlformats-officedocument.presentationml.slide+xml"/>
  <Override PartName="/ppt/embeddings/Microsoft_Equation23.bin" ContentType="application/vnd.openxmlformats-officedocument.oleObject"/>
  <Override PartName="/ppt/embeddings/Microsoft_Equation31.bin" ContentType="application/vnd.openxmlformats-officedocument.oleObject"/>
  <Override PartName="/ppt/slideLayouts/slideLayout4.xml" ContentType="application/vnd.openxmlformats-officedocument.presentationml.slideLayout+xml"/>
  <Override PartName="/ppt/embeddings/Microsoft_Equation2.bin" ContentType="application/vnd.openxmlformats-officedocument.oleObject"/>
  <Override PartName="/ppt/slideMasters/slideMaster1.xml" ContentType="application/vnd.openxmlformats-officedocument.presentationml.slideMaster+xml"/>
  <Override PartName="/ppt/embeddings/Microsoft_Equation28.bin" ContentType="application/vnd.openxmlformats-officedocument.oleObject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embeddings/Microsoft_Equation16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4" r:id="rId2"/>
    <p:sldId id="265" r:id="rId3"/>
    <p:sldId id="266" r:id="rId4"/>
    <p:sldId id="268" r:id="rId5"/>
    <p:sldId id="267" r:id="rId6"/>
    <p:sldId id="269" r:id="rId7"/>
    <p:sldId id="270" r:id="rId8"/>
    <p:sldId id="271" r:id="rId9"/>
    <p:sldId id="27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E641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5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ict"/><Relationship Id="rId4" Type="http://schemas.openxmlformats.org/officeDocument/2006/relationships/image" Target="../media/image4.pict"/><Relationship Id="rId5" Type="http://schemas.openxmlformats.org/officeDocument/2006/relationships/image" Target="../media/image5.pict"/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3.pict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BCB44-669A-6741-9983-04DE5D6B4F25}" type="datetimeFigureOut">
              <a:rPr lang="en-US"/>
              <a:pPr/>
              <a:t>5/14/12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40177C-66E2-D34D-B920-8292EDBFC0F2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02193-98C6-2A4A-AB80-32D0F056DC29}" type="datetimeFigureOut">
              <a:rPr lang="en-US"/>
              <a:pPr/>
              <a:t>5/14/12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BDAD8-08F1-FA4B-9B2E-3FA7A2DB749B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BDAD8-08F1-FA4B-9B2E-3FA7A2DB749B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BDAD8-08F1-FA4B-9B2E-3FA7A2DB749B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C0E8-8E37-9440-940D-5086AF8E4B3A}" type="datetime1">
              <a:rPr lang="en-US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86B5-C92C-4B46-842D-11B89C89B78E}" type="datetime1">
              <a:rPr lang="en-US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2A53-2255-294F-993D-50778042675A}" type="datetime1">
              <a:rPr lang="en-US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894A-4785-8146-995C-F7E39B1362F1}" type="datetime1">
              <a:rPr lang="en-US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6745-379E-5B4E-A83B-E5AA9E58D164}" type="datetime1">
              <a:rPr lang="en-US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12964-02F6-AF48-8814-1353D11D846B}" type="datetime1">
              <a:rPr lang="en-US"/>
              <a:pPr/>
              <a:t>5/14/12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4700-791B-514B-B8CE-C6344C635841}" type="datetime1">
              <a:rPr lang="en-US"/>
              <a:pPr/>
              <a:t>5/14/12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B181-DC5F-B747-AAEF-390DDC3D8271}" type="datetime1">
              <a:rPr lang="en-US"/>
              <a:pPr/>
              <a:t>5/14/12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17B81-D32A-9D4C-9096-588A056CF403}" type="datetime1">
              <a:rPr lang="en-US"/>
              <a:pPr/>
              <a:t>5/14/12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A446-CF99-E34C-841A-316FF027E83A}" type="datetime1">
              <a:rPr lang="en-US"/>
              <a:pPr/>
              <a:t>5/14/12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1F49-CB6F-8542-B57B-4F485C9EB8D3}" type="datetime1">
              <a:rPr lang="en-US"/>
              <a:pPr/>
              <a:t>5/14/12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B4E4A-BDD4-F643-A9C0-7DAAEADE35F5}" type="datetime1">
              <a:rPr lang="en-US"/>
              <a:pPr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oleObject" Target="../embeddings/Microsoft_Equation2.bin"/><Relationship Id="rId5" Type="http://schemas.openxmlformats.org/officeDocument/2006/relationships/oleObject" Target="../embeddings/Microsoft_Equation3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4.bin"/><Relationship Id="rId4" Type="http://schemas.openxmlformats.org/officeDocument/2006/relationships/oleObject" Target="../embeddings/Microsoft_Equation5.bin"/><Relationship Id="rId5" Type="http://schemas.openxmlformats.org/officeDocument/2006/relationships/oleObject" Target="../embeddings/Microsoft_Equation6.bin"/><Relationship Id="rId6" Type="http://schemas.openxmlformats.org/officeDocument/2006/relationships/oleObject" Target="../embeddings/Microsoft_Equation7.bin"/><Relationship Id="rId7" Type="http://schemas.openxmlformats.org/officeDocument/2006/relationships/oleObject" Target="../embeddings/Microsoft_Equation8.bin"/><Relationship Id="rId8" Type="http://schemas.openxmlformats.org/officeDocument/2006/relationships/oleObject" Target="../embeddings/Microsoft_Equation9.bin"/><Relationship Id="rId9" Type="http://schemas.openxmlformats.org/officeDocument/2006/relationships/oleObject" Target="../embeddings/Microsoft_Equation10.bin"/><Relationship Id="rId10" Type="http://schemas.openxmlformats.org/officeDocument/2006/relationships/oleObject" Target="../embeddings/Microsoft_Equation11.bin"/><Relationship Id="rId11" Type="http://schemas.openxmlformats.org/officeDocument/2006/relationships/oleObject" Target="../embeddings/Microsoft_Equation12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3.bin"/><Relationship Id="rId4" Type="http://schemas.openxmlformats.org/officeDocument/2006/relationships/oleObject" Target="../embeddings/Microsoft_Equation14.bin"/><Relationship Id="rId5" Type="http://schemas.openxmlformats.org/officeDocument/2006/relationships/oleObject" Target="../embeddings/Microsoft_Equation15.bin"/><Relationship Id="rId6" Type="http://schemas.openxmlformats.org/officeDocument/2006/relationships/oleObject" Target="../embeddings/Microsoft_Equation16.bin"/><Relationship Id="rId7" Type="http://schemas.openxmlformats.org/officeDocument/2006/relationships/oleObject" Target="../embeddings/Microsoft_Equation17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8.bin"/><Relationship Id="rId4" Type="http://schemas.openxmlformats.org/officeDocument/2006/relationships/oleObject" Target="../embeddings/Microsoft_Equation19.bin"/><Relationship Id="rId5" Type="http://schemas.openxmlformats.org/officeDocument/2006/relationships/oleObject" Target="../embeddings/Microsoft_Equation20.bin"/><Relationship Id="rId6" Type="http://schemas.openxmlformats.org/officeDocument/2006/relationships/oleObject" Target="../embeddings/Microsoft_Equation21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22.bin"/><Relationship Id="rId4" Type="http://schemas.openxmlformats.org/officeDocument/2006/relationships/oleObject" Target="../embeddings/Microsoft_Equation23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Microsoft_Equation24.bin"/><Relationship Id="rId5" Type="http://schemas.openxmlformats.org/officeDocument/2006/relationships/oleObject" Target="../embeddings/Microsoft_Equation25.bin"/><Relationship Id="rId6" Type="http://schemas.openxmlformats.org/officeDocument/2006/relationships/oleObject" Target="../embeddings/Microsoft_Equation26.bin"/><Relationship Id="rId7" Type="http://schemas.openxmlformats.org/officeDocument/2006/relationships/oleObject" Target="../embeddings/Microsoft_Equation27.bin"/><Relationship Id="rId8" Type="http://schemas.openxmlformats.org/officeDocument/2006/relationships/oleObject" Target="../embeddings/Microsoft_Equation28.bin"/><Relationship Id="rId9" Type="http://schemas.openxmlformats.org/officeDocument/2006/relationships/oleObject" Target="../embeddings/Microsoft_Equation29.bin"/><Relationship Id="rId10" Type="http://schemas.openxmlformats.org/officeDocument/2006/relationships/oleObject" Target="../embeddings/Microsoft_Equation30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Microsoft_Equation31.bin"/><Relationship Id="rId5" Type="http://schemas.openxmlformats.org/officeDocument/2006/relationships/oleObject" Target="../embeddings/Microsoft_Equation32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Stat 13, Thu 5/10/12.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CLT again.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2. CIs.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3. Interpretation of a CI.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4. Examples.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5. Margin of error and sample size.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  <a:latin typeface="Helvetica"/>
              </a:rPr>
              <a:t>6. CIs using the t table.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  <a:latin typeface="Helvetica"/>
              </a:rPr>
              <a:t>7. When to use z* and t*.</a:t>
            </a: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Read ch. 5 and 6. Hw5 is due Tue, 5/15. Midterm 2 is Thur, 5/17.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On Thur, 5/17, I won’t be able to have my usual office hour from 230 to 3:30, so it will be instead from 1:30 to 2:15pm.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</a:rPr>
              <a:t>7. When to use z* and t*.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</a:rPr>
              <a:t>The book seems to always recommend using t* rather than z*.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</a:rPr>
              <a:t>	a) If it's a simple random sample (SRS) and the population is normal,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</a:rPr>
              <a:t> is unknown, and n is small (&lt; 25), then use t*.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</a:rPr>
              <a:t>	b)  If it's a SRS and the population is normal,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</a:rPr>
              <a:t> is known, and n is small (&lt; 25), then use z*.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</a:rPr>
              <a:t>	c)  If it's a SRS and n is large, then t* and z* are very close together, so it doesn't really matter which you use. The book recommends t*, but I'm going to suggest you use z* since it's easier to determine, especially when the sample size is such that the df isn't a value in the table on the last page of the book.  On the hw, I will tell the reader to accept either t* or z* for this case, and similarly on my exams.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</a:rPr>
              <a:t>	d) One thing that's crucial to me is that you understand that, if the population might NOT be normal and n is NOT large, then neither t* nor z* is appropriate.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</a:rPr>
              <a:t> 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1. Central Limit Theorem (CLT).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If you have a SRS (or observations are iid),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and n is large (or the population is normally distributed),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then     is normally distributed with mean µ and std deviation        ,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where </a:t>
            </a:r>
            <a:r>
              <a:rPr lang="en-US" sz="1800" smtClean="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 smtClean="0">
                <a:solidFill>
                  <a:schemeClr val="tx1"/>
                </a:solidFill>
              </a:rPr>
              <a:t>  is the std deviation of the population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and n is the sample size.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2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64692" y="1495425"/>
          <a:ext cx="216154" cy="234950"/>
        </p:xfrm>
        <a:graphic>
          <a:graphicData uri="http://schemas.openxmlformats.org/presentationml/2006/ole">
            <p:oleObj spid="_x0000_s17410" name="Equation" r:id="rId3" imgW="127000" imgH="127000" progId="Equation.3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6286500" y="1495425"/>
          <a:ext cx="266700" cy="381000"/>
        </p:xfrm>
        <a:graphic>
          <a:graphicData uri="http://schemas.openxmlformats.org/presentationml/2006/ole">
            <p:oleObj spid="_x0000_s17419" name="Equation" r:id="rId4" imgW="266700" imgH="381000" progId="Equation.3">
              <p:embed/>
            </p:oleObj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4686300" y="6448425"/>
          <a:ext cx="215900" cy="234950"/>
        </p:xfrm>
        <a:graphic>
          <a:graphicData uri="http://schemas.openxmlformats.org/presentationml/2006/ole">
            <p:oleObj spid="_x0000_s17420" name="Equation" r:id="rId5" imgW="1270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2. CIs.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examples from last class were a little artificial, because we KNEW the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population mean µ. 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Usually you take a sample because you don't know µ.  We then use the sample mean    to estimate the population mean µ.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But what if we want a range, or interval, where we think µ is likely to fall, based on   ?  That's called a confidence interval (CI). We know from the CLT that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 is normally distributed with mean µ and std deviation    . This means the difference between    and µ is typically around     . So from this info, we can tell given     where µ seems likely to lie. 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For instance, if we know    = 10, and     = 1, then it seems pretty likely that µ is between 9 and 11, and very likely between 8 and 12.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way to get a c%-confidence interval using the Z table: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* First find the values from the table that contain the middle c% of the area under the standard normal curve.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If c = 95, that means 2.5% is to the right of the region, and 2.5% (0.025) is to the left, so you look in Table A til you find 0.025 and you see the appropriate value is 1.96.  We call this z* = 1.96.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(or see bottom row of table 4 or in back of book:  95% corresponds to 1.96.  		 80% would correspond to 1.282.)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3</a:t>
            </a:fld>
            <a:endParaRPr lang="en-US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1117600" y="1765300"/>
          <a:ext cx="215900" cy="234950"/>
        </p:xfrm>
        <a:graphic>
          <a:graphicData uri="http://schemas.openxmlformats.org/presentationml/2006/ole">
            <p:oleObj spid="_x0000_s24578" name="Equation" r:id="rId3" imgW="127000" imgH="127000" progId="Equation.3">
              <p:embed/>
            </p:oleObj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787400" y="2616200"/>
          <a:ext cx="215900" cy="234950"/>
        </p:xfrm>
        <a:graphic>
          <a:graphicData uri="http://schemas.openxmlformats.org/presentationml/2006/ole">
            <p:oleObj spid="_x0000_s24579" name="Equation" r:id="rId4" imgW="127000" imgH="127000" progId="Equation.3">
              <p:embed/>
            </p:oleObj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474218" y="2863850"/>
          <a:ext cx="215900" cy="234950"/>
        </p:xfrm>
        <a:graphic>
          <a:graphicData uri="http://schemas.openxmlformats.org/presentationml/2006/ole">
            <p:oleObj spid="_x0000_s24580" name="Equation" r:id="rId5" imgW="127000" imgH="127000" progId="Equation.3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6051550" y="2825750"/>
          <a:ext cx="266700" cy="381000"/>
        </p:xfrm>
        <a:graphic>
          <a:graphicData uri="http://schemas.openxmlformats.org/presentationml/2006/ole">
            <p:oleObj spid="_x0000_s24581" name="Equation" r:id="rId6" imgW="266700" imgH="381000" progId="Equation.3">
              <p:embed/>
            </p:oleObj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2468563" y="3133725"/>
          <a:ext cx="215900" cy="234950"/>
        </p:xfrm>
        <a:graphic>
          <a:graphicData uri="http://schemas.openxmlformats.org/presentationml/2006/ole">
            <p:oleObj spid="_x0000_s24582" name="Equation" r:id="rId7" imgW="127000" imgH="127000" progId="Equation.3">
              <p:embed/>
            </p:oleObj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207000" y="3098800"/>
          <a:ext cx="266700" cy="381000"/>
        </p:xfrm>
        <a:graphic>
          <a:graphicData uri="http://schemas.openxmlformats.org/presentationml/2006/ole">
            <p:oleObj spid="_x0000_s24583" name="Equation" r:id="rId8" imgW="266700" imgH="381000" progId="Equation.3">
              <p:embed/>
            </p:oleObj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1117600" y="3454400"/>
          <a:ext cx="215900" cy="234950"/>
        </p:xfrm>
        <a:graphic>
          <a:graphicData uri="http://schemas.openxmlformats.org/presentationml/2006/ole">
            <p:oleObj spid="_x0000_s24584" name="Equation" r:id="rId9" imgW="127000" imgH="127000" progId="Equation.3">
              <p:embed/>
            </p:oleObj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2984945" y="3689350"/>
          <a:ext cx="215900" cy="234950"/>
        </p:xfrm>
        <a:graphic>
          <a:graphicData uri="http://schemas.openxmlformats.org/presentationml/2006/ole">
            <p:oleObj spid="_x0000_s24585" name="Equation" r:id="rId10" imgW="127000" imgH="127000" progId="Equation.3">
              <p:embed/>
            </p:oleObj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4203700" y="3663950"/>
          <a:ext cx="266700" cy="381000"/>
        </p:xfrm>
        <a:graphic>
          <a:graphicData uri="http://schemas.openxmlformats.org/presentationml/2006/ole">
            <p:oleObj spid="_x0000_s24586" name="Equation" r:id="rId11" imgW="266700" imgH="38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way to get a c%-confidence interval using the Z table: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* First find the values from the table that contain the middle c% of the area under the standard normal curve.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If c = 95, that means 2.5% is to the right of the region, and 2.5% (0.025) is to the left, so you look in Table A til you find 0.025 and you see the appropriate value is 1.96.  We call this z* = 1.96.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(or see bottom row of table 4 or in back of book:  95% corresponds to 1.96.  		 c = 80 would correspond to z* = 1.282.)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* Now, just use the formula:        +/- z*    ,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  and you have your CI.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For a different confidence level besides 95%, the value of z* would change.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use of this formula is based on the CLT.  It can only be used if the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following assumptions are met: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(i) SRS (or somehow you know that the observations are iid),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AND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	(ii) n is large (or population is ~ normal and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known).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Typically you don't know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 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. If n is large you can just plug in s, the standard deviation of the observations in your SAMPLE.  In the case of 0-1 data,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 =         , where    and     are the proportion of 0's and 1's in the sample.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4</a:t>
            </a:fld>
            <a:endParaRPr lang="en-US"/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3962400" y="2851150"/>
          <a:ext cx="215900" cy="234950"/>
        </p:xfrm>
        <a:graphic>
          <a:graphicData uri="http://schemas.openxmlformats.org/presentationml/2006/ole">
            <p:oleObj spid="_x0000_s26626" name="Equation" r:id="rId3" imgW="127000" imgH="127000" progId="Equation.3">
              <p:embed/>
            </p:oleObj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4800600" y="2851150"/>
          <a:ext cx="266700" cy="381000"/>
        </p:xfrm>
        <a:graphic>
          <a:graphicData uri="http://schemas.openxmlformats.org/presentationml/2006/ole">
            <p:oleObj spid="_x0000_s26627" name="Equation" r:id="rId4" imgW="266700" imgH="38100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889000" y="6102602"/>
          <a:ext cx="511176" cy="368047"/>
        </p:xfrm>
        <a:graphic>
          <a:graphicData uri="http://schemas.openxmlformats.org/presentationml/2006/ole">
            <p:oleObj spid="_x0000_s26628" name="Equation" r:id="rId5" imgW="317500" imgH="228600" progId="Equation.3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184399" y="6200775"/>
          <a:ext cx="174625" cy="244475"/>
        </p:xfrm>
        <a:graphic>
          <a:graphicData uri="http://schemas.openxmlformats.org/presentationml/2006/ole">
            <p:oleObj spid="_x0000_s26630" name="Equation" r:id="rId6" imgW="127000" imgH="177800" progId="Equation.3">
              <p:embed/>
            </p:oleObj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871788" y="6200775"/>
          <a:ext cx="139700" cy="244475"/>
        </p:xfrm>
        <a:graphic>
          <a:graphicData uri="http://schemas.openxmlformats.org/presentationml/2006/ole">
            <p:oleObj spid="_x0000_s26631" name="Equation" r:id="rId7" imgW="101600" imgH="177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60601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3. Interpretation of a 95% CI:  there's a 95% chance that the CI contains the true population mean µ.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CI is a random variable (statistic, estimate):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If another sample were taken, there'd be a different sample mean    , and therefore a different CI.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Unless we're really unlucky, our CI will contain µ.  That is, if we kept sampling over and over, and each time we got a different     and a different 95%-CI, then 95% of these CIs would contain µ.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4. Examples. 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Suppose we don't know the mean amount of wet manure produced by the avg cow. We sample 400 cows and find that in our sample, the mean is    = 18 pounds, and the sample standard deviation is s = 5 pounds.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Find a 92%-CI for the population mean.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   Answer: It’s a SRS and n = 400 is large, so the standard formulas apply, but we don’t know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so we will plug in s. For a 92%-CI, we want the values containing 92% of the area, which means 4% is to the right and 4% is to the left, so from the  table, z* = 1.75.  The CI is     +/- (z*)s/√n = 18 +/- (1.75)(5) ÷ √400 = 18 +/- 0.4375.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5</a:t>
            </a:fld>
            <a:endParaRPr lang="en-US"/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6946900" y="1809750"/>
          <a:ext cx="215900" cy="234950"/>
        </p:xfrm>
        <a:graphic>
          <a:graphicData uri="http://schemas.openxmlformats.org/presentationml/2006/ole">
            <p:oleObj spid="_x0000_s25611" name="Equation" r:id="rId3" imgW="127000" imgH="127000" progId="Equation.3">
              <p:embed/>
            </p:oleObj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4673600" y="2867025"/>
          <a:ext cx="215900" cy="234950"/>
        </p:xfrm>
        <a:graphic>
          <a:graphicData uri="http://schemas.openxmlformats.org/presentationml/2006/ole">
            <p:oleObj spid="_x0000_s25616" name="Equation" r:id="rId4" imgW="127000" imgH="127000" progId="Equation.3">
              <p:embed/>
            </p:oleObj>
          </a:graphicData>
        </a:graphic>
      </p:graphicFrame>
      <p:graphicFrame>
        <p:nvGraphicFramePr>
          <p:cNvPr id="25617" name="Object 17"/>
          <p:cNvGraphicFramePr>
            <a:graphicFrameLocks noChangeAspect="1"/>
          </p:cNvGraphicFramePr>
          <p:nvPr/>
        </p:nvGraphicFramePr>
        <p:xfrm>
          <a:off x="6553200" y="4540250"/>
          <a:ext cx="215900" cy="234950"/>
        </p:xfrm>
        <a:graphic>
          <a:graphicData uri="http://schemas.openxmlformats.org/presentationml/2006/ole">
            <p:oleObj spid="_x0000_s25617" name="Equation" r:id="rId5" imgW="127000" imgH="127000" progId="Equation.3">
              <p:embed/>
            </p:oleObj>
          </a:graphicData>
        </a:graphic>
      </p:graphicFrame>
      <p:graphicFrame>
        <p:nvGraphicFramePr>
          <p:cNvPr id="25618" name="Object 18"/>
          <p:cNvGraphicFramePr>
            <a:graphicFrameLocks noChangeAspect="1"/>
          </p:cNvGraphicFramePr>
          <p:nvPr/>
        </p:nvGraphicFramePr>
        <p:xfrm>
          <a:off x="2374900" y="6172200"/>
          <a:ext cx="215900" cy="234950"/>
        </p:xfrm>
        <a:graphic>
          <a:graphicData uri="http://schemas.openxmlformats.org/presentationml/2006/ole">
            <p:oleObj spid="_x0000_s25618" name="Equation" r:id="rId6" imgW="1270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60601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Another example.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Suppose we don't know the percentage of people with peanut allergies. We take a SRS of 900 people. We find that 72 of them (8.0%) of them have peanut allergies.  Find a 90%-CI for the population percentage of people with peanut allergies.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Answer: This is a 0-1 question. It’s a SRS and n is large because there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are 72 with allergies and 828 without, and both of these are ≥ 10.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So the standard formulas apply.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For a 90%-CI, z* = 1.645 from the bottom row of Table 4.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 formula for the 90%-CI is     +/- z*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/√n.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We don't know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so use s =         = √ (8.0% x 92.0%) ~ 0.271.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Our 90%-CI is 8.0% +/- (1.645) (0.271) / √900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which is 8.0% +/- 1.486%.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5. Margin of error and sample size.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This +/- part is called a margin of error.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6</a:t>
            </a:fld>
            <a:endParaRPr lang="en-US"/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3384550" y="3454400"/>
          <a:ext cx="215900" cy="234950"/>
        </p:xfrm>
        <a:graphic>
          <a:graphicData uri="http://schemas.openxmlformats.org/presentationml/2006/ole">
            <p:oleObj spid="_x0000_s27650" name="Equation" r:id="rId3" imgW="127000" imgH="127000" progId="Equation.3">
              <p:embed/>
            </p:oleObj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3128962" y="3975100"/>
          <a:ext cx="511175" cy="368300"/>
        </p:xfrm>
        <a:graphic>
          <a:graphicData uri="http://schemas.openxmlformats.org/presentationml/2006/ole">
            <p:oleObj spid="_x0000_s27654" name="Equation" r:id="rId4" imgW="3175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67613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5. Margin of error and sample size.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This +/- part is called a margin of error (m in the book). m = z*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/√n.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Suppose you know what margin of error, m, you want.  But you don't know what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sample size n you need.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Just let m = z*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/√n.  Solving for n, we get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n = (z*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/ m)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2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This tells you how large the sample size needs to be to achieve the margin of error.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Typically for margin of error you want a 95%-confidence level, so z* = 1.96, unless otherwise specified.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Example: Continuing with peanut allergies, we took a SRS of 900 people and found that 72 of them (8.0%) of them had peanut allergies and a 90%-CI for the population percentage of people with peanut allergies was 8.0% +/- 1.486%.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How many </a:t>
            </a:r>
            <a:r>
              <a:rPr lang="en-US" sz="1800" i="1">
                <a:solidFill>
                  <a:schemeClr val="tx1"/>
                </a:solidFill>
                <a:latin typeface="Helvetica"/>
              </a:rPr>
              <a:t>more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people are needed to get this margin of error for the 90%-CI down to 1%?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Answer: n = (z*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/ m)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2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. Here it’s a 90%-CI so z* = 1.645.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unknown so use s = √ (8.0% x 92.0%) ~ 0.271. m = 1%.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So, n = (1.645 x 0.271 / .01)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2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~ 1987. We already have 900 so we need 1087 more.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67613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 6. Using the t table.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Assumptions for CIs using the Z (std normal) table: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 (i) SRS (or somehow you know that the observations are iid),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AND (ii) n is large (or the population is normal and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known).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Under these conditions, the CLT says that </a:t>
            </a:r>
            <a:r>
              <a:rPr lang="en-US" sz="1800" smtClean="0">
                <a:solidFill>
                  <a:schemeClr val="tx1"/>
                </a:solidFill>
              </a:rPr>
              <a:t>     is normally distributed with mean µ and std deviation        , so a CI is 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    +/- z*    , and you can substitute s for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.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If n is small and you know the population is normal, then s might be substantially different from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. If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unknown but estimated using s, then use of the t table is appropriate, rather than the Z table.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Specifically, if you have: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	(i) SRS (or the observations are iid),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AND (ii) population is normal,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AND (iii)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unknown, and estimated with s,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then   is t</a:t>
            </a:r>
            <a:r>
              <a:rPr lang="en-US" sz="1800" baseline="-25000">
                <a:solidFill>
                  <a:schemeClr val="tx1"/>
                </a:solidFill>
                <a:latin typeface="Helvetica"/>
              </a:rPr>
              <a:t>n-1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distributed with mean µ and std deviation     , so a CI is     +/- t* s/√n.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t* is given in Table 4 or the back of the book.   n-1 is the “degrees of freedom” (df).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Can't use the Z table when n is small and distribution of the population is unknown.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4622800" y="2260600"/>
          <a:ext cx="215900" cy="234950"/>
        </p:xfrm>
        <a:graphic>
          <a:graphicData uri="http://schemas.openxmlformats.org/presentationml/2006/ole">
            <p:oleObj spid="_x0000_s30722" name="Equation" r:id="rId4" imgW="127000" imgH="127000" progId="Equation.3">
              <p:embed/>
            </p:oleObj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562100" y="2495550"/>
          <a:ext cx="266700" cy="381000"/>
        </p:xfrm>
        <a:graphic>
          <a:graphicData uri="http://schemas.openxmlformats.org/presentationml/2006/ole">
            <p:oleObj spid="_x0000_s30723" name="Equation" r:id="rId5" imgW="266700" imgH="381000" progId="Equation.3">
              <p:embed/>
            </p:oleObj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933700" y="2530475"/>
          <a:ext cx="215900" cy="234950"/>
        </p:xfrm>
        <a:graphic>
          <a:graphicData uri="http://schemas.openxmlformats.org/presentationml/2006/ole">
            <p:oleObj spid="_x0000_s30724" name="Equation" r:id="rId6" imgW="127000" imgH="127000" progId="Equation.3">
              <p:embed/>
            </p:oleObj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733800" y="2530475"/>
          <a:ext cx="266700" cy="381000"/>
        </p:xfrm>
        <a:graphic>
          <a:graphicData uri="http://schemas.openxmlformats.org/presentationml/2006/ole">
            <p:oleObj spid="_x0000_s30725" name="Equation" r:id="rId7" imgW="266700" imgH="381000" progId="Equation.3">
              <p:embed/>
            </p:oleObj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755650" y="5546725"/>
          <a:ext cx="215900" cy="234950"/>
        </p:xfrm>
        <a:graphic>
          <a:graphicData uri="http://schemas.openxmlformats.org/presentationml/2006/ole">
            <p:oleObj spid="_x0000_s30726" name="Equation" r:id="rId8" imgW="127000" imgH="127000" progId="Equation.3">
              <p:embed/>
            </p:oleObj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5689600" y="5400675"/>
          <a:ext cx="266700" cy="381000"/>
        </p:xfrm>
        <a:graphic>
          <a:graphicData uri="http://schemas.openxmlformats.org/presentationml/2006/ole">
            <p:oleObj spid="_x0000_s30727" name="Equation" r:id="rId9" imgW="266700" imgH="381000" progId="Equation.3">
              <p:embed/>
            </p:oleObj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7124700" y="5546725"/>
          <a:ext cx="215900" cy="234950"/>
        </p:xfrm>
        <a:graphic>
          <a:graphicData uri="http://schemas.openxmlformats.org/presentationml/2006/ole">
            <p:oleObj spid="_x0000_s30728" name="Equation" r:id="rId10" imgW="1270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67613"/>
            <a:ext cx="8661068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Example using the t table.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Suppose you take a SRS of 10 patients with hand, foot and mouth disease and record their ages. You find that      is 12 and s = 7. Find a 95% CI for µ, the mean age among the whole population of patients with hand, foot and mouth disease, assuming the ages in this population are normally distributed.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Answer.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Here we have a SRS, the pop. is normal, and </a:t>
            </a:r>
            <a:r>
              <a:rPr lang="en-US" sz="1800">
                <a:solidFill>
                  <a:schemeClr val="tx1"/>
                </a:solidFill>
                <a:latin typeface="Symbol"/>
              </a:rPr>
              <a:t>s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is unknown, so use the t table.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df = n-1 = 10-1 = 9. From Table 4, for a 95% CI, with df = 9, t* = 2.26.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So, the 95% CI is     +/- t* s/√n = 12 +/- 2.262 (7)/√10 = 12 +/- 5.01,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or the interval (6.99,17.01).   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Note that if the population is 0s and 1s, then this contradicts the assumption that the population is normal, so you’d never use the t table with this type of data.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9</a:t>
            </a:fld>
            <a:endParaRPr lang="en-US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3530600" y="1435100"/>
          <a:ext cx="215900" cy="234950"/>
        </p:xfrm>
        <a:graphic>
          <a:graphicData uri="http://schemas.openxmlformats.org/presentationml/2006/ole">
            <p:oleObj spid="_x0000_s34818" name="Equation" r:id="rId4" imgW="127000" imgH="127000" progId="Equation.3">
              <p:embed/>
            </p:oleObj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2146300" y="3625850"/>
          <a:ext cx="215900" cy="234950"/>
        </p:xfrm>
        <a:graphic>
          <a:graphicData uri="http://schemas.openxmlformats.org/presentationml/2006/ole">
            <p:oleObj spid="_x0000_s34824" name="Equation" r:id="rId5" imgW="127000" imgH="1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4768</TotalTime>
  <Words>2220</Words>
  <Application>Microsoft Macintosh PowerPoint</Application>
  <PresentationFormat>On-screen Show (4:3)</PresentationFormat>
  <Paragraphs>152</Paragraphs>
  <Slides>10</Slides>
  <Notes>2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Frederic Schoenberg</dc:creator>
  <cp:lastModifiedBy>Frederic Schoenberg</cp:lastModifiedBy>
  <cp:revision>299</cp:revision>
  <dcterms:created xsi:type="dcterms:W3CDTF">2012-05-14T23:20:48Z</dcterms:created>
  <dcterms:modified xsi:type="dcterms:W3CDTF">2012-05-14T23:21:16Z</dcterms:modified>
</cp:coreProperties>
</file>