
<file path=[Content_Types].xml><?xml version="1.0" encoding="utf-8"?>
<Types xmlns="http://schemas.openxmlformats.org/package/2006/content-types">
  <Default Extension="pict" ContentType="image/pict"/>
  <Override PartName="/ppt/embeddings/Microsoft_Equation12.bin" ContentType="application/vnd.openxmlformats-officedocument.oleObject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7.bin" ContentType="application/vnd.openxmlformats-officedocument.oleObject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embeddings/Microsoft_Equation3.bin" ContentType="application/vnd.openxmlformats-officedocument.oleObject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embeddings/Microsoft_Equation17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Microsoft_Equation13.bin" ContentType="application/vnd.openxmlformats-officedocument.oleObject"/>
  <Override PartName="/ppt/notesSlides/notesSlide1.xml" ContentType="application/vnd.openxmlformats-officedocument.presentationml.notesSlide+xml"/>
  <Override PartName="/ppt/embeddings/Microsoft_Equation8.bin" ContentType="application/vnd.openxmlformats-officedocument.oleObject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embeddings/Microsoft_Equation4.bin" ContentType="application/vnd.openxmlformats-officedocument.oleObject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embeddings/Microsoft_Equation14.bin" ContentType="application/vnd.openxmlformats-officedocument.oleObject"/>
  <Override PartName="/ppt/notesSlides/notesSlide2.xml" ContentType="application/vnd.openxmlformats-officedocument.presentationml.notesSlide+xml"/>
  <Override PartName="/ppt/embeddings/Microsoft_Equation10.bin" ContentType="application/vnd.openxmlformats-officedocument.oleObject"/>
  <Override PartName="/ppt/slides/slide7.xml" ContentType="application/vnd.openxmlformats-officedocument.presentationml.slide+xml"/>
  <Override PartName="/ppt/embeddings/Microsoft_Equation9.bin" ContentType="application/vnd.openxmlformats-officedocument.oleObject"/>
  <Override PartName="/ppt/presentation.xml" ContentType="application/vnd.openxmlformats-officedocument.presentationml.presentation.main+xml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embeddings/Microsoft_Equation5.bin" ContentType="application/vnd.openxmlformats-officedocument.oleObject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embeddings/Microsoft_Equation15.bin" ContentType="application/vnd.openxmlformats-officedocument.oleObject"/>
  <Override PartName="/ppt/notesSlides/notesSlide3.xml" ContentType="application/vnd.openxmlformats-officedocument.presentationml.notesSlide+xml"/>
  <Override PartName="/ppt/embeddings/Microsoft_Equation11.bin" ContentType="application/vnd.openxmlformats-officedocument.oleObject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Microsoft_Equation6.bin" ContentType="application/vnd.openxmlformats-officedocument.oleObject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Microsoft_Equation16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73" r:id="rId3"/>
    <p:sldId id="265" r:id="rId4"/>
    <p:sldId id="267" r:id="rId5"/>
    <p:sldId id="274" r:id="rId6"/>
    <p:sldId id="275" r:id="rId7"/>
    <p:sldId id="276" r:id="rId8"/>
    <p:sldId id="269" r:id="rId9"/>
    <p:sldId id="272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64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3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CB44-669A-6741-9983-04DE5D6B4F25}" type="datetimeFigureOut">
              <a:rPr lang="en-US"/>
              <a:pPr/>
              <a:t>5/16/12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0177C-66E2-D34D-B920-8292EDBFC0F2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2193-98C6-2A4A-AB80-32D0F056DC29}" type="datetimeFigureOut">
              <a:rPr lang="en-US"/>
              <a:pPr/>
              <a:t>5/16/12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DAD8-08F1-FA4B-9B2E-3FA7A2DB749B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BDAD8-08F1-FA4B-9B2E-3FA7A2DB749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BDAD8-08F1-FA4B-9B2E-3FA7A2DB749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BDAD8-08F1-FA4B-9B2E-3FA7A2DB749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C0E8-8E37-9440-940D-5086AF8E4B3A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86B5-C92C-4B46-842D-11B89C89B78E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2A53-2255-294F-993D-50778042675A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894A-4785-8146-995C-F7E39B1362F1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6745-379E-5B4E-A83B-E5AA9E58D164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12964-02F6-AF48-8814-1353D11D846B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4700-791B-514B-B8CE-C6344C635841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B181-DC5F-B747-AAEF-390DDC3D8271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7B81-D32A-9D4C-9096-588A056CF403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A446-CF99-E34C-841A-316FF027E83A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1F49-CB6F-8542-B57B-4F485C9EB8D3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4E4A-BDD4-F643-A9C0-7DAAEADE35F5}" type="datetime1">
              <a:rPr lang="en-US"/>
              <a:pPr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Microsoft_Equation14.bin"/><Relationship Id="rId5" Type="http://schemas.openxmlformats.org/officeDocument/2006/relationships/oleObject" Target="../embeddings/Microsoft_Equation15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Microsoft_Equation16.bin"/><Relationship Id="rId5" Type="http://schemas.openxmlformats.org/officeDocument/2006/relationships/oleObject" Target="../embeddings/Microsoft_Equation17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5" Type="http://schemas.openxmlformats.org/officeDocument/2006/relationships/oleObject" Target="../embeddings/Microsoft_Equation3.bin"/><Relationship Id="rId6" Type="http://schemas.openxmlformats.org/officeDocument/2006/relationships/oleObject" Target="../embeddings/Microsoft_Equation4.bin"/><Relationship Id="rId7" Type="http://schemas.openxmlformats.org/officeDocument/2006/relationships/oleObject" Target="../embeddings/Microsoft_Equation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0.bin"/><Relationship Id="rId4" Type="http://schemas.openxmlformats.org/officeDocument/2006/relationships/oleObject" Target="../embeddings/Microsoft_Equation11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Equation12.bin"/><Relationship Id="rId5" Type="http://schemas.openxmlformats.org/officeDocument/2006/relationships/oleObject" Target="../embeddings/Microsoft_Equation1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Stat 13, Tue 5/15/12.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Hand in HW5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Review list.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Assumptions and CLT again.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</a:t>
            </a: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Hand in Hw5. Midterm 2 is Thur, 5/17. Hw6 is due Thu, 5/24.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On Thur, 5/17, I won’t be able to have my usual office hour from 230 to 3:30, so it will be instead from 1:30 to 2:15pm.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midterm is primarily on chapters 4-6, though it has a bit of probability also.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std normal and t tables will be provided.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Again, you can have 1 page, double-sided, of notes, plus a calculator and a pen or pencil.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you take a SRS of 17 UCLA students and find their IQs. You find that      is 120 and s = 20. Find a 95% CI for µ, the mean IQ for UCLA, assuming these IQs are normally distributed.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Here we have a SRS, the pop. is normal,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unknown, so use the t table.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df = n-1 = 17-1 = 16. From Table 4, for a 95% CI, with df = 16, t* = 2.12.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the 95% CI is     +/- t* s/√n = 120 +/- 2.12 (20)/√17 = 120 +/- 10.28.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is the standard error?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s/√n = 20/√17 = 4.85.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 typical UCLA student has an IQ of about _120_ +/- __20___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you take other samples each of 17 UCLA students, you’d expect your samples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 to have a mean of about ______ +/- ______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8280400" y="342900"/>
          <a:ext cx="215900" cy="234950"/>
        </p:xfrm>
        <a:graphic>
          <a:graphicData uri="http://schemas.openxmlformats.org/presentationml/2006/ole">
            <p:oleObj spid="_x0000_s40962" name="Equation" r:id="rId4" imgW="127000" imgH="127000" progId="Equation.3">
              <p:embed/>
            </p:oleObj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2146300" y="1987550"/>
          <a:ext cx="215900" cy="234950"/>
        </p:xfrm>
        <a:graphic>
          <a:graphicData uri="http://schemas.openxmlformats.org/presentationml/2006/ole">
            <p:oleObj spid="_x0000_s40963" name="Equation" r:id="rId5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you take a SRS of 17 UCLA students and find their IQs. You find that      is 120 and s = 20. Find a 95% CI for µ, the mean IQ for UCLA, assuming these IQs are normally distributed.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Here we have a SRS, the pop. is normal,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unknown, so use the t table.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df = n-1 = 17-1 = 16. From Table 4, for a 95% CI, with df = 16, t* = 2.12.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the 95% CI is     +/- t* s/√n = 120 +/- 2.12 (20)/√17 = 120 +/- 10.28.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is the standard error?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s/√n = 20/√17 = 4.85.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 typical UCLA student has an IQ of about _120_ +/- __20___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you take other samples each of 17 UCLA students, you’d expect your samples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 to have a mean of about _120__ +/- _4.85__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8280400" y="342900"/>
          <a:ext cx="215900" cy="234950"/>
        </p:xfrm>
        <a:graphic>
          <a:graphicData uri="http://schemas.openxmlformats.org/presentationml/2006/ole">
            <p:oleObj spid="_x0000_s43010" name="Equation" r:id="rId4" imgW="127000" imgH="127000" progId="Equation.3">
              <p:embed/>
            </p:oleObj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2146300" y="1987550"/>
          <a:ext cx="215900" cy="234950"/>
        </p:xfrm>
        <a:graphic>
          <a:graphicData uri="http://schemas.openxmlformats.org/presentationml/2006/ole">
            <p:oleObj spid="_x0000_s43011" name="Equation" r:id="rId5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Review list, of stuff since the first midterm.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a) More probability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(i) Expected value.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(ii) Expected value of sums of random variables.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(iii) Bernoulli random variables.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(iv) Binomial random variables.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(v) Independence.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b) Normal calculations.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(i) Calculating the area under the normal curve between a and b.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(ii) Normal percentiles.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(iii) Normal probability plots.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c) CLT and CIs.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(i) CLT.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(ii) Construction of CIs, for the mean and for proportions.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(iii) Interpretation of CIs.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(iii) SE versus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(iv) Margin of error.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(v) Sample size calculations.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(vi) CIs using the t table.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(vii) Assumptions behind CIs.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3. Assumptions and Central Limit Theorem (CLT), again.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If you have a SRS (or observations are iid with mean µ),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n is large (or the population is normally distributed),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then     is approximately normally distributed with mean µ and std deviation        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where </a:t>
            </a:r>
            <a:r>
              <a:rPr lang="en-US" sz="1800" smtClean="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 smtClean="0">
                <a:solidFill>
                  <a:schemeClr val="tx1"/>
                </a:solidFill>
              </a:rPr>
              <a:t>  is the std deviation of the population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n is the sample size.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Equivalently, we can say [(   - µ) ÷      ]  is approximately standard normally distributed.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When to use z* and t*.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a) If it's a simple random sample (SRS) and the population is normal,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</a:rPr>
              <a:t> is unknown, and n is small (&lt; 25), then use t*.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b)  If it's a SRS and the population is normal,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</a:rPr>
              <a:t> is known, and n is small (&lt; 25), then use z*.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c)  If it's a SRS and n is large, then t* and z* are very close together, so it doesn't really matter which you use. Use z*, though the book recommends t*.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d) If the population might NOT be normal and n is NOT large, then neither t* nor z* is appropriate.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4692" y="1495425"/>
          <a:ext cx="216154" cy="234950"/>
        </p:xfrm>
        <a:graphic>
          <a:graphicData uri="http://schemas.openxmlformats.org/presentationml/2006/ole">
            <p:oleObj spid="_x0000_s17410" name="Equation" r:id="rId3" imgW="127000" imgH="12700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607300" y="1470025"/>
          <a:ext cx="266700" cy="381000"/>
        </p:xfrm>
        <a:graphic>
          <a:graphicData uri="http://schemas.openxmlformats.org/presentationml/2006/ole">
            <p:oleObj spid="_x0000_s17419" name="Equation" r:id="rId4" imgW="266700" imgH="381000" progId="Equation.3">
              <p:embed/>
            </p:oleObj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686300" y="6448425"/>
          <a:ext cx="215900" cy="234950"/>
        </p:xfrm>
        <a:graphic>
          <a:graphicData uri="http://schemas.openxmlformats.org/presentationml/2006/ole">
            <p:oleObj spid="_x0000_s17420" name="Equation" r:id="rId5" imgW="127000" imgH="127000" progId="Equation.3">
              <p:embed/>
            </p:oleObj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2870454" y="2622550"/>
          <a:ext cx="215900" cy="234950"/>
        </p:xfrm>
        <a:graphic>
          <a:graphicData uri="http://schemas.openxmlformats.org/presentationml/2006/ole">
            <p:oleObj spid="_x0000_s17423" name="Equation" r:id="rId6" imgW="127000" imgH="127000" progId="Equation.3">
              <p:embed/>
            </p:oleObj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3619500" y="2597150"/>
          <a:ext cx="266700" cy="381000"/>
        </p:xfrm>
        <a:graphic>
          <a:graphicData uri="http://schemas.openxmlformats.org/presentationml/2006/ole">
            <p:oleObj spid="_x0000_s17424" name="Equation" r:id="rId7" imgW="266700" imgH="38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order to see what tv shows Americans watch, the Nielsen corporation surveys a sample of approximately 50,000 Americans. They recently (May 20, 2009) reported that the average American watches approximately 5.1 hours of tv a day. Suppose it’s a SRS and that the sample standard deviation is s = 2 hours per day.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an 70%-CI for the population mean.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It’s a SRS and n = 50,000 is large, so the standard formulas apply, but we don’t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we will plug in s. For a 70%-CI, we look for a value close to 15% (or 85%) in the table, and find the closest is -1.04 (or 1.04), so z* = 1.04.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70% CI is     +/- (z*)s/√n = 5.1 +/- (1.04)(2) ÷ √50,000 = 5.1 +/- 0.0093.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does this 5.1 +/- 0.0093 mean? It’s a range likely to contain µ. Here, n = 50,000 is so large that we can be confident that µ is likely close to 5.1.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A typical American watches ___  +/- ___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took another SRS of 50,000 Americans, we’d expect to get a sample mean of around _____ +/- _____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change this 70% CI to a 95% CI, will the margin of error increase or decrease?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1803400" y="3454400"/>
          <a:ext cx="215900" cy="234950"/>
        </p:xfrm>
        <a:graphic>
          <a:graphicData uri="http://schemas.openxmlformats.org/presentationml/2006/ole">
            <p:oleObj spid="_x0000_s25621" name="Equation" r:id="rId3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order to see what tv shows Americans watch, the Nielsen corporation surveys a sample of approximately 50,000 Americans. They recently (May 20, 2009) reported that the average American watches approximately 5.1 hours of tv a day. Suppose it’s a SRS and that the sample standard deviation is s = 2 hours per day.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an 70%-CI for the population mean.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It’s a SRS and n = 50,000 is large, so the standard formulas apply, but we don’t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we will plug in s. For a 70%-CI, we look for a value close to 15% (or 85%) in the table, and find the closest is -1.04 (or 1.04), so z* = 1.04.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70% CI is     +/- (z*)s/√n = 5.1 +/- (1.04)(2) ÷ √50,000 = 5.1 +/- 0.0093.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does this 5.1 +/- 0.0093 mean? It’s a range likely to contain µ. Here, n = 50,000 is so large that we can be confident that µ is likely close to 5.1.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A typical American watches _5.1_  +/- _2_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took another SRS of 50,000 Americans, we’d expect to get a sample mean of around _____ +/- _____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change this 70% CI to a 95% CI, will the margin of error increase or decrease?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5</a:t>
            </a:fld>
            <a:endParaRPr lang="en-US"/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1803400" y="3454400"/>
          <a:ext cx="215900" cy="234950"/>
        </p:xfrm>
        <a:graphic>
          <a:graphicData uri="http://schemas.openxmlformats.org/presentationml/2006/ole">
            <p:oleObj spid="_x0000_s37890" name="Equation" r:id="rId3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order to see what tv shows Americans watch, the Nielsen corporation surveys a sample of approximately 50,000 Americans. They recently (May 20, 2009) reported that the average American watches approximately 5.1 hours of tv a day. Suppose it’s a SRS and that the sample standard deviation is s = 2 hours per day.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an 70%-CI for the population mean.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It’s a SRS and n = 50,000 is large, so the standard formulas apply, but we don’t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we will plug in s. For a 70%-CI, we look for a value close to 15% (or 85%) in the table, and find the closest is -1.04 (or 1.04), so z* = 1.04.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70% CI is     +/- (z*)s/√n = 5.1 +/- (1.04)(2) ÷ √50,000 = 5.1 +/- 0.0093.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does this 5.1 +/- 0.0093 mean? It’s a range likely to contain µ. Here, n = 50,000 is so large that we can be confident that µ is likely close to 5.1.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A typical American watches _5.1_  +/- _2_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took another SRS of 50,000 Americans, we’d expect to get a sample mean of around _5.1_ +/- _0.009_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change this 70% CI to a 95% CI, will the margin of error increase or decrease?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1803400" y="3454400"/>
          <a:ext cx="215900" cy="234950"/>
        </p:xfrm>
        <a:graphic>
          <a:graphicData uri="http://schemas.openxmlformats.org/presentationml/2006/ole">
            <p:oleObj spid="_x0000_s38914" name="Equation" r:id="rId3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In order to see what tv shows Americans watch, the Nielsen corporation surveys a sample of approximately 50,000 Americans. They recently (May 20, 2009) reported that the average American watches approximately 5.1 hours of tv a day. Suppose it’s a SRS and that the sample standard deviation is s = 2 hours per day.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an 70%-CI for the population mean.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It’s a SRS and n = 50,000 is large, so the standard formulas apply, but we don’t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we will plug in s. For a 70%-CI, we look for a value close to 15% (or 85%) in the table, and find the closest is -1.04 (or 1.04), so z* = 1.04.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70% CI is     +/- (z*)s/√n = 5.1 +/- (1.04)(2) ÷ √50,000 = 5.1 +/- 0.0093.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does this 5.1 +/- 0.0093 mean? It’s a range likely to contain µ. Here, n = 50,000 is so large that we can be confident that µ is likely close to 5.1.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A typical American watches _5.1_  +/- _2_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took another SRS of 50,000 Americans, we’d expect to get a sample mean of around _5.1_ +/- _0.009_ hours of tv per day?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Q. If we change this 70% CI to a 95% CI, will the margin of error increase or decrease?  Increase. z* will go from 1.04 to 1.96. Margin of error will almost double.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1803400" y="3454400"/>
          <a:ext cx="215900" cy="234950"/>
        </p:xfrm>
        <a:graphic>
          <a:graphicData uri="http://schemas.openxmlformats.org/presentationml/2006/ole">
            <p:oleObj spid="_x0000_s39938" name="Equation" r:id="rId3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479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According to the CDC, the largest number of reported cases in the U.S. for any condition is chlamydia, a sexually transmitted disease reported each year in about 0.4% of people overall. In 2009-2010, the National Health and Nutrition Examination Survey (NHANES) took a SRS of 10,253 Americans, and among the (roughly) 510 females age 15-24, they found the prevalence of chlamydia to be 8.0%.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 95%-CI for the population percentage of females age 15-24 with chlamydia.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This is a 0-1 question. It’s a SRS and n is large because the number of females with chlamydia in the sample = 8% x 510 = 41 ≥ 10, and the number without = 92% x 520 = 469 ≥ 10.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a 95%-CI, z* = 1.96 from the bottom row of Table 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formula for the 95%-CI is     +/- 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/√n.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We don't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use s =         = √ (8.0% x 92.0%) ~ 0.271.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Our 95%-CI is 8.0% +/- (1.96) (0.271) / √510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which is 8.0% +/- 2.35%.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390900" y="4248150"/>
          <a:ext cx="215900" cy="234950"/>
        </p:xfrm>
        <a:graphic>
          <a:graphicData uri="http://schemas.openxmlformats.org/presentationml/2006/ole">
            <p:oleObj spid="_x0000_s27650" name="Equation" r:id="rId3" imgW="127000" imgH="12700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095625" y="4762500"/>
          <a:ext cx="511175" cy="368300"/>
        </p:xfrm>
        <a:graphic>
          <a:graphicData uri="http://schemas.openxmlformats.org/presentationml/2006/ole">
            <p:oleObj spid="_x0000_s27654" name="Equation" r:id="rId4" imgW="3175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you take a SRS of 17 UCLA students and find their IQs. You find that      is 120 and s = 20. Find a 95% CI for µ, the mean IQ for UCLA, assuming these IQs are normally distributed.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Here we have a SRS, the pop. is normal,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unknown, so use the t table.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df = n-1 = 17-1 = 16. From Table 4, for a 95% CI, with df = 16, t* = 2.12.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the 95% CI is     +/- t* s/√n = 120 +/- 2.12 (20)/√17 = 120 +/- 10.28.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What is the standard error?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s/√n = 20/√17 = 4.85.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 typical UCLA student has an IQ of about ____ +/- _______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you take other samples each of 17 UCLA students, you’d expect your samples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 to have a mean of about ______ +/- _______ 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8280400" y="342900"/>
          <a:ext cx="215900" cy="234950"/>
        </p:xfrm>
        <a:graphic>
          <a:graphicData uri="http://schemas.openxmlformats.org/presentationml/2006/ole">
            <p:oleObj spid="_x0000_s34818" name="Equation" r:id="rId4" imgW="127000" imgH="127000" progId="Equation.3">
              <p:embed/>
            </p:oleObj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2146300" y="1987550"/>
          <a:ext cx="215900" cy="234950"/>
        </p:xfrm>
        <a:graphic>
          <a:graphicData uri="http://schemas.openxmlformats.org/presentationml/2006/ole">
            <p:oleObj spid="_x0000_s34827" name="Equation" r:id="rId5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2598</Words>
  <Application>Microsoft Macintosh PowerPoint</Application>
  <PresentationFormat>On-screen Show (4:3)</PresentationFormat>
  <Paragraphs>174</Paragraphs>
  <Slides>11</Slides>
  <Notes>3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Frederic Schoenberg</dc:creator>
  <cp:lastModifiedBy>Frederic Schoenberg</cp:lastModifiedBy>
  <cp:revision>337</cp:revision>
  <dcterms:created xsi:type="dcterms:W3CDTF">2012-05-16T19:33:21Z</dcterms:created>
  <dcterms:modified xsi:type="dcterms:W3CDTF">2012-05-16T19:33:59Z</dcterms:modified>
</cp:coreProperties>
</file>