
<file path=[Content_Types].xml><?xml version="1.0" encoding="utf-8"?>
<Types xmlns="http://schemas.openxmlformats.org/package/2006/content-types">
  <Default Extension="pict" ContentType="image/pict"/>
  <Override PartName="/ppt/embeddings/Microsoft_Equation12.bin" ContentType="application/vnd.openxmlformats-officedocument.oleObject"/>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embeddings/Microsoft_Equation7.bin" ContentType="application/vnd.openxmlformats-officedocument.oleObject"/>
  <Override PartName="/ppt/embeddings/Microsoft_Equation24.bin" ContentType="application/vnd.openxmlformats-officedocument.oleObject"/>
  <Default Extension="rels" ContentType="application/vnd.openxmlformats-package.relationships+xml"/>
  <Default Extension="jpeg" ContentType="image/jpeg"/>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embeddings/Microsoft_Equation3.bin" ContentType="application/vnd.openxmlformats-officedocument.oleObject"/>
  <Override PartName="/ppt/embeddings/Microsoft_Equation20.bin" ContentType="application/vnd.openxmlformats-officedocument.oleObject"/>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embeddings/Microsoft_Equation17.bin" ContentType="application/vnd.openxmlformats-officedocument.oleObject"/>
  <Default Extension="xml" ContentType="application/xml"/>
  <Override PartName="/ppt/tableStyles.xml" ContentType="application/vnd.openxmlformats-officedocument.presentationml.tableStyles+xml"/>
  <Override PartName="/ppt/embeddings/Microsoft_Equation13.bin" ContentType="application/vnd.openxmlformats-officedocument.oleObject"/>
  <Override PartName="/ppt/embeddings/Microsoft_Equation8.bin" ContentType="application/vnd.openxmlformats-officedocument.oleObject"/>
  <Override PartName="/ppt/slides/slide6.xml" ContentType="application/vnd.openxmlformats-officedocument.presentationml.slide+xml"/>
  <Override PartName="/ppt/embeddings/Microsoft_Equation25.bin" ContentType="application/vnd.openxmlformats-officedocument.oleObject"/>
  <Override PartName="/docProps/core.xml" ContentType="application/vnd.openxmlformats-package.core-properties+xml"/>
  <Override PartName="/ppt/slideLayouts/slideLayout6.xml" ContentType="application/vnd.openxmlformats-officedocument.presentationml.slideLayout+xml"/>
  <Override PartName="/ppt/embeddings/Microsoft_Equation4.bin" ContentType="application/vnd.openxmlformats-officedocument.oleObject"/>
  <Override PartName="/ppt/slides/slide2.xml" ContentType="application/vnd.openxmlformats-officedocument.presentationml.slide+xml"/>
  <Override PartName="/ppt/embeddings/Microsoft_Equation21.bin" ContentType="application/vnd.openxmlformats-officedocument.oleObject"/>
  <Override PartName="/ppt/theme/theme3.xml" ContentType="application/vnd.openxmlformats-officedocument.theme+xml"/>
  <Override PartName="/ppt/slideLayouts/slideLayout2.xml" ContentType="application/vnd.openxmlformats-officedocument.presentationml.slideLayout+xml"/>
  <Override PartName="/ppt/embeddings/Microsoft_Equation18.bin" ContentType="application/vnd.openxmlformats-officedocument.oleObject"/>
  <Override PartName="/ppt/embeddings/Microsoft_Equation26.bin" ContentType="application/vnd.openxmlformats-officedocument.oleObject"/>
  <Override PartName="/ppt/embeddings/Microsoft_Equation14.bin" ContentType="application/vnd.openxmlformats-officedocument.oleObject"/>
  <Override PartName="/ppt/embeddings/Microsoft_Equation10.bin" ContentType="application/vnd.openxmlformats-officedocument.oleObject"/>
  <Override PartName="/ppt/slides/slide7.xml" ContentType="application/vnd.openxmlformats-officedocument.presentationml.slide+xml"/>
  <Override PartName="/ppt/embeddings/Microsoft_Equation9.bin" ContentType="application/vnd.openxmlformats-officedocument.oleObject"/>
  <Override PartName="/ppt/presentation.xml" ContentType="application/vnd.openxmlformats-officedocument.presentationml.presentation.main+xml"/>
  <Default Extension="vml" ContentType="application/vnd.openxmlformats-officedocument.vmlDrawing"/>
  <Override PartName="/ppt/slideLayouts/slideLayout7.xml" ContentType="application/vnd.openxmlformats-officedocument.presentationml.slideLayout+xml"/>
  <Override PartName="/ppt/slides/slide3.xml" ContentType="application/vnd.openxmlformats-officedocument.presentationml.slide+xml"/>
  <Override PartName="/ppt/embeddings/Microsoft_Equation5.bin" ContentType="application/vnd.openxmlformats-officedocument.oleObject"/>
  <Override PartName="/ppt/embeddings/Microsoft_Equation22.bin" ContentType="application/vnd.openxmlformats-officedocument.oleObject"/>
  <Override PartName="/ppt/slideLayouts/slideLayout3.xml" ContentType="application/vnd.openxmlformats-officedocument.presentationml.slideLayout+xml"/>
  <Override PartName="/ppt/embeddings/Microsoft_Equation1.bin" ContentType="application/vnd.openxmlformats-officedocument.oleObject"/>
  <Override PartName="/ppt/embeddings/Microsoft_Equation19.bin" ContentType="application/vnd.openxmlformats-officedocument.oleObject"/>
  <Override PartName="/ppt/embeddings/Microsoft_Equation15.bin" ContentType="application/vnd.openxmlformats-officedocument.oleObject"/>
  <Override PartName="/ppt/embeddings/Microsoft_Equation11.bin" ContentType="application/vnd.openxmlformats-officedocument.oleObject"/>
  <Override PartName="/ppt/slides/slide8.xml" ContentType="application/vnd.openxmlformats-officedocument.presentationml.slide+xml"/>
  <Override PartName="/ppt/presProps.xml" ContentType="application/vnd.openxmlformats-officedocument.presentationml.presProps+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embeddings/Microsoft_Equation6.bin" ContentType="application/vnd.openxmlformats-officedocument.oleObject"/>
  <Override PartName="/ppt/slides/slide4.xml" ContentType="application/vnd.openxmlformats-officedocument.presentationml.slide+xml"/>
  <Override PartName="/ppt/embeddings/Microsoft_Equation23.bin" ContentType="application/vnd.openxmlformats-officedocument.oleObject"/>
  <Override PartName="/ppt/slideLayouts/slideLayout4.xml" ContentType="application/vnd.openxmlformats-officedocument.presentationml.slideLayout+xml"/>
  <Override PartName="/ppt/embeddings/Microsoft_Equation2.bin" ContentType="application/vnd.openxmlformats-officedocument.oleObject"/>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Override PartName="/ppt/embeddings/Microsoft_Equation16.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0"/>
  </p:notesMasterIdLst>
  <p:handoutMasterIdLst>
    <p:handoutMasterId r:id="rId11"/>
  </p:handoutMasterIdLst>
  <p:sldIdLst>
    <p:sldId id="264" r:id="rId2"/>
    <p:sldId id="267" r:id="rId3"/>
    <p:sldId id="266" r:id="rId4"/>
    <p:sldId id="272" r:id="rId5"/>
    <p:sldId id="273" r:id="rId6"/>
    <p:sldId id="268" r:id="rId7"/>
    <p:sldId id="269" r:id="rId8"/>
    <p:sldId id="27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641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584" y="1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 Id="rId2" Type="http://schemas.openxmlformats.org/officeDocument/2006/relationships/image" Target="../media/image2.pict"/><Relationship Id="rId3" Type="http://schemas.openxmlformats.org/officeDocument/2006/relationships/image" Target="../media/image3.pict"/></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ict"/></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ict"/></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pict"/></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pict"/></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BCB44-669A-6741-9983-04DE5D6B4F25}" type="datetimeFigureOut">
              <a:rPr lang="en-US"/>
              <a:pPr/>
              <a:t>5/22/12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40177C-66E2-D34D-B920-8292EDBFC0F2}" type="slidenum">
              <a: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902193-98C6-2A4A-AB80-32D0F056DC29}" type="datetimeFigureOut">
              <a:rPr lang="en-US"/>
              <a:pPr/>
              <a:t>5/22/12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BDAD8-08F1-FA4B-9B2E-3FA7A2DB749B}" type="slidenum">
              <a:rPr/>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CDC0E8-8E37-9440-940D-5086AF8E4B3A}" type="datetime1">
              <a:rPr lang="en-US"/>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C86B5-C92C-4B46-842D-11B89C89B78E}" type="datetime1">
              <a:rPr lang="en-US"/>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692A53-2255-294F-993D-50778042675A}" type="datetime1">
              <a:rPr lang="en-US"/>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B6894A-4785-8146-995C-F7E39B1362F1}" type="datetime1">
              <a:rPr lang="en-US"/>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456745-379E-5B4E-A83B-E5AA9E58D164}" type="datetime1">
              <a:rPr lang="en-US"/>
              <a:pPr/>
              <a:t>5/22/12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E12964-02F6-AF48-8814-1353D11D846B}" type="datetime1">
              <a:rPr lang="en-US"/>
              <a:pPr/>
              <a:t>5/22/12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514700-791B-514B-B8CE-C6344C635841}" type="datetime1">
              <a:rPr lang="en-US"/>
              <a:pPr/>
              <a:t>5/22/12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D7B181-DC5F-B747-AAEF-390DDC3D8271}" type="datetime1">
              <a:rPr lang="en-US"/>
              <a:pPr/>
              <a:t>5/22/12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B17B81-D32A-9D4C-9096-588A056CF403}" type="datetime1">
              <a:rPr lang="en-US"/>
              <a:pPr/>
              <a:t>5/22/12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DA446-CF99-E34C-841A-316FF027E83A}" type="datetime1">
              <a:rPr lang="en-US"/>
              <a:pPr/>
              <a:t>5/22/12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11F49-CB6F-8542-B57B-4F485C9EB8D3}" type="datetime1">
              <a:rPr lang="en-US"/>
              <a:pPr/>
              <a:t>5/22/12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B4E4A-BDD4-F643-A9C0-7DAAEADE35F5}" type="datetime1">
              <a:rPr lang="en-US"/>
              <a:pPr/>
              <a:t>5/22/12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023AC-EDB1-FF4F-B69A-3E49EA04DA50}"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1" Type="http://schemas.openxmlformats.org/officeDocument/2006/relationships/oleObject" Target="../embeddings/Microsoft_Equation9.bin"/><Relationship Id="rId12" Type="http://schemas.openxmlformats.org/officeDocument/2006/relationships/oleObject" Target="../embeddings/Microsoft_Equation10.bin"/><Relationship Id="rId13" Type="http://schemas.openxmlformats.org/officeDocument/2006/relationships/oleObject" Target="../embeddings/Microsoft_Equation11.bin"/><Relationship Id="rId14" Type="http://schemas.openxmlformats.org/officeDocument/2006/relationships/oleObject" Target="../embeddings/Microsoft_Equation12.bin"/><Relationship Id="rId1" Type="http://schemas.openxmlformats.org/officeDocument/2006/relationships/vmlDrawing" Target="../drawings/vmlDrawing1.vml"/><Relationship Id="rId2" Type="http://schemas.openxmlformats.org/officeDocument/2006/relationships/slideLayout" Target="../slideLayouts/slideLayout1.xml"/><Relationship Id="rId3" Type="http://schemas.openxmlformats.org/officeDocument/2006/relationships/oleObject" Target="../embeddings/Microsoft_Equation1.bin"/><Relationship Id="rId4" Type="http://schemas.openxmlformats.org/officeDocument/2006/relationships/oleObject" Target="../embeddings/Microsoft_Equation2.bin"/><Relationship Id="rId5" Type="http://schemas.openxmlformats.org/officeDocument/2006/relationships/oleObject" Target="../embeddings/Microsoft_Equation3.bin"/><Relationship Id="rId6" Type="http://schemas.openxmlformats.org/officeDocument/2006/relationships/oleObject" Target="../embeddings/Microsoft_Equation4.bin"/><Relationship Id="rId7" Type="http://schemas.openxmlformats.org/officeDocument/2006/relationships/oleObject" Target="../embeddings/Microsoft_Equation5.bin"/><Relationship Id="rId8" Type="http://schemas.openxmlformats.org/officeDocument/2006/relationships/oleObject" Target="../embeddings/Microsoft_Equation6.bin"/><Relationship Id="rId9" Type="http://schemas.openxmlformats.org/officeDocument/2006/relationships/oleObject" Target="../embeddings/Microsoft_Equation7.bin"/><Relationship Id="rId10" Type="http://schemas.openxmlformats.org/officeDocument/2006/relationships/oleObject" Target="../embeddings/Microsoft_Equation8.bin"/></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Equation13.bin"/><Relationship Id="rId4" Type="http://schemas.openxmlformats.org/officeDocument/2006/relationships/oleObject" Target="../embeddings/Microsoft_Equation14.bin"/><Relationship Id="rId1" Type="http://schemas.openxmlformats.org/officeDocument/2006/relationships/vmlDrawing" Target="../drawings/vmlDrawing2.vml"/><Relationship Id="rId2"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Microsoft_Equation15.bin"/><Relationship Id="rId4" Type="http://schemas.openxmlformats.org/officeDocument/2006/relationships/oleObject" Target="../embeddings/Microsoft_Equation16.bin"/><Relationship Id="rId5" Type="http://schemas.openxmlformats.org/officeDocument/2006/relationships/oleObject" Target="../embeddings/Microsoft_Equation17.bin"/><Relationship Id="rId6" Type="http://schemas.openxmlformats.org/officeDocument/2006/relationships/oleObject" Target="../embeddings/Microsoft_Equation18.bin"/><Relationship Id="rId1" Type="http://schemas.openxmlformats.org/officeDocument/2006/relationships/vmlDrawing" Target="../drawings/vmlDrawing3.vml"/><Relationship Id="rId2"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Microsoft_Equation19.bin"/><Relationship Id="rId4" Type="http://schemas.openxmlformats.org/officeDocument/2006/relationships/oleObject" Target="../embeddings/Microsoft_Equation20.bin"/><Relationship Id="rId5" Type="http://schemas.openxmlformats.org/officeDocument/2006/relationships/oleObject" Target="../embeddings/Microsoft_Equation21.bin"/><Relationship Id="rId6" Type="http://schemas.openxmlformats.org/officeDocument/2006/relationships/oleObject" Target="../embeddings/Microsoft_Equation22.bin"/><Relationship Id="rId1" Type="http://schemas.openxmlformats.org/officeDocument/2006/relationships/vmlDrawing" Target="../drawings/vmlDrawing4.vml"/><Relationship Id="rId2"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Equation23.bin"/><Relationship Id="rId4" Type="http://schemas.openxmlformats.org/officeDocument/2006/relationships/oleObject" Target="../embeddings/Microsoft_Equation24.bin"/><Relationship Id="rId5" Type="http://schemas.openxmlformats.org/officeDocument/2006/relationships/oleObject" Target="../embeddings/Microsoft_Equation25.bin"/><Relationship Id="rId6" Type="http://schemas.openxmlformats.org/officeDocument/2006/relationships/oleObject" Target="../embeddings/Microsoft_Equation26.bin"/><Relationship Id="rId1" Type="http://schemas.openxmlformats.org/officeDocument/2006/relationships/vmlDrawing" Target="../drawings/vmlDrawing5.vml"/><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Stat 13, Tue 5/22/12.</a:t>
            </a:r>
          </a:p>
          <a:p>
            <a:pPr algn="l">
              <a:spcBef>
                <a:spcPts val="0"/>
              </a:spcBef>
            </a:pPr>
            <a:r>
              <a:rPr lang="en-US" sz="1800">
                <a:solidFill>
                  <a:schemeClr val="tx1"/>
                </a:solidFill>
                <a:latin typeface="Helvetica"/>
              </a:rPr>
              <a:t>1. Midterms back.</a:t>
            </a:r>
          </a:p>
          <a:p>
            <a:pPr algn="l">
              <a:spcBef>
                <a:spcPts val="0"/>
              </a:spcBef>
            </a:pPr>
            <a:r>
              <a:rPr lang="en-US" sz="1800">
                <a:solidFill>
                  <a:schemeClr val="tx1"/>
                </a:solidFill>
                <a:latin typeface="Helvetica"/>
              </a:rPr>
              <a:t>2. SE and CI for difference between two means.</a:t>
            </a:r>
          </a:p>
          <a:p>
            <a:pPr algn="l">
              <a:spcBef>
                <a:spcPts val="0"/>
              </a:spcBef>
            </a:pPr>
            <a:r>
              <a:rPr lang="en-US" sz="1800">
                <a:solidFill>
                  <a:schemeClr val="tx1"/>
                </a:solidFill>
                <a:latin typeface="Helvetica"/>
              </a:rPr>
              <a:t>3. Testing basics.</a:t>
            </a:r>
          </a:p>
          <a:p>
            <a:pPr algn="l">
              <a:spcBef>
                <a:spcPts val="0"/>
              </a:spcBef>
            </a:pPr>
            <a:r>
              <a:rPr lang="en-US" sz="1800">
                <a:solidFill>
                  <a:schemeClr val="tx1"/>
                </a:solidFill>
                <a:latin typeface="Helvetica"/>
              </a:rPr>
              <a:t>4. Z test and t test for two samples.</a:t>
            </a:r>
            <a:endParaRPr lang="en-US" sz="1800" smtClean="0">
              <a:solidFill>
                <a:schemeClr val="tx1"/>
              </a:solidFill>
            </a:endParaRP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Final exam is Thur, 6/7, in class. Hw6 is due this Thu, 5/24.</a:t>
            </a:r>
          </a:p>
          <a:p>
            <a:pPr algn="l">
              <a:spcBef>
                <a:spcPts val="0"/>
              </a:spcBef>
            </a:pPr>
            <a:r>
              <a:rPr lang="en-US" sz="1800">
                <a:solidFill>
                  <a:schemeClr val="tx1"/>
                </a:solidFill>
                <a:latin typeface="Helvetica"/>
              </a:rPr>
              <a:t>Change in hw6: Ignore problem 7.30 in the 3</a:t>
            </a:r>
            <a:r>
              <a:rPr lang="en-US" sz="1800" baseline="30000">
                <a:solidFill>
                  <a:schemeClr val="tx1"/>
                </a:solidFill>
                <a:latin typeface="Helvetica"/>
              </a:rPr>
              <a:t>rd</a:t>
            </a:r>
            <a:r>
              <a:rPr lang="en-US" sz="1800">
                <a:solidFill>
                  <a:schemeClr val="tx1"/>
                </a:solidFill>
                <a:latin typeface="Helvetica"/>
              </a:rPr>
              <a:t> edition / 7.2.8 in the 4</a:t>
            </a:r>
            <a:r>
              <a:rPr lang="en-US" sz="1800" baseline="30000">
                <a:solidFill>
                  <a:schemeClr val="tx1"/>
                </a:solidFill>
                <a:latin typeface="Helvetica"/>
              </a:rPr>
              <a:t>th</a:t>
            </a:r>
            <a:r>
              <a:rPr lang="en-US" sz="1800">
                <a:solidFill>
                  <a:schemeClr val="tx1"/>
                </a:solidFill>
                <a:latin typeface="Helvetica"/>
              </a:rPr>
              <a:t> edition.</a:t>
            </a:r>
          </a:p>
          <a:p>
            <a:pPr algn="l">
              <a:spcBef>
                <a:spcPts val="0"/>
              </a:spcBef>
            </a:pP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2400" u="sng">
                <a:solidFill>
                  <a:schemeClr val="tx1"/>
                </a:solidFill>
                <a:latin typeface="Helvetica"/>
              </a:rPr>
              <a:t>Be SILENT while I am passing out the exams or I will ask you to leave.</a:t>
            </a:r>
          </a:p>
          <a:p>
            <a:pPr algn="l">
              <a:spcBef>
                <a:spcPts val="0"/>
              </a:spcBef>
            </a:pPr>
            <a:endParaRPr lang="en-US" sz="2400">
              <a:solidFill>
                <a:schemeClr val="tx1"/>
              </a:solidFill>
              <a:latin typeface="Helvetica"/>
            </a:endParaRPr>
          </a:p>
          <a:p>
            <a:pPr algn="l"/>
            <a:r>
              <a:rPr lang="en-US" sz="1800" smtClean="0">
                <a:solidFill>
                  <a:schemeClr val="tx1"/>
                </a:solidFill>
              </a:rPr>
              <a:t>Gradegrubbing procedure, again: if you would like a question (or more than one question) reevaluated, submit your exam or homework and a </a:t>
            </a:r>
            <a:r>
              <a:rPr lang="en-US" sz="1800" b="1" u="sng" smtClean="0">
                <a:solidFill>
                  <a:schemeClr val="tx1"/>
                </a:solidFill>
              </a:rPr>
              <a:t>WRITTEN</a:t>
            </a:r>
            <a:r>
              <a:rPr lang="en-US" sz="1800" b="1" smtClean="0">
                <a:solidFill>
                  <a:schemeClr val="tx1"/>
                </a:solidFill>
              </a:rPr>
              <a:t> </a:t>
            </a:r>
            <a:r>
              <a:rPr lang="en-US" sz="1800" smtClean="0">
                <a:solidFill>
                  <a:schemeClr val="tx1"/>
                </a:solidFill>
              </a:rPr>
              <a:t>explanation of why you think you deserve more points and how many more points you think you deserve </a:t>
            </a:r>
            <a:r>
              <a:rPr lang="en-US" sz="1800" b="1" i="1" smtClean="0">
                <a:solidFill>
                  <a:schemeClr val="tx1"/>
                </a:solidFill>
              </a:rPr>
              <a:t>to your TA.</a:t>
            </a:r>
            <a:r>
              <a:rPr lang="en-US" sz="1800" smtClean="0">
                <a:solidFill>
                  <a:schemeClr val="tx1"/>
                </a:solidFill>
              </a:rPr>
              <a:t> The TA will then give it to me, and I will consider it, and then give it back to the TA to give back to you.</a:t>
            </a:r>
          </a:p>
          <a:p>
            <a:pPr algn="l"/>
            <a:endParaRPr lang="en-US" sz="1800" smtClean="0">
              <a:solidFill>
                <a:schemeClr val="tx1"/>
              </a:solidFill>
            </a:endParaRPr>
          </a:p>
          <a:p>
            <a:pPr algn="l"/>
            <a:r>
              <a:rPr lang="en-US" sz="1800" smtClean="0">
                <a:solidFill>
                  <a:schemeClr val="tx1"/>
                </a:solidFill>
              </a:rPr>
              <a:t>Midterms: 90-100 = A range, 80-90 = B range, 70-80 = C range, 60-70 = D range, &lt; 60 = F. </a:t>
            </a:r>
          </a:p>
          <a:p>
            <a:pPr algn="l"/>
            <a:r>
              <a:rPr lang="en-US" sz="1800" smtClean="0">
                <a:solidFill>
                  <a:schemeClr val="tx1"/>
                </a:solidFill>
              </a:rPr>
              <a:t>I record your number, not the letter grade. Your grade is on the last page.</a:t>
            </a:r>
          </a:p>
          <a:p>
            <a:pPr algn="l"/>
            <a:r>
              <a:rPr lang="en-US" sz="1800" smtClean="0">
                <a:solidFill>
                  <a:schemeClr val="tx1"/>
                </a:solidFill>
              </a:rPr>
              <a:t>Mean = 83. SD = 19.</a:t>
            </a:r>
          </a:p>
          <a:p>
            <a:pPr algn="l"/>
            <a:r>
              <a:rPr lang="en-US" sz="1800" smtClean="0">
                <a:solidFill>
                  <a:schemeClr val="tx1"/>
                </a:solidFill>
              </a:rPr>
              <a:t>Common things:</a:t>
            </a:r>
          </a:p>
          <a:p>
            <a:pPr algn="l"/>
            <a:r>
              <a:rPr lang="en-US" sz="1800" smtClean="0">
                <a:solidFill>
                  <a:schemeClr val="tx1"/>
                </a:solidFill>
              </a:rPr>
              <a:t>* 2. 	95% of the values for the normal distribution are in µ +/-  1.96 </a:t>
            </a:r>
            <a:r>
              <a:rPr lang="en-US" sz="1800" smtClean="0">
                <a:solidFill>
                  <a:schemeClr val="tx1"/>
                </a:solidFill>
                <a:latin typeface="Symbol"/>
              </a:rPr>
              <a:t>s</a:t>
            </a:r>
            <a:r>
              <a:rPr lang="en-US" sz="1800" smtClean="0">
                <a:solidFill>
                  <a:schemeClr val="tx1"/>
                </a:solidFill>
              </a:rPr>
              <a:t>. 1.96(5.2) ~ 10.2.</a:t>
            </a:r>
          </a:p>
          <a:p>
            <a:pPr algn="l"/>
            <a:r>
              <a:rPr lang="en-US" sz="1800" smtClean="0">
                <a:solidFill>
                  <a:schemeClr val="tx1"/>
                </a:solidFill>
              </a:rPr>
              <a:t>* 8.	 I messed up here and said rabbit lengths instead of rabbit hair counts.</a:t>
            </a:r>
          </a:p>
          <a:p>
            <a:pPr algn="l"/>
            <a:r>
              <a:rPr lang="en-US" sz="1800" smtClean="0">
                <a:solidFill>
                  <a:schemeClr val="tx1"/>
                </a:solidFill>
              </a:rPr>
              <a:t>* 14.	Let X</a:t>
            </a:r>
            <a:r>
              <a:rPr lang="en-US" sz="1800" baseline="-25000" smtClean="0">
                <a:solidFill>
                  <a:schemeClr val="tx1"/>
                </a:solidFill>
              </a:rPr>
              <a:t>1</a:t>
            </a:r>
            <a:r>
              <a:rPr lang="en-US" sz="1800" smtClean="0">
                <a:solidFill>
                  <a:schemeClr val="tx1"/>
                </a:solidFill>
              </a:rPr>
              <a:t> = 1 if the 1</a:t>
            </a:r>
            <a:r>
              <a:rPr lang="en-US" sz="1800" baseline="30000" smtClean="0">
                <a:solidFill>
                  <a:schemeClr val="tx1"/>
                </a:solidFill>
              </a:rPr>
              <a:t>st</a:t>
            </a:r>
            <a:r>
              <a:rPr lang="en-US" sz="1800" smtClean="0">
                <a:solidFill>
                  <a:schemeClr val="tx1"/>
                </a:solidFill>
              </a:rPr>
              <a:t> sample mean is &lt; 102.4, and 0 otherwise. Similarly for X</a:t>
            </a:r>
            <a:r>
              <a:rPr lang="en-US" sz="1800" baseline="-25000" smtClean="0">
                <a:solidFill>
                  <a:schemeClr val="tx1"/>
                </a:solidFill>
              </a:rPr>
              <a:t>2</a:t>
            </a:r>
            <a:r>
              <a:rPr lang="en-US" sz="1800" smtClean="0">
                <a:solidFill>
                  <a:schemeClr val="tx1"/>
                </a:solidFill>
              </a:rPr>
              <a:t> and X</a:t>
            </a:r>
            <a:r>
              <a:rPr lang="en-US" sz="1800" baseline="-25000" smtClean="0">
                <a:solidFill>
                  <a:schemeClr val="tx1"/>
                </a:solidFill>
              </a:rPr>
              <a:t>3</a:t>
            </a:r>
            <a:r>
              <a:rPr lang="en-US" sz="1800" smtClean="0">
                <a:solidFill>
                  <a:schemeClr val="tx1"/>
                </a:solidFill>
              </a:rPr>
              <a:t>. X = X</a:t>
            </a:r>
            <a:r>
              <a:rPr lang="en-US" sz="1800" baseline="-25000" smtClean="0">
                <a:solidFill>
                  <a:schemeClr val="tx1"/>
                </a:solidFill>
              </a:rPr>
              <a:t>1</a:t>
            </a:r>
            <a:r>
              <a:rPr lang="en-US" sz="1800" smtClean="0">
                <a:solidFill>
                  <a:schemeClr val="tx1"/>
                </a:solidFill>
              </a:rPr>
              <a:t> + X</a:t>
            </a:r>
            <a:r>
              <a:rPr lang="en-US" sz="1800" baseline="-25000" smtClean="0">
                <a:solidFill>
                  <a:schemeClr val="tx1"/>
                </a:solidFill>
              </a:rPr>
              <a:t>2</a:t>
            </a:r>
            <a:r>
              <a:rPr lang="en-US" sz="1800" smtClean="0">
                <a:solidFill>
                  <a:schemeClr val="tx1"/>
                </a:solidFill>
              </a:rPr>
              <a:t> + X</a:t>
            </a:r>
            <a:r>
              <a:rPr lang="en-US" sz="1800" baseline="-25000" smtClean="0">
                <a:solidFill>
                  <a:schemeClr val="tx1"/>
                </a:solidFill>
              </a:rPr>
              <a:t>3</a:t>
            </a:r>
            <a:r>
              <a:rPr lang="en-US" sz="1800" smtClean="0">
                <a:solidFill>
                  <a:schemeClr val="tx1"/>
                </a:solidFill>
              </a:rPr>
              <a:t>. E(X) = E(X</a:t>
            </a:r>
            <a:r>
              <a:rPr lang="en-US" sz="1800" baseline="-25000" smtClean="0">
                <a:solidFill>
                  <a:schemeClr val="tx1"/>
                </a:solidFill>
              </a:rPr>
              <a:t>1</a:t>
            </a:r>
            <a:r>
              <a:rPr lang="en-US" sz="1800" smtClean="0">
                <a:solidFill>
                  <a:schemeClr val="tx1"/>
                </a:solidFill>
              </a:rPr>
              <a:t>) + E(X</a:t>
            </a:r>
            <a:r>
              <a:rPr lang="en-US" sz="1800" baseline="-25000" smtClean="0">
                <a:solidFill>
                  <a:schemeClr val="tx1"/>
                </a:solidFill>
              </a:rPr>
              <a:t>2</a:t>
            </a:r>
            <a:r>
              <a:rPr lang="en-US" sz="1800" smtClean="0">
                <a:solidFill>
                  <a:schemeClr val="tx1"/>
                </a:solidFill>
              </a:rPr>
              <a:t>) + E(X</a:t>
            </a:r>
            <a:r>
              <a:rPr lang="en-US" sz="1800" baseline="-25000" smtClean="0">
                <a:solidFill>
                  <a:schemeClr val="tx1"/>
                </a:solidFill>
              </a:rPr>
              <a:t>3</a:t>
            </a:r>
            <a:r>
              <a:rPr lang="en-US" sz="1800" smtClean="0">
                <a:solidFill>
                  <a:schemeClr val="tx1"/>
                </a:solidFill>
              </a:rPr>
              <a:t>) = 88.49% + 88.49% + 88.49% ~ 2.655. </a:t>
            </a:r>
          </a:p>
          <a:p>
            <a:pPr algn="l"/>
            <a:r>
              <a:rPr lang="en-US" sz="1800" smtClean="0">
                <a:solidFill>
                  <a:schemeClr val="tx1"/>
                </a:solidFill>
              </a:rPr>
              <a:t>* Do not guess NOTA. I never, ever intend for the correct answer to be NOTA. So, if you’re getting an answer that is not there, check to see if you’ve made a mistake.</a:t>
            </a:r>
          </a:p>
          <a:p>
            <a:pPr algn="l"/>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3200" y="347901"/>
            <a:ext cx="8940800" cy="6373574"/>
          </a:xfrm>
        </p:spPr>
        <p:txBody>
          <a:bodyPr>
            <a:noAutofit/>
          </a:bodyPr>
          <a:lstStyle/>
          <a:p>
            <a:pPr algn="l">
              <a:spcBef>
                <a:spcPts val="0"/>
              </a:spcBef>
            </a:pPr>
            <a:r>
              <a:rPr lang="en-US" sz="1800">
                <a:solidFill>
                  <a:schemeClr val="tx1"/>
                </a:solidFill>
                <a:latin typeface="Helvetica"/>
              </a:rPr>
              <a:t>2. SE and CI for difference between two means.</a:t>
            </a:r>
          </a:p>
          <a:p>
            <a:pPr algn="l">
              <a:spcBef>
                <a:spcPts val="0"/>
              </a:spcBef>
            </a:pPr>
            <a:r>
              <a:rPr lang="en-US" sz="1800">
                <a:solidFill>
                  <a:schemeClr val="tx1"/>
                </a:solidFill>
                <a:latin typeface="Helvetica"/>
              </a:rPr>
              <a:t>Suppose you have two samples: a SRS of size n</a:t>
            </a:r>
            <a:r>
              <a:rPr lang="en-US" sz="1800" baseline="-25000">
                <a:solidFill>
                  <a:schemeClr val="tx1"/>
                </a:solidFill>
                <a:latin typeface="Helvetica"/>
              </a:rPr>
              <a:t>1</a:t>
            </a:r>
            <a:r>
              <a:rPr lang="en-US" sz="1800">
                <a:solidFill>
                  <a:schemeClr val="tx1"/>
                </a:solidFill>
                <a:latin typeface="Helvetica"/>
              </a:rPr>
              <a:t> from population 1 and a SRS of size n</a:t>
            </a:r>
            <a:r>
              <a:rPr lang="en-US" sz="1800" baseline="-25000">
                <a:solidFill>
                  <a:schemeClr val="tx1"/>
                </a:solidFill>
                <a:latin typeface="Helvetica"/>
              </a:rPr>
              <a:t>2</a:t>
            </a:r>
            <a:r>
              <a:rPr lang="en-US" sz="1800">
                <a:solidFill>
                  <a:schemeClr val="tx1"/>
                </a:solidFill>
                <a:latin typeface="Helvetica"/>
              </a:rPr>
              <a:t> from population 2. </a:t>
            </a:r>
          </a:p>
          <a:p>
            <a:pPr algn="l">
              <a:spcBef>
                <a:spcPts val="0"/>
              </a:spcBef>
            </a:pPr>
            <a:r>
              <a:rPr lang="en-US" sz="1800">
                <a:solidFill>
                  <a:schemeClr val="tx1"/>
                </a:solidFill>
                <a:latin typeface="Helvetica"/>
              </a:rPr>
              <a:t>For instance, pop. 1 is those drinking 4-6 cups of coffee daily, and pop. 2 is those drinking 0 cups a day. </a:t>
            </a:r>
          </a:p>
          <a:p>
            <a:pPr algn="l">
              <a:spcBef>
                <a:spcPts val="0"/>
              </a:spcBef>
            </a:pPr>
            <a:r>
              <a:rPr lang="en-US" sz="1800">
                <a:solidFill>
                  <a:schemeClr val="tx1"/>
                </a:solidFill>
                <a:latin typeface="Helvetica"/>
              </a:rPr>
              <a:t>For each person, record blood pressure (BP).</a:t>
            </a:r>
          </a:p>
          <a:p>
            <a:pPr algn="l">
              <a:spcBef>
                <a:spcPts val="0"/>
              </a:spcBef>
            </a:pPr>
            <a:r>
              <a:rPr lang="en-US" sz="1800">
                <a:solidFill>
                  <a:schemeClr val="tx1"/>
                </a:solidFill>
                <a:latin typeface="Helvetica"/>
              </a:rPr>
              <a:t>Let µ</a:t>
            </a:r>
            <a:r>
              <a:rPr lang="en-US" sz="1800" baseline="-25000">
                <a:solidFill>
                  <a:schemeClr val="tx1"/>
                </a:solidFill>
                <a:latin typeface="Helvetica"/>
              </a:rPr>
              <a:t>1</a:t>
            </a:r>
            <a:r>
              <a:rPr lang="en-US" sz="1800">
                <a:solidFill>
                  <a:schemeClr val="tx1"/>
                </a:solidFill>
                <a:latin typeface="Helvetica"/>
              </a:rPr>
              <a:t> be the mean BP of population 1, and µ</a:t>
            </a:r>
            <a:r>
              <a:rPr lang="en-US" sz="1800" baseline="-25000">
                <a:solidFill>
                  <a:schemeClr val="tx1"/>
                </a:solidFill>
                <a:latin typeface="Helvetica"/>
              </a:rPr>
              <a:t>2</a:t>
            </a:r>
            <a:r>
              <a:rPr lang="en-US" sz="1800">
                <a:solidFill>
                  <a:schemeClr val="tx1"/>
                </a:solidFill>
                <a:latin typeface="Helvetica"/>
              </a:rPr>
              <a:t> is the mean BP of population 2.</a:t>
            </a:r>
          </a:p>
          <a:p>
            <a:pPr algn="l">
              <a:spcBef>
                <a:spcPts val="0"/>
              </a:spcBef>
            </a:pPr>
            <a:r>
              <a:rPr lang="en-US" sz="1800">
                <a:solidFill>
                  <a:schemeClr val="tx1"/>
                </a:solidFill>
                <a:latin typeface="Helvetica"/>
              </a:rPr>
              <a:t>Let   </a:t>
            </a:r>
            <a:r>
              <a:rPr lang="en-US" sz="1800" baseline="-25000">
                <a:solidFill>
                  <a:schemeClr val="tx1"/>
                </a:solidFill>
                <a:latin typeface="Helvetica"/>
              </a:rPr>
              <a:t>1</a:t>
            </a:r>
            <a:r>
              <a:rPr lang="en-US" sz="1800">
                <a:solidFill>
                  <a:schemeClr val="tx1"/>
                </a:solidFill>
                <a:latin typeface="Helvetica"/>
              </a:rPr>
              <a:t> be the mean BP of sample 1, and   </a:t>
            </a:r>
            <a:r>
              <a:rPr lang="en-US" sz="1800" baseline="-25000">
                <a:solidFill>
                  <a:schemeClr val="tx1"/>
                </a:solidFill>
                <a:latin typeface="Helvetica"/>
              </a:rPr>
              <a:t>2</a:t>
            </a:r>
            <a:r>
              <a:rPr lang="en-US" sz="1800">
                <a:solidFill>
                  <a:schemeClr val="tx1"/>
                </a:solidFill>
                <a:latin typeface="Helvetica"/>
              </a:rPr>
              <a:t> is the mean BP of sample 2.</a:t>
            </a:r>
          </a:p>
          <a:p>
            <a:pPr algn="l">
              <a:spcBef>
                <a:spcPts val="0"/>
              </a:spcBef>
            </a:pPr>
            <a:r>
              <a:rPr lang="en-US" sz="1800">
                <a:solidFill>
                  <a:schemeClr val="tx1"/>
                </a:solidFill>
                <a:latin typeface="Helvetica"/>
              </a:rPr>
              <a:t>Often we’re interested in estimating the difference, 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a:solidFill>
                  <a:schemeClr val="tx1"/>
                </a:solidFill>
                <a:latin typeface="Helvetica"/>
              </a:rPr>
              <a:t>. </a:t>
            </a:r>
          </a:p>
          <a:p>
            <a:pPr algn="l">
              <a:spcBef>
                <a:spcPts val="0"/>
              </a:spcBef>
            </a:pPr>
            <a:r>
              <a:rPr lang="en-US" sz="1800">
                <a:solidFill>
                  <a:schemeClr val="tx1"/>
                </a:solidFill>
                <a:latin typeface="Helvetica"/>
              </a:rPr>
              <a:t>Our estimate would be   </a:t>
            </a:r>
            <a:r>
              <a:rPr lang="en-US" sz="1800" baseline="-25000">
                <a:solidFill>
                  <a:schemeClr val="tx1"/>
                </a:solidFill>
                <a:latin typeface="Helvetica"/>
              </a:rPr>
              <a:t>1</a:t>
            </a:r>
            <a:r>
              <a:rPr lang="en-US" sz="1800">
                <a:solidFill>
                  <a:schemeClr val="tx1"/>
                </a:solidFill>
                <a:latin typeface="Helvetica"/>
              </a:rPr>
              <a:t> -   </a:t>
            </a:r>
            <a:r>
              <a:rPr lang="en-US" sz="1800" baseline="-25000">
                <a:solidFill>
                  <a:schemeClr val="tx1"/>
                </a:solidFill>
                <a:latin typeface="Helvetica"/>
              </a:rPr>
              <a:t>2</a:t>
            </a:r>
            <a:r>
              <a:rPr lang="en-US" sz="1800">
                <a:solidFill>
                  <a:schemeClr val="tx1"/>
                </a:solidFill>
                <a:latin typeface="Helvetica"/>
              </a:rPr>
              <a:t>. But what if we want a 95% CI for 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a:solidFill>
                  <a:schemeClr val="tx1"/>
                </a:solidFill>
                <a:latin typeface="Helvetica"/>
              </a:rPr>
              <a:t>?</a:t>
            </a:r>
          </a:p>
          <a:p>
            <a:pPr algn="l">
              <a:spcBef>
                <a:spcPts val="0"/>
              </a:spcBef>
            </a:pPr>
            <a:r>
              <a:rPr lang="en-US" sz="1800">
                <a:solidFill>
                  <a:schemeClr val="tx1"/>
                </a:solidFill>
                <a:latin typeface="Helvetica"/>
              </a:rPr>
              <a:t>We’d simply use be   </a:t>
            </a:r>
            <a:r>
              <a:rPr lang="en-US" sz="1800" baseline="-25000">
                <a:solidFill>
                  <a:schemeClr val="tx1"/>
                </a:solidFill>
                <a:latin typeface="Helvetica"/>
              </a:rPr>
              <a:t>1</a:t>
            </a:r>
            <a:r>
              <a:rPr lang="en-US" sz="1800">
                <a:solidFill>
                  <a:schemeClr val="tx1"/>
                </a:solidFill>
                <a:latin typeface="Helvetica"/>
              </a:rPr>
              <a:t> -   </a:t>
            </a:r>
            <a:r>
              <a:rPr lang="en-US" sz="1800" baseline="-25000">
                <a:solidFill>
                  <a:schemeClr val="tx1"/>
                </a:solidFill>
                <a:latin typeface="Helvetica"/>
              </a:rPr>
              <a:t>2</a:t>
            </a:r>
            <a:r>
              <a:rPr lang="en-US" sz="1800">
                <a:solidFill>
                  <a:schemeClr val="tx1"/>
                </a:solidFill>
                <a:latin typeface="Helvetica"/>
              </a:rPr>
              <a:t> +/- 1.96 SE</a:t>
            </a:r>
            <a:r>
              <a:rPr lang="en-US" sz="1800" baseline="-25000">
                <a:solidFill>
                  <a:schemeClr val="tx1"/>
                </a:solidFill>
                <a:latin typeface="Helvetica"/>
              </a:rPr>
              <a:t>diff</a:t>
            </a:r>
            <a:r>
              <a:rPr lang="en-US" sz="1800">
                <a:solidFill>
                  <a:schemeClr val="tx1"/>
                </a:solidFill>
                <a:latin typeface="Helvetica"/>
              </a:rPr>
              <a:t>, </a:t>
            </a:r>
          </a:p>
          <a:p>
            <a:pPr algn="l">
              <a:spcBef>
                <a:spcPts val="0"/>
              </a:spcBef>
            </a:pPr>
            <a:r>
              <a:rPr lang="en-US" sz="1800">
                <a:solidFill>
                  <a:schemeClr val="tx1"/>
                </a:solidFill>
                <a:latin typeface="Helvetica"/>
              </a:rPr>
              <a:t>where SE</a:t>
            </a:r>
            <a:r>
              <a:rPr lang="en-US" sz="1800" baseline="-25000">
                <a:solidFill>
                  <a:schemeClr val="tx1"/>
                </a:solidFill>
                <a:latin typeface="Helvetica"/>
              </a:rPr>
              <a:t>diff</a:t>
            </a:r>
            <a:r>
              <a:rPr lang="en-US" sz="1800">
                <a:solidFill>
                  <a:schemeClr val="tx1"/>
                </a:solidFill>
                <a:latin typeface="Helvetica"/>
              </a:rPr>
              <a:t> is the standard error for the difference, i.e. the typical distance between the difference between sample means and the difference between the two pop.means.</a:t>
            </a:r>
          </a:p>
          <a:p>
            <a:pPr algn="l">
              <a:spcBef>
                <a:spcPts val="0"/>
              </a:spcBef>
            </a:pPr>
            <a:r>
              <a:rPr lang="en-US" sz="1800">
                <a:solidFill>
                  <a:schemeClr val="tx1"/>
                </a:solidFill>
                <a:latin typeface="Helvetica"/>
              </a:rPr>
              <a:t>There’s an easy formula. SE</a:t>
            </a:r>
            <a:r>
              <a:rPr lang="en-US" sz="1800" baseline="-25000">
                <a:solidFill>
                  <a:schemeClr val="tx1"/>
                </a:solidFill>
                <a:latin typeface="Helvetica"/>
              </a:rPr>
              <a:t>diff</a:t>
            </a:r>
            <a:r>
              <a:rPr lang="en-US" sz="1800">
                <a:solidFill>
                  <a:schemeClr val="tx1"/>
                </a:solidFill>
                <a:latin typeface="Helvetica"/>
              </a:rPr>
              <a:t> = √ (SE</a:t>
            </a:r>
            <a:r>
              <a:rPr lang="en-US" sz="1800" baseline="-25000">
                <a:solidFill>
                  <a:schemeClr val="tx1"/>
                </a:solidFill>
                <a:latin typeface="Helvetica"/>
              </a:rPr>
              <a:t>1</a:t>
            </a:r>
            <a:r>
              <a:rPr lang="en-US" sz="1800" baseline="30000">
                <a:solidFill>
                  <a:schemeClr val="tx1"/>
                </a:solidFill>
                <a:latin typeface="Helvetica"/>
              </a:rPr>
              <a:t>2</a:t>
            </a:r>
            <a:r>
              <a:rPr lang="en-US" sz="1800">
                <a:solidFill>
                  <a:schemeClr val="tx1"/>
                </a:solidFill>
                <a:latin typeface="Helvetica"/>
              </a:rPr>
              <a:t> +  SE</a:t>
            </a:r>
            <a:r>
              <a:rPr lang="en-US" sz="1800" baseline="-25000">
                <a:solidFill>
                  <a:schemeClr val="tx1"/>
                </a:solidFill>
                <a:latin typeface="Helvetica"/>
              </a:rPr>
              <a:t>2</a:t>
            </a:r>
            <a:r>
              <a:rPr lang="en-US" sz="1800" baseline="30000">
                <a:solidFill>
                  <a:schemeClr val="tx1"/>
                </a:solidFill>
                <a:latin typeface="Helvetica"/>
              </a:rPr>
              <a:t>2</a:t>
            </a:r>
            <a:r>
              <a:rPr lang="en-US" sz="1800">
                <a:solidFill>
                  <a:schemeClr val="tx1"/>
                </a:solidFill>
                <a:latin typeface="Helvetica"/>
              </a:rPr>
              <a:t>),</a:t>
            </a:r>
          </a:p>
          <a:p>
            <a:pPr algn="l">
              <a:spcBef>
                <a:spcPts val="0"/>
              </a:spcBef>
            </a:pPr>
            <a:r>
              <a:rPr lang="en-US" sz="1800">
                <a:solidFill>
                  <a:schemeClr val="tx1"/>
                </a:solidFill>
                <a:latin typeface="Helvetica"/>
              </a:rPr>
              <a:t>where SE</a:t>
            </a:r>
            <a:r>
              <a:rPr lang="en-US" sz="1800" baseline="-25000">
                <a:solidFill>
                  <a:schemeClr val="tx1"/>
                </a:solidFill>
                <a:latin typeface="Helvetica"/>
              </a:rPr>
              <a:t>1</a:t>
            </a:r>
            <a:r>
              <a:rPr lang="en-US" sz="1800">
                <a:solidFill>
                  <a:schemeClr val="tx1"/>
                </a:solidFill>
                <a:latin typeface="Helvetica"/>
              </a:rPr>
              <a:t> =       is the SE for sample mean 1 and SE</a:t>
            </a:r>
            <a:r>
              <a:rPr lang="en-US" sz="1800" baseline="-25000">
                <a:solidFill>
                  <a:schemeClr val="tx1"/>
                </a:solidFill>
                <a:latin typeface="Helvetica"/>
              </a:rPr>
              <a:t>2</a:t>
            </a:r>
            <a:r>
              <a:rPr lang="en-US" sz="1800">
                <a:solidFill>
                  <a:schemeClr val="tx1"/>
                </a:solidFill>
                <a:latin typeface="Helvetica"/>
              </a:rPr>
              <a:t> =       is the SE for sample 2.</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So SE</a:t>
            </a:r>
            <a:r>
              <a:rPr lang="en-US" sz="1800" baseline="-25000">
                <a:solidFill>
                  <a:schemeClr val="tx1"/>
                </a:solidFill>
                <a:latin typeface="Helvetica"/>
              </a:rPr>
              <a:t>diff</a:t>
            </a:r>
            <a:r>
              <a:rPr lang="en-US" sz="1800">
                <a:solidFill>
                  <a:schemeClr val="tx1"/>
                </a:solidFill>
                <a:latin typeface="Helvetica"/>
              </a:rPr>
              <a:t> = √ (SE</a:t>
            </a:r>
            <a:r>
              <a:rPr lang="en-US" sz="1800" baseline="-25000">
                <a:solidFill>
                  <a:schemeClr val="tx1"/>
                </a:solidFill>
                <a:latin typeface="Helvetica"/>
              </a:rPr>
              <a:t>1</a:t>
            </a:r>
            <a:r>
              <a:rPr lang="en-US" sz="1800" baseline="30000">
                <a:solidFill>
                  <a:schemeClr val="tx1"/>
                </a:solidFill>
                <a:latin typeface="Helvetica"/>
              </a:rPr>
              <a:t>2</a:t>
            </a:r>
            <a:r>
              <a:rPr lang="en-US" sz="1800">
                <a:solidFill>
                  <a:schemeClr val="tx1"/>
                </a:solidFill>
                <a:latin typeface="Helvetica"/>
              </a:rPr>
              <a:t> +  SE</a:t>
            </a:r>
            <a:r>
              <a:rPr lang="en-US" sz="1800" baseline="-25000">
                <a:solidFill>
                  <a:schemeClr val="tx1"/>
                </a:solidFill>
                <a:latin typeface="Helvetica"/>
              </a:rPr>
              <a:t>2</a:t>
            </a:r>
            <a:r>
              <a:rPr lang="en-US" sz="1800" baseline="30000">
                <a:solidFill>
                  <a:schemeClr val="tx1"/>
                </a:solidFill>
                <a:latin typeface="Helvetica"/>
              </a:rPr>
              <a:t>2</a:t>
            </a:r>
            <a:r>
              <a:rPr lang="en-US" sz="1800">
                <a:solidFill>
                  <a:schemeClr val="tx1"/>
                </a:solidFill>
                <a:latin typeface="Helvetica"/>
              </a:rPr>
              <a:t>) = √(</a:t>
            </a:r>
            <a:r>
              <a:rPr lang="en-US" sz="1800">
                <a:solidFill>
                  <a:schemeClr val="tx1"/>
                </a:solidFill>
                <a:latin typeface="Symbol"/>
              </a:rPr>
              <a:t>s</a:t>
            </a:r>
            <a:r>
              <a:rPr lang="en-US" sz="1800" baseline="-25000">
                <a:solidFill>
                  <a:schemeClr val="tx1"/>
                </a:solidFill>
                <a:latin typeface="Helvetica"/>
              </a:rPr>
              <a:t>1</a:t>
            </a:r>
            <a:r>
              <a:rPr lang="en-US" sz="1800" baseline="30000">
                <a:solidFill>
                  <a:schemeClr val="tx1"/>
                </a:solidFill>
                <a:latin typeface="Helvetica"/>
              </a:rPr>
              <a:t>2</a:t>
            </a:r>
            <a:r>
              <a:rPr lang="en-US" sz="1800">
                <a:solidFill>
                  <a:schemeClr val="tx1"/>
                </a:solidFill>
                <a:latin typeface="Helvetica"/>
              </a:rPr>
              <a:t>/n</a:t>
            </a:r>
            <a:r>
              <a:rPr lang="en-US" sz="1800" baseline="-25000">
                <a:solidFill>
                  <a:schemeClr val="tx1"/>
                </a:solidFill>
                <a:latin typeface="Helvetica"/>
              </a:rPr>
              <a:t>1</a:t>
            </a:r>
            <a:r>
              <a:rPr lang="en-US" sz="1800">
                <a:solidFill>
                  <a:schemeClr val="tx1"/>
                </a:solidFill>
                <a:latin typeface="Helvetica"/>
              </a:rPr>
              <a:t> + </a:t>
            </a:r>
            <a:r>
              <a:rPr lang="en-US" sz="1800">
                <a:solidFill>
                  <a:schemeClr val="tx1"/>
                </a:solidFill>
                <a:latin typeface="Symbol"/>
              </a:rPr>
              <a:t>s</a:t>
            </a:r>
            <a:r>
              <a:rPr lang="en-US" sz="1800" baseline="-25000">
                <a:solidFill>
                  <a:schemeClr val="tx1"/>
                </a:solidFill>
                <a:latin typeface="Helvetica"/>
              </a:rPr>
              <a:t>2</a:t>
            </a:r>
            <a:r>
              <a:rPr lang="en-US" sz="1800" baseline="30000">
                <a:solidFill>
                  <a:schemeClr val="tx1"/>
                </a:solidFill>
                <a:latin typeface="Helvetica"/>
              </a:rPr>
              <a:t>2</a:t>
            </a:r>
            <a:r>
              <a:rPr lang="en-US" sz="1800">
                <a:solidFill>
                  <a:schemeClr val="tx1"/>
                </a:solidFill>
                <a:latin typeface="Helvetica"/>
              </a:rPr>
              <a:t>/n</a:t>
            </a:r>
            <a:r>
              <a:rPr lang="en-US" sz="1800" baseline="-25000">
                <a:solidFill>
                  <a:schemeClr val="tx1"/>
                </a:solidFill>
                <a:latin typeface="Helvetica"/>
              </a:rPr>
              <a:t>2</a:t>
            </a:r>
            <a:r>
              <a:rPr lang="en-US" sz="1800">
                <a:solidFill>
                  <a:schemeClr val="tx1"/>
                </a:solidFill>
                <a:latin typeface="Helvetica"/>
              </a:rPr>
              <a:t>).</a:t>
            </a:r>
          </a:p>
          <a:p>
            <a:pPr algn="l">
              <a:spcBef>
                <a:spcPts val="0"/>
              </a:spcBef>
            </a:pPr>
            <a:r>
              <a:rPr lang="en-US" sz="1800">
                <a:solidFill>
                  <a:schemeClr val="tx1"/>
                </a:solidFill>
                <a:latin typeface="Helvetica"/>
              </a:rPr>
              <a:t>Usual CLT assumptions must hold for both samples, and if n is large, plug in s for </a:t>
            </a:r>
            <a:r>
              <a:rPr lang="en-US" sz="1800">
                <a:solidFill>
                  <a:schemeClr val="tx1"/>
                </a:solidFill>
                <a:latin typeface="Symbol"/>
              </a:rPr>
              <a:t>s</a:t>
            </a:r>
            <a:r>
              <a:rPr lang="en-US" sz="1800">
                <a:solidFill>
                  <a:schemeClr val="tx1"/>
                </a:solidFill>
                <a:latin typeface="Helvetica"/>
              </a:rPr>
              <a:t>.  </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For example, suppose sample 1 is an SRS of 100 coffee drinkers, and in this sample,</a:t>
            </a:r>
          </a:p>
          <a:p>
            <a:pPr algn="l">
              <a:spcBef>
                <a:spcPts val="0"/>
              </a:spcBef>
            </a:pPr>
            <a:r>
              <a:rPr lang="en-US" sz="1800">
                <a:solidFill>
                  <a:schemeClr val="tx1"/>
                </a:solidFill>
                <a:latin typeface="Helvetica"/>
              </a:rPr>
              <a:t> </a:t>
            </a:r>
            <a:r>
              <a:rPr lang="en-US" sz="1800" baseline="-25000">
                <a:solidFill>
                  <a:schemeClr val="tx1"/>
                </a:solidFill>
                <a:latin typeface="Helvetica"/>
              </a:rPr>
              <a:t>1</a:t>
            </a:r>
            <a:r>
              <a:rPr lang="en-US" sz="1800">
                <a:solidFill>
                  <a:schemeClr val="tx1"/>
                </a:solidFill>
                <a:latin typeface="Helvetica"/>
              </a:rPr>
              <a:t> = 124 and s</a:t>
            </a:r>
            <a:r>
              <a:rPr lang="en-US" sz="1800" baseline="-25000">
                <a:solidFill>
                  <a:schemeClr val="tx1"/>
                </a:solidFill>
                <a:latin typeface="Helvetica"/>
              </a:rPr>
              <a:t>1</a:t>
            </a:r>
            <a:r>
              <a:rPr lang="en-US" sz="1800">
                <a:solidFill>
                  <a:schemeClr val="tx1"/>
                </a:solidFill>
                <a:latin typeface="Helvetica"/>
              </a:rPr>
              <a:t> = 10. Sample 2 is an SRS of 85 non-drinkers, and    </a:t>
            </a:r>
            <a:r>
              <a:rPr lang="en-US" sz="1800" baseline="-25000">
                <a:solidFill>
                  <a:schemeClr val="tx1"/>
                </a:solidFill>
                <a:latin typeface="Helvetica"/>
              </a:rPr>
              <a:t>2</a:t>
            </a:r>
            <a:r>
              <a:rPr lang="en-US" sz="1800">
                <a:solidFill>
                  <a:schemeClr val="tx1"/>
                </a:solidFill>
                <a:latin typeface="Helvetica"/>
              </a:rPr>
              <a:t> = 127, s</a:t>
            </a:r>
            <a:r>
              <a:rPr lang="en-US" sz="1800" baseline="-25000">
                <a:solidFill>
                  <a:schemeClr val="tx1"/>
                </a:solidFill>
                <a:latin typeface="Helvetica"/>
              </a:rPr>
              <a:t>2</a:t>
            </a:r>
            <a:r>
              <a:rPr lang="en-US" sz="1800">
                <a:solidFill>
                  <a:schemeClr val="tx1"/>
                </a:solidFill>
                <a:latin typeface="Helvetica"/>
              </a:rPr>
              <a:t> = 8.</a:t>
            </a:r>
          </a:p>
          <a:p>
            <a:pPr algn="l">
              <a:spcBef>
                <a:spcPts val="0"/>
              </a:spcBef>
            </a:pPr>
            <a:r>
              <a:rPr lang="en-US" sz="1800">
                <a:solidFill>
                  <a:schemeClr val="tx1"/>
                </a:solidFill>
                <a:latin typeface="Helvetica"/>
              </a:rPr>
              <a:t>Then a 95% CI for 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a:solidFill>
                  <a:schemeClr val="tx1"/>
                </a:solidFill>
                <a:latin typeface="Helvetica"/>
              </a:rPr>
              <a:t> would be   </a:t>
            </a:r>
            <a:r>
              <a:rPr lang="en-US" sz="1800" baseline="-25000">
                <a:solidFill>
                  <a:schemeClr val="tx1"/>
                </a:solidFill>
                <a:latin typeface="Helvetica"/>
              </a:rPr>
              <a:t>1</a:t>
            </a:r>
            <a:r>
              <a:rPr lang="en-US" sz="1800">
                <a:solidFill>
                  <a:schemeClr val="tx1"/>
                </a:solidFill>
                <a:latin typeface="Helvetica"/>
              </a:rPr>
              <a:t> -   </a:t>
            </a:r>
            <a:r>
              <a:rPr lang="en-US" sz="1800" baseline="-25000">
                <a:solidFill>
                  <a:schemeClr val="tx1"/>
                </a:solidFill>
                <a:latin typeface="Helvetica"/>
              </a:rPr>
              <a:t>2</a:t>
            </a:r>
            <a:r>
              <a:rPr lang="en-US" sz="1800">
                <a:solidFill>
                  <a:schemeClr val="tx1"/>
                </a:solidFill>
                <a:latin typeface="Helvetica"/>
              </a:rPr>
              <a:t> +/- 1.96 SE</a:t>
            </a:r>
            <a:r>
              <a:rPr lang="en-US" sz="1800" baseline="-25000">
                <a:solidFill>
                  <a:schemeClr val="tx1"/>
                </a:solidFill>
                <a:latin typeface="Helvetica"/>
              </a:rPr>
              <a:t>diff</a:t>
            </a:r>
            <a:r>
              <a:rPr lang="en-US" sz="1800">
                <a:solidFill>
                  <a:schemeClr val="tx1"/>
                </a:solidFill>
                <a:latin typeface="Helvetica"/>
              </a:rPr>
              <a:t>,</a:t>
            </a:r>
          </a:p>
          <a:p>
            <a:pPr algn="l">
              <a:spcBef>
                <a:spcPts val="0"/>
              </a:spcBef>
            </a:pPr>
            <a:r>
              <a:rPr lang="en-US" sz="1800">
                <a:solidFill>
                  <a:schemeClr val="tx1"/>
                </a:solidFill>
                <a:latin typeface="Helvetica"/>
              </a:rPr>
              <a:t>which is 124 - 127 +/- 1.96 √(10</a:t>
            </a:r>
            <a:r>
              <a:rPr lang="en-US" sz="1800" baseline="30000">
                <a:solidFill>
                  <a:schemeClr val="tx1"/>
                </a:solidFill>
                <a:latin typeface="Helvetica"/>
              </a:rPr>
              <a:t>2</a:t>
            </a:r>
            <a:r>
              <a:rPr lang="en-US" sz="1800">
                <a:solidFill>
                  <a:schemeClr val="tx1"/>
                </a:solidFill>
                <a:latin typeface="Helvetica"/>
              </a:rPr>
              <a:t>/100 + 8</a:t>
            </a:r>
            <a:r>
              <a:rPr lang="en-US" sz="1800" baseline="30000">
                <a:solidFill>
                  <a:schemeClr val="tx1"/>
                </a:solidFill>
                <a:latin typeface="Helvetica"/>
              </a:rPr>
              <a:t>2</a:t>
            </a:r>
            <a:r>
              <a:rPr lang="en-US" sz="1800">
                <a:solidFill>
                  <a:schemeClr val="tx1"/>
                </a:solidFill>
                <a:latin typeface="Helvetica"/>
              </a:rPr>
              <a:t>/85) = -3 +/- 2.60. Note: it doesn’t cover 0.</a:t>
            </a:r>
          </a:p>
        </p:txBody>
      </p:sp>
      <p:graphicFrame>
        <p:nvGraphicFramePr>
          <p:cNvPr id="49155" name="Object 3"/>
          <p:cNvGraphicFramePr>
            <a:graphicFrameLocks noChangeAspect="1"/>
          </p:cNvGraphicFramePr>
          <p:nvPr/>
        </p:nvGraphicFramePr>
        <p:xfrm>
          <a:off x="647700" y="2317750"/>
          <a:ext cx="215900" cy="234950"/>
        </p:xfrm>
        <a:graphic>
          <a:graphicData uri="http://schemas.openxmlformats.org/presentationml/2006/ole">
            <p:oleObj spid="_x0000_s49155" name="Equation" r:id="rId3" imgW="127000" imgH="127000" progId="Equation.3">
              <p:embed/>
            </p:oleObj>
          </a:graphicData>
        </a:graphic>
      </p:graphicFrame>
      <p:graphicFrame>
        <p:nvGraphicFramePr>
          <p:cNvPr id="49158" name="Object 6"/>
          <p:cNvGraphicFramePr>
            <a:graphicFrameLocks noChangeAspect="1"/>
          </p:cNvGraphicFramePr>
          <p:nvPr/>
        </p:nvGraphicFramePr>
        <p:xfrm>
          <a:off x="4337050" y="2330450"/>
          <a:ext cx="215900" cy="234950"/>
        </p:xfrm>
        <a:graphic>
          <a:graphicData uri="http://schemas.openxmlformats.org/presentationml/2006/ole">
            <p:oleObj spid="_x0000_s49158" name="Equation" r:id="rId4" imgW="127000" imgH="127000" progId="Equation.3">
              <p:embed/>
            </p:oleObj>
          </a:graphicData>
        </a:graphic>
      </p:graphicFrame>
      <p:graphicFrame>
        <p:nvGraphicFramePr>
          <p:cNvPr id="49160" name="Object 8"/>
          <p:cNvGraphicFramePr>
            <a:graphicFrameLocks noChangeAspect="1"/>
          </p:cNvGraphicFramePr>
          <p:nvPr/>
        </p:nvGraphicFramePr>
        <p:xfrm>
          <a:off x="2603500" y="2876550"/>
          <a:ext cx="215900" cy="234950"/>
        </p:xfrm>
        <a:graphic>
          <a:graphicData uri="http://schemas.openxmlformats.org/presentationml/2006/ole">
            <p:oleObj spid="_x0000_s49160" name="Equation" r:id="rId5" imgW="127000" imgH="127000" progId="Equation.3">
              <p:embed/>
            </p:oleObj>
          </a:graphicData>
        </a:graphic>
      </p:graphicFrame>
      <p:graphicFrame>
        <p:nvGraphicFramePr>
          <p:cNvPr id="49161" name="Object 9"/>
          <p:cNvGraphicFramePr>
            <a:graphicFrameLocks noChangeAspect="1"/>
          </p:cNvGraphicFramePr>
          <p:nvPr/>
        </p:nvGraphicFramePr>
        <p:xfrm>
          <a:off x="3009900" y="2876550"/>
          <a:ext cx="215900" cy="234950"/>
        </p:xfrm>
        <a:graphic>
          <a:graphicData uri="http://schemas.openxmlformats.org/presentationml/2006/ole">
            <p:oleObj spid="_x0000_s49161" name="Equation" r:id="rId6" imgW="127000" imgH="127000" progId="Equation.3">
              <p:embed/>
            </p:oleObj>
          </a:graphicData>
        </a:graphic>
      </p:graphicFrame>
      <p:graphicFrame>
        <p:nvGraphicFramePr>
          <p:cNvPr id="49163" name="Object 11"/>
          <p:cNvGraphicFramePr>
            <a:graphicFrameLocks noChangeAspect="1"/>
          </p:cNvGraphicFramePr>
          <p:nvPr/>
        </p:nvGraphicFramePr>
        <p:xfrm>
          <a:off x="2298700" y="3146425"/>
          <a:ext cx="215900" cy="234950"/>
        </p:xfrm>
        <a:graphic>
          <a:graphicData uri="http://schemas.openxmlformats.org/presentationml/2006/ole">
            <p:oleObj spid="_x0000_s49163" name="Equation" r:id="rId7" imgW="127000" imgH="127000" progId="Equation.3">
              <p:embed/>
            </p:oleObj>
          </a:graphicData>
        </a:graphic>
      </p:graphicFrame>
      <p:graphicFrame>
        <p:nvGraphicFramePr>
          <p:cNvPr id="49164" name="Object 12"/>
          <p:cNvGraphicFramePr>
            <a:graphicFrameLocks noChangeAspect="1"/>
          </p:cNvGraphicFramePr>
          <p:nvPr/>
        </p:nvGraphicFramePr>
        <p:xfrm>
          <a:off x="2705100" y="3146425"/>
          <a:ext cx="215900" cy="234950"/>
        </p:xfrm>
        <a:graphic>
          <a:graphicData uri="http://schemas.openxmlformats.org/presentationml/2006/ole">
            <p:oleObj spid="_x0000_s49164" name="Equation" r:id="rId8" imgW="127000" imgH="127000" progId="Equation.3">
              <p:embed/>
            </p:oleObj>
          </a:graphicData>
        </a:graphic>
      </p:graphicFrame>
      <p:graphicFrame>
        <p:nvGraphicFramePr>
          <p:cNvPr id="49165" name="Object 13"/>
          <p:cNvGraphicFramePr>
            <a:graphicFrameLocks noChangeAspect="1"/>
          </p:cNvGraphicFramePr>
          <p:nvPr/>
        </p:nvGraphicFramePr>
        <p:xfrm>
          <a:off x="1549400" y="4190999"/>
          <a:ext cx="428414" cy="558801"/>
        </p:xfrm>
        <a:graphic>
          <a:graphicData uri="http://schemas.openxmlformats.org/presentationml/2006/ole">
            <p:oleObj spid="_x0000_s49165" name="Equation" r:id="rId9" imgW="292100" imgH="381000" progId="Equation.3">
              <p:embed/>
            </p:oleObj>
          </a:graphicData>
        </a:graphic>
      </p:graphicFrame>
      <p:graphicFrame>
        <p:nvGraphicFramePr>
          <p:cNvPr id="49167" name="Object 15"/>
          <p:cNvGraphicFramePr>
            <a:graphicFrameLocks noChangeAspect="1"/>
          </p:cNvGraphicFramePr>
          <p:nvPr/>
        </p:nvGraphicFramePr>
        <p:xfrm>
          <a:off x="5961063" y="4127500"/>
          <a:ext cx="447675" cy="558800"/>
        </p:xfrm>
        <a:graphic>
          <a:graphicData uri="http://schemas.openxmlformats.org/presentationml/2006/ole">
            <p:oleObj spid="_x0000_s49167" name="Equation" r:id="rId10" imgW="304800" imgH="381000" progId="Equation.3">
              <p:embed/>
            </p:oleObj>
          </a:graphicData>
        </a:graphic>
      </p:graphicFrame>
      <p:graphicFrame>
        <p:nvGraphicFramePr>
          <p:cNvPr id="49168" name="Object 16"/>
          <p:cNvGraphicFramePr>
            <a:graphicFrameLocks noChangeAspect="1"/>
          </p:cNvGraphicFramePr>
          <p:nvPr/>
        </p:nvGraphicFramePr>
        <p:xfrm>
          <a:off x="203200" y="5892800"/>
          <a:ext cx="215900" cy="234950"/>
        </p:xfrm>
        <a:graphic>
          <a:graphicData uri="http://schemas.openxmlformats.org/presentationml/2006/ole">
            <p:oleObj spid="_x0000_s49168" name="Equation" r:id="rId11" imgW="127000" imgH="127000" progId="Equation.3">
              <p:embed/>
            </p:oleObj>
          </a:graphicData>
        </a:graphic>
      </p:graphicFrame>
      <p:graphicFrame>
        <p:nvGraphicFramePr>
          <p:cNvPr id="49169" name="Object 17"/>
          <p:cNvGraphicFramePr>
            <a:graphicFrameLocks noChangeAspect="1"/>
          </p:cNvGraphicFramePr>
          <p:nvPr/>
        </p:nvGraphicFramePr>
        <p:xfrm>
          <a:off x="6959600" y="5880100"/>
          <a:ext cx="215900" cy="234950"/>
        </p:xfrm>
        <a:graphic>
          <a:graphicData uri="http://schemas.openxmlformats.org/presentationml/2006/ole">
            <p:oleObj spid="_x0000_s49169" name="Equation" r:id="rId12" imgW="127000" imgH="127000" progId="Equation.3">
              <p:embed/>
            </p:oleObj>
          </a:graphicData>
        </a:graphic>
      </p:graphicFrame>
      <p:graphicFrame>
        <p:nvGraphicFramePr>
          <p:cNvPr id="49170" name="Object 18"/>
          <p:cNvGraphicFramePr>
            <a:graphicFrameLocks noChangeAspect="1"/>
          </p:cNvGraphicFramePr>
          <p:nvPr/>
        </p:nvGraphicFramePr>
        <p:xfrm>
          <a:off x="3848100" y="6165850"/>
          <a:ext cx="215900" cy="234950"/>
        </p:xfrm>
        <a:graphic>
          <a:graphicData uri="http://schemas.openxmlformats.org/presentationml/2006/ole">
            <p:oleObj spid="_x0000_s49170" name="Equation" r:id="rId13" imgW="127000" imgH="127000" progId="Equation.3">
              <p:embed/>
            </p:oleObj>
          </a:graphicData>
        </a:graphic>
      </p:graphicFrame>
      <p:graphicFrame>
        <p:nvGraphicFramePr>
          <p:cNvPr id="49171" name="Object 19"/>
          <p:cNvGraphicFramePr>
            <a:graphicFrameLocks noChangeAspect="1"/>
          </p:cNvGraphicFramePr>
          <p:nvPr/>
        </p:nvGraphicFramePr>
        <p:xfrm>
          <a:off x="4254500" y="6165850"/>
          <a:ext cx="215900" cy="234950"/>
        </p:xfrm>
        <a:graphic>
          <a:graphicData uri="http://schemas.openxmlformats.org/presentationml/2006/ole">
            <p:oleObj spid="_x0000_s49171" name="Equation" r:id="rId14" imgW="127000" imgH="127000" progId="Equation.3">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707882" cy="6373574"/>
          </a:xfrm>
        </p:spPr>
        <p:txBody>
          <a:bodyPr>
            <a:noAutofit/>
          </a:bodyPr>
          <a:lstStyle/>
          <a:p>
            <a:pPr algn="l">
              <a:spcBef>
                <a:spcPts val="0"/>
              </a:spcBef>
            </a:pPr>
            <a:r>
              <a:rPr lang="en-US" sz="1800" smtClean="0">
                <a:solidFill>
                  <a:schemeClr val="tx1"/>
                </a:solidFill>
                <a:latin typeface="Helvetica"/>
              </a:rPr>
              <a:t>If both populations are known to be normally distributed, and </a:t>
            </a:r>
            <a:r>
              <a:rPr lang="en-US" sz="1800">
                <a:solidFill>
                  <a:schemeClr val="tx1"/>
                </a:solidFill>
                <a:latin typeface="Helvetica"/>
              </a:rPr>
              <a:t>n</a:t>
            </a:r>
            <a:r>
              <a:rPr lang="en-US" sz="1800" baseline="-25000">
                <a:solidFill>
                  <a:schemeClr val="tx1"/>
                </a:solidFill>
                <a:latin typeface="Helvetica"/>
              </a:rPr>
              <a:t>1</a:t>
            </a:r>
            <a:r>
              <a:rPr lang="en-US" sz="1800">
                <a:solidFill>
                  <a:schemeClr val="tx1"/>
                </a:solidFill>
                <a:latin typeface="Helvetica"/>
              </a:rPr>
              <a:t> and n</a:t>
            </a:r>
            <a:r>
              <a:rPr lang="en-US" sz="1800" baseline="-25000">
                <a:solidFill>
                  <a:schemeClr val="tx1"/>
                </a:solidFill>
                <a:latin typeface="Helvetica"/>
              </a:rPr>
              <a:t>2</a:t>
            </a:r>
            <a:r>
              <a:rPr lang="en-US" sz="1800">
                <a:solidFill>
                  <a:schemeClr val="tx1"/>
                </a:solidFill>
                <a:latin typeface="Helvetica"/>
              </a:rPr>
              <a:t> are small, and they’re both SRSs, then you’d substitute z* = 1.96 (for a 95% CI) for t*, where now the degrees of freedom, df = n</a:t>
            </a:r>
            <a:r>
              <a:rPr lang="en-US" sz="1800" baseline="-25000">
                <a:solidFill>
                  <a:schemeClr val="tx1"/>
                </a:solidFill>
                <a:latin typeface="Helvetica"/>
              </a:rPr>
              <a:t>1</a:t>
            </a:r>
            <a:r>
              <a:rPr lang="en-US" sz="1800">
                <a:solidFill>
                  <a:schemeClr val="tx1"/>
                </a:solidFill>
                <a:latin typeface="Helvetica"/>
              </a:rPr>
              <a:t> + n</a:t>
            </a:r>
            <a:r>
              <a:rPr lang="en-US" sz="1800" baseline="-25000">
                <a:solidFill>
                  <a:schemeClr val="tx1"/>
                </a:solidFill>
                <a:latin typeface="Helvetica"/>
              </a:rPr>
              <a:t>2</a:t>
            </a:r>
            <a:r>
              <a:rPr lang="en-US" sz="1800">
                <a:solidFill>
                  <a:schemeClr val="tx1"/>
                </a:solidFill>
                <a:latin typeface="Helvetica"/>
              </a:rPr>
              <a:t> – 2.</a:t>
            </a:r>
          </a:p>
          <a:p>
            <a:pPr algn="l">
              <a:spcBef>
                <a:spcPts val="0"/>
              </a:spcBef>
            </a:pPr>
            <a:r>
              <a:rPr lang="en-US" sz="1800">
                <a:solidFill>
                  <a:schemeClr val="tx1"/>
                </a:solidFill>
                <a:latin typeface="Helvetica"/>
              </a:rPr>
              <a:t>Ignore Formula 6.7.1 on p227 in the 3</a:t>
            </a:r>
            <a:r>
              <a:rPr lang="en-US" sz="1800" baseline="30000">
                <a:solidFill>
                  <a:schemeClr val="tx1"/>
                </a:solidFill>
                <a:latin typeface="Helvetica"/>
              </a:rPr>
              <a:t>rd</a:t>
            </a:r>
            <a:r>
              <a:rPr lang="en-US" sz="1800">
                <a:solidFill>
                  <a:schemeClr val="tx1"/>
                </a:solidFill>
                <a:latin typeface="Helvetica"/>
              </a:rPr>
              <a:t> edition = Formula 7.1 in the 4</a:t>
            </a:r>
            <a:r>
              <a:rPr lang="en-US" sz="1800" baseline="30000">
                <a:solidFill>
                  <a:schemeClr val="tx1"/>
                </a:solidFill>
                <a:latin typeface="Helvetica"/>
              </a:rPr>
              <a:t>th</a:t>
            </a:r>
            <a:r>
              <a:rPr lang="en-US" sz="1800">
                <a:solidFill>
                  <a:schemeClr val="tx1"/>
                </a:solidFill>
                <a:latin typeface="Helvetica"/>
              </a:rPr>
              <a:t> edition, involving the df for the difference between two means. Use n1 + n2 - 2 instead.</a:t>
            </a:r>
          </a:p>
          <a:p>
            <a:pPr algn="l">
              <a:spcBef>
                <a:spcPts val="0"/>
              </a:spcBef>
            </a:pPr>
            <a:r>
              <a:rPr lang="en-US" sz="1800">
                <a:solidFill>
                  <a:schemeClr val="tx1"/>
                </a:solidFill>
                <a:latin typeface="Helvetica"/>
              </a:rPr>
              <a:t>A 95% CI for 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a:solidFill>
                  <a:schemeClr val="tx1"/>
                </a:solidFill>
                <a:latin typeface="Helvetica"/>
              </a:rPr>
              <a:t> would be   </a:t>
            </a:r>
            <a:r>
              <a:rPr lang="en-US" sz="1800" baseline="-25000">
                <a:solidFill>
                  <a:schemeClr val="tx1"/>
                </a:solidFill>
                <a:latin typeface="Helvetica"/>
              </a:rPr>
              <a:t>1</a:t>
            </a:r>
            <a:r>
              <a:rPr lang="en-US" sz="1800">
                <a:solidFill>
                  <a:schemeClr val="tx1"/>
                </a:solidFill>
                <a:latin typeface="Helvetica"/>
              </a:rPr>
              <a:t> -   </a:t>
            </a:r>
            <a:r>
              <a:rPr lang="en-US" sz="1800" baseline="-25000">
                <a:solidFill>
                  <a:schemeClr val="tx1"/>
                </a:solidFill>
                <a:latin typeface="Helvetica"/>
              </a:rPr>
              <a:t>2</a:t>
            </a:r>
            <a:r>
              <a:rPr lang="en-US" sz="1800">
                <a:solidFill>
                  <a:schemeClr val="tx1"/>
                </a:solidFill>
                <a:latin typeface="Helvetica"/>
              </a:rPr>
              <a:t> +/- t* SE</a:t>
            </a:r>
            <a:r>
              <a:rPr lang="en-US" sz="1800" baseline="-25000">
                <a:solidFill>
                  <a:schemeClr val="tx1"/>
                </a:solidFill>
                <a:latin typeface="Helvetica"/>
              </a:rPr>
              <a:t>diff</a:t>
            </a:r>
            <a:r>
              <a:rPr lang="en-US" sz="1800">
                <a:solidFill>
                  <a:schemeClr val="tx1"/>
                </a:solidFill>
                <a:latin typeface="Helvetica"/>
              </a:rPr>
              <a:t>. </a:t>
            </a:r>
          </a:p>
          <a:p>
            <a:pPr algn="l">
              <a:spcBef>
                <a:spcPts val="0"/>
              </a:spcBef>
            </a:pPr>
            <a:r>
              <a:rPr lang="en-US" sz="1800" smtClean="0">
                <a:solidFill>
                  <a:schemeClr val="tx1"/>
                </a:solidFill>
                <a:latin typeface="Helvetica"/>
              </a:rPr>
              <a:t>For instance, with all the numbers the same as in the last example, but if both populations were known to be normally distributed, and </a:t>
            </a:r>
            <a:r>
              <a:rPr lang="en-US" sz="1800">
                <a:solidFill>
                  <a:schemeClr val="tx1"/>
                </a:solidFill>
                <a:latin typeface="Helvetica"/>
              </a:rPr>
              <a:t>n</a:t>
            </a:r>
            <a:r>
              <a:rPr lang="en-US" sz="1800" baseline="-25000">
                <a:solidFill>
                  <a:schemeClr val="tx1"/>
                </a:solidFill>
                <a:latin typeface="Helvetica"/>
              </a:rPr>
              <a:t>1</a:t>
            </a:r>
            <a:r>
              <a:rPr lang="en-US" sz="1800">
                <a:solidFill>
                  <a:schemeClr val="tx1"/>
                </a:solidFill>
                <a:latin typeface="Helvetica"/>
              </a:rPr>
              <a:t> = 10 and n</a:t>
            </a:r>
            <a:r>
              <a:rPr lang="en-US" sz="1800" baseline="-25000">
                <a:solidFill>
                  <a:schemeClr val="tx1"/>
                </a:solidFill>
                <a:latin typeface="Helvetica"/>
              </a:rPr>
              <a:t>2</a:t>
            </a:r>
            <a:r>
              <a:rPr lang="en-US" sz="1800">
                <a:solidFill>
                  <a:schemeClr val="tx1"/>
                </a:solidFill>
                <a:latin typeface="Helvetica"/>
              </a:rPr>
              <a:t> = 7,</a:t>
            </a:r>
          </a:p>
          <a:p>
            <a:pPr algn="l">
              <a:spcBef>
                <a:spcPts val="0"/>
              </a:spcBef>
            </a:pPr>
            <a:r>
              <a:rPr lang="en-US" sz="1800" smtClean="0">
                <a:solidFill>
                  <a:schemeClr val="tx1"/>
                </a:solidFill>
                <a:latin typeface="Helvetica"/>
              </a:rPr>
              <a:t>df = 17-2 = 15, so t* = 2.131, and now </a:t>
            </a:r>
            <a:r>
              <a:rPr lang="en-US" sz="1800">
                <a:solidFill>
                  <a:schemeClr val="tx1"/>
                </a:solidFill>
                <a:latin typeface="Helvetica"/>
              </a:rPr>
              <a:t>SE</a:t>
            </a:r>
            <a:r>
              <a:rPr lang="en-US" sz="1800" baseline="-25000">
                <a:solidFill>
                  <a:schemeClr val="tx1"/>
                </a:solidFill>
                <a:latin typeface="Helvetica"/>
              </a:rPr>
              <a:t>diff</a:t>
            </a:r>
            <a:r>
              <a:rPr lang="en-US" sz="1800">
                <a:solidFill>
                  <a:schemeClr val="tx1"/>
                </a:solidFill>
                <a:latin typeface="Helvetica"/>
              </a:rPr>
              <a:t> = √(10</a:t>
            </a:r>
            <a:r>
              <a:rPr lang="en-US" sz="1800" baseline="30000">
                <a:solidFill>
                  <a:schemeClr val="tx1"/>
                </a:solidFill>
                <a:latin typeface="Helvetica"/>
              </a:rPr>
              <a:t>2</a:t>
            </a:r>
            <a:r>
              <a:rPr lang="en-US" sz="1800">
                <a:solidFill>
                  <a:schemeClr val="tx1"/>
                </a:solidFill>
                <a:latin typeface="Helvetica"/>
              </a:rPr>
              <a:t>/10 + 8</a:t>
            </a:r>
            <a:r>
              <a:rPr lang="en-US" sz="1800" baseline="30000">
                <a:solidFill>
                  <a:schemeClr val="tx1"/>
                </a:solidFill>
                <a:latin typeface="Helvetica"/>
              </a:rPr>
              <a:t>2</a:t>
            </a:r>
            <a:r>
              <a:rPr lang="en-US" sz="1800">
                <a:solidFill>
                  <a:schemeClr val="tx1"/>
                </a:solidFill>
                <a:latin typeface="Helvetica"/>
              </a:rPr>
              <a:t>/7) = 4.375, </a:t>
            </a:r>
            <a:endParaRPr lang="en-US" sz="1800" smtClean="0">
              <a:solidFill>
                <a:schemeClr val="tx1"/>
              </a:solidFill>
              <a:latin typeface="Helvetica"/>
            </a:endParaRPr>
          </a:p>
          <a:p>
            <a:pPr algn="l">
              <a:spcBef>
                <a:spcPts val="0"/>
              </a:spcBef>
            </a:pPr>
            <a:r>
              <a:rPr lang="en-US" sz="1800" smtClean="0">
                <a:solidFill>
                  <a:schemeClr val="tx1"/>
                </a:solidFill>
                <a:latin typeface="Helvetica"/>
              </a:rPr>
              <a:t>and a 95% CI for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a:solidFill>
                  <a:schemeClr val="tx1"/>
                </a:solidFill>
                <a:latin typeface="Helvetica"/>
              </a:rPr>
              <a:t> would be 124 - 127 +/- 2.131(4.375) = -3 +/- 9.323.</a:t>
            </a:r>
            <a:endParaRPr lang="en-US" sz="1800" smtClean="0">
              <a:solidFill>
                <a:schemeClr val="tx1"/>
              </a:solidFill>
            </a:endParaRPr>
          </a:p>
          <a:p>
            <a:pPr algn="l">
              <a:spcBef>
                <a:spcPts val="0"/>
              </a:spcBef>
            </a:pPr>
            <a:endParaRPr lang="en-US" sz="1800" smtClean="0">
              <a:solidFill>
                <a:schemeClr val="tx1"/>
              </a:solidFill>
            </a:endParaRPr>
          </a:p>
          <a:p>
            <a:pPr algn="l">
              <a:spcBef>
                <a:spcPts val="0"/>
              </a:spcBef>
            </a:pPr>
            <a:r>
              <a:rPr lang="en-US" sz="1800" smtClean="0">
                <a:solidFill>
                  <a:schemeClr val="tx1"/>
                </a:solidFill>
              </a:rPr>
              <a:t>The exact same formula holds when both samples are of 0-1 data.</a:t>
            </a:r>
          </a:p>
          <a:p>
            <a:pPr algn="l">
              <a:spcBef>
                <a:spcPts val="0"/>
              </a:spcBef>
            </a:pPr>
            <a:endParaRPr lang="en-US" sz="1800" smtClean="0">
              <a:solidFill>
                <a:schemeClr val="tx1"/>
              </a:solidFill>
            </a:endParaRPr>
          </a:p>
          <a:p>
            <a:pPr algn="l">
              <a:spcBef>
                <a:spcPts val="0"/>
              </a:spcBef>
            </a:pPr>
            <a:r>
              <a:rPr lang="en-US" sz="1800" smtClean="0">
                <a:solidFill>
                  <a:schemeClr val="tx1"/>
                </a:solidFill>
              </a:rPr>
              <a:t>For instance, say you record 1 if the person dies and 0 if he/she survives the 15 year period.</a:t>
            </a:r>
          </a:p>
          <a:p>
            <a:pPr algn="l">
              <a:spcBef>
                <a:spcPts val="0"/>
              </a:spcBef>
            </a:pPr>
            <a:r>
              <a:rPr lang="en-US" sz="1800" smtClean="0">
                <a:solidFill>
                  <a:schemeClr val="tx1"/>
                </a:solidFill>
              </a:rPr>
              <a:t>In the SRS of 100 coffee drinkers, 18% die, and in the SRS of 85 nondrinkers, 23% die.</a:t>
            </a:r>
          </a:p>
          <a:p>
            <a:pPr algn="l">
              <a:spcBef>
                <a:spcPts val="0"/>
              </a:spcBef>
            </a:pPr>
            <a:r>
              <a:rPr lang="en-US" sz="1800" smtClean="0">
                <a:solidFill>
                  <a:schemeClr val="tx1"/>
                </a:solidFill>
              </a:rPr>
              <a:t>A 95% CI for the difference between the two population percentages is...</a:t>
            </a:r>
          </a:p>
          <a:p>
            <a:pPr algn="l">
              <a:spcBef>
                <a:spcPts val="0"/>
              </a:spcBef>
            </a:pPr>
            <a:r>
              <a:rPr lang="en-US" sz="1800" smtClean="0">
                <a:solidFill>
                  <a:schemeClr val="tx1"/>
                </a:solidFill>
              </a:rPr>
              <a:t>18% - 23% +/- 1.96 √(</a:t>
            </a:r>
            <a:r>
              <a:rPr lang="en-US" sz="1800">
                <a:solidFill>
                  <a:schemeClr val="tx1"/>
                </a:solidFill>
                <a:latin typeface="Helvetica"/>
              </a:rPr>
              <a:t>s</a:t>
            </a:r>
            <a:r>
              <a:rPr lang="en-US" sz="1800" baseline="-25000">
                <a:solidFill>
                  <a:schemeClr val="tx1"/>
                </a:solidFill>
                <a:latin typeface="Helvetica"/>
              </a:rPr>
              <a:t>1</a:t>
            </a:r>
            <a:r>
              <a:rPr lang="en-US" sz="1800" baseline="30000">
                <a:solidFill>
                  <a:schemeClr val="tx1"/>
                </a:solidFill>
                <a:latin typeface="Helvetica"/>
              </a:rPr>
              <a:t>2</a:t>
            </a:r>
            <a:r>
              <a:rPr lang="en-US" sz="1800">
                <a:solidFill>
                  <a:schemeClr val="tx1"/>
                </a:solidFill>
                <a:latin typeface="Helvetica"/>
              </a:rPr>
              <a:t>/n</a:t>
            </a:r>
            <a:r>
              <a:rPr lang="en-US" sz="1800" baseline="-25000">
                <a:solidFill>
                  <a:schemeClr val="tx1"/>
                </a:solidFill>
                <a:latin typeface="Helvetica"/>
              </a:rPr>
              <a:t>1</a:t>
            </a:r>
            <a:r>
              <a:rPr lang="en-US" sz="1800">
                <a:solidFill>
                  <a:schemeClr val="tx1"/>
                </a:solidFill>
                <a:latin typeface="Helvetica"/>
              </a:rPr>
              <a:t> + s</a:t>
            </a:r>
            <a:r>
              <a:rPr lang="en-US" sz="1800" baseline="-25000">
                <a:solidFill>
                  <a:schemeClr val="tx1"/>
                </a:solidFill>
                <a:latin typeface="Helvetica"/>
              </a:rPr>
              <a:t>2</a:t>
            </a:r>
            <a:r>
              <a:rPr lang="en-US" sz="1800" baseline="30000">
                <a:solidFill>
                  <a:schemeClr val="tx1"/>
                </a:solidFill>
                <a:latin typeface="Helvetica"/>
              </a:rPr>
              <a:t>2</a:t>
            </a:r>
            <a:r>
              <a:rPr lang="en-US" sz="1800">
                <a:solidFill>
                  <a:schemeClr val="tx1"/>
                </a:solidFill>
                <a:latin typeface="Helvetica"/>
              </a:rPr>
              <a:t>/n</a:t>
            </a:r>
            <a:r>
              <a:rPr lang="en-US" sz="1800" baseline="-25000">
                <a:solidFill>
                  <a:schemeClr val="tx1"/>
                </a:solidFill>
                <a:latin typeface="Helvetica"/>
              </a:rPr>
              <a:t>2</a:t>
            </a:r>
            <a:r>
              <a:rPr lang="en-US" sz="1800">
                <a:solidFill>
                  <a:schemeClr val="tx1"/>
                </a:solidFill>
                <a:latin typeface="Helvetica"/>
              </a:rPr>
              <a:t>),	 [s</a:t>
            </a:r>
            <a:r>
              <a:rPr lang="en-US" sz="1800" baseline="-25000">
                <a:solidFill>
                  <a:schemeClr val="tx1"/>
                </a:solidFill>
                <a:latin typeface="Helvetica"/>
              </a:rPr>
              <a:t>1</a:t>
            </a:r>
            <a:r>
              <a:rPr lang="en-US" sz="1800" baseline="30000">
                <a:solidFill>
                  <a:schemeClr val="tx1"/>
                </a:solidFill>
                <a:latin typeface="Helvetica"/>
              </a:rPr>
              <a:t> =</a:t>
            </a:r>
            <a:r>
              <a:rPr lang="en-US" sz="1800">
                <a:solidFill>
                  <a:schemeClr val="tx1"/>
                </a:solidFill>
                <a:latin typeface="Helvetica"/>
              </a:rPr>
              <a:t> √(18% x 82%), so s</a:t>
            </a:r>
            <a:r>
              <a:rPr lang="en-US" sz="1800" baseline="-25000">
                <a:solidFill>
                  <a:schemeClr val="tx1"/>
                </a:solidFill>
                <a:latin typeface="Helvetica"/>
              </a:rPr>
              <a:t>1</a:t>
            </a:r>
            <a:r>
              <a:rPr lang="en-US" sz="1800" baseline="30000">
                <a:solidFill>
                  <a:schemeClr val="tx1"/>
                </a:solidFill>
                <a:latin typeface="Helvetica"/>
              </a:rPr>
              <a:t>2</a:t>
            </a:r>
            <a:r>
              <a:rPr lang="en-US" sz="1800">
                <a:solidFill>
                  <a:schemeClr val="tx1"/>
                </a:solidFill>
                <a:latin typeface="Helvetica"/>
              </a:rPr>
              <a:t> simply = 18% x 82%]</a:t>
            </a:r>
          </a:p>
          <a:p>
            <a:pPr algn="l">
              <a:spcBef>
                <a:spcPts val="0"/>
              </a:spcBef>
            </a:pPr>
            <a:r>
              <a:rPr lang="en-US" sz="1800" smtClean="0">
                <a:solidFill>
                  <a:schemeClr val="tx1"/>
                </a:solidFill>
                <a:latin typeface="Helvetica"/>
              </a:rPr>
              <a:t>= -5% +/- 1.96 √(18% x 82%/100 + 23% x 77%/85)</a:t>
            </a:r>
          </a:p>
          <a:p>
            <a:pPr algn="l">
              <a:spcBef>
                <a:spcPts val="0"/>
              </a:spcBef>
            </a:pPr>
            <a:r>
              <a:rPr lang="en-US" sz="1800" smtClean="0">
                <a:solidFill>
                  <a:schemeClr val="tx1"/>
                </a:solidFill>
                <a:latin typeface="Helvetica"/>
              </a:rPr>
              <a:t>= -5% +/- 11.69%.</a:t>
            </a:r>
          </a:p>
          <a:p>
            <a:pPr algn="l">
              <a:spcBef>
                <a:spcPts val="0"/>
              </a:spcBef>
            </a:pPr>
            <a:r>
              <a:rPr lang="en-US" sz="1800" smtClean="0">
                <a:solidFill>
                  <a:schemeClr val="tx1"/>
                </a:solidFill>
                <a:latin typeface="Helvetica"/>
              </a:rPr>
              <a:t>So, this time it contains 0, so we can’t rule out the possibility that there is no difference between the two population percentages. That is, the difference between the two sample percentages might be due to chance alone.</a:t>
            </a: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endParaRPr>
          </a:p>
          <a:p>
            <a:pPr algn="l">
              <a:spcBef>
                <a:spcPts val="0"/>
              </a:spcBef>
            </a:pPr>
            <a:r>
              <a:rPr lang="en-US" sz="1800" smtClean="0">
                <a:solidFill>
                  <a:schemeClr val="tx1"/>
                </a:solidFill>
              </a:rPr>
              <a:t> </a:t>
            </a:r>
          </a:p>
        </p:txBody>
      </p:sp>
      <p:sp>
        <p:nvSpPr>
          <p:cNvPr id="4" name="Slide Number Placeholder 3"/>
          <p:cNvSpPr>
            <a:spLocks noGrp="1"/>
          </p:cNvSpPr>
          <p:nvPr>
            <p:ph type="sldNum" sz="quarter" idx="12"/>
          </p:nvPr>
        </p:nvSpPr>
        <p:spPr/>
        <p:txBody>
          <a:bodyPr/>
          <a:lstStyle/>
          <a:p>
            <a:fld id="{4AE023AC-EDB1-FF4F-B69A-3E49EA04DA50}" type="slidenum">
              <a:rPr lang="en-US"/>
              <a:pPr/>
              <a:t>4</a:t>
            </a:fld>
            <a:endParaRPr lang="en-US"/>
          </a:p>
        </p:txBody>
      </p:sp>
      <p:graphicFrame>
        <p:nvGraphicFramePr>
          <p:cNvPr id="57348" name="Object 4"/>
          <p:cNvGraphicFramePr>
            <a:graphicFrameLocks noChangeAspect="1"/>
          </p:cNvGraphicFramePr>
          <p:nvPr/>
        </p:nvGraphicFramePr>
        <p:xfrm>
          <a:off x="3492500" y="1771650"/>
          <a:ext cx="215900" cy="234950"/>
        </p:xfrm>
        <a:graphic>
          <a:graphicData uri="http://schemas.openxmlformats.org/presentationml/2006/ole">
            <p:oleObj spid="_x0000_s57348" name="Equation" r:id="rId3" imgW="127000" imgH="127000" progId="Equation.3">
              <p:embed/>
            </p:oleObj>
          </a:graphicData>
        </a:graphic>
      </p:graphicFrame>
      <p:graphicFrame>
        <p:nvGraphicFramePr>
          <p:cNvPr id="57349" name="Object 5"/>
          <p:cNvGraphicFramePr>
            <a:graphicFrameLocks noChangeAspect="1"/>
          </p:cNvGraphicFramePr>
          <p:nvPr/>
        </p:nvGraphicFramePr>
        <p:xfrm>
          <a:off x="3924300" y="1771650"/>
          <a:ext cx="215900" cy="234950"/>
        </p:xfrm>
        <a:graphic>
          <a:graphicData uri="http://schemas.openxmlformats.org/presentationml/2006/ole">
            <p:oleObj spid="_x0000_s57349" name="Equation" r:id="rId4" imgW="127000" imgH="127000" progId="Equation.3">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707882" cy="6373574"/>
          </a:xfrm>
        </p:spPr>
        <p:txBody>
          <a:bodyPr>
            <a:noAutofit/>
          </a:bodyPr>
          <a:lstStyle/>
          <a:p>
            <a:pPr algn="l">
              <a:spcBef>
                <a:spcPts val="0"/>
              </a:spcBef>
            </a:pPr>
            <a:r>
              <a:rPr lang="en-US" sz="1800">
                <a:solidFill>
                  <a:schemeClr val="tx1"/>
                </a:solidFill>
                <a:latin typeface="Helvetica"/>
              </a:rPr>
              <a:t>3. Testing basics.</a:t>
            </a:r>
          </a:p>
          <a:p>
            <a:pPr algn="l">
              <a:spcBef>
                <a:spcPts val="0"/>
              </a:spcBef>
            </a:pPr>
            <a:r>
              <a:rPr lang="en-US" sz="1800" smtClean="0">
                <a:solidFill>
                  <a:schemeClr val="tx1"/>
                </a:solidFill>
              </a:rPr>
              <a:t>Suppose you take two SRSs from two populations and you want to test whether the population means might really be the same.</a:t>
            </a:r>
          </a:p>
          <a:p>
            <a:pPr algn="l">
              <a:spcBef>
                <a:spcPts val="0"/>
              </a:spcBef>
            </a:pPr>
            <a:r>
              <a:rPr lang="en-US" sz="1800" smtClean="0">
                <a:solidFill>
                  <a:schemeClr val="tx1"/>
                </a:solidFill>
              </a:rPr>
              <a:t>e.g. one sample mean = 18% and the other is 23%. You want to</a:t>
            </a:r>
          </a:p>
          <a:p>
            <a:pPr algn="l">
              <a:spcBef>
                <a:spcPts val="0"/>
              </a:spcBef>
            </a:pPr>
            <a:r>
              <a:rPr lang="en-US" sz="1800" smtClean="0">
                <a:solidFill>
                  <a:schemeClr val="tx1"/>
                </a:solidFill>
              </a:rPr>
              <a:t>test whether something like this could reasonably have happened just by chance alone, if the populations were actually identical. Otherwise we conclude that the two population means are probably not equal.</a:t>
            </a:r>
          </a:p>
          <a:p>
            <a:pPr algn="l">
              <a:spcBef>
                <a:spcPts val="0"/>
              </a:spcBef>
            </a:pPr>
            <a:r>
              <a:rPr lang="en-US" sz="1800" smtClean="0">
                <a:solidFill>
                  <a:schemeClr val="tx1"/>
                </a:solidFill>
              </a:rPr>
              <a:t>There are different tests, but we’ll just talk about the Z-test (or normal test) and t test.</a:t>
            </a:r>
          </a:p>
          <a:p>
            <a:pPr algn="l">
              <a:spcBef>
                <a:spcPts val="0"/>
              </a:spcBef>
            </a:pPr>
            <a:r>
              <a:rPr lang="en-US" sz="1800" smtClean="0">
                <a:solidFill>
                  <a:schemeClr val="tx1"/>
                </a:solidFill>
              </a:rPr>
              <a:t>Assumptions: same as before. For each sample, it must be</a:t>
            </a:r>
          </a:p>
          <a:p>
            <a:pPr algn="l">
              <a:spcBef>
                <a:spcPts val="0"/>
              </a:spcBef>
            </a:pPr>
            <a:r>
              <a:rPr lang="en-US" sz="1800" smtClean="0">
                <a:solidFill>
                  <a:schemeClr val="tx1"/>
                </a:solidFill>
              </a:rPr>
              <a:t>	SRS (or obs are known to be independent)</a:t>
            </a:r>
          </a:p>
          <a:p>
            <a:pPr algn="l">
              <a:spcBef>
                <a:spcPts val="0"/>
              </a:spcBef>
            </a:pPr>
            <a:r>
              <a:rPr lang="en-US" sz="1800" smtClean="0">
                <a:solidFill>
                  <a:schemeClr val="tx1"/>
                </a:solidFill>
              </a:rPr>
              <a:t> AND n is large (or pop is known to be normally distributed).</a:t>
            </a:r>
          </a:p>
          <a:p>
            <a:pPr algn="l">
              <a:spcBef>
                <a:spcPts val="0"/>
              </a:spcBef>
            </a:pPr>
            <a:r>
              <a:rPr lang="en-US" sz="1800" smtClean="0">
                <a:solidFill>
                  <a:schemeClr val="tx1"/>
                </a:solidFill>
              </a:rPr>
              <a:t>If in addition, for at least one of the samples, n is small, pop. is normal, and </a:t>
            </a:r>
            <a:r>
              <a:rPr lang="en-US" sz="1800">
                <a:solidFill>
                  <a:schemeClr val="tx1"/>
                </a:solidFill>
                <a:latin typeface="Symbol"/>
              </a:rPr>
              <a:t>s</a:t>
            </a:r>
            <a:r>
              <a:rPr lang="en-US" sz="1800" smtClean="0">
                <a:solidFill>
                  <a:schemeClr val="tx1"/>
                </a:solidFill>
              </a:rPr>
              <a:t> is unknown, then use t instead of Z.  </a:t>
            </a:r>
          </a:p>
          <a:p>
            <a:pPr algn="l">
              <a:spcBef>
                <a:spcPts val="0"/>
              </a:spcBef>
            </a:pPr>
            <a:endParaRPr lang="en-US" sz="1800" smtClean="0">
              <a:solidFill>
                <a:schemeClr val="tx1"/>
              </a:solidFill>
            </a:endParaRPr>
          </a:p>
          <a:p>
            <a:pPr algn="l">
              <a:spcBef>
                <a:spcPts val="0"/>
              </a:spcBef>
            </a:pPr>
            <a:r>
              <a:rPr lang="en-US" sz="1800" smtClean="0">
                <a:solidFill>
                  <a:schemeClr val="tx1"/>
                </a:solidFill>
              </a:rPr>
              <a:t>After checking assumptions, the remaining steps in testing are</a:t>
            </a:r>
          </a:p>
          <a:p>
            <a:pPr algn="l">
              <a:spcBef>
                <a:spcPts val="0"/>
              </a:spcBef>
            </a:pPr>
            <a:r>
              <a:rPr lang="en-US" sz="1800" smtClean="0">
                <a:solidFill>
                  <a:schemeClr val="tx1"/>
                </a:solidFill>
              </a:rPr>
              <a:t>* stating the hypotheses,</a:t>
            </a:r>
          </a:p>
          <a:p>
            <a:pPr algn="l">
              <a:spcBef>
                <a:spcPts val="0"/>
              </a:spcBef>
            </a:pPr>
            <a:r>
              <a:rPr lang="en-US" sz="1800" smtClean="0">
                <a:solidFill>
                  <a:schemeClr val="tx1"/>
                </a:solidFill>
              </a:rPr>
              <a:t>* computing the test statistic (Z or t),</a:t>
            </a:r>
          </a:p>
          <a:p>
            <a:pPr algn="l">
              <a:spcBef>
                <a:spcPts val="0"/>
              </a:spcBef>
            </a:pPr>
            <a:r>
              <a:rPr lang="en-US" sz="1800" smtClean="0">
                <a:solidFill>
                  <a:schemeClr val="tx1"/>
                </a:solidFill>
              </a:rPr>
              <a:t>* computing the p-value, and</a:t>
            </a:r>
          </a:p>
          <a:p>
            <a:pPr algn="l">
              <a:spcBef>
                <a:spcPts val="0"/>
              </a:spcBef>
            </a:pPr>
            <a:r>
              <a:rPr lang="en-US" sz="1800" smtClean="0">
                <a:solidFill>
                  <a:schemeClr val="tx1"/>
                </a:solidFill>
              </a:rPr>
              <a:t>* concluding.</a:t>
            </a:r>
          </a:p>
          <a:p>
            <a:pPr algn="l">
              <a:spcBef>
                <a:spcPts val="0"/>
              </a:spcBef>
            </a:pP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707882" cy="6373574"/>
          </a:xfrm>
        </p:spPr>
        <p:txBody>
          <a:bodyPr>
            <a:noAutofit/>
          </a:bodyPr>
          <a:lstStyle/>
          <a:p>
            <a:pPr algn="l">
              <a:spcBef>
                <a:spcPts val="0"/>
              </a:spcBef>
            </a:pPr>
            <a:r>
              <a:rPr lang="en-US" sz="1800" smtClean="0">
                <a:solidFill>
                  <a:schemeClr val="tx1"/>
                </a:solidFill>
              </a:rPr>
              <a:t>	</a:t>
            </a:r>
            <a:r>
              <a:rPr lang="en-US" sz="1800" b="1" smtClean="0">
                <a:solidFill>
                  <a:schemeClr val="tx1"/>
                </a:solidFill>
              </a:rPr>
              <a:t>Hypotheses.</a:t>
            </a:r>
          </a:p>
          <a:p>
            <a:pPr algn="l">
              <a:spcBef>
                <a:spcPts val="0"/>
              </a:spcBef>
            </a:pPr>
            <a:r>
              <a:rPr lang="en-US" sz="1800" smtClean="0">
                <a:solidFill>
                  <a:schemeClr val="tx1"/>
                </a:solidFill>
              </a:rPr>
              <a:t>Let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and µ</a:t>
            </a:r>
            <a:r>
              <a:rPr lang="en-US" sz="1800" baseline="-25000">
                <a:solidFill>
                  <a:schemeClr val="tx1"/>
                </a:solidFill>
                <a:latin typeface="Helvetica"/>
              </a:rPr>
              <a:t>2</a:t>
            </a:r>
            <a:r>
              <a:rPr lang="en-US" sz="1800" smtClean="0">
                <a:solidFill>
                  <a:schemeClr val="tx1"/>
                </a:solidFill>
              </a:rPr>
              <a:t> be the means of the populations from which the samples are drawn.</a:t>
            </a:r>
          </a:p>
          <a:p>
            <a:pPr algn="l">
              <a:spcBef>
                <a:spcPts val="0"/>
              </a:spcBef>
            </a:pPr>
            <a:r>
              <a:rPr lang="en-US" sz="1800" smtClean="0">
                <a:solidFill>
                  <a:schemeClr val="tx1"/>
                </a:solidFill>
              </a:rPr>
              <a:t>Null hypothesis (Ho):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smtClean="0">
                <a:solidFill>
                  <a:schemeClr val="tx1"/>
                </a:solidFill>
              </a:rPr>
              <a:t>. </a:t>
            </a:r>
          </a:p>
          <a:p>
            <a:pPr algn="l">
              <a:spcBef>
                <a:spcPts val="0"/>
              </a:spcBef>
            </a:pPr>
            <a:r>
              <a:rPr lang="en-US" sz="1800" smtClean="0">
                <a:solidFill>
                  <a:schemeClr val="tx1"/>
                </a:solidFill>
              </a:rPr>
              <a:t>This means that the observed difference between    </a:t>
            </a:r>
            <a:r>
              <a:rPr lang="en-US" sz="1800" baseline="-25000">
                <a:solidFill>
                  <a:schemeClr val="tx1"/>
                </a:solidFill>
                <a:latin typeface="Helvetica"/>
              </a:rPr>
              <a:t>1</a:t>
            </a:r>
            <a:r>
              <a:rPr lang="en-US" sz="1800">
                <a:solidFill>
                  <a:schemeClr val="tx1"/>
                </a:solidFill>
                <a:latin typeface="Helvetica"/>
              </a:rPr>
              <a:t> and   </a:t>
            </a:r>
            <a:r>
              <a:rPr lang="en-US" sz="1800" baseline="-25000">
                <a:solidFill>
                  <a:schemeClr val="tx1"/>
                </a:solidFill>
                <a:latin typeface="Helvetica"/>
              </a:rPr>
              <a:t>2</a:t>
            </a:r>
            <a:r>
              <a:rPr lang="en-US" sz="1800" smtClean="0">
                <a:solidFill>
                  <a:schemeClr val="tx1"/>
                </a:solidFill>
              </a:rPr>
              <a:t> is due to chance alone.</a:t>
            </a:r>
          </a:p>
          <a:p>
            <a:pPr algn="l">
              <a:spcBef>
                <a:spcPts val="0"/>
              </a:spcBef>
            </a:pPr>
            <a:r>
              <a:rPr lang="en-US" sz="1800" smtClean="0">
                <a:solidFill>
                  <a:schemeClr val="tx1"/>
                </a:solidFill>
              </a:rPr>
              <a:t>Alternative hypothesis (Ha):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smtClean="0">
                <a:solidFill>
                  <a:schemeClr val="tx1"/>
                </a:solidFill>
              </a:rPr>
              <a:t>. Difference is not due to chance alone. (2-sided test.)</a:t>
            </a:r>
          </a:p>
          <a:p>
            <a:pPr algn="l">
              <a:spcBef>
                <a:spcPts val="0"/>
              </a:spcBef>
            </a:pPr>
            <a:r>
              <a:rPr lang="en-US" sz="1800" smtClean="0">
                <a:solidFill>
                  <a:schemeClr val="tx1"/>
                </a:solidFill>
              </a:rPr>
              <a:t>	Or Ha: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&gt; µ</a:t>
            </a:r>
            <a:r>
              <a:rPr lang="en-US" sz="1800" baseline="-25000">
                <a:solidFill>
                  <a:schemeClr val="tx1"/>
                </a:solidFill>
                <a:latin typeface="Helvetica"/>
              </a:rPr>
              <a:t>2</a:t>
            </a:r>
            <a:r>
              <a:rPr lang="en-US" sz="1800" smtClean="0">
                <a:solidFill>
                  <a:schemeClr val="tx1"/>
                </a:solidFill>
              </a:rPr>
              <a:t>. Or Ha: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&lt; µ</a:t>
            </a:r>
            <a:r>
              <a:rPr lang="en-US" sz="1800" baseline="-25000">
                <a:solidFill>
                  <a:schemeClr val="tx1"/>
                </a:solidFill>
                <a:latin typeface="Helvetica"/>
              </a:rPr>
              <a:t>2</a:t>
            </a:r>
            <a:r>
              <a:rPr lang="en-US" sz="1800" smtClean="0">
                <a:solidFill>
                  <a:schemeClr val="tx1"/>
                </a:solidFill>
              </a:rPr>
              <a:t>. (1-sided tests). Direction depends on your data. </a:t>
            </a:r>
          </a:p>
          <a:p>
            <a:pPr algn="l">
              <a:spcBef>
                <a:spcPts val="0"/>
              </a:spcBef>
            </a:pPr>
            <a:r>
              <a:rPr lang="en-US" sz="1800" smtClean="0">
                <a:solidFill>
                  <a:schemeClr val="tx1"/>
                </a:solidFill>
              </a:rPr>
              <a:t>When in doubt, do a two-sided test, unless I specifically say to do a 1-sided test.</a:t>
            </a:r>
          </a:p>
          <a:p>
            <a:pPr algn="l">
              <a:spcBef>
                <a:spcPts val="0"/>
              </a:spcBef>
            </a:pPr>
            <a:r>
              <a:rPr lang="en-US" sz="1800" smtClean="0">
                <a:solidFill>
                  <a:schemeClr val="tx1"/>
                </a:solidFill>
              </a:rPr>
              <a:t>Usually we specify these hypotheses numerically.</a:t>
            </a:r>
          </a:p>
          <a:p>
            <a:pPr algn="l">
              <a:spcBef>
                <a:spcPts val="0"/>
              </a:spcBef>
            </a:pPr>
            <a:endParaRPr lang="en-US" sz="1800" smtClean="0">
              <a:solidFill>
                <a:schemeClr val="tx1"/>
              </a:solidFill>
            </a:endParaRPr>
          </a:p>
          <a:p>
            <a:pPr algn="l">
              <a:spcBef>
                <a:spcPts val="0"/>
              </a:spcBef>
            </a:pPr>
            <a:r>
              <a:rPr lang="en-US" sz="1800" smtClean="0">
                <a:solidFill>
                  <a:schemeClr val="tx1"/>
                </a:solidFill>
              </a:rPr>
              <a:t>	</a:t>
            </a:r>
            <a:r>
              <a:rPr lang="en-US" sz="1800" b="1" smtClean="0">
                <a:solidFill>
                  <a:schemeClr val="tx1"/>
                </a:solidFill>
              </a:rPr>
              <a:t>Z-statistic.</a:t>
            </a:r>
          </a:p>
          <a:p>
            <a:pPr algn="l">
              <a:spcBef>
                <a:spcPts val="0"/>
              </a:spcBef>
            </a:pPr>
            <a:r>
              <a:rPr lang="en-US" sz="1800" smtClean="0">
                <a:solidFill>
                  <a:schemeClr val="tx1"/>
                </a:solidFill>
              </a:rPr>
              <a:t>A test statistic is a summary of the data.</a:t>
            </a:r>
          </a:p>
          <a:p>
            <a:pPr algn="l">
              <a:spcBef>
                <a:spcPts val="0"/>
              </a:spcBef>
            </a:pPr>
            <a:r>
              <a:rPr lang="en-US" sz="1800" smtClean="0">
                <a:solidFill>
                  <a:schemeClr val="tx1"/>
                </a:solidFill>
              </a:rPr>
              <a:t>Z-statistic =( </a:t>
            </a:r>
            <a:r>
              <a:rPr lang="en-US" sz="1800" b="1" smtClean="0">
                <a:solidFill>
                  <a:schemeClr val="tx1"/>
                </a:solidFill>
              </a:rPr>
              <a:t>  </a:t>
            </a:r>
            <a:r>
              <a:rPr lang="en-US" sz="1800" baseline="-25000" smtClean="0">
                <a:solidFill>
                  <a:schemeClr val="tx1"/>
                </a:solidFill>
              </a:rPr>
              <a:t>1</a:t>
            </a:r>
            <a:r>
              <a:rPr lang="en-US" sz="1800" b="1" smtClean="0">
                <a:solidFill>
                  <a:schemeClr val="tx1"/>
                </a:solidFill>
              </a:rPr>
              <a:t> -</a:t>
            </a:r>
            <a:r>
              <a:rPr lang="en-US" sz="1800" smtClean="0">
                <a:solidFill>
                  <a:schemeClr val="tx1"/>
                </a:solidFill>
              </a:rPr>
              <a:t>   </a:t>
            </a:r>
            <a:r>
              <a:rPr lang="en-US" sz="1800" baseline="-25000" smtClean="0">
                <a:solidFill>
                  <a:schemeClr val="tx1"/>
                </a:solidFill>
              </a:rPr>
              <a:t>2</a:t>
            </a:r>
            <a:r>
              <a:rPr lang="en-US" sz="1800" smtClean="0">
                <a:solidFill>
                  <a:schemeClr val="tx1"/>
                </a:solidFill>
              </a:rPr>
              <a:t>) ÷ </a:t>
            </a:r>
            <a:r>
              <a:rPr lang="en-US" sz="1800">
                <a:solidFill>
                  <a:schemeClr val="tx1"/>
                </a:solidFill>
                <a:latin typeface="Helvetica"/>
              </a:rPr>
              <a:t>SE</a:t>
            </a:r>
            <a:r>
              <a:rPr lang="en-US" sz="1800" baseline="-25000">
                <a:solidFill>
                  <a:schemeClr val="tx1"/>
                </a:solidFill>
                <a:latin typeface="Helvetica"/>
              </a:rPr>
              <a:t>diff</a:t>
            </a:r>
            <a:r>
              <a:rPr lang="en-US" sz="1800">
                <a:solidFill>
                  <a:schemeClr val="tx1"/>
                </a:solidFill>
                <a:latin typeface="Helvetica"/>
              </a:rPr>
              <a:t>.</a:t>
            </a:r>
            <a:r>
              <a:rPr lang="en-US" sz="1800" smtClean="0">
                <a:solidFill>
                  <a:schemeClr val="tx1"/>
                </a:solidFill>
              </a:rPr>
              <a:t>    Same for t, but call it t! If either </a:t>
            </a:r>
            <a:r>
              <a:rPr lang="en-US" sz="1800" smtClean="0">
                <a:solidFill>
                  <a:schemeClr val="tx1"/>
                </a:solidFill>
                <a:latin typeface="Symbol"/>
              </a:rPr>
              <a:t>s</a:t>
            </a:r>
            <a:r>
              <a:rPr lang="en-US" sz="1800" smtClean="0">
                <a:solidFill>
                  <a:schemeClr val="tx1"/>
                </a:solidFill>
              </a:rPr>
              <a:t> is unknown, just plug in 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	</a:t>
            </a:r>
            <a:r>
              <a:rPr lang="en-US" sz="1800" b="1" smtClean="0">
                <a:solidFill>
                  <a:schemeClr val="tx1"/>
                </a:solidFill>
              </a:rPr>
              <a:t>P-value.</a:t>
            </a:r>
          </a:p>
          <a:p>
            <a:pPr algn="l">
              <a:spcBef>
                <a:spcPts val="0"/>
              </a:spcBef>
            </a:pPr>
            <a:r>
              <a:rPr lang="en-US" sz="1800" smtClean="0">
                <a:solidFill>
                  <a:schemeClr val="tx1"/>
                </a:solidFill>
              </a:rPr>
              <a:t>The p-value is the probability, assuming Ho is true, that the test statistic will be at least as</a:t>
            </a:r>
          </a:p>
          <a:p>
            <a:pPr algn="l">
              <a:spcBef>
                <a:spcPts val="0"/>
              </a:spcBef>
            </a:pPr>
            <a:r>
              <a:rPr lang="en-US" sz="1800" smtClean="0">
                <a:solidFill>
                  <a:schemeClr val="tx1"/>
                </a:solidFill>
              </a:rPr>
              <a:t>extreme as that observed. </a:t>
            </a:r>
          </a:p>
          <a:p>
            <a:pPr algn="l">
              <a:spcBef>
                <a:spcPts val="0"/>
              </a:spcBef>
            </a:pPr>
            <a:r>
              <a:rPr lang="en-US" sz="1800" smtClean="0">
                <a:solidFill>
                  <a:schemeClr val="tx1"/>
                </a:solidFill>
              </a:rPr>
              <a:t>Use normal table, or with the t table, figure out if the t-statistic is bigger than the critical value t* for your corresponding value of </a:t>
            </a:r>
            <a:r>
              <a:rPr lang="en-US" sz="1800" smtClean="0">
                <a:solidFill>
                  <a:schemeClr val="tx1"/>
                </a:solidFill>
                <a:latin typeface="Symbol"/>
              </a:rPr>
              <a:t>a</a:t>
            </a:r>
            <a:r>
              <a:rPr lang="en-US" sz="1800" smtClean="0">
                <a:solidFill>
                  <a:schemeClr val="tx1"/>
                </a:solidFill>
              </a:rPr>
              <a:t>, which is the </a:t>
            </a:r>
            <a:r>
              <a:rPr lang="en-US" sz="1800" u="sng" smtClean="0">
                <a:solidFill>
                  <a:schemeClr val="tx1"/>
                </a:solidFill>
              </a:rPr>
              <a:t>significance level</a:t>
            </a:r>
            <a:r>
              <a:rPr lang="en-US" sz="1800" smtClean="0">
                <a:solidFill>
                  <a:schemeClr val="tx1"/>
                </a:solidFill>
              </a:rPr>
              <a:t> of the test </a:t>
            </a:r>
          </a:p>
          <a:p>
            <a:pPr algn="l">
              <a:spcBef>
                <a:spcPts val="0"/>
              </a:spcBef>
            </a:pPr>
            <a:r>
              <a:rPr lang="en-US" sz="1800" smtClean="0">
                <a:solidFill>
                  <a:schemeClr val="tx1"/>
                </a:solidFill>
              </a:rPr>
              <a:t>(typically </a:t>
            </a:r>
            <a:r>
              <a:rPr lang="en-US" sz="1800" smtClean="0">
                <a:solidFill>
                  <a:schemeClr val="tx1"/>
                </a:solidFill>
                <a:latin typeface="Symbol"/>
              </a:rPr>
              <a:t>a</a:t>
            </a:r>
            <a:r>
              <a:rPr lang="en-US" sz="1800" smtClean="0">
                <a:solidFill>
                  <a:schemeClr val="tx1"/>
                </a:solidFill>
              </a:rPr>
              <a:t> is 5%). For a one-sided test, cut the p-value in half.</a:t>
            </a:r>
          </a:p>
          <a:p>
            <a:pPr algn="l">
              <a:spcBef>
                <a:spcPts val="0"/>
              </a:spcBef>
            </a:pPr>
            <a:r>
              <a:rPr lang="en-US" sz="1800" smtClean="0">
                <a:solidFill>
                  <a:schemeClr val="tx1"/>
                </a:solidFill>
              </a:rPr>
              <a:t>	</a:t>
            </a:r>
          </a:p>
          <a:p>
            <a:pPr algn="l">
              <a:spcBef>
                <a:spcPts val="0"/>
              </a:spcBef>
            </a:pPr>
            <a:r>
              <a:rPr lang="en-US" sz="1800" b="1" smtClean="0">
                <a:solidFill>
                  <a:schemeClr val="tx1"/>
                </a:solidFill>
              </a:rPr>
              <a:t>	Conclusion. </a:t>
            </a:r>
            <a:r>
              <a:rPr lang="en-US" sz="1800" smtClean="0">
                <a:solidFill>
                  <a:schemeClr val="tx1"/>
                </a:solidFill>
              </a:rPr>
              <a:t>Small p-value = strong evidence against Ho. Large p-value = weak evidence against Ho. The observed difference is</a:t>
            </a:r>
            <a:r>
              <a:rPr lang="en-US" sz="1800" i="1" smtClean="0">
                <a:solidFill>
                  <a:schemeClr val="tx1"/>
                </a:solidFill>
              </a:rPr>
              <a:t> statistically significant</a:t>
            </a:r>
            <a:r>
              <a:rPr lang="en-US" sz="1800" smtClean="0">
                <a:solidFill>
                  <a:schemeClr val="tx1"/>
                </a:solidFill>
              </a:rPr>
              <a:t> if the p-value &lt; 5%. </a:t>
            </a:r>
          </a:p>
          <a:p>
            <a:pPr algn="l">
              <a:spcBef>
                <a:spcPts val="0"/>
              </a:spcBef>
            </a:pPr>
            <a:r>
              <a:rPr lang="en-US" sz="1800" smtClean="0">
                <a:solidFill>
                  <a:schemeClr val="tx1"/>
                </a:solidFill>
              </a:rPr>
              <a:t>The observed difference is </a:t>
            </a:r>
            <a:r>
              <a:rPr lang="en-US" sz="1800" i="1" smtClean="0">
                <a:solidFill>
                  <a:schemeClr val="tx1"/>
                </a:solidFill>
              </a:rPr>
              <a:t>highly significant</a:t>
            </a:r>
            <a:r>
              <a:rPr lang="en-US" sz="1800" smtClean="0">
                <a:solidFill>
                  <a:schemeClr val="tx1"/>
                </a:solidFill>
              </a:rPr>
              <a:t> if the p-value &lt; 1%.</a:t>
            </a:r>
          </a:p>
          <a:p>
            <a:pPr algn="l">
              <a:spcBef>
                <a:spcPts val="0"/>
              </a:spcBef>
            </a:pP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6</a:t>
            </a:fld>
            <a:endParaRPr lang="en-US"/>
          </a:p>
        </p:txBody>
      </p:sp>
      <p:graphicFrame>
        <p:nvGraphicFramePr>
          <p:cNvPr id="49155" name="Object 3"/>
          <p:cNvGraphicFramePr>
            <a:graphicFrameLocks noChangeAspect="1"/>
          </p:cNvGraphicFramePr>
          <p:nvPr/>
        </p:nvGraphicFramePr>
        <p:xfrm>
          <a:off x="1625600" y="3435350"/>
          <a:ext cx="215900" cy="234950"/>
        </p:xfrm>
        <a:graphic>
          <a:graphicData uri="http://schemas.openxmlformats.org/presentationml/2006/ole">
            <p:oleObj spid="_x0000_s51203" name="Equation" r:id="rId3" imgW="127000" imgH="127000" progId="Equation.3">
              <p:embed/>
            </p:oleObj>
          </a:graphicData>
        </a:graphic>
      </p:graphicFrame>
      <p:graphicFrame>
        <p:nvGraphicFramePr>
          <p:cNvPr id="51208" name="Object 8"/>
          <p:cNvGraphicFramePr>
            <a:graphicFrameLocks noChangeAspect="1"/>
          </p:cNvGraphicFramePr>
          <p:nvPr/>
        </p:nvGraphicFramePr>
        <p:xfrm>
          <a:off x="5143500" y="1235075"/>
          <a:ext cx="215900" cy="234950"/>
        </p:xfrm>
        <a:graphic>
          <a:graphicData uri="http://schemas.openxmlformats.org/presentationml/2006/ole">
            <p:oleObj spid="_x0000_s51208" name="Equation" r:id="rId4" imgW="127000" imgH="127000" progId="Equation.3">
              <p:embed/>
            </p:oleObj>
          </a:graphicData>
        </a:graphic>
      </p:graphicFrame>
      <p:graphicFrame>
        <p:nvGraphicFramePr>
          <p:cNvPr id="51209" name="Object 9"/>
          <p:cNvGraphicFramePr>
            <a:graphicFrameLocks noChangeAspect="1"/>
          </p:cNvGraphicFramePr>
          <p:nvPr/>
        </p:nvGraphicFramePr>
        <p:xfrm>
          <a:off x="5842000" y="1235075"/>
          <a:ext cx="215900" cy="234950"/>
        </p:xfrm>
        <a:graphic>
          <a:graphicData uri="http://schemas.openxmlformats.org/presentationml/2006/ole">
            <p:oleObj spid="_x0000_s51209" name="Equation" r:id="rId5" imgW="127000" imgH="127000" progId="Equation.3">
              <p:embed/>
            </p:oleObj>
          </a:graphicData>
        </a:graphic>
      </p:graphicFrame>
      <p:graphicFrame>
        <p:nvGraphicFramePr>
          <p:cNvPr id="51210" name="Object 10"/>
          <p:cNvGraphicFramePr>
            <a:graphicFrameLocks noChangeAspect="1"/>
          </p:cNvGraphicFramePr>
          <p:nvPr/>
        </p:nvGraphicFramePr>
        <p:xfrm>
          <a:off x="1968500" y="3435350"/>
          <a:ext cx="215900" cy="234950"/>
        </p:xfrm>
        <a:graphic>
          <a:graphicData uri="http://schemas.openxmlformats.org/presentationml/2006/ole">
            <p:oleObj spid="_x0000_s51210" name="Equation" r:id="rId6" imgW="127000" imgH="127000"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707882" cy="6373574"/>
          </a:xfrm>
        </p:spPr>
        <p:txBody>
          <a:bodyPr>
            <a:noAutofit/>
          </a:bodyPr>
          <a:lstStyle/>
          <a:p>
            <a:pPr algn="l">
              <a:spcBef>
                <a:spcPts val="0"/>
              </a:spcBef>
            </a:pPr>
            <a:r>
              <a:rPr lang="en-US" sz="1800" smtClean="0">
                <a:solidFill>
                  <a:schemeClr val="tx1"/>
                </a:solidFill>
              </a:rPr>
              <a:t>Examples.</a:t>
            </a:r>
          </a:p>
          <a:p>
            <a:pPr algn="l">
              <a:spcBef>
                <a:spcPts val="0"/>
              </a:spcBef>
            </a:pPr>
            <a:r>
              <a:rPr lang="en-US" sz="1800">
                <a:solidFill>
                  <a:schemeClr val="tx1"/>
                </a:solidFill>
                <a:latin typeface="Helvetica"/>
              </a:rPr>
              <a:t>Again, suppose sample 1 is an SRS of 100 coffee drinkers, and in this sample,</a:t>
            </a:r>
          </a:p>
          <a:p>
            <a:pPr algn="l">
              <a:spcBef>
                <a:spcPts val="0"/>
              </a:spcBef>
            </a:pPr>
            <a:r>
              <a:rPr lang="en-US" sz="1800">
                <a:solidFill>
                  <a:schemeClr val="tx1"/>
                </a:solidFill>
                <a:latin typeface="Helvetica"/>
              </a:rPr>
              <a:t> </a:t>
            </a:r>
            <a:r>
              <a:rPr lang="en-US" sz="1800" baseline="-25000">
                <a:solidFill>
                  <a:schemeClr val="tx1"/>
                </a:solidFill>
                <a:latin typeface="Helvetica"/>
              </a:rPr>
              <a:t>1</a:t>
            </a:r>
            <a:r>
              <a:rPr lang="en-US" sz="1800">
                <a:solidFill>
                  <a:schemeClr val="tx1"/>
                </a:solidFill>
                <a:latin typeface="Helvetica"/>
              </a:rPr>
              <a:t> = 124 and s</a:t>
            </a:r>
            <a:r>
              <a:rPr lang="en-US" sz="1800" baseline="-25000">
                <a:solidFill>
                  <a:schemeClr val="tx1"/>
                </a:solidFill>
                <a:latin typeface="Helvetica"/>
              </a:rPr>
              <a:t>1</a:t>
            </a:r>
            <a:r>
              <a:rPr lang="en-US" sz="1800">
                <a:solidFill>
                  <a:schemeClr val="tx1"/>
                </a:solidFill>
                <a:latin typeface="Helvetica"/>
              </a:rPr>
              <a:t> = 10. Sample 2 is an SRS of 85 non-drinkers, and    </a:t>
            </a:r>
            <a:r>
              <a:rPr lang="en-US" sz="1800" baseline="-25000">
                <a:solidFill>
                  <a:schemeClr val="tx1"/>
                </a:solidFill>
                <a:latin typeface="Helvetica"/>
              </a:rPr>
              <a:t>2</a:t>
            </a:r>
            <a:r>
              <a:rPr lang="en-US" sz="1800">
                <a:solidFill>
                  <a:schemeClr val="tx1"/>
                </a:solidFill>
                <a:latin typeface="Helvetica"/>
              </a:rPr>
              <a:t> = 127, s</a:t>
            </a:r>
            <a:r>
              <a:rPr lang="en-US" sz="1800" baseline="-25000">
                <a:solidFill>
                  <a:schemeClr val="tx1"/>
                </a:solidFill>
                <a:latin typeface="Helvetica"/>
              </a:rPr>
              <a:t>2</a:t>
            </a:r>
            <a:r>
              <a:rPr lang="en-US" sz="1800">
                <a:solidFill>
                  <a:schemeClr val="tx1"/>
                </a:solidFill>
                <a:latin typeface="Helvetica"/>
              </a:rPr>
              <a:t> = 8.</a:t>
            </a:r>
          </a:p>
          <a:p>
            <a:pPr algn="l">
              <a:spcBef>
                <a:spcPts val="0"/>
              </a:spcBef>
            </a:pPr>
            <a:r>
              <a:rPr lang="en-US" sz="1800" smtClean="0">
                <a:solidFill>
                  <a:schemeClr val="tx1"/>
                </a:solidFill>
              </a:rPr>
              <a:t>Do a test at significance level </a:t>
            </a:r>
            <a:r>
              <a:rPr lang="en-US" sz="1800" smtClean="0">
                <a:solidFill>
                  <a:schemeClr val="tx1"/>
                </a:solidFill>
                <a:latin typeface="Symbol"/>
              </a:rPr>
              <a:t>a</a:t>
            </a:r>
            <a:r>
              <a:rPr lang="en-US" sz="1800" smtClean="0">
                <a:solidFill>
                  <a:schemeClr val="tx1"/>
                </a:solidFill>
              </a:rPr>
              <a:t> = 5% to see if the two sample means are significantly different.</a:t>
            </a:r>
          </a:p>
          <a:p>
            <a:pPr algn="l">
              <a:spcBef>
                <a:spcPts val="0"/>
              </a:spcBef>
            </a:pPr>
            <a:endParaRPr lang="en-US" sz="1800" smtClean="0">
              <a:solidFill>
                <a:schemeClr val="tx1"/>
              </a:solidFill>
            </a:endParaRPr>
          </a:p>
          <a:p>
            <a:pPr algn="l">
              <a:spcBef>
                <a:spcPts val="0"/>
              </a:spcBef>
            </a:pPr>
            <a:r>
              <a:rPr lang="en-US" sz="1800" smtClean="0">
                <a:solidFill>
                  <a:schemeClr val="tx1"/>
                </a:solidFill>
              </a:rPr>
              <a:t>Check assumptions. Both SRSs and n is large in each.</a:t>
            </a:r>
          </a:p>
          <a:p>
            <a:pPr algn="l">
              <a:spcBef>
                <a:spcPts val="0"/>
              </a:spcBef>
            </a:pPr>
            <a:r>
              <a:rPr lang="en-US" sz="1800" smtClean="0">
                <a:solidFill>
                  <a:schemeClr val="tx1"/>
                </a:solidFill>
              </a:rPr>
              <a:t>Ho: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smtClean="0">
                <a:solidFill>
                  <a:schemeClr val="tx1"/>
                </a:solidFill>
              </a:rPr>
              <a:t>. </a:t>
            </a:r>
          </a:p>
          <a:p>
            <a:pPr algn="l">
              <a:spcBef>
                <a:spcPts val="0"/>
              </a:spcBef>
            </a:pPr>
            <a:r>
              <a:rPr lang="en-US" sz="1800" smtClean="0">
                <a:solidFill>
                  <a:schemeClr val="tx1"/>
                </a:solidFill>
              </a:rPr>
              <a:t>Ha: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smtClean="0">
                <a:solidFill>
                  <a:schemeClr val="tx1"/>
                </a:solidFill>
              </a:rPr>
              <a:t>. (two-sided). 	If one-sided, it’d be Ha: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&lt; µ</a:t>
            </a:r>
            <a:r>
              <a:rPr lang="en-US" sz="1800" baseline="-25000">
                <a:solidFill>
                  <a:schemeClr val="tx1"/>
                </a:solidFill>
                <a:latin typeface="Helvetica"/>
              </a:rPr>
              <a:t>2</a:t>
            </a:r>
            <a:r>
              <a:rPr lang="en-US" sz="1800" smtClean="0">
                <a:solidFill>
                  <a:schemeClr val="tx1"/>
                </a:solidFill>
              </a:rPr>
              <a:t>.</a:t>
            </a:r>
          </a:p>
          <a:p>
            <a:pPr algn="l">
              <a:spcBef>
                <a:spcPts val="0"/>
              </a:spcBef>
            </a:pPr>
            <a:r>
              <a:rPr lang="en-US" sz="1800" smtClean="0">
                <a:solidFill>
                  <a:schemeClr val="tx1"/>
                </a:solidFill>
              </a:rPr>
              <a:t>z =(   </a:t>
            </a:r>
            <a:r>
              <a:rPr lang="en-US" sz="1800" baseline="-25000">
                <a:solidFill>
                  <a:schemeClr val="tx1"/>
                </a:solidFill>
                <a:latin typeface="Helvetica"/>
              </a:rPr>
              <a:t>1</a:t>
            </a:r>
            <a:r>
              <a:rPr lang="en-US" sz="1800">
                <a:solidFill>
                  <a:schemeClr val="tx1"/>
                </a:solidFill>
                <a:latin typeface="Helvetica"/>
              </a:rPr>
              <a:t> </a:t>
            </a:r>
            <a:r>
              <a:rPr lang="en-US" sz="1800" smtClean="0">
                <a:solidFill>
                  <a:schemeClr val="tx1"/>
                </a:solidFill>
              </a:rPr>
              <a:t>-   </a:t>
            </a:r>
            <a:r>
              <a:rPr lang="en-US" sz="1800" baseline="-25000" smtClean="0">
                <a:solidFill>
                  <a:schemeClr val="tx1"/>
                </a:solidFill>
                <a:latin typeface="Helvetica"/>
              </a:rPr>
              <a:t>2</a:t>
            </a:r>
            <a:r>
              <a:rPr lang="en-US" sz="1800" smtClean="0">
                <a:solidFill>
                  <a:schemeClr val="tx1"/>
                </a:solidFill>
              </a:rPr>
              <a:t>) ÷ </a:t>
            </a:r>
            <a:r>
              <a:rPr lang="en-US" sz="1800">
                <a:solidFill>
                  <a:schemeClr val="tx1"/>
                </a:solidFill>
                <a:latin typeface="Helvetica"/>
              </a:rPr>
              <a:t>SE</a:t>
            </a:r>
            <a:r>
              <a:rPr lang="en-US" sz="1800" baseline="-25000">
                <a:solidFill>
                  <a:schemeClr val="tx1"/>
                </a:solidFill>
                <a:latin typeface="Helvetica"/>
              </a:rPr>
              <a:t>diff</a:t>
            </a:r>
            <a:r>
              <a:rPr lang="en-US" sz="1800">
                <a:solidFill>
                  <a:schemeClr val="tx1"/>
                </a:solidFill>
                <a:latin typeface="Helvetica"/>
              </a:rPr>
              <a:t> = (124-127) ÷ √(10</a:t>
            </a:r>
            <a:r>
              <a:rPr lang="en-US" sz="1800" baseline="30000">
                <a:solidFill>
                  <a:schemeClr val="tx1"/>
                </a:solidFill>
                <a:latin typeface="Helvetica"/>
              </a:rPr>
              <a:t>2</a:t>
            </a:r>
            <a:r>
              <a:rPr lang="en-US" sz="1800">
                <a:solidFill>
                  <a:schemeClr val="tx1"/>
                </a:solidFill>
                <a:latin typeface="Helvetica"/>
              </a:rPr>
              <a:t>/100 + 8</a:t>
            </a:r>
            <a:r>
              <a:rPr lang="en-US" sz="1800" baseline="30000">
                <a:solidFill>
                  <a:schemeClr val="tx1"/>
                </a:solidFill>
                <a:latin typeface="Helvetica"/>
              </a:rPr>
              <a:t>2</a:t>
            </a:r>
            <a:r>
              <a:rPr lang="en-US" sz="1800">
                <a:solidFill>
                  <a:schemeClr val="tx1"/>
                </a:solidFill>
                <a:latin typeface="Helvetica"/>
              </a:rPr>
              <a:t>/85) = -3 ÷ 1.324 </a:t>
            </a:r>
            <a:r>
              <a:rPr lang="en-US" sz="1800" smtClean="0">
                <a:solidFill>
                  <a:schemeClr val="tx1"/>
                </a:solidFill>
              </a:rPr>
              <a:t>= -2.27.</a:t>
            </a:r>
          </a:p>
          <a:p>
            <a:pPr algn="l">
              <a:spcBef>
                <a:spcPts val="0"/>
              </a:spcBef>
            </a:pPr>
            <a:r>
              <a:rPr lang="en-US" sz="1800" smtClean="0">
                <a:solidFill>
                  <a:schemeClr val="tx1"/>
                </a:solidFill>
              </a:rPr>
              <a:t>So, the p-value for this 2-sided test is</a:t>
            </a:r>
          </a:p>
          <a:p>
            <a:pPr algn="l">
              <a:spcBef>
                <a:spcPts val="0"/>
              </a:spcBef>
            </a:pPr>
            <a:r>
              <a:rPr lang="en-US" sz="1800" smtClean="0">
                <a:solidFill>
                  <a:schemeClr val="tx1"/>
                </a:solidFill>
              </a:rPr>
              <a:t>P(std normal is &lt; -2.27) + P(std normal is &gt; 2.27) = 2 x 0.0116 =.0232 = 2.32%.</a:t>
            </a:r>
          </a:p>
          <a:p>
            <a:pPr algn="l">
              <a:spcBef>
                <a:spcPts val="0"/>
              </a:spcBef>
            </a:pPr>
            <a:r>
              <a:rPr lang="en-US" sz="1800" smtClean="0">
                <a:solidFill>
                  <a:schemeClr val="tx1"/>
                </a:solidFill>
              </a:rPr>
              <a:t>The p-value is smaller than 5%, so the difference is statistically significant. This means the evidence against the null hypothesis is strong, i.e. we have strong evidence suggesting that coffee drinkers and non coffee drinkers have different average BPs. The difference (between the sample means of 124 and 127) is statistically significant, and is very unlikely to be due to chance alone.</a:t>
            </a:r>
          </a:p>
          <a:p>
            <a:pPr algn="l">
              <a:spcBef>
                <a:spcPts val="0"/>
              </a:spcBef>
            </a:pPr>
            <a:endParaRPr lang="en-US" sz="1800" smtClean="0">
              <a:solidFill>
                <a:schemeClr val="tx1"/>
              </a:solidFill>
            </a:endParaRPr>
          </a:p>
          <a:p>
            <a:pPr algn="l">
              <a:spcBef>
                <a:spcPts val="0"/>
              </a:spcBef>
            </a:pPr>
            <a:r>
              <a:rPr lang="en-US" sz="1800" smtClean="0">
                <a:solidFill>
                  <a:schemeClr val="tx1"/>
                </a:solidFill>
              </a:rPr>
              <a:t>Note that sample size is a factor. Sometimes a difference of -3 is statistically significant, and </a:t>
            </a:r>
          </a:p>
          <a:p>
            <a:pPr algn="l">
              <a:spcBef>
                <a:spcPts val="0"/>
              </a:spcBef>
            </a:pPr>
            <a:r>
              <a:rPr lang="en-US" sz="1800" smtClean="0">
                <a:solidFill>
                  <a:schemeClr val="tx1"/>
                </a:solidFill>
              </a:rPr>
              <a:t>sometimes it’s not. It depends on the sample size and the SDs.</a:t>
            </a:r>
          </a:p>
        </p:txBody>
      </p:sp>
      <p:sp>
        <p:nvSpPr>
          <p:cNvPr id="4" name="Slide Number Placeholder 3"/>
          <p:cNvSpPr>
            <a:spLocks noGrp="1"/>
          </p:cNvSpPr>
          <p:nvPr>
            <p:ph type="sldNum" sz="quarter" idx="12"/>
          </p:nvPr>
        </p:nvSpPr>
        <p:spPr/>
        <p:txBody>
          <a:bodyPr/>
          <a:lstStyle/>
          <a:p>
            <a:fld id="{4AE023AC-EDB1-FF4F-B69A-3E49EA04DA50}" type="slidenum">
              <a:rPr lang="en-US"/>
              <a:pPr/>
              <a:t>7</a:t>
            </a:fld>
            <a:endParaRPr lang="en-US"/>
          </a:p>
        </p:txBody>
      </p:sp>
      <p:graphicFrame>
        <p:nvGraphicFramePr>
          <p:cNvPr id="49155" name="Object 3"/>
          <p:cNvGraphicFramePr>
            <a:graphicFrameLocks noChangeAspect="1"/>
          </p:cNvGraphicFramePr>
          <p:nvPr/>
        </p:nvGraphicFramePr>
        <p:xfrm>
          <a:off x="431800" y="952500"/>
          <a:ext cx="215900" cy="234950"/>
        </p:xfrm>
        <a:graphic>
          <a:graphicData uri="http://schemas.openxmlformats.org/presentationml/2006/ole">
            <p:oleObj spid="_x0000_s52226" name="Equation" r:id="rId3" imgW="127000" imgH="127000" progId="Equation.3">
              <p:embed/>
            </p:oleObj>
          </a:graphicData>
        </a:graphic>
      </p:graphicFrame>
      <p:graphicFrame>
        <p:nvGraphicFramePr>
          <p:cNvPr id="52229" name="Object 5"/>
          <p:cNvGraphicFramePr>
            <a:graphicFrameLocks noChangeAspect="1"/>
          </p:cNvGraphicFramePr>
          <p:nvPr/>
        </p:nvGraphicFramePr>
        <p:xfrm>
          <a:off x="7188200" y="952500"/>
          <a:ext cx="215900" cy="234950"/>
        </p:xfrm>
        <a:graphic>
          <a:graphicData uri="http://schemas.openxmlformats.org/presentationml/2006/ole">
            <p:oleObj spid="_x0000_s52229" name="Equation" r:id="rId4" imgW="127000" imgH="127000" progId="Equation.3">
              <p:embed/>
            </p:oleObj>
          </a:graphicData>
        </a:graphic>
      </p:graphicFrame>
      <p:graphicFrame>
        <p:nvGraphicFramePr>
          <p:cNvPr id="52233" name="Object 9"/>
          <p:cNvGraphicFramePr>
            <a:graphicFrameLocks noChangeAspect="1"/>
          </p:cNvGraphicFramePr>
          <p:nvPr/>
        </p:nvGraphicFramePr>
        <p:xfrm>
          <a:off x="812800" y="2876550"/>
          <a:ext cx="215900" cy="234950"/>
        </p:xfrm>
        <a:graphic>
          <a:graphicData uri="http://schemas.openxmlformats.org/presentationml/2006/ole">
            <p:oleObj spid="_x0000_s52233" name="Equation" r:id="rId5" imgW="127000" imgH="127000" progId="Equation.3">
              <p:embed/>
            </p:oleObj>
          </a:graphicData>
        </a:graphic>
      </p:graphicFrame>
      <p:graphicFrame>
        <p:nvGraphicFramePr>
          <p:cNvPr id="52234" name="Object 10"/>
          <p:cNvGraphicFramePr>
            <a:graphicFrameLocks noChangeAspect="1"/>
          </p:cNvGraphicFramePr>
          <p:nvPr/>
        </p:nvGraphicFramePr>
        <p:xfrm>
          <a:off x="1219200" y="2889250"/>
          <a:ext cx="215900" cy="234950"/>
        </p:xfrm>
        <a:graphic>
          <a:graphicData uri="http://schemas.openxmlformats.org/presentationml/2006/ole">
            <p:oleObj spid="_x0000_s52234" name="Equation" r:id="rId6" imgW="127000" imgH="127000" progId="Equation.3">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707882" cy="6373574"/>
          </a:xfrm>
        </p:spPr>
        <p:txBody>
          <a:bodyPr>
            <a:noAutofit/>
          </a:bodyPr>
          <a:lstStyle/>
          <a:p>
            <a:pPr algn="l">
              <a:spcBef>
                <a:spcPts val="0"/>
              </a:spcBef>
            </a:pPr>
            <a:r>
              <a:rPr lang="en-US" sz="1800" smtClean="0">
                <a:solidFill>
                  <a:schemeClr val="tx1"/>
                </a:solidFill>
              </a:rPr>
              <a:t>An example using t, and where the first sample mean is bigger, and where it’s not stat. sig.</a:t>
            </a:r>
          </a:p>
          <a:p>
            <a:pPr algn="l">
              <a:spcBef>
                <a:spcPts val="0"/>
              </a:spcBef>
            </a:pPr>
            <a:r>
              <a:rPr lang="en-US" sz="1800">
                <a:solidFill>
                  <a:schemeClr val="tx1"/>
                </a:solidFill>
                <a:latin typeface="Helvetica"/>
              </a:rPr>
              <a:t>Suppose sample 1 is an SRS of 10 coffee drinkers, and in this sample,</a:t>
            </a:r>
          </a:p>
          <a:p>
            <a:pPr algn="l">
              <a:spcBef>
                <a:spcPts val="0"/>
              </a:spcBef>
            </a:pPr>
            <a:r>
              <a:rPr lang="en-US" sz="1800">
                <a:solidFill>
                  <a:schemeClr val="tx1"/>
                </a:solidFill>
                <a:latin typeface="Helvetica"/>
              </a:rPr>
              <a:t> </a:t>
            </a:r>
            <a:r>
              <a:rPr lang="en-US" sz="1800" baseline="-25000">
                <a:solidFill>
                  <a:schemeClr val="tx1"/>
                </a:solidFill>
                <a:latin typeface="Helvetica"/>
              </a:rPr>
              <a:t>1</a:t>
            </a:r>
            <a:r>
              <a:rPr lang="en-US" sz="1800">
                <a:solidFill>
                  <a:schemeClr val="tx1"/>
                </a:solidFill>
                <a:latin typeface="Helvetica"/>
              </a:rPr>
              <a:t> = 127 and s</a:t>
            </a:r>
            <a:r>
              <a:rPr lang="en-US" sz="1800" baseline="-25000">
                <a:solidFill>
                  <a:schemeClr val="tx1"/>
                </a:solidFill>
                <a:latin typeface="Helvetica"/>
              </a:rPr>
              <a:t>1</a:t>
            </a:r>
            <a:r>
              <a:rPr lang="en-US" sz="1800">
                <a:solidFill>
                  <a:schemeClr val="tx1"/>
                </a:solidFill>
                <a:latin typeface="Helvetica"/>
              </a:rPr>
              <a:t> = 10. Sample 2 is an SRS of 8 non-drinkers, and    </a:t>
            </a:r>
            <a:r>
              <a:rPr lang="en-US" sz="1800" baseline="-25000">
                <a:solidFill>
                  <a:schemeClr val="tx1"/>
                </a:solidFill>
                <a:latin typeface="Helvetica"/>
              </a:rPr>
              <a:t>2</a:t>
            </a:r>
            <a:r>
              <a:rPr lang="en-US" sz="1800">
                <a:solidFill>
                  <a:schemeClr val="tx1"/>
                </a:solidFill>
                <a:latin typeface="Helvetica"/>
              </a:rPr>
              <a:t> = 124, s</a:t>
            </a:r>
            <a:r>
              <a:rPr lang="en-US" sz="1800" baseline="-25000">
                <a:solidFill>
                  <a:schemeClr val="tx1"/>
                </a:solidFill>
                <a:latin typeface="Helvetica"/>
              </a:rPr>
              <a:t>2</a:t>
            </a:r>
            <a:r>
              <a:rPr lang="en-US" sz="1800">
                <a:solidFill>
                  <a:schemeClr val="tx1"/>
                </a:solidFill>
                <a:latin typeface="Helvetica"/>
              </a:rPr>
              <a:t> = 7.</a:t>
            </a:r>
          </a:p>
          <a:p>
            <a:pPr algn="l">
              <a:spcBef>
                <a:spcPts val="0"/>
              </a:spcBef>
            </a:pPr>
            <a:r>
              <a:rPr lang="en-US" sz="1800" smtClean="0">
                <a:solidFill>
                  <a:schemeClr val="tx1"/>
                </a:solidFill>
              </a:rPr>
              <a:t>Both populations are normal. Do a test at significance level </a:t>
            </a:r>
            <a:r>
              <a:rPr lang="en-US" sz="1800" smtClean="0">
                <a:solidFill>
                  <a:schemeClr val="tx1"/>
                </a:solidFill>
                <a:latin typeface="Symbol"/>
              </a:rPr>
              <a:t>a</a:t>
            </a:r>
            <a:r>
              <a:rPr lang="en-US" sz="1800" smtClean="0">
                <a:solidFill>
                  <a:schemeClr val="tx1"/>
                </a:solidFill>
              </a:rPr>
              <a:t> = 5% to see if the two sample means are significantly different.</a:t>
            </a:r>
          </a:p>
          <a:p>
            <a:pPr algn="l">
              <a:spcBef>
                <a:spcPts val="0"/>
              </a:spcBef>
            </a:pPr>
            <a:endParaRPr lang="en-US" sz="1800" smtClean="0">
              <a:solidFill>
                <a:schemeClr val="tx1"/>
              </a:solidFill>
            </a:endParaRPr>
          </a:p>
          <a:p>
            <a:pPr algn="l">
              <a:spcBef>
                <a:spcPts val="0"/>
              </a:spcBef>
            </a:pPr>
            <a:r>
              <a:rPr lang="en-US" sz="1800" smtClean="0">
                <a:solidFill>
                  <a:schemeClr val="tx1"/>
                </a:solidFill>
              </a:rPr>
              <a:t>Check assumptions. Both SRSs, pops are normal, n is small, </a:t>
            </a:r>
            <a:r>
              <a:rPr lang="en-US" sz="1800" smtClean="0">
                <a:solidFill>
                  <a:schemeClr val="tx1"/>
                </a:solidFill>
                <a:latin typeface="Symbol"/>
              </a:rPr>
              <a:t>s</a:t>
            </a:r>
            <a:r>
              <a:rPr lang="en-US" sz="1800" smtClean="0">
                <a:solidFill>
                  <a:schemeClr val="tx1"/>
                </a:solidFill>
              </a:rPr>
              <a:t>s are unknown, so do a t test.</a:t>
            </a:r>
          </a:p>
          <a:p>
            <a:pPr algn="l">
              <a:spcBef>
                <a:spcPts val="0"/>
              </a:spcBef>
            </a:pPr>
            <a:r>
              <a:rPr lang="en-US" sz="1800" smtClean="0">
                <a:solidFill>
                  <a:schemeClr val="tx1"/>
                </a:solidFill>
              </a:rPr>
              <a:t>Ho: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smtClean="0">
                <a:solidFill>
                  <a:schemeClr val="tx1"/>
                </a:solidFill>
              </a:rPr>
              <a:t>. </a:t>
            </a:r>
          </a:p>
          <a:p>
            <a:pPr algn="l">
              <a:spcBef>
                <a:spcPts val="0"/>
              </a:spcBef>
            </a:pPr>
            <a:r>
              <a:rPr lang="en-US" sz="1800" smtClean="0">
                <a:solidFill>
                  <a:schemeClr val="tx1"/>
                </a:solidFill>
              </a:rPr>
              <a:t>Ha: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 µ</a:t>
            </a:r>
            <a:r>
              <a:rPr lang="en-US" sz="1800" baseline="-25000">
                <a:solidFill>
                  <a:schemeClr val="tx1"/>
                </a:solidFill>
                <a:latin typeface="Helvetica"/>
              </a:rPr>
              <a:t>2</a:t>
            </a:r>
            <a:r>
              <a:rPr lang="en-US" sz="1800" smtClean="0">
                <a:solidFill>
                  <a:schemeClr val="tx1"/>
                </a:solidFill>
              </a:rPr>
              <a:t>. (two-sided). 	If one-sided, we would write Ha: </a:t>
            </a:r>
            <a:r>
              <a:rPr lang="en-US" sz="1800">
                <a:solidFill>
                  <a:schemeClr val="tx1"/>
                </a:solidFill>
                <a:latin typeface="Helvetica"/>
              </a:rPr>
              <a:t>µ</a:t>
            </a:r>
            <a:r>
              <a:rPr lang="en-US" sz="1800" baseline="-25000">
                <a:solidFill>
                  <a:schemeClr val="tx1"/>
                </a:solidFill>
                <a:latin typeface="Helvetica"/>
              </a:rPr>
              <a:t>1</a:t>
            </a:r>
            <a:r>
              <a:rPr lang="en-US" sz="1800">
                <a:solidFill>
                  <a:schemeClr val="tx1"/>
                </a:solidFill>
                <a:latin typeface="Helvetica"/>
              </a:rPr>
              <a:t> &gt; µ</a:t>
            </a:r>
            <a:r>
              <a:rPr lang="en-US" sz="1800" baseline="-25000">
                <a:solidFill>
                  <a:schemeClr val="tx1"/>
                </a:solidFill>
                <a:latin typeface="Helvetica"/>
              </a:rPr>
              <a:t>2</a:t>
            </a:r>
            <a:r>
              <a:rPr lang="en-US" sz="1800" smtClean="0">
                <a:solidFill>
                  <a:schemeClr val="tx1"/>
                </a:solidFill>
              </a:rPr>
              <a:t>.</a:t>
            </a:r>
          </a:p>
          <a:p>
            <a:pPr algn="l">
              <a:spcBef>
                <a:spcPts val="0"/>
              </a:spcBef>
            </a:pPr>
            <a:r>
              <a:rPr lang="en-US" sz="1800" smtClean="0">
                <a:solidFill>
                  <a:schemeClr val="tx1"/>
                </a:solidFill>
              </a:rPr>
              <a:t>t =(   </a:t>
            </a:r>
            <a:r>
              <a:rPr lang="en-US" sz="1800" baseline="-25000">
                <a:solidFill>
                  <a:schemeClr val="tx1"/>
                </a:solidFill>
                <a:latin typeface="Helvetica"/>
              </a:rPr>
              <a:t>1</a:t>
            </a:r>
            <a:r>
              <a:rPr lang="en-US" sz="1800">
                <a:solidFill>
                  <a:schemeClr val="tx1"/>
                </a:solidFill>
                <a:latin typeface="Helvetica"/>
              </a:rPr>
              <a:t> </a:t>
            </a:r>
            <a:r>
              <a:rPr lang="en-US" sz="1800" smtClean="0">
                <a:solidFill>
                  <a:schemeClr val="tx1"/>
                </a:solidFill>
              </a:rPr>
              <a:t>-   </a:t>
            </a:r>
            <a:r>
              <a:rPr lang="en-US" sz="1800" baseline="-25000" smtClean="0">
                <a:solidFill>
                  <a:schemeClr val="tx1"/>
                </a:solidFill>
                <a:latin typeface="Helvetica"/>
              </a:rPr>
              <a:t>2</a:t>
            </a:r>
            <a:r>
              <a:rPr lang="en-US" sz="1800" smtClean="0">
                <a:solidFill>
                  <a:schemeClr val="tx1"/>
                </a:solidFill>
              </a:rPr>
              <a:t>) ÷ </a:t>
            </a:r>
            <a:r>
              <a:rPr lang="en-US" sz="1800">
                <a:solidFill>
                  <a:schemeClr val="tx1"/>
                </a:solidFill>
                <a:latin typeface="Helvetica"/>
              </a:rPr>
              <a:t>SE</a:t>
            </a:r>
            <a:r>
              <a:rPr lang="en-US" sz="1800" baseline="-25000">
                <a:solidFill>
                  <a:schemeClr val="tx1"/>
                </a:solidFill>
                <a:latin typeface="Helvetica"/>
              </a:rPr>
              <a:t>diff</a:t>
            </a:r>
            <a:r>
              <a:rPr lang="en-US" sz="1800">
                <a:solidFill>
                  <a:schemeClr val="tx1"/>
                </a:solidFill>
                <a:latin typeface="Helvetica"/>
              </a:rPr>
              <a:t> = (127-124) ÷ √(10</a:t>
            </a:r>
            <a:r>
              <a:rPr lang="en-US" sz="1800" baseline="30000">
                <a:solidFill>
                  <a:schemeClr val="tx1"/>
                </a:solidFill>
                <a:latin typeface="Helvetica"/>
              </a:rPr>
              <a:t>2</a:t>
            </a:r>
            <a:r>
              <a:rPr lang="en-US" sz="1800">
                <a:solidFill>
                  <a:schemeClr val="tx1"/>
                </a:solidFill>
                <a:latin typeface="Helvetica"/>
              </a:rPr>
              <a:t>/10 + 7</a:t>
            </a:r>
            <a:r>
              <a:rPr lang="en-US" sz="1800" baseline="30000">
                <a:solidFill>
                  <a:schemeClr val="tx1"/>
                </a:solidFill>
                <a:latin typeface="Helvetica"/>
              </a:rPr>
              <a:t>2</a:t>
            </a:r>
            <a:r>
              <a:rPr lang="en-US" sz="1800">
                <a:solidFill>
                  <a:schemeClr val="tx1"/>
                </a:solidFill>
                <a:latin typeface="Helvetica"/>
              </a:rPr>
              <a:t>/8) = 3 ÷ 4.016 </a:t>
            </a:r>
            <a:r>
              <a:rPr lang="en-US" sz="1800" smtClean="0">
                <a:solidFill>
                  <a:schemeClr val="tx1"/>
                </a:solidFill>
              </a:rPr>
              <a:t>= 0.747.</a:t>
            </a:r>
          </a:p>
          <a:p>
            <a:pPr algn="l">
              <a:spcBef>
                <a:spcPts val="0"/>
              </a:spcBef>
            </a:pPr>
            <a:r>
              <a:rPr lang="en-US" sz="1800" smtClean="0">
                <a:solidFill>
                  <a:schemeClr val="tx1"/>
                </a:solidFill>
              </a:rPr>
              <a:t>Using the t-table, we can’t figure out the exact p-value for this test but we can find the critical value t*. df = n</a:t>
            </a:r>
            <a:r>
              <a:rPr lang="en-US" sz="1800" baseline="-25000" smtClean="0">
                <a:solidFill>
                  <a:schemeClr val="tx1"/>
                </a:solidFill>
                <a:latin typeface="Helvetica"/>
              </a:rPr>
              <a:t>1</a:t>
            </a:r>
            <a:r>
              <a:rPr lang="en-US" sz="1800" smtClean="0">
                <a:solidFill>
                  <a:schemeClr val="tx1"/>
                </a:solidFill>
              </a:rPr>
              <a:t> + n</a:t>
            </a:r>
            <a:r>
              <a:rPr lang="en-US" sz="1800" baseline="-25000">
                <a:solidFill>
                  <a:schemeClr val="tx1"/>
                </a:solidFill>
                <a:latin typeface="Helvetica"/>
              </a:rPr>
              <a:t>2</a:t>
            </a:r>
            <a:r>
              <a:rPr lang="en-US" sz="1800" smtClean="0">
                <a:solidFill>
                  <a:schemeClr val="tx1"/>
                </a:solidFill>
              </a:rPr>
              <a:t> - 2 = 16, and </a:t>
            </a:r>
            <a:r>
              <a:rPr lang="en-US" sz="1800" smtClean="0">
                <a:solidFill>
                  <a:schemeClr val="tx1"/>
                </a:solidFill>
                <a:latin typeface="Symbol"/>
              </a:rPr>
              <a:t>a</a:t>
            </a:r>
            <a:r>
              <a:rPr lang="en-US" sz="1800" smtClean="0">
                <a:solidFill>
                  <a:schemeClr val="tx1"/>
                </a:solidFill>
              </a:rPr>
              <a:t> = 5% so t*</a:t>
            </a:r>
            <a:r>
              <a:rPr lang="en-US" sz="1800" baseline="-25000" smtClean="0">
                <a:solidFill>
                  <a:schemeClr val="tx1"/>
                </a:solidFill>
                <a:latin typeface="Helvetica"/>
              </a:rPr>
              <a:t>16</a:t>
            </a:r>
            <a:r>
              <a:rPr lang="en-US" sz="1800" smtClean="0">
                <a:solidFill>
                  <a:schemeClr val="tx1"/>
                </a:solidFill>
              </a:rPr>
              <a:t> =  2.120. </a:t>
            </a:r>
          </a:p>
          <a:p>
            <a:pPr algn="l">
              <a:spcBef>
                <a:spcPts val="0"/>
              </a:spcBef>
            </a:pPr>
            <a:r>
              <a:rPr lang="en-US" sz="1800" smtClean="0">
                <a:solidFill>
                  <a:schemeClr val="tx1"/>
                </a:solidFill>
              </a:rPr>
              <a:t>Our observed t = 0.747. </a:t>
            </a:r>
          </a:p>
          <a:p>
            <a:pPr algn="l">
              <a:spcBef>
                <a:spcPts val="0"/>
              </a:spcBef>
            </a:pPr>
            <a:r>
              <a:rPr lang="en-US" sz="1800" smtClean="0">
                <a:solidFill>
                  <a:schemeClr val="tx1"/>
                </a:solidFill>
              </a:rPr>
              <a:t>If our t = 2.120, then our p-value would be 5%.</a:t>
            </a:r>
          </a:p>
          <a:p>
            <a:pPr algn="l">
              <a:spcBef>
                <a:spcPts val="0"/>
              </a:spcBef>
            </a:pPr>
            <a:r>
              <a:rPr lang="en-US" sz="1800" smtClean="0">
                <a:solidFill>
                  <a:schemeClr val="tx1"/>
                </a:solidFill>
              </a:rPr>
              <a:t>If our t &gt; 2.120, then our p-value would be &lt; 5%.</a:t>
            </a:r>
          </a:p>
          <a:p>
            <a:pPr algn="l">
              <a:spcBef>
                <a:spcPts val="0"/>
              </a:spcBef>
            </a:pPr>
            <a:r>
              <a:rPr lang="en-US" sz="1800" smtClean="0">
                <a:solidFill>
                  <a:schemeClr val="tx1"/>
                </a:solidFill>
              </a:rPr>
              <a:t>Here, our t &lt; 2.120, so our p-value is &gt; 5%. This means that the observed difference is not statistically significant. The evidence is weak against the null hypothesis that coffee drinkers and non coffee drinkers have the same average BPs. The difference (between the sample means of 127 and 124) is not statistically significant, and could plausibly be attributed to chance alone.</a:t>
            </a:r>
          </a:p>
          <a:p>
            <a:pPr algn="l">
              <a:spcBef>
                <a:spcPts val="0"/>
              </a:spcBef>
            </a:pP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8</a:t>
            </a:fld>
            <a:endParaRPr lang="en-US"/>
          </a:p>
        </p:txBody>
      </p:sp>
      <p:graphicFrame>
        <p:nvGraphicFramePr>
          <p:cNvPr id="49155" name="Object 3"/>
          <p:cNvGraphicFramePr>
            <a:graphicFrameLocks noChangeAspect="1"/>
          </p:cNvGraphicFramePr>
          <p:nvPr/>
        </p:nvGraphicFramePr>
        <p:xfrm>
          <a:off x="431800" y="952500"/>
          <a:ext cx="215900" cy="234950"/>
        </p:xfrm>
        <a:graphic>
          <a:graphicData uri="http://schemas.openxmlformats.org/presentationml/2006/ole">
            <p:oleObj spid="_x0000_s59394" name="Equation" r:id="rId3" imgW="127000" imgH="127000" progId="Equation.3">
              <p:embed/>
            </p:oleObj>
          </a:graphicData>
        </a:graphic>
      </p:graphicFrame>
      <p:graphicFrame>
        <p:nvGraphicFramePr>
          <p:cNvPr id="52229" name="Object 5"/>
          <p:cNvGraphicFramePr>
            <a:graphicFrameLocks noChangeAspect="1"/>
          </p:cNvGraphicFramePr>
          <p:nvPr/>
        </p:nvGraphicFramePr>
        <p:xfrm>
          <a:off x="7067550" y="955675"/>
          <a:ext cx="215900" cy="234950"/>
        </p:xfrm>
        <a:graphic>
          <a:graphicData uri="http://schemas.openxmlformats.org/presentationml/2006/ole">
            <p:oleObj spid="_x0000_s59395" name="Equation" r:id="rId4" imgW="127000" imgH="127000" progId="Equation.3">
              <p:embed/>
            </p:oleObj>
          </a:graphicData>
        </a:graphic>
      </p:graphicFrame>
      <p:graphicFrame>
        <p:nvGraphicFramePr>
          <p:cNvPr id="52233" name="Object 9"/>
          <p:cNvGraphicFramePr>
            <a:graphicFrameLocks noChangeAspect="1"/>
          </p:cNvGraphicFramePr>
          <p:nvPr/>
        </p:nvGraphicFramePr>
        <p:xfrm>
          <a:off x="812800" y="2876550"/>
          <a:ext cx="215900" cy="234950"/>
        </p:xfrm>
        <a:graphic>
          <a:graphicData uri="http://schemas.openxmlformats.org/presentationml/2006/ole">
            <p:oleObj spid="_x0000_s59396" name="Equation" r:id="rId5" imgW="127000" imgH="127000" progId="Equation.3">
              <p:embed/>
            </p:oleObj>
          </a:graphicData>
        </a:graphic>
      </p:graphicFrame>
      <p:graphicFrame>
        <p:nvGraphicFramePr>
          <p:cNvPr id="52234" name="Object 10"/>
          <p:cNvGraphicFramePr>
            <a:graphicFrameLocks noChangeAspect="1"/>
          </p:cNvGraphicFramePr>
          <p:nvPr/>
        </p:nvGraphicFramePr>
        <p:xfrm>
          <a:off x="1219200" y="2889250"/>
          <a:ext cx="215900" cy="234950"/>
        </p:xfrm>
        <a:graphic>
          <a:graphicData uri="http://schemas.openxmlformats.org/presentationml/2006/ole">
            <p:oleObj spid="_x0000_s59397" name="Equation" r:id="rId6" imgW="127000" imgH="127000" progId="Equation.3">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5300</TotalTime>
  <Words>2362</Words>
  <Application>Microsoft Macintosh PowerPoint</Application>
  <PresentationFormat>On-screen Show (4:3)</PresentationFormat>
  <Paragraphs>131</Paragraphs>
  <Slides>8</Slides>
  <Notes>0</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Office Theme</vt:lpstr>
      <vt:lpstr>Equation</vt:lpstr>
      <vt:lpstr>Slide 1</vt:lpstr>
      <vt:lpstr>Slide 2</vt:lpstr>
      <vt:lpstr>Slide 3</vt:lpstr>
      <vt:lpstr>Slide 4</vt:lpstr>
      <vt:lpstr>Slide 5</vt:lpstr>
      <vt:lpstr>Slide 6</vt:lpstr>
      <vt:lpstr>Slide 7</vt:lpstr>
      <vt:lpstr>Slide 8</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Frederic Schoenberg</dc:creator>
  <cp:lastModifiedBy>Frederic Schoenberg</cp:lastModifiedBy>
  <cp:revision>467</cp:revision>
  <dcterms:created xsi:type="dcterms:W3CDTF">2012-05-23T03:23:00Z</dcterms:created>
  <dcterms:modified xsi:type="dcterms:W3CDTF">2012-05-23T03:25:46Z</dcterms:modified>
</cp:coreProperties>
</file>