
<file path=[Content_Types].xml><?xml version="1.0" encoding="utf-8"?>
<Types xmlns="http://schemas.openxmlformats.org/package/2006/content-types">
  <Default Extension="pict" ContentType="image/pict"/>
  <Override PartName="/ppt/embeddings/Microsoft_Equation12.bin" ContentType="application/vnd.openxmlformats-officedocument.oleObject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7.bin" ContentType="application/vnd.openxmlformats-officedocument.oleObject"/>
  <Default Extension="rels" ContentType="application/vnd.openxmlformats-package.relationships+xml"/>
  <Default Extension="jpeg" ContentType="image/jpeg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embeddings/Microsoft_Equation3.bin" ContentType="application/vnd.openxmlformats-officedocument.oleObject"/>
  <Override PartName="/ppt/embeddings/Microsoft_Equation20.bin" ContentType="application/vnd.openxmlformats-officedocument.oleObject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embeddings/Microsoft_Equation17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Microsoft_Equation13.bin" ContentType="application/vnd.openxmlformats-officedocument.oleObject"/>
  <Override PartName="/ppt/embeddings/Microsoft_Equation8.bin" ContentType="application/vnd.openxmlformats-officedocument.oleObject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embeddings/Microsoft_Equation4.bin" ContentType="application/vnd.openxmlformats-officedocument.oleObject"/>
  <Override PartName="/ppt/slides/slide2.xml" ContentType="application/vnd.openxmlformats-officedocument.presentationml.slide+xml"/>
  <Override PartName="/ppt/embeddings/Microsoft_Equation21.bin" ContentType="application/vnd.openxmlformats-officedocument.oleObject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embeddings/Microsoft_Equation18.bin" ContentType="application/vnd.openxmlformats-officedocument.oleObject"/>
  <Default Extension="pdf" ContentType="application/pdf"/>
  <Override PartName="/ppt/embeddings/Microsoft_Equation14.bin" ContentType="application/vnd.openxmlformats-officedocument.oleObject"/>
  <Override PartName="/ppt/embeddings/Microsoft_Equation10.bin" ContentType="application/vnd.openxmlformats-officedocument.oleObject"/>
  <Override PartName="/ppt/slides/slide7.xml" ContentType="application/vnd.openxmlformats-officedocument.presentationml.slide+xml"/>
  <Override PartName="/ppt/embeddings/Microsoft_Equation9.bin" ContentType="application/vnd.openxmlformats-officedocument.oleObject"/>
  <Override PartName="/ppt/presentation.xml" ContentType="application/vnd.openxmlformats-officedocument.presentationml.presentation.main+xml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embeddings/Microsoft_Equation5.bin" ContentType="application/vnd.openxmlformats-officedocument.oleObject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embeddings/Microsoft_Equation19.bin" ContentType="application/vnd.openxmlformats-officedocument.oleObject"/>
  <Override PartName="/ppt/embeddings/Microsoft_Equation15.bin" ContentType="application/vnd.openxmlformats-officedocument.oleObject"/>
  <Override PartName="/ppt/embeddings/Microsoft_Equation11.bin" ContentType="application/vnd.openxmlformats-officedocument.oleObject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Microsoft_Equation6.bin" ContentType="application/vnd.openxmlformats-officedocument.oleObject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Microsoft_Equation16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265" r:id="rId3"/>
    <p:sldId id="266" r:id="rId4"/>
    <p:sldId id="267" r:id="rId5"/>
    <p:sldId id="269" r:id="rId6"/>
    <p:sldId id="268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641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ict"/><Relationship Id="rId4" Type="http://schemas.openxmlformats.org/officeDocument/2006/relationships/image" Target="../media/image4.pict"/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Relationship Id="rId2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Relationship Id="rId2" Type="http://schemas.openxmlformats.org/officeDocument/2006/relationships/image" Target="../media/image18.pict"/><Relationship Id="rId3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CB44-669A-6741-9983-04DE5D6B4F25}" type="datetimeFigureOut">
              <a:rPr lang="en-US"/>
              <a:pPr/>
              <a:t>5/28/12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0177C-66E2-D34D-B920-8292EDBFC0F2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2193-98C6-2A4A-AB80-32D0F056DC29}" type="datetimeFigureOut">
              <a:rPr lang="en-US"/>
              <a:pPr/>
              <a:t>5/28/12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BDAD8-08F1-FA4B-9B2E-3FA7A2DB749B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C0E8-8E37-9440-940D-5086AF8E4B3A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86B5-C92C-4B46-842D-11B89C89B78E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2A53-2255-294F-993D-50778042675A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894A-4785-8146-995C-F7E39B1362F1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6745-379E-5B4E-A83B-E5AA9E58D164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12964-02F6-AF48-8814-1353D11D846B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4700-791B-514B-B8CE-C6344C635841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B181-DC5F-B747-AAEF-390DDC3D8271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7B81-D32A-9D4C-9096-588A056CF403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A446-CF99-E34C-841A-316FF027E83A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1F49-CB6F-8542-B57B-4F485C9EB8D3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4E4A-BDD4-F643-A9C0-7DAAEADE35F5}" type="datetime1">
              <a:rPr lang="en-US"/>
              <a:pPr/>
              <a:t>5/28/12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023AC-EDB1-FF4F-B69A-3E49EA04DA5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df"/><Relationship Id="rId4" Type="http://schemas.openxmlformats.org/officeDocument/2006/relationships/image" Target="../media/image6.png"/><Relationship Id="rId5" Type="http://schemas.openxmlformats.org/officeDocument/2006/relationships/oleObject" Target="../embeddings/Microsoft_Equation1.bin"/><Relationship Id="rId6" Type="http://schemas.openxmlformats.org/officeDocument/2006/relationships/oleObject" Target="../embeddings/Microsoft_Equation2.bin"/><Relationship Id="rId7" Type="http://schemas.openxmlformats.org/officeDocument/2006/relationships/oleObject" Target="../embeddings/Microsoft_Equation3.bin"/><Relationship Id="rId8" Type="http://schemas.openxmlformats.org/officeDocument/2006/relationships/oleObject" Target="../embeddings/Microsoft_Equation4.bin"/><Relationship Id="rId9" Type="http://schemas.openxmlformats.org/officeDocument/2006/relationships/oleObject" Target="../embeddings/Microsoft_Equation5.bin"/><Relationship Id="rId10" Type="http://schemas.openxmlformats.org/officeDocument/2006/relationships/oleObject" Target="../embeddings/Microsoft_Equation6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df"/><Relationship Id="rId12" Type="http://schemas.openxmlformats.org/officeDocument/2006/relationships/image" Target="../media/image1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5.pdf"/><Relationship Id="rId4" Type="http://schemas.openxmlformats.org/officeDocument/2006/relationships/image" Target="../media/image6.png"/><Relationship Id="rId5" Type="http://schemas.openxmlformats.org/officeDocument/2006/relationships/oleObject" Target="../embeddings/Microsoft_Equation7.bin"/><Relationship Id="rId6" Type="http://schemas.openxmlformats.org/officeDocument/2006/relationships/oleObject" Target="../embeddings/Microsoft_Equation8.bin"/><Relationship Id="rId7" Type="http://schemas.openxmlformats.org/officeDocument/2006/relationships/image" Target="../media/image7.pdf"/><Relationship Id="rId8" Type="http://schemas.openxmlformats.org/officeDocument/2006/relationships/image" Target="../media/image8.png"/><Relationship Id="rId9" Type="http://schemas.openxmlformats.org/officeDocument/2006/relationships/image" Target="../media/image9.pdf"/><Relationship Id="rId10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9.bin"/><Relationship Id="rId4" Type="http://schemas.openxmlformats.org/officeDocument/2006/relationships/oleObject" Target="../embeddings/Microsoft_Equation10.bin"/><Relationship Id="rId5" Type="http://schemas.openxmlformats.org/officeDocument/2006/relationships/image" Target="../media/image14.pdf"/><Relationship Id="rId6" Type="http://schemas.openxmlformats.org/officeDocument/2006/relationships/image" Target="../media/image1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1.bin"/><Relationship Id="rId4" Type="http://schemas.openxmlformats.org/officeDocument/2006/relationships/oleObject" Target="../embeddings/Microsoft_Equation12.bin"/><Relationship Id="rId5" Type="http://schemas.openxmlformats.org/officeDocument/2006/relationships/image" Target="../media/image16.pdf"/><Relationship Id="rId6" Type="http://schemas.openxmlformats.org/officeDocument/2006/relationships/image" Target="../media/image17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19.bin"/><Relationship Id="rId12" Type="http://schemas.openxmlformats.org/officeDocument/2006/relationships/oleObject" Target="../embeddings/Microsoft_Equation20.bin"/><Relationship Id="rId13" Type="http://schemas.openxmlformats.org/officeDocument/2006/relationships/oleObject" Target="../embeddings/Microsoft_Equation2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3.bin"/><Relationship Id="rId4" Type="http://schemas.openxmlformats.org/officeDocument/2006/relationships/image" Target="../media/image16.pdf"/><Relationship Id="rId5" Type="http://schemas.openxmlformats.org/officeDocument/2006/relationships/image" Target="../media/image17.png"/><Relationship Id="rId6" Type="http://schemas.openxmlformats.org/officeDocument/2006/relationships/oleObject" Target="../embeddings/Microsoft_Equation14.bin"/><Relationship Id="rId7" Type="http://schemas.openxmlformats.org/officeDocument/2006/relationships/oleObject" Target="../embeddings/Microsoft_Equation15.bin"/><Relationship Id="rId8" Type="http://schemas.openxmlformats.org/officeDocument/2006/relationships/oleObject" Target="../embeddings/Microsoft_Equation16.bin"/><Relationship Id="rId9" Type="http://schemas.openxmlformats.org/officeDocument/2006/relationships/oleObject" Target="../embeddings/Microsoft_Equation17.bin"/><Relationship Id="rId10" Type="http://schemas.openxmlformats.org/officeDocument/2006/relationships/oleObject" Target="../embeddings/Microsoft_Equation1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df"/><Relationship Id="rId3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Stat 13, Thur 5/24/12.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1. Scatterplot.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2. Correlation, r.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3. Residuals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4. Def. of least squares regression line.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5. Example.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6. Extrapolation.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7. Interpreting b.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Final exam is Thur, 6/7, in class. 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Hw7 is due Tue, 6/5, and is from the handout, which is from “An Introduction to the Practice of Statistics” 3</a:t>
            </a:r>
            <a:r>
              <a:rPr lang="en-US" sz="1800" baseline="30000">
                <a:solidFill>
                  <a:schemeClr val="tx1"/>
                </a:solidFill>
                <a:latin typeface="Helvetica"/>
              </a:rPr>
              <a:t>rd</a:t>
            </a:r>
            <a:r>
              <a:rPr lang="en-US" sz="1800">
                <a:solidFill>
                  <a:schemeClr val="tx1"/>
                </a:solidFill>
                <a:latin typeface="Helvetica"/>
              </a:rPr>
              <a:t> ed. by Moore and McCabe.</a:t>
            </a:r>
          </a:p>
          <a:p>
            <a:pPr algn="l">
              <a:spcBef>
                <a:spcPts val="0"/>
              </a:spcBef>
            </a:pPr>
            <a:r>
              <a:rPr lang="en-US" sz="1800">
                <a:solidFill>
                  <a:schemeClr val="tx1"/>
                </a:solidFill>
                <a:latin typeface="Helvetica"/>
              </a:rPr>
              <a:t>Problems 2.20, 2.30, 2.38, 2.44, 2.46, and 2.102.</a:t>
            </a:r>
          </a:p>
          <a:p>
            <a:pPr algn="l">
              <a:spcBef>
                <a:spcPts val="0"/>
              </a:spcBef>
            </a:pPr>
            <a:endParaRPr lang="en-US" sz="1800">
              <a:solidFill>
                <a:schemeClr val="tx1"/>
              </a:solidFill>
              <a:latin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TWO VARIABLES NOW!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1. Scatterplot.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 plot of X versus Y. Each point represents one observational unit (1 person, typically).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Convention: explanatory variable on X axis, response on Y axis.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e.g. X = cups of coffee per week,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Y = body mass index (BMI).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2. Correlation, r.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Measures strength of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linear relationship: how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closely the points follow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 line.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Two sample means: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   and    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Two sample sds: s</a:t>
            </a:r>
            <a:r>
              <a:rPr lang="en-US" sz="1800" baseline="-25000" smtClean="0">
                <a:solidFill>
                  <a:schemeClr val="tx1"/>
                </a:solidFill>
              </a:rPr>
              <a:t>x</a:t>
            </a:r>
            <a:r>
              <a:rPr lang="en-US" sz="1800" smtClean="0">
                <a:solidFill>
                  <a:schemeClr val="tx1"/>
                </a:solidFill>
              </a:rPr>
              <a:t> and s</a:t>
            </a:r>
            <a:r>
              <a:rPr lang="en-US" sz="1800" baseline="-25000" smtClean="0">
                <a:solidFill>
                  <a:schemeClr val="tx1"/>
                </a:solidFill>
              </a:rPr>
              <a:t>y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r =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The numbers (     ,        ,  s</a:t>
            </a:r>
            <a:r>
              <a:rPr lang="en-US" sz="1800" baseline="-25000" smtClean="0">
                <a:solidFill>
                  <a:schemeClr val="tx1"/>
                </a:solidFill>
              </a:rPr>
              <a:t>x</a:t>
            </a:r>
            <a:r>
              <a:rPr lang="en-US" sz="1800" smtClean="0">
                <a:solidFill>
                  <a:schemeClr val="tx1"/>
                </a:solidFill>
              </a:rPr>
              <a:t> , s</a:t>
            </a:r>
            <a:r>
              <a:rPr lang="en-US" sz="1800" baseline="-25000" smtClean="0">
                <a:solidFill>
                  <a:schemeClr val="tx1"/>
                </a:solidFill>
              </a:rPr>
              <a:t>y</a:t>
            </a:r>
            <a:r>
              <a:rPr lang="en-US" sz="1800" smtClean="0">
                <a:solidFill>
                  <a:schemeClr val="tx1"/>
                </a:solidFill>
              </a:rPr>
              <a:t> , r) are sometimes called the 5 number summary.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2</a:t>
            </a:fld>
            <a:endParaRPr lang="en-US"/>
          </a:p>
        </p:txBody>
      </p:sp>
      <p:pic>
        <p:nvPicPr>
          <p:cNvPr id="5" name="Picture 4" descr="scatterplot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3175000" y="1365250"/>
            <a:ext cx="5714668" cy="4635500"/>
          </a:xfrm>
          <a:prstGeom prst="rect">
            <a:avLst/>
          </a:prstGeom>
        </p:spPr>
      </p:pic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436118" y="3997325"/>
          <a:ext cx="215900" cy="234950"/>
        </p:xfrm>
        <a:graphic>
          <a:graphicData uri="http://schemas.openxmlformats.org/presentationml/2006/ole">
            <p:oleObj spid="_x0000_s63490" name="Equation" r:id="rId5" imgW="127000" imgH="12700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066800" y="3997325"/>
          <a:ext cx="215900" cy="304800"/>
        </p:xfrm>
        <a:graphic>
          <a:graphicData uri="http://schemas.openxmlformats.org/presentationml/2006/ole">
            <p:oleObj spid="_x0000_s63491" name="Equation" r:id="rId6" imgW="127000" imgH="16510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747712" y="5516563"/>
          <a:ext cx="560388" cy="484187"/>
        </p:xfrm>
        <a:graphic>
          <a:graphicData uri="http://schemas.openxmlformats.org/presentationml/2006/ole">
            <p:oleObj spid="_x0000_s63492" name="Equation" r:id="rId7" imgW="330200" imgH="355600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1308100" y="5395913"/>
          <a:ext cx="1939925" cy="604837"/>
        </p:xfrm>
        <a:graphic>
          <a:graphicData uri="http://schemas.openxmlformats.org/presentationml/2006/ole">
            <p:oleObj spid="_x0000_s63493" name="Equation" r:id="rId8" imgW="1143000" imgH="444500" progId="Equation.3">
              <p:embed/>
            </p:oleObj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1880045" y="6159500"/>
          <a:ext cx="215900" cy="234950"/>
        </p:xfrm>
        <a:graphic>
          <a:graphicData uri="http://schemas.openxmlformats.org/presentationml/2006/ole">
            <p:oleObj spid="_x0000_s63494" name="Equation" r:id="rId9" imgW="127000" imgH="127000" progId="Equation.3">
              <p:embed/>
            </p:oleObj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273300" y="6159500"/>
          <a:ext cx="215900" cy="304800"/>
        </p:xfrm>
        <a:graphic>
          <a:graphicData uri="http://schemas.openxmlformats.org/presentationml/2006/ole">
            <p:oleObj spid="_x0000_s63495" name="Equation" r:id="rId10" imgW="127000" imgH="165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453550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r =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Facts about r.   								r = -0.9.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−1 ≤ r ≤ 1.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positive r means positive association, negative means negative.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r near 0 means weak linear relationship. r near 1 means the points fall near a line sloping up. r near -1 means the points fall near a line sloping down.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r doesn’t depend on the units of x or y.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In computing r, it doesn’t matter which is x and which is y. However, for regression, it does matter which is x and which is y.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r only measures strength of the linear relationship between x and y. If there is curvature, the relationship between x and y can be clear and strong and yet r could be 0.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• r is sensitive to outliers. It is not resistant.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         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	    r = 0.9.		   	          r = 0.5.				r = 0.2.			   r = -0.2.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3</a:t>
            </a:fld>
            <a:endParaRPr lang="en-US"/>
          </a:p>
        </p:txBody>
      </p:sp>
      <p:pic>
        <p:nvPicPr>
          <p:cNvPr id="5" name="Picture 4" descr="scatterplot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436118" y="4344670"/>
            <a:ext cx="2161031" cy="2018348"/>
          </a:xfrm>
          <a:prstGeom prst="rect">
            <a:avLst/>
          </a:prstGeom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959644" y="436563"/>
          <a:ext cx="560388" cy="484187"/>
        </p:xfrm>
        <a:graphic>
          <a:graphicData uri="http://schemas.openxmlformats.org/presentationml/2006/ole">
            <p:oleObj spid="_x0000_s64516" name="Equation" r:id="rId5" imgW="330200" imgH="355600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1549400" y="347901"/>
          <a:ext cx="1939925" cy="604837"/>
        </p:xfrm>
        <a:graphic>
          <a:graphicData uri="http://schemas.openxmlformats.org/presentationml/2006/ole">
            <p:oleObj spid="_x0000_s64517" name="Equation" r:id="rId6" imgW="1143000" imgH="444500" progId="Equation.3">
              <p:embed/>
            </p:oleObj>
          </a:graphicData>
        </a:graphic>
      </p:graphicFrame>
      <p:pic>
        <p:nvPicPr>
          <p:cNvPr id="10" name="Picture 9" descr="scatterplot2.pdf"/>
          <p:cNvPicPr>
            <a:picLocks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tretch>
                <a:fillRect/>
              </a:stretch>
            </p:blipFill>
          </mc:Choice>
          <mc:Fallback>
            <p:blipFill>
              <a:blip r:embed="rId8"/>
              <a:stretch>
                <a:fillRect/>
              </a:stretch>
            </p:blipFill>
          </mc:Fallback>
        </mc:AlternateContent>
        <p:spPr>
          <a:xfrm>
            <a:off x="2519660" y="4344670"/>
            <a:ext cx="2249424" cy="2106930"/>
          </a:xfrm>
          <a:prstGeom prst="rect">
            <a:avLst/>
          </a:prstGeom>
        </p:spPr>
      </p:pic>
      <p:pic>
        <p:nvPicPr>
          <p:cNvPr id="11" name="Picture 10" descr="scatterplot3.pdf"/>
          <p:cNvPicPr>
            <a:picLocks/>
          </p:cNvPicPr>
          <p:nvPr/>
        </p:nvPicPr>
        <mc:AlternateContent>
          <mc:Choice xmlns:ma="http://schemas.microsoft.com/office/mac/drawingml/2008/main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4769084" y="4344670"/>
            <a:ext cx="2249424" cy="2106930"/>
          </a:xfrm>
          <a:prstGeom prst="rect">
            <a:avLst/>
          </a:prstGeom>
        </p:spPr>
      </p:pic>
      <p:pic>
        <p:nvPicPr>
          <p:cNvPr id="12" name="Picture 11" descr="scatterplot4.pdf"/>
          <p:cNvPicPr>
            <a:picLocks/>
          </p:cNvPicPr>
          <p:nvPr/>
        </p:nvPicPr>
        <mc:AlternateContent>
          <mc:Choice xmlns:ma="http://schemas.microsoft.com/office/mac/drawingml/2008/main" Requires="ma">
            <p:blipFill>
              <a:blip r:embed="rId11"/>
              <a:stretch>
                <a:fillRect/>
              </a:stretch>
            </p:blipFill>
          </mc:Choice>
          <mc:Fallback>
            <p:blipFill>
              <a:blip r:embed="rId12"/>
              <a:stretch>
                <a:fillRect/>
              </a:stretch>
            </p:blipFill>
          </mc:Fallback>
        </mc:AlternateContent>
        <p:spPr>
          <a:xfrm>
            <a:off x="6831074" y="4344670"/>
            <a:ext cx="2249424" cy="2106930"/>
          </a:xfrm>
          <a:prstGeom prst="rect">
            <a:avLst/>
          </a:prstGeom>
        </p:spPr>
      </p:pic>
      <p:pic>
        <p:nvPicPr>
          <p:cNvPr id="13" name="Picture 12" descr="scatterplot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 l="11731" b="15781"/>
              <a:stretch>
                <a:fillRect/>
              </a:stretch>
            </p:blipFill>
          </mc:Choice>
          <mc:Fallback>
            <p:blipFill>
              <a:blip r:embed="rId4"/>
              <a:srcRect l="11731" b="15781"/>
              <a:stretch>
                <a:fillRect/>
              </a:stretch>
            </p:blipFill>
          </mc:Fallback>
        </mc:AlternateContent>
        <p:spPr>
          <a:xfrm rot="5400000">
            <a:off x="7016811" y="-209158"/>
            <a:ext cx="1531502" cy="2214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7078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3. Residuals.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Imagine fitting a line to the data. One wants the best-fitting line, esp. for prediction of Y based on X.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							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a + bX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 = intercept, b = slope.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Observed minus predicted values.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e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y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  −   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Want residuals to be as small as possible. How can we quantify this?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For the best fitting line, the residuals will always average zero.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We can find the line so that the average</a:t>
            </a:r>
            <a:r>
              <a:rPr lang="en-US" sz="1800" i="1" smtClean="0">
                <a:solidFill>
                  <a:schemeClr val="tx1"/>
                </a:solidFill>
              </a:rPr>
              <a:t> size </a:t>
            </a:r>
            <a:r>
              <a:rPr lang="en-US" sz="1800" smtClean="0">
                <a:solidFill>
                  <a:schemeClr val="tx1"/>
                </a:solidFill>
              </a:rPr>
              <a:t>if the residuals is as small as possible, or similarly, the line where the average </a:t>
            </a:r>
            <a:r>
              <a:rPr lang="en-US" sz="1800" i="1" smtClean="0">
                <a:solidFill>
                  <a:schemeClr val="tx1"/>
                </a:solidFill>
              </a:rPr>
              <a:t>square</a:t>
            </a:r>
            <a:r>
              <a:rPr lang="en-US" sz="1800" smtClean="0">
                <a:solidFill>
                  <a:schemeClr val="tx1"/>
                </a:solidFill>
              </a:rPr>
              <a:t> of the residuals is as small as possible.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4. Definition of the least squares regression line.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THE REGRESSION LINE IS THE LINE THAT MINIMIZES THE MEAN SQUARE OF THE RESIDUALS.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How can we find this line?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We want to find a and b.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One way would be to try out all different a’s and b’s,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for each pair (a,b), find the residuals e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,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calculate the mean of e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baseline="30000" smtClean="0">
                <a:solidFill>
                  <a:schemeClr val="tx1"/>
                </a:solidFill>
              </a:rPr>
              <a:t>2</a:t>
            </a:r>
            <a:r>
              <a:rPr lang="en-US" sz="1800" baseline="-25000" smtClean="0">
                <a:solidFill>
                  <a:schemeClr val="tx1"/>
                </a:solidFill>
              </a:rPr>
              <a:t> </a:t>
            </a:r>
            <a:r>
              <a:rPr lang="en-US" sz="1800" smtClean="0">
                <a:solidFill>
                  <a:schemeClr val="tx1"/>
                </a:solidFill>
              </a:rPr>
              <a:t>, and choose the (a,b)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that minimize this.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4</a:t>
            </a:fld>
            <a:endParaRPr lang="en-US"/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219200" y="2317751"/>
          <a:ext cx="193675" cy="328612"/>
        </p:xfrm>
        <a:graphic>
          <a:graphicData uri="http://schemas.openxmlformats.org/presentationml/2006/ole">
            <p:oleObj spid="_x0000_s66564" name="Equation" r:id="rId3" imgW="114300" imgH="177800" progId="Equation.3">
              <p:embed/>
            </p:oleObj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3565525" y="1220787"/>
          <a:ext cx="193675" cy="328613"/>
        </p:xfrm>
        <a:graphic>
          <a:graphicData uri="http://schemas.openxmlformats.org/presentationml/2006/ole">
            <p:oleObj spid="_x0000_s66565" name="Equation" r:id="rId4" imgW="114300" imgH="177800" progId="Equation.3">
              <p:embed/>
            </p:oleObj>
          </a:graphicData>
        </a:graphic>
      </p:graphicFrame>
      <p:pic>
        <p:nvPicPr>
          <p:cNvPr id="9" name="Picture 8" descr="scatter5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5552015" y="4161076"/>
            <a:ext cx="3134785" cy="2560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7078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3. Residuals.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Imagine fitting a line to the data. One wants the best-fitting line, esp. for prediction of Y based on X.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							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a + bX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 = intercept, b = slope.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Observed minus predicted values.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e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y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  −   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Want residuals to be as small as possible. How can we quantify this?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For the best fitting line, the residuals will always average zero.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We can find the line so that the average</a:t>
            </a:r>
            <a:r>
              <a:rPr lang="en-US" sz="1800" i="1" smtClean="0">
                <a:solidFill>
                  <a:schemeClr val="tx1"/>
                </a:solidFill>
              </a:rPr>
              <a:t> size </a:t>
            </a:r>
            <a:r>
              <a:rPr lang="en-US" sz="1800" smtClean="0">
                <a:solidFill>
                  <a:schemeClr val="tx1"/>
                </a:solidFill>
              </a:rPr>
              <a:t>if the residuals is as small as possible, or similarly, the line where the average </a:t>
            </a:r>
            <a:r>
              <a:rPr lang="en-US" sz="1800" i="1" smtClean="0">
                <a:solidFill>
                  <a:schemeClr val="tx1"/>
                </a:solidFill>
              </a:rPr>
              <a:t>square</a:t>
            </a:r>
            <a:r>
              <a:rPr lang="en-US" sz="1800" smtClean="0">
                <a:solidFill>
                  <a:schemeClr val="tx1"/>
                </a:solidFill>
              </a:rPr>
              <a:t> of the residuals is as small as possible.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4. Definition of the least squares regression line.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THE REGRESSION LINE IS THE LINE THAT MINIMIZES THE MEAN SQUARE OF THE RESIDUALS.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How can we find this line?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We want to find a and b.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One way would be to try out all different a’s and b’s,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and for each pair (a,b), find the residuals e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,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calculate the mean of e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baseline="30000" smtClean="0">
                <a:solidFill>
                  <a:schemeClr val="tx1"/>
                </a:solidFill>
              </a:rPr>
              <a:t>2</a:t>
            </a:r>
            <a:r>
              <a:rPr lang="en-US" sz="1800" baseline="-25000" smtClean="0">
                <a:solidFill>
                  <a:schemeClr val="tx1"/>
                </a:solidFill>
              </a:rPr>
              <a:t> </a:t>
            </a:r>
            <a:r>
              <a:rPr lang="en-US" sz="1800" smtClean="0">
                <a:solidFill>
                  <a:schemeClr val="tx1"/>
                </a:solidFill>
              </a:rPr>
              <a:t>, and choose the (a,b)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that minimize this.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5</a:t>
            </a:fld>
            <a:endParaRPr lang="en-US"/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219200" y="2317751"/>
          <a:ext cx="193675" cy="328612"/>
        </p:xfrm>
        <a:graphic>
          <a:graphicData uri="http://schemas.openxmlformats.org/presentationml/2006/ole">
            <p:oleObj spid="_x0000_s69634" name="Equation" r:id="rId3" imgW="114300" imgH="177800" progId="Equation.3">
              <p:embed/>
            </p:oleObj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3565525" y="1220787"/>
          <a:ext cx="193675" cy="328613"/>
        </p:xfrm>
        <a:graphic>
          <a:graphicData uri="http://schemas.openxmlformats.org/presentationml/2006/ole">
            <p:oleObj spid="_x0000_s69635" name="Equation" r:id="rId4" imgW="114300" imgH="177800" progId="Equation.3">
              <p:embed/>
            </p:oleObj>
          </a:graphicData>
        </a:graphic>
      </p:graphicFrame>
      <p:pic>
        <p:nvPicPr>
          <p:cNvPr id="7" name="Picture 6" descr="scatterplot6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5499101" y="4051300"/>
            <a:ext cx="3187700" cy="2733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7078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It turns out that there is a much easier way to find a and b!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			b = rs</a:t>
            </a:r>
            <a:r>
              <a:rPr lang="en-US" sz="1800" baseline="-25000" smtClean="0">
                <a:solidFill>
                  <a:schemeClr val="tx1"/>
                </a:solidFill>
              </a:rPr>
              <a:t>y</a:t>
            </a:r>
            <a:r>
              <a:rPr lang="en-US" sz="1800" smtClean="0">
                <a:solidFill>
                  <a:schemeClr val="tx1"/>
                </a:solidFill>
              </a:rPr>
              <a:t>/s</a:t>
            </a:r>
            <a:r>
              <a:rPr lang="en-US" sz="1800" baseline="-25000" smtClean="0">
                <a:solidFill>
                  <a:schemeClr val="tx1"/>
                </a:solidFill>
              </a:rPr>
              <a:t>x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			a =      - b   .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baseline="-25000" smtClean="0">
                <a:solidFill>
                  <a:schemeClr val="tx1"/>
                </a:solidFill>
              </a:rPr>
              <a:t>  i </a:t>
            </a:r>
            <a:r>
              <a:rPr lang="en-US" sz="1800" smtClean="0">
                <a:solidFill>
                  <a:schemeClr val="tx1"/>
                </a:solidFill>
              </a:rPr>
              <a:t>= a + bX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5. Example. X = coffee cups/day, Y = BMI.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Suppose    = 2,   = 27, s</a:t>
            </a:r>
            <a:r>
              <a:rPr lang="en-US" sz="1800" baseline="-25000" smtClean="0">
                <a:solidFill>
                  <a:schemeClr val="tx1"/>
                </a:solidFill>
              </a:rPr>
              <a:t>x</a:t>
            </a:r>
            <a:r>
              <a:rPr lang="en-US" sz="1800" smtClean="0">
                <a:solidFill>
                  <a:schemeClr val="tx1"/>
                </a:solidFill>
              </a:rPr>
              <a:t>= 1.2, s</a:t>
            </a:r>
            <a:r>
              <a:rPr lang="en-US" sz="1800" baseline="-25000" smtClean="0">
                <a:solidFill>
                  <a:schemeClr val="tx1"/>
                </a:solidFill>
              </a:rPr>
              <a:t>y</a:t>
            </a:r>
            <a:r>
              <a:rPr lang="en-US" sz="1800" smtClean="0">
                <a:solidFill>
                  <a:schemeClr val="tx1"/>
                </a:solidFill>
              </a:rPr>
              <a:t> = 5, and r = 0.3. Find the regression line. 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Use it to predict the BMI of a person drinking 3 cups of coffee per day. 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b = rs</a:t>
            </a:r>
            <a:r>
              <a:rPr lang="en-US" sz="1800" baseline="-25000" smtClean="0">
                <a:solidFill>
                  <a:schemeClr val="tx1"/>
                </a:solidFill>
              </a:rPr>
              <a:t>y</a:t>
            </a:r>
            <a:r>
              <a:rPr lang="en-US" sz="1800" smtClean="0">
                <a:solidFill>
                  <a:schemeClr val="tx1"/>
                </a:solidFill>
              </a:rPr>
              <a:t>/s</a:t>
            </a:r>
            <a:r>
              <a:rPr lang="en-US" sz="1800" baseline="-25000" smtClean="0">
                <a:solidFill>
                  <a:schemeClr val="tx1"/>
                </a:solidFill>
              </a:rPr>
              <a:t>x</a:t>
            </a:r>
            <a:r>
              <a:rPr lang="en-US" sz="1800" smtClean="0">
                <a:solidFill>
                  <a:schemeClr val="tx1"/>
                </a:solidFill>
              </a:rPr>
              <a:t> = 0.3(5)/1.2 = 1.25.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a = 	 - b	= 27 – (1.25)(2) = 24.5.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So, the regression line is      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24.5 + 1.25X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If 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 = 3, then     </a:t>
            </a:r>
            <a:r>
              <a:rPr lang="en-US" sz="1800" baseline="-25000" smtClean="0">
                <a:solidFill>
                  <a:schemeClr val="tx1"/>
                </a:solidFill>
              </a:rPr>
              <a:t>i </a:t>
            </a:r>
            <a:r>
              <a:rPr lang="en-US" sz="1800" smtClean="0">
                <a:solidFill>
                  <a:schemeClr val="tx1"/>
                </a:solidFill>
              </a:rPr>
              <a:t>= a + bX</a:t>
            </a:r>
            <a:r>
              <a:rPr lang="en-US" sz="1800" baseline="-25000" smtClean="0">
                <a:solidFill>
                  <a:schemeClr val="tx1"/>
                </a:solidFill>
              </a:rPr>
              <a:t>i</a:t>
            </a:r>
            <a:r>
              <a:rPr lang="en-US" sz="1800" smtClean="0">
                <a:solidFill>
                  <a:schemeClr val="tx1"/>
                </a:solidFill>
              </a:rPr>
              <a:t> = 24.5 + 1.25(3) = 28.25.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436118" y="2008187"/>
          <a:ext cx="193675" cy="328613"/>
        </p:xfrm>
        <a:graphic>
          <a:graphicData uri="http://schemas.openxmlformats.org/presentationml/2006/ole">
            <p:oleObj spid="_x0000_s68611" name="Equation" r:id="rId3" imgW="114300" imgH="177800" progId="Equation.3">
              <p:embed/>
            </p:oleObj>
          </a:graphicData>
        </a:graphic>
      </p:graphicFrame>
      <p:pic>
        <p:nvPicPr>
          <p:cNvPr id="7" name="Picture 6" descr="scatterplot6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5499101" y="4051300"/>
            <a:ext cx="3187700" cy="2733675"/>
          </a:xfrm>
          <a:prstGeom prst="rect">
            <a:avLst/>
          </a:prstGeom>
        </p:spPr>
      </p:pic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286000" y="1498600"/>
          <a:ext cx="215900" cy="304800"/>
        </p:xfrm>
        <a:graphic>
          <a:graphicData uri="http://schemas.openxmlformats.org/presentationml/2006/ole">
            <p:oleObj spid="_x0000_s68612" name="Equation" r:id="rId6" imgW="127000" imgH="165100" progId="Equation.3">
              <p:embed/>
            </p:oleObj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2705100" y="1511300"/>
          <a:ext cx="215900" cy="233363"/>
        </p:xfrm>
        <a:graphic>
          <a:graphicData uri="http://schemas.openxmlformats.org/presentationml/2006/ole">
            <p:oleObj spid="_x0000_s68613" name="Equation" r:id="rId7" imgW="127000" imgH="127000" progId="Equation.3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1308100" y="2890837"/>
          <a:ext cx="215900" cy="233363"/>
        </p:xfrm>
        <a:graphic>
          <a:graphicData uri="http://schemas.openxmlformats.org/presentationml/2006/ole">
            <p:oleObj spid="_x0000_s68614" name="Equation" r:id="rId8" imgW="127000" imgH="127000" progId="Equation.3">
              <p:embed/>
            </p:oleObj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841500" y="2857500"/>
          <a:ext cx="215900" cy="304800"/>
        </p:xfrm>
        <a:graphic>
          <a:graphicData uri="http://schemas.openxmlformats.org/presentationml/2006/ole">
            <p:oleObj spid="_x0000_s68615" name="Equation" r:id="rId9" imgW="127000" imgH="165100" progId="Equation.3">
              <p:embed/>
            </p:oleObj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800100" y="4000500"/>
          <a:ext cx="215900" cy="304800"/>
        </p:xfrm>
        <a:graphic>
          <a:graphicData uri="http://schemas.openxmlformats.org/presentationml/2006/ole">
            <p:oleObj spid="_x0000_s68616" name="Equation" r:id="rId10" imgW="127000" imgH="165100" progId="Equation.3">
              <p:embed/>
            </p:oleObj>
          </a:graphicData>
        </a:graphic>
      </p:graphicFrame>
      <p:graphicFrame>
        <p:nvGraphicFramePr>
          <p:cNvPr id="68617" name="Object 9"/>
          <p:cNvGraphicFramePr>
            <a:graphicFrameLocks noChangeAspect="1"/>
          </p:cNvGraphicFramePr>
          <p:nvPr/>
        </p:nvGraphicFramePr>
        <p:xfrm>
          <a:off x="1212850" y="4013200"/>
          <a:ext cx="215900" cy="233363"/>
        </p:xfrm>
        <a:graphic>
          <a:graphicData uri="http://schemas.openxmlformats.org/presentationml/2006/ole">
            <p:oleObj spid="_x0000_s68617" name="Equation" r:id="rId11" imgW="127000" imgH="127000" progId="Equation.3">
              <p:embed/>
            </p:oleObj>
          </a:graphicData>
        </a:graphic>
      </p:graphicFrame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2895600" y="4546600"/>
          <a:ext cx="193675" cy="328612"/>
        </p:xfrm>
        <a:graphic>
          <a:graphicData uri="http://schemas.openxmlformats.org/presentationml/2006/ole">
            <p:oleObj spid="_x0000_s68618" name="Equation" r:id="rId12" imgW="114300" imgH="177800" progId="Equation.3">
              <p:embed/>
            </p:oleObj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1816100" y="4749005"/>
          <a:ext cx="193675" cy="328613"/>
        </p:xfrm>
        <a:graphic>
          <a:graphicData uri="http://schemas.openxmlformats.org/presentationml/2006/ole">
            <p:oleObj spid="_x0000_s68619" name="Equation" r:id="rId13" imgW="114300" imgH="177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118" y="347901"/>
            <a:ext cx="8707882" cy="63735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6. Extrapolation.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Beware of making predictions far outside the observed range of the data, because even if the data fall near a line in the observed range, they might not fall near the line outside of this range.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Rats and saccharin: extrapolation from very high doses in rats to very low doses in humans.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7. Confounding factors and concluding causation from b.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Usually the slope b is the thing to interpret. b indicates the amount your prediction of Y increases, on average, per one unit increase in X. However, the relationship is not necessarily causal. There could be confounding factors.</a:t>
            </a:r>
          </a:p>
          <a:p>
            <a:pPr algn="l">
              <a:spcBef>
                <a:spcPts val="0"/>
              </a:spcBef>
            </a:pPr>
            <a:r>
              <a:rPr lang="en-US" sz="1800" smtClean="0">
                <a:solidFill>
                  <a:schemeClr val="tx1"/>
                </a:solidFill>
              </a:rPr>
              <a:t>For example, increasing your coffee consumption might not cause an increase in your longevity.</a:t>
            </a:r>
          </a:p>
          <a:p>
            <a:pPr algn="l">
              <a:spcBef>
                <a:spcPts val="0"/>
              </a:spcBef>
            </a:pPr>
            <a:endParaRPr lang="en-US" sz="180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023AC-EDB1-FF4F-B69A-3E49EA04DA50}" type="slidenum">
              <a:rPr lang="en-US"/>
              <a:pPr/>
              <a:t>7</a:t>
            </a:fld>
            <a:endParaRPr lang="en-US"/>
          </a:p>
        </p:txBody>
      </p:sp>
      <p:pic>
        <p:nvPicPr>
          <p:cNvPr id="7" name="Picture 6" descr="scatterplot6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499101" y="4051300"/>
            <a:ext cx="3187700" cy="2733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5391</TotalTime>
  <Words>1151</Words>
  <Application>Microsoft Macintosh PowerPoint</Application>
  <PresentationFormat>On-screen Show (4:3)</PresentationFormat>
  <Paragraphs>115</Paragraphs>
  <Slides>7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Frederic Schoenberg</dc:creator>
  <cp:lastModifiedBy>Frederic Schoenberg</cp:lastModifiedBy>
  <cp:revision>519</cp:revision>
  <dcterms:created xsi:type="dcterms:W3CDTF">2012-05-29T03:35:33Z</dcterms:created>
  <dcterms:modified xsi:type="dcterms:W3CDTF">2012-05-29T03:37:12Z</dcterms:modified>
</cp:coreProperties>
</file>