
<file path=[Content_Types].xml><?xml version="1.0" encoding="utf-8"?>
<Types xmlns="http://schemas.openxmlformats.org/package/2006/content-types">
  <Default Extension="pict" ContentType="image/pict"/>
  <Override PartName="/ppt/embeddings/Microsoft_Equation12.bin" ContentType="application/vnd.openxmlformats-officedocument.oleObject"/>
  <Override PartName="/ppt/slides/slide9.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embeddings/Microsoft_Equation7.bin" ContentType="application/vnd.openxmlformats-officedocument.oleObject"/>
  <Override PartName="/ppt/embeddings/Microsoft_Equation24.bin" ContentType="application/vnd.openxmlformats-officedocument.oleObject"/>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handoutMasters/handoutMaster1.xml" ContentType="application/vnd.openxmlformats-officedocument.presentationml.handoutMaster+xml"/>
  <Override PartName="/ppt/embeddings/Microsoft_Equation3.bin" ContentType="application/vnd.openxmlformats-officedocument.oleObject"/>
  <Override PartName="/ppt/embeddings/Microsoft_Equation20.bin" ContentType="application/vnd.openxmlformats-officedocument.oleObject"/>
  <Override PartName="/ppt/theme/theme2.xml" ContentType="application/vnd.openxmlformats-officedocument.theme+xml"/>
  <Override PartName="/ppt/slideLayouts/slideLayout1.xml" ContentType="application/vnd.openxmlformats-officedocument.presentationml.slideLayout+xml"/>
  <Default Extension="jpeg" ContentType="image/jpeg"/>
  <Override PartName="/docProps/app.xml" ContentType="application/vnd.openxmlformats-officedocument.extended-properties+xml"/>
  <Override PartName="/ppt/embeddings/Microsoft_Equation17.bin" ContentType="application/vnd.openxmlformats-officedocument.oleObject"/>
  <Default Extension="xml" ContentType="application/xml"/>
  <Override PartName="/ppt/tableStyles.xml" ContentType="application/vnd.openxmlformats-officedocument.presentationml.tableStyles+xml"/>
  <Override PartName="/ppt/embeddings/Microsoft_Equation13.bin" ContentType="application/vnd.openxmlformats-officedocument.oleObject"/>
  <Override PartName="/ppt/embeddings/Microsoft_Equation8.bin" ContentType="application/vnd.openxmlformats-officedocument.oleObject"/>
  <Override PartName="/ppt/slides/slide6.xml" ContentType="application/vnd.openxmlformats-officedocument.presentationml.slide+xml"/>
  <Override PartName="/ppt/embeddings/Microsoft_Equation25.bin" ContentType="application/vnd.openxmlformats-officedocument.oleObject"/>
  <Override PartName="/docProps/core.xml" ContentType="application/vnd.openxmlformats-package.core-properties+xml"/>
  <Override PartName="/ppt/slideLayouts/slideLayout6.xml" ContentType="application/vnd.openxmlformats-officedocument.presentationml.slideLayout+xml"/>
  <Override PartName="/ppt/embeddings/Microsoft_Equation4.bin" ContentType="application/vnd.openxmlformats-officedocument.oleObject"/>
  <Override PartName="/ppt/slides/slide2.xml" ContentType="application/vnd.openxmlformats-officedocument.presentationml.slide+xml"/>
  <Override PartName="/ppt/embeddings/Microsoft_Equation21.bin" ContentType="application/vnd.openxmlformats-officedocument.oleObject"/>
  <Default Extension="png" ContentType="image/png"/>
  <Override PartName="/ppt/slideLayouts/slideLayout2.xml" ContentType="application/vnd.openxmlformats-officedocument.presentationml.slideLayout+xml"/>
  <Override PartName="/ppt/theme/theme3.xml" ContentType="application/vnd.openxmlformats-officedocument.theme+xml"/>
  <Override PartName="/ppt/embeddings/Microsoft_Equation18.bin" ContentType="application/vnd.openxmlformats-officedocument.oleObject"/>
  <Default Extension="pdf" ContentType="application/pdf"/>
  <Override PartName="/ppt/embeddings/Microsoft_Equation14.bin" ContentType="application/vnd.openxmlformats-officedocument.oleObject"/>
  <Override PartName="/ppt/embeddings/Microsoft_Equation10.bin" ContentType="application/vnd.openxmlformats-officedocument.oleObject"/>
  <Override PartName="/ppt/slides/slide7.xml" ContentType="application/vnd.openxmlformats-officedocument.presentationml.slide+xml"/>
  <Override PartName="/ppt/embeddings/Microsoft_Equation9.bin" ContentType="application/vnd.openxmlformats-officedocument.oleObject"/>
  <Override PartName="/ppt/presentation.xml" ContentType="application/vnd.openxmlformats-officedocument.presentationml.presentation.main+xml"/>
  <Default Extension="vml" ContentType="application/vnd.openxmlformats-officedocument.vmlDrawing"/>
  <Override PartName="/ppt/slideLayouts/slideLayout7.xml" ContentType="application/vnd.openxmlformats-officedocument.presentationml.slideLayout+xml"/>
  <Override PartName="/ppt/slides/slide3.xml" ContentType="application/vnd.openxmlformats-officedocument.presentationml.slide+xml"/>
  <Override PartName="/ppt/embeddings/Microsoft_Equation5.bin" ContentType="application/vnd.openxmlformats-officedocument.oleObject"/>
  <Override PartName="/ppt/embeddings/Microsoft_Equation22.bin" ContentType="application/vnd.openxmlformats-officedocument.oleObject"/>
  <Override PartName="/ppt/slideLayouts/slideLayout3.xml" ContentType="application/vnd.openxmlformats-officedocument.presentationml.slideLayout+xml"/>
  <Override PartName="/ppt/embeddings/Microsoft_Equation1.bin" ContentType="application/vnd.openxmlformats-officedocument.oleObject"/>
  <Override PartName="/ppt/embeddings/Microsoft_Equation19.bin" ContentType="application/vnd.openxmlformats-officedocument.oleObject"/>
  <Override PartName="/ppt/embeddings/Microsoft_Equation15.bin" ContentType="application/vnd.openxmlformats-officedocument.oleObject"/>
  <Override PartName="/ppt/embeddings/Microsoft_Equation11.bin" ContentType="application/vnd.openxmlformats-officedocument.oleObject"/>
  <Override PartName="/ppt/slides/slide8.xml" ContentType="application/vnd.openxmlformats-officedocument.presentationml.slide+xml"/>
  <Override PartName="/ppt/presProps.xml" ContentType="application/vnd.openxmlformats-officedocument.presentationml.presProps+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embeddings/Microsoft_Equation6.bin" ContentType="application/vnd.openxmlformats-officedocument.oleObject"/>
  <Override PartName="/ppt/slides/slide4.xml" ContentType="application/vnd.openxmlformats-officedocument.presentationml.slide+xml"/>
  <Override PartName="/ppt/embeddings/Microsoft_Equation23.bin" ContentType="application/vnd.openxmlformats-officedocument.oleObject"/>
  <Override PartName="/ppt/slideLayouts/slideLayout4.xml" ContentType="application/vnd.openxmlformats-officedocument.presentationml.slideLayout+xml"/>
  <Override PartName="/ppt/embeddings/Microsoft_Equation2.bin" ContentType="application/vnd.openxmlformats-officedocument.oleObject"/>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Override PartName="/ppt/embeddings/Microsoft_Equation16.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2"/>
  </p:notesMasterIdLst>
  <p:handoutMasterIdLst>
    <p:handoutMasterId r:id="rId13"/>
  </p:handoutMasterIdLst>
  <p:sldIdLst>
    <p:sldId id="264" r:id="rId2"/>
    <p:sldId id="265" r:id="rId3"/>
    <p:sldId id="271" r:id="rId4"/>
    <p:sldId id="272" r:id="rId5"/>
    <p:sldId id="273" r:id="rId6"/>
    <p:sldId id="274" r:id="rId7"/>
    <p:sldId id="275" r:id="rId8"/>
    <p:sldId id="276" r:id="rId9"/>
    <p:sldId id="277" r:id="rId10"/>
    <p:sldId id="278"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E6415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p:scale>
          <a:sx n="100" d="100"/>
          <a:sy n="100" d="100"/>
        </p:scale>
        <p:origin x="-584" y="1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handoutMaster" Target="handoutMasters/handout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ict"/><Relationship Id="rId2" Type="http://schemas.openxmlformats.org/officeDocument/2006/relationships/image" Target="../media/image2.pict"/></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ict"/><Relationship Id="rId2" Type="http://schemas.openxmlformats.org/officeDocument/2006/relationships/image" Target="../media/image2.pict"/></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pict"/></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pict"/><Relationship Id="rId2" Type="http://schemas.openxmlformats.org/officeDocument/2006/relationships/image" Target="../media/image8.pict"/><Relationship Id="rId3" Type="http://schemas.openxmlformats.org/officeDocument/2006/relationships/image" Target="../media/image1.pict"/></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pict"/></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pict"/></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pict"/></Relationships>
</file>

<file path=ppt/drawings/_rels/vmlDrawing8.vml.rels><?xml version="1.0" encoding="UTF-8" standalone="yes"?>
<Relationships xmlns="http://schemas.openxmlformats.org/package/2006/relationships"><Relationship Id="rId1" Type="http://schemas.openxmlformats.org/officeDocument/2006/relationships/image" Target="../media/image7.pict"/></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8DBCB44-669A-6741-9983-04DE5D6B4F25}" type="datetimeFigureOut">
              <a:rPr lang="en-US"/>
              <a:pPr/>
              <a:t>5/29/12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540177C-66E2-D34D-B920-8292EDBFC0F2}" type="slidenum">
              <a:rPr/>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902193-98C6-2A4A-AB80-32D0F056DC29}" type="datetimeFigureOut">
              <a:rPr lang="en-US"/>
              <a:pPr/>
              <a:t>5/29/12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4BDAD8-08F1-FA4B-9B2E-3FA7A2DB749B}" type="slidenum">
              <a:rPr/>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1CDC0E8-8E37-9440-940D-5086AF8E4B3A}" type="datetime1">
              <a:rPr lang="en-US"/>
              <a:pPr/>
              <a:t>5/29/12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1C86B5-C92C-4B46-842D-11B89C89B78E}" type="datetime1">
              <a:rPr lang="en-US"/>
              <a:pPr/>
              <a:t>5/29/12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692A53-2255-294F-993D-50778042675A}" type="datetime1">
              <a:rPr lang="en-US"/>
              <a:pPr/>
              <a:t>5/29/12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B6894A-4785-8146-995C-F7E39B1362F1}" type="datetime1">
              <a:rPr lang="en-US"/>
              <a:pPr/>
              <a:t>5/29/12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456745-379E-5B4E-A83B-E5AA9E58D164}" type="datetime1">
              <a:rPr lang="en-US"/>
              <a:pPr/>
              <a:t>5/29/12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3E12964-02F6-AF48-8814-1353D11D846B}" type="datetime1">
              <a:rPr lang="en-US"/>
              <a:pPr/>
              <a:t>5/29/12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A514700-791B-514B-B8CE-C6344C635841}" type="datetime1">
              <a:rPr lang="en-US"/>
              <a:pPr/>
              <a:t>5/29/12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CD7B181-DC5F-B747-AAEF-390DDC3D8271}" type="datetime1">
              <a:rPr lang="en-US"/>
              <a:pPr/>
              <a:t>5/29/12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B17B81-D32A-9D4C-9096-588A056CF403}" type="datetime1">
              <a:rPr lang="en-US"/>
              <a:pPr/>
              <a:t>5/29/12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0EDA446-CF99-E34C-841A-316FF027E83A}" type="datetime1">
              <a:rPr lang="en-US"/>
              <a:pPr/>
              <a:t>5/29/12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611F49-CB6F-8542-B57B-4F485C9EB8D3}" type="datetime1">
              <a:rPr lang="en-US"/>
              <a:pPr/>
              <a:t>5/29/12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4B4E4A-BDD4-F643-A9C0-7DAAEADE35F5}" type="datetime1">
              <a:rPr lang="en-US"/>
              <a:pPr/>
              <a:t>5/29/12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E023AC-EDB1-FF4F-B69A-3E49EA04DA50}" type="slidenum">
              <a: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Microsoft_Equation25.bin"/><Relationship Id="rId4" Type="http://schemas.openxmlformats.org/officeDocument/2006/relationships/image" Target="../media/image15.pdf"/><Relationship Id="rId5" Type="http://schemas.openxmlformats.org/officeDocument/2006/relationships/image" Target="../media/image16.png"/><Relationship Id="rId6" Type="http://schemas.openxmlformats.org/officeDocument/2006/relationships/image" Target="../media/image17.pdf"/><Relationship Id="rId7" Type="http://schemas.openxmlformats.org/officeDocument/2006/relationships/image" Target="../media/image18.png"/><Relationship Id="rId1" Type="http://schemas.openxmlformats.org/officeDocument/2006/relationships/vmlDrawing" Target="../drawings/vmlDrawing8.vml"/><Relationship Id="rId2"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oleObject" Target="../embeddings/Microsoft_Equation1.bin"/><Relationship Id="rId4" Type="http://schemas.openxmlformats.org/officeDocument/2006/relationships/oleObject" Target="../embeddings/Microsoft_Equation2.bin"/><Relationship Id="rId5" Type="http://schemas.openxmlformats.org/officeDocument/2006/relationships/image" Target="../media/image3.pdf"/><Relationship Id="rId6" Type="http://schemas.openxmlformats.org/officeDocument/2006/relationships/image" Target="../media/image4.png"/><Relationship Id="rId7" Type="http://schemas.openxmlformats.org/officeDocument/2006/relationships/oleObject" Target="../embeddings/Microsoft_Equation3.bin"/><Relationship Id="rId8" Type="http://schemas.openxmlformats.org/officeDocument/2006/relationships/oleObject" Target="../embeddings/Microsoft_Equation4.bin"/><Relationship Id="rId9" Type="http://schemas.openxmlformats.org/officeDocument/2006/relationships/oleObject" Target="../embeddings/Microsoft_Equation5.bin"/><Relationship Id="rId10" Type="http://schemas.openxmlformats.org/officeDocument/2006/relationships/oleObject" Target="../embeddings/Microsoft_Equation6.bin"/><Relationship Id="rId11" Type="http://schemas.openxmlformats.org/officeDocument/2006/relationships/oleObject" Target="../embeddings/Microsoft_Equation7.bin"/><Relationship Id="rId1" Type="http://schemas.openxmlformats.org/officeDocument/2006/relationships/vmlDrawing" Target="../drawings/vmlDrawing1.vml"/><Relationship Id="rId2"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oleObject" Target="../embeddings/Microsoft_Equation8.bin"/><Relationship Id="rId4" Type="http://schemas.openxmlformats.org/officeDocument/2006/relationships/oleObject" Target="../embeddings/Microsoft_Equation9.bin"/><Relationship Id="rId5" Type="http://schemas.openxmlformats.org/officeDocument/2006/relationships/oleObject" Target="../embeddings/Microsoft_Equation10.bin"/><Relationship Id="rId6" Type="http://schemas.openxmlformats.org/officeDocument/2006/relationships/oleObject" Target="../embeddings/Microsoft_Equation11.bin"/><Relationship Id="rId7" Type="http://schemas.openxmlformats.org/officeDocument/2006/relationships/oleObject" Target="../embeddings/Microsoft_Equation12.bin"/><Relationship Id="rId8" Type="http://schemas.openxmlformats.org/officeDocument/2006/relationships/oleObject" Target="../embeddings/Microsoft_Equation13.bin"/><Relationship Id="rId9" Type="http://schemas.openxmlformats.org/officeDocument/2006/relationships/image" Target="../media/image5.pdf"/><Relationship Id="rId10" Type="http://schemas.openxmlformats.org/officeDocument/2006/relationships/image" Target="../media/image6.png"/><Relationship Id="rId11" Type="http://schemas.openxmlformats.org/officeDocument/2006/relationships/oleObject" Target="../embeddings/Microsoft_Equation14.bin"/><Relationship Id="rId1" Type="http://schemas.openxmlformats.org/officeDocument/2006/relationships/vmlDrawing" Target="../drawings/vmlDrawing2.vml"/><Relationship Id="rId2"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oleObject" Target="../embeddings/Microsoft_Equation15.bin"/><Relationship Id="rId4" Type="http://schemas.openxmlformats.org/officeDocument/2006/relationships/image" Target="../media/image5.pdf"/><Relationship Id="rId5" Type="http://schemas.openxmlformats.org/officeDocument/2006/relationships/image" Target="../media/image6.png"/><Relationship Id="rId6" Type="http://schemas.openxmlformats.org/officeDocument/2006/relationships/oleObject" Target="../embeddings/Microsoft_Equation16.bin"/><Relationship Id="rId1" Type="http://schemas.openxmlformats.org/officeDocument/2006/relationships/vmlDrawing" Target="../drawings/vmlDrawing3.vml"/><Relationship Id="rId2"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oleObject" Target="../embeddings/Microsoft_Equation17.bin"/><Relationship Id="rId4" Type="http://schemas.openxmlformats.org/officeDocument/2006/relationships/image" Target="../media/image5.pdf"/><Relationship Id="rId5" Type="http://schemas.openxmlformats.org/officeDocument/2006/relationships/image" Target="../media/image6.png"/><Relationship Id="rId6" Type="http://schemas.openxmlformats.org/officeDocument/2006/relationships/oleObject" Target="../embeddings/Microsoft_Equation18.bin"/><Relationship Id="rId7" Type="http://schemas.openxmlformats.org/officeDocument/2006/relationships/oleObject" Target="../embeddings/Microsoft_Equation19.bin"/><Relationship Id="rId8" Type="http://schemas.openxmlformats.org/officeDocument/2006/relationships/oleObject" Target="../embeddings/Microsoft_Equation20.bin"/><Relationship Id="rId1" Type="http://schemas.openxmlformats.org/officeDocument/2006/relationships/vmlDrawing" Target="../drawings/vmlDrawing4.vml"/><Relationship Id="rId2"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vmlDrawing" Target="../drawings/vmlDrawing5.vml"/><Relationship Id="rId2" Type="http://schemas.openxmlformats.org/officeDocument/2006/relationships/slideLayout" Target="../slideLayouts/slideLayout1.xml"/><Relationship Id="rId3" Type="http://schemas.openxmlformats.org/officeDocument/2006/relationships/oleObject" Target="../embeddings/Microsoft_Equation21.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oleObject" Target="../embeddings/Microsoft_Equation22.bin"/><Relationship Id="rId4" Type="http://schemas.openxmlformats.org/officeDocument/2006/relationships/image" Target="../media/image9.pdf"/><Relationship Id="rId5" Type="http://schemas.openxmlformats.org/officeDocument/2006/relationships/image" Target="../media/image10.png"/><Relationship Id="rId6" Type="http://schemas.openxmlformats.org/officeDocument/2006/relationships/image" Target="../media/image11.pdf"/><Relationship Id="rId7" Type="http://schemas.openxmlformats.org/officeDocument/2006/relationships/image" Target="../media/image12.png"/><Relationship Id="rId8" Type="http://schemas.openxmlformats.org/officeDocument/2006/relationships/oleObject" Target="../embeddings/Microsoft_Equation23.bin"/><Relationship Id="rId1" Type="http://schemas.openxmlformats.org/officeDocument/2006/relationships/vmlDrawing" Target="../drawings/vmlDrawing6.vml"/><Relationship Id="rId2"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oleObject" Target="../embeddings/Microsoft_Equation24.bin"/><Relationship Id="rId4" Type="http://schemas.openxmlformats.org/officeDocument/2006/relationships/image" Target="../media/image13.pdf"/><Relationship Id="rId5" Type="http://schemas.openxmlformats.org/officeDocument/2006/relationships/image" Target="../media/image14.png"/><Relationship Id="rId1" Type="http://schemas.openxmlformats.org/officeDocument/2006/relationships/vmlDrawing" Target="../drawings/vmlDrawing7.vml"/><Relationship Id="rId2"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a:solidFill>
                  <a:schemeClr val="tx1"/>
                </a:solidFill>
                <a:latin typeface="Helvetica"/>
              </a:rPr>
              <a:t>Stat 13, Tue 5/29/12.</a:t>
            </a:r>
          </a:p>
          <a:p>
            <a:pPr algn="l">
              <a:spcBef>
                <a:spcPts val="0"/>
              </a:spcBef>
            </a:pPr>
            <a:r>
              <a:rPr lang="en-US" sz="1800">
                <a:solidFill>
                  <a:schemeClr val="tx1"/>
                </a:solidFill>
                <a:latin typeface="Helvetica"/>
              </a:rPr>
              <a:t>1. Drawing the reg. line.</a:t>
            </a:r>
          </a:p>
          <a:p>
            <a:pPr algn="l">
              <a:spcBef>
                <a:spcPts val="0"/>
              </a:spcBef>
            </a:pPr>
            <a:r>
              <a:rPr lang="en-US" sz="1800">
                <a:solidFill>
                  <a:schemeClr val="tx1"/>
                </a:solidFill>
                <a:latin typeface="Helvetica"/>
              </a:rPr>
              <a:t>2. Making predictions.</a:t>
            </a:r>
          </a:p>
          <a:p>
            <a:pPr algn="l">
              <a:spcBef>
                <a:spcPts val="0"/>
              </a:spcBef>
            </a:pPr>
            <a:r>
              <a:rPr lang="en-US" sz="1800">
                <a:solidFill>
                  <a:schemeClr val="tx1"/>
                </a:solidFill>
                <a:latin typeface="Helvetica"/>
              </a:rPr>
              <a:t>3. Interpreting b and r.</a:t>
            </a:r>
          </a:p>
          <a:p>
            <a:pPr algn="l">
              <a:spcBef>
                <a:spcPts val="0"/>
              </a:spcBef>
            </a:pPr>
            <a:r>
              <a:rPr lang="en-US" sz="1800">
                <a:solidFill>
                  <a:schemeClr val="tx1"/>
                </a:solidFill>
                <a:latin typeface="Helvetica"/>
              </a:rPr>
              <a:t>4. RMS residual.</a:t>
            </a:r>
          </a:p>
          <a:p>
            <a:pPr algn="l">
              <a:spcBef>
                <a:spcPts val="0"/>
              </a:spcBef>
            </a:pPr>
            <a:r>
              <a:rPr lang="en-US" sz="1800">
                <a:solidFill>
                  <a:schemeClr val="tx1"/>
                </a:solidFill>
                <a:latin typeface="Helvetica"/>
              </a:rPr>
              <a:t>5. r</a:t>
            </a:r>
            <a:r>
              <a:rPr lang="en-US" sz="1800" baseline="30000">
                <a:solidFill>
                  <a:schemeClr val="tx1"/>
                </a:solidFill>
                <a:latin typeface="Helvetica"/>
              </a:rPr>
              <a:t>2</a:t>
            </a:r>
            <a:r>
              <a:rPr lang="en-US" sz="1800">
                <a:solidFill>
                  <a:schemeClr val="tx1"/>
                </a:solidFill>
                <a:latin typeface="Helvetica"/>
              </a:rPr>
              <a:t>.</a:t>
            </a:r>
          </a:p>
          <a:p>
            <a:pPr algn="l">
              <a:spcBef>
                <a:spcPts val="0"/>
              </a:spcBef>
            </a:pPr>
            <a:r>
              <a:rPr lang="en-US" sz="1800">
                <a:solidFill>
                  <a:schemeClr val="tx1"/>
                </a:solidFill>
                <a:latin typeface="Helvetica"/>
              </a:rPr>
              <a:t>6. Residual plots.</a:t>
            </a:r>
          </a:p>
          <a:p>
            <a:pPr algn="l">
              <a:spcBef>
                <a:spcPts val="0"/>
              </a:spcBef>
            </a:pPr>
            <a:endParaRPr lang="en-US" sz="1800">
              <a:solidFill>
                <a:schemeClr val="tx1"/>
              </a:solidFill>
              <a:latin typeface="Helvetica"/>
            </a:endParaRPr>
          </a:p>
          <a:p>
            <a:pPr algn="l">
              <a:spcBef>
                <a:spcPts val="0"/>
              </a:spcBef>
            </a:pPr>
            <a:r>
              <a:rPr lang="en-US" sz="1800">
                <a:solidFill>
                  <a:schemeClr val="tx1"/>
                </a:solidFill>
                <a:latin typeface="Helvetica"/>
              </a:rPr>
              <a:t>Final exam is Thur, 6/7, in class. </a:t>
            </a:r>
          </a:p>
          <a:p>
            <a:pPr algn="l">
              <a:spcBef>
                <a:spcPts val="0"/>
              </a:spcBef>
            </a:pPr>
            <a:r>
              <a:rPr lang="en-US" sz="1800">
                <a:solidFill>
                  <a:schemeClr val="tx1"/>
                </a:solidFill>
                <a:latin typeface="Helvetica"/>
              </a:rPr>
              <a:t>Hw7 is due Tue, 6/5, and is from the handout, which is from “An Introduction to the Practice of Statistics” 3</a:t>
            </a:r>
            <a:r>
              <a:rPr lang="en-US" sz="1800" baseline="30000">
                <a:solidFill>
                  <a:schemeClr val="tx1"/>
                </a:solidFill>
                <a:latin typeface="Helvetica"/>
              </a:rPr>
              <a:t>rd</a:t>
            </a:r>
            <a:r>
              <a:rPr lang="en-US" sz="1800">
                <a:solidFill>
                  <a:schemeClr val="tx1"/>
                </a:solidFill>
                <a:latin typeface="Helvetica"/>
              </a:rPr>
              <a:t> ed. by Moore and McCabe.</a:t>
            </a:r>
          </a:p>
          <a:p>
            <a:pPr algn="l">
              <a:spcBef>
                <a:spcPts val="0"/>
              </a:spcBef>
            </a:pPr>
            <a:r>
              <a:rPr lang="en-US" sz="1800">
                <a:solidFill>
                  <a:schemeClr val="tx1"/>
                </a:solidFill>
                <a:latin typeface="Helvetica"/>
              </a:rPr>
              <a:t>Problems 2.20, 2.30, 2.38, 2.44, 2.46, and 2.102.</a:t>
            </a:r>
          </a:p>
          <a:p>
            <a:pPr algn="l">
              <a:spcBef>
                <a:spcPts val="0"/>
              </a:spcBef>
            </a:pPr>
            <a:r>
              <a:rPr lang="en-US" sz="1800">
                <a:solidFill>
                  <a:schemeClr val="tx1"/>
                </a:solidFill>
                <a:latin typeface="Helvetica"/>
              </a:rPr>
              <a:t>On 2.20, you don’t need to make the scatterplot on the computer, and it doesn’t have to look perfect. On 2.102, the last sentence should be “In particular, suggest some other variables that may be confounded with heavy TV viewing and may contribute to poor grades.”</a:t>
            </a:r>
          </a:p>
          <a:p>
            <a:pPr algn="l">
              <a:spcBef>
                <a:spcPts val="0"/>
              </a:spcBef>
            </a:pPr>
            <a:endParaRPr lang="en-US" sz="1800">
              <a:solidFill>
                <a:schemeClr val="tx1"/>
              </a:solidFill>
              <a:latin typeface="Helvetica"/>
            </a:endParaRPr>
          </a:p>
          <a:p>
            <a:pPr algn="l">
              <a:spcBef>
                <a:spcPts val="0"/>
              </a:spcBef>
            </a:pPr>
            <a:endParaRPr lang="en-US" sz="1800">
              <a:solidFill>
                <a:schemeClr val="tx1"/>
              </a:solidFill>
              <a:latin typeface="Helvetica"/>
            </a:endParaRPr>
          </a:p>
        </p:txBody>
      </p:sp>
      <p:sp>
        <p:nvSpPr>
          <p:cNvPr id="4" name="Slide Number Placeholder 3"/>
          <p:cNvSpPr>
            <a:spLocks noGrp="1"/>
          </p:cNvSpPr>
          <p:nvPr>
            <p:ph type="sldNum" sz="quarter" idx="12"/>
          </p:nvPr>
        </p:nvSpPr>
        <p:spPr/>
        <p:txBody>
          <a:bodyPr/>
          <a:lstStyle/>
          <a:p>
            <a:fld id="{4AE023AC-EDB1-FF4F-B69A-3E49EA04DA50}" type="slidenum">
              <a:rPr lang="en-US"/>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smtClean="0">
                <a:solidFill>
                  <a:schemeClr val="tx1"/>
                </a:solidFill>
              </a:rPr>
              <a:t>Another way to assess how well the regression line fits.</a:t>
            </a:r>
          </a:p>
          <a:p>
            <a:pPr algn="l">
              <a:spcBef>
                <a:spcPts val="0"/>
              </a:spcBef>
            </a:pPr>
            <a:endParaRPr lang="en-US" sz="1800" smtClean="0">
              <a:solidFill>
                <a:schemeClr val="tx1"/>
              </a:solidFill>
            </a:endParaRPr>
          </a:p>
          <a:p>
            <a:pPr algn="l">
              <a:spcBef>
                <a:spcPts val="0"/>
              </a:spcBef>
            </a:pPr>
            <a:r>
              <a:rPr lang="en-US" sz="1800" smtClean="0">
                <a:solidFill>
                  <a:schemeClr val="tx1"/>
                </a:solidFill>
              </a:rPr>
              <a:t>6. </a:t>
            </a:r>
            <a:r>
              <a:rPr lang="en-US" sz="1800" smtClean="0">
                <a:solidFill>
                  <a:schemeClr val="tx1"/>
                </a:solidFill>
                <a:latin typeface="Helvetica"/>
              </a:rPr>
              <a:t>Residual plots.</a:t>
            </a:r>
          </a:p>
          <a:p>
            <a:pPr algn="l">
              <a:spcBef>
                <a:spcPts val="0"/>
              </a:spcBef>
            </a:pPr>
            <a:r>
              <a:rPr lang="en-US" sz="1800" smtClean="0">
                <a:solidFill>
                  <a:schemeClr val="tx1"/>
                </a:solidFill>
                <a:latin typeface="Helvetica"/>
              </a:rPr>
              <a:t>For each observed point (X</a:t>
            </a:r>
            <a:r>
              <a:rPr lang="en-US" sz="1800" baseline="-25000" smtClean="0">
                <a:solidFill>
                  <a:schemeClr val="tx1"/>
                </a:solidFill>
              </a:rPr>
              <a:t>i</a:t>
            </a:r>
            <a:r>
              <a:rPr lang="en-US" sz="1800" smtClean="0">
                <a:solidFill>
                  <a:schemeClr val="tx1"/>
                </a:solidFill>
                <a:latin typeface="Helvetica"/>
              </a:rPr>
              <a:t>, Y</a:t>
            </a:r>
            <a:r>
              <a:rPr lang="en-US" sz="1800" baseline="-25000" smtClean="0">
                <a:solidFill>
                  <a:schemeClr val="tx1"/>
                </a:solidFill>
              </a:rPr>
              <a:t>i</a:t>
            </a:r>
            <a:r>
              <a:rPr lang="en-US" sz="1800" smtClean="0">
                <a:solidFill>
                  <a:schemeClr val="tx1"/>
                </a:solidFill>
                <a:latin typeface="Helvetica"/>
              </a:rPr>
              <a:t>), plot X</a:t>
            </a:r>
            <a:r>
              <a:rPr lang="en-US" sz="1800" baseline="-25000" smtClean="0">
                <a:solidFill>
                  <a:schemeClr val="tx1"/>
                </a:solidFill>
              </a:rPr>
              <a:t>i </a:t>
            </a:r>
            <a:r>
              <a:rPr lang="en-US" sz="1800" smtClean="0">
                <a:solidFill>
                  <a:schemeClr val="tx1"/>
                </a:solidFill>
                <a:latin typeface="Helvetica"/>
              </a:rPr>
              <a:t>on the x axis and e</a:t>
            </a:r>
            <a:r>
              <a:rPr lang="en-US" sz="1800" baseline="-25000" smtClean="0">
                <a:solidFill>
                  <a:schemeClr val="tx1"/>
                </a:solidFill>
              </a:rPr>
              <a:t>i</a:t>
            </a:r>
            <a:r>
              <a:rPr lang="en-US" sz="1800" smtClean="0">
                <a:solidFill>
                  <a:schemeClr val="tx1"/>
                </a:solidFill>
                <a:latin typeface="Helvetica"/>
              </a:rPr>
              <a:t> on the y axis.</a:t>
            </a:r>
          </a:p>
          <a:p>
            <a:pPr algn="l">
              <a:spcBef>
                <a:spcPts val="0"/>
              </a:spcBef>
            </a:pPr>
            <a:r>
              <a:rPr lang="en-US" sz="1800" smtClean="0">
                <a:solidFill>
                  <a:schemeClr val="tx1"/>
                </a:solidFill>
                <a:latin typeface="Helvetica"/>
              </a:rPr>
              <a:t>e</a:t>
            </a:r>
            <a:r>
              <a:rPr lang="en-US" sz="1800" baseline="-25000" smtClean="0">
                <a:solidFill>
                  <a:schemeClr val="tx1"/>
                </a:solidFill>
              </a:rPr>
              <a:t>i</a:t>
            </a:r>
            <a:r>
              <a:rPr lang="en-US" sz="1800" smtClean="0">
                <a:solidFill>
                  <a:schemeClr val="tx1"/>
                </a:solidFill>
                <a:latin typeface="Helvetica"/>
              </a:rPr>
              <a:t> = Y</a:t>
            </a:r>
            <a:r>
              <a:rPr lang="en-US" sz="1800" baseline="-25000" smtClean="0">
                <a:solidFill>
                  <a:schemeClr val="tx1"/>
                </a:solidFill>
              </a:rPr>
              <a:t>i</a:t>
            </a:r>
            <a:r>
              <a:rPr lang="en-US" sz="1800" smtClean="0">
                <a:solidFill>
                  <a:schemeClr val="tx1"/>
                </a:solidFill>
                <a:latin typeface="Helvetica"/>
              </a:rPr>
              <a:t> -   </a:t>
            </a:r>
            <a:r>
              <a:rPr lang="en-US" sz="1800" baseline="-25000" smtClean="0">
                <a:solidFill>
                  <a:schemeClr val="tx1"/>
                </a:solidFill>
              </a:rPr>
              <a:t>i</a:t>
            </a:r>
            <a:r>
              <a:rPr lang="en-US" sz="1800" smtClean="0">
                <a:solidFill>
                  <a:schemeClr val="tx1"/>
                </a:solidFill>
                <a:latin typeface="Helvetica"/>
              </a:rPr>
              <a:t>. </a:t>
            </a:r>
          </a:p>
          <a:p>
            <a:pPr algn="l">
              <a:spcBef>
                <a:spcPts val="0"/>
              </a:spcBef>
            </a:pPr>
            <a:endParaRPr lang="en-US" sz="1800" smtClean="0">
              <a:solidFill>
                <a:schemeClr val="tx1"/>
              </a:solidFill>
              <a:latin typeface="Helvetica"/>
            </a:endParaRPr>
          </a:p>
          <a:p>
            <a:pPr algn="l">
              <a:spcBef>
                <a:spcPts val="0"/>
              </a:spcBef>
            </a:pPr>
            <a:r>
              <a:rPr lang="en-US" sz="1800" smtClean="0">
                <a:solidFill>
                  <a:schemeClr val="tx1"/>
                </a:solidFill>
                <a:latin typeface="Helvetica"/>
              </a:rPr>
              <a:t>From the residual plot, you can eyeball the typical size of the residuals, and you can also see potential:</a:t>
            </a:r>
          </a:p>
          <a:p>
            <a:pPr algn="l">
              <a:spcBef>
                <a:spcPts val="0"/>
              </a:spcBef>
            </a:pPr>
            <a:r>
              <a:rPr lang="en-US" sz="1800" smtClean="0">
                <a:solidFill>
                  <a:schemeClr val="tx1"/>
                </a:solidFill>
                <a:latin typeface="Helvetica"/>
              </a:rPr>
              <a:t>* outliers</a:t>
            </a:r>
          </a:p>
          <a:p>
            <a:pPr algn="l">
              <a:spcBef>
                <a:spcPts val="0"/>
              </a:spcBef>
            </a:pPr>
            <a:r>
              <a:rPr lang="en-US" sz="1800" smtClean="0">
                <a:solidFill>
                  <a:schemeClr val="tx1"/>
                </a:solidFill>
                <a:latin typeface="Helvetica"/>
              </a:rPr>
              <a:t>* curvature</a:t>
            </a:r>
          </a:p>
          <a:p>
            <a:pPr algn="l">
              <a:spcBef>
                <a:spcPts val="0"/>
              </a:spcBef>
            </a:pPr>
            <a:r>
              <a:rPr lang="en-US" sz="1800" smtClean="0">
                <a:solidFill>
                  <a:schemeClr val="tx1"/>
                </a:solidFill>
                <a:latin typeface="Helvetica"/>
              </a:rPr>
              <a:t>* heteroskedasticity.</a:t>
            </a:r>
          </a:p>
          <a:p>
            <a:pPr algn="l">
              <a:spcBef>
                <a:spcPts val="0"/>
              </a:spcBef>
            </a:pPr>
            <a:endParaRPr lang="en-US" sz="1800" smtClean="0">
              <a:solidFill>
                <a:schemeClr val="tx1"/>
              </a:solidFill>
              <a:latin typeface="Helvetica"/>
            </a:endParaRPr>
          </a:p>
          <a:p>
            <a:pPr algn="l">
              <a:spcBef>
                <a:spcPts val="0"/>
              </a:spcBef>
            </a:pPr>
            <a:endParaRPr lang="en-US" sz="1800" smtClean="0">
              <a:solidFill>
                <a:schemeClr val="tx1"/>
              </a:solidFill>
              <a:latin typeface="Helvetica"/>
            </a:endParaRPr>
          </a:p>
          <a:p>
            <a:pPr algn="l">
              <a:spcBef>
                <a:spcPts val="0"/>
              </a:spcBef>
            </a:pPr>
            <a:endParaRPr lang="en-US" sz="1800" smtClean="0">
              <a:solidFill>
                <a:schemeClr val="tx1"/>
              </a:solidFill>
              <a:latin typeface="Helvetica"/>
            </a:endParaRPr>
          </a:p>
          <a:p>
            <a:pPr algn="l">
              <a:spcBef>
                <a:spcPts val="0"/>
              </a:spcBef>
            </a:pPr>
            <a:endParaRPr lang="en-US" sz="1800" smtClean="0">
              <a:solidFill>
                <a:schemeClr val="tx1"/>
              </a:solidFill>
              <a:latin typeface="Helvetica"/>
            </a:endParaRPr>
          </a:p>
          <a:p>
            <a:pPr algn="l">
              <a:spcBef>
                <a:spcPts val="0"/>
              </a:spcBef>
            </a:pPr>
            <a:endParaRPr lang="en-US" sz="1800" smtClean="0">
              <a:solidFill>
                <a:schemeClr val="tx1"/>
              </a:solidFill>
              <a:latin typeface="Helvetica"/>
            </a:endParaRPr>
          </a:p>
          <a:p>
            <a:pPr algn="l">
              <a:spcBef>
                <a:spcPts val="0"/>
              </a:spcBef>
            </a:pPr>
            <a:r>
              <a:rPr lang="en-US" sz="1800" smtClean="0">
                <a:solidFill>
                  <a:schemeClr val="tx1"/>
                </a:solidFill>
                <a:latin typeface="Helvetica"/>
              </a:rPr>
              <a:t>Heteroskedasticity means non-constant variation. Homoskedasticity means constant variation. When we use the RMS residual for a +/- for our predictions, we’re assuming homoskedasticity. If the data are heteroskedastic, then the RMS residual will be a lousy summary of how much we’re off by. e.g. in this example, we know that when x is near 0, we’re off by very little, and when x is large, we are often off by a lot. </a:t>
            </a:r>
            <a:endParaRPr lang="en-US" sz="1800">
              <a:solidFill>
                <a:schemeClr val="tx1"/>
              </a:solidFill>
              <a:latin typeface="Helvetica"/>
            </a:endParaRPr>
          </a:p>
          <a:p>
            <a:pPr algn="l">
              <a:spcBef>
                <a:spcPts val="0"/>
              </a:spcBef>
            </a:pPr>
            <a:endParaRPr lang="en-US" sz="1800">
              <a:solidFill>
                <a:schemeClr val="tx1"/>
              </a:solidFill>
              <a:latin typeface="Helvetica"/>
            </a:endParaRPr>
          </a:p>
        </p:txBody>
      </p:sp>
      <p:sp>
        <p:nvSpPr>
          <p:cNvPr id="4" name="Slide Number Placeholder 3"/>
          <p:cNvSpPr>
            <a:spLocks noGrp="1"/>
          </p:cNvSpPr>
          <p:nvPr>
            <p:ph type="sldNum" sz="quarter" idx="12"/>
          </p:nvPr>
        </p:nvSpPr>
        <p:spPr/>
        <p:txBody>
          <a:bodyPr/>
          <a:lstStyle/>
          <a:p>
            <a:fld id="{4AE023AC-EDB1-FF4F-B69A-3E49EA04DA50}" type="slidenum">
              <a:rPr lang="en-US"/>
              <a:pPr/>
              <a:t>10</a:t>
            </a:fld>
            <a:endParaRPr lang="en-US"/>
          </a:p>
        </p:txBody>
      </p:sp>
      <p:graphicFrame>
        <p:nvGraphicFramePr>
          <p:cNvPr id="78850" name="Object 2"/>
          <p:cNvGraphicFramePr>
            <a:graphicFrameLocks noChangeAspect="1"/>
          </p:cNvGraphicFramePr>
          <p:nvPr/>
        </p:nvGraphicFramePr>
        <p:xfrm>
          <a:off x="1282700" y="1485900"/>
          <a:ext cx="193675" cy="328613"/>
        </p:xfrm>
        <a:graphic>
          <a:graphicData uri="http://schemas.openxmlformats.org/presentationml/2006/ole">
            <p:oleObj spid="_x0000_s80898" name="Equation" r:id="rId3" imgW="114300" imgH="177800" progId="Equation.3">
              <p:embed/>
            </p:oleObj>
          </a:graphicData>
        </a:graphic>
      </p:graphicFrame>
      <p:pic>
        <p:nvPicPr>
          <p:cNvPr id="8" name="Picture 7" descr="heterosked1.pdf"/>
          <p:cNvPicPr>
            <a:picLocks noChangeAspect="1"/>
          </p:cNvPicPr>
          <p:nvPr/>
        </p:nvPicPr>
        <mc:AlternateContent>
          <mc:Choice xmlns:ma="http://schemas.microsoft.com/office/mac/drawingml/2008/main" Requires="ma">
            <p:blipFill>
              <a:blip r:embed="rId4"/>
              <a:stretch>
                <a:fillRect/>
              </a:stretch>
            </p:blipFill>
          </mc:Choice>
          <mc:Fallback>
            <p:blipFill>
              <a:blip r:embed="rId5"/>
              <a:stretch>
                <a:fillRect/>
              </a:stretch>
            </p:blipFill>
          </mc:Fallback>
        </mc:AlternateContent>
        <p:spPr>
          <a:xfrm>
            <a:off x="971550" y="2965450"/>
            <a:ext cx="2314708" cy="2127250"/>
          </a:xfrm>
          <a:prstGeom prst="rect">
            <a:avLst/>
          </a:prstGeom>
        </p:spPr>
      </p:pic>
      <p:pic>
        <p:nvPicPr>
          <p:cNvPr id="9" name="Picture 8" descr="heterosked2.pdf"/>
          <p:cNvPicPr>
            <a:picLocks noChangeAspect="1"/>
          </p:cNvPicPr>
          <p:nvPr/>
        </p:nvPicPr>
        <mc:AlternateContent>
          <mc:Choice xmlns:ma="http://schemas.microsoft.com/office/mac/drawingml/2008/main" Requires="ma">
            <p:blipFill>
              <a:blip r:embed="rId6"/>
              <a:stretch>
                <a:fillRect/>
              </a:stretch>
            </p:blipFill>
          </mc:Choice>
          <mc:Fallback>
            <p:blipFill>
              <a:blip r:embed="rId7"/>
              <a:stretch>
                <a:fillRect/>
              </a:stretch>
            </p:blipFill>
          </mc:Fallback>
        </mc:AlternateContent>
        <p:spPr>
          <a:xfrm>
            <a:off x="3476758" y="2081213"/>
            <a:ext cx="4942079" cy="2846387"/>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smtClean="0">
                <a:solidFill>
                  <a:schemeClr val="tx1"/>
                </a:solidFill>
              </a:rPr>
              <a:t>1. Drawing the regression line.</a:t>
            </a:r>
          </a:p>
          <a:p>
            <a:pPr algn="l">
              <a:spcBef>
                <a:spcPts val="0"/>
              </a:spcBef>
            </a:pPr>
            <a:r>
              <a:rPr lang="en-US" sz="1800" smtClean="0">
                <a:solidFill>
                  <a:schemeClr val="tx1"/>
                </a:solidFill>
              </a:rPr>
              <a:t>A couple more useful facts about the least squares regression line:</a:t>
            </a:r>
          </a:p>
          <a:p>
            <a:pPr algn="l">
              <a:spcBef>
                <a:spcPts val="0"/>
              </a:spcBef>
            </a:pPr>
            <a:r>
              <a:rPr lang="en-US" sz="1800" smtClean="0">
                <a:solidFill>
                  <a:schemeClr val="tx1"/>
                </a:solidFill>
              </a:rPr>
              <a:t>(a) the reg. line always goes through (    ,    ).</a:t>
            </a:r>
          </a:p>
          <a:p>
            <a:pPr algn="l">
              <a:spcBef>
                <a:spcPts val="0"/>
              </a:spcBef>
            </a:pPr>
            <a:r>
              <a:rPr lang="en-US" sz="1800" smtClean="0">
                <a:solidFill>
                  <a:schemeClr val="tx1"/>
                </a:solidFill>
              </a:rPr>
              <a:t>(b) the sum of the residuals always = 0.</a:t>
            </a:r>
          </a:p>
          <a:p>
            <a:pPr algn="l">
              <a:spcBef>
                <a:spcPts val="0"/>
              </a:spcBef>
            </a:pPr>
            <a:endParaRPr lang="en-US" sz="1800" smtClean="0">
              <a:solidFill>
                <a:schemeClr val="tx1"/>
              </a:solidFill>
            </a:endParaRPr>
          </a:p>
          <a:p>
            <a:pPr algn="l">
              <a:spcBef>
                <a:spcPts val="0"/>
              </a:spcBef>
            </a:pPr>
            <a:r>
              <a:rPr lang="en-US" sz="1800" smtClean="0">
                <a:solidFill>
                  <a:schemeClr val="tx1"/>
                </a:solidFill>
              </a:rPr>
              <a:t>Fact (a) is useful for plotting the</a:t>
            </a:r>
          </a:p>
          <a:p>
            <a:pPr algn="l">
              <a:spcBef>
                <a:spcPts val="0"/>
              </a:spcBef>
            </a:pPr>
            <a:r>
              <a:rPr lang="en-US" sz="1800" smtClean="0">
                <a:solidFill>
                  <a:schemeClr val="tx1"/>
                </a:solidFill>
              </a:rPr>
              <a:t>regression line.</a:t>
            </a:r>
          </a:p>
          <a:p>
            <a:pPr algn="l">
              <a:spcBef>
                <a:spcPts val="0"/>
              </a:spcBef>
            </a:pPr>
            <a:r>
              <a:rPr lang="en-US" sz="1800" smtClean="0">
                <a:solidFill>
                  <a:schemeClr val="tx1"/>
                </a:solidFill>
              </a:rPr>
              <a:t>Put one point at (     ,     ).</a:t>
            </a:r>
          </a:p>
          <a:p>
            <a:pPr algn="l">
              <a:spcBef>
                <a:spcPts val="0"/>
              </a:spcBef>
            </a:pPr>
            <a:r>
              <a:rPr lang="en-US" sz="1800" smtClean="0">
                <a:solidFill>
                  <a:schemeClr val="tx1"/>
                </a:solidFill>
              </a:rPr>
              <a:t>Choose some number c so that                                         x      </a:t>
            </a:r>
            <a:r>
              <a:rPr lang="en-US" sz="1800" b="1" baseline="40000" smtClean="0">
                <a:solidFill>
                  <a:schemeClr val="tx1"/>
                </a:solidFill>
              </a:rPr>
              <a:t>X</a:t>
            </a:r>
            <a:r>
              <a:rPr lang="en-US" sz="1800" smtClean="0">
                <a:solidFill>
                  <a:schemeClr val="tx1"/>
                </a:solidFill>
              </a:rPr>
              <a:t>   </a:t>
            </a:r>
          </a:p>
          <a:p>
            <a:pPr algn="l">
              <a:spcBef>
                <a:spcPts val="0"/>
              </a:spcBef>
            </a:pPr>
            <a:r>
              <a:rPr lang="en-US" sz="1800" smtClean="0">
                <a:solidFill>
                  <a:schemeClr val="tx1"/>
                </a:solidFill>
              </a:rPr>
              <a:t>     + c is on the graph,</a:t>
            </a:r>
          </a:p>
          <a:p>
            <a:pPr algn="l">
              <a:spcBef>
                <a:spcPts val="0"/>
              </a:spcBef>
            </a:pPr>
            <a:r>
              <a:rPr lang="en-US" sz="1800" smtClean="0">
                <a:solidFill>
                  <a:schemeClr val="tx1"/>
                </a:solidFill>
              </a:rPr>
              <a:t>and put another pt. at</a:t>
            </a:r>
          </a:p>
          <a:p>
            <a:pPr algn="l">
              <a:spcBef>
                <a:spcPts val="0"/>
              </a:spcBef>
            </a:pPr>
            <a:r>
              <a:rPr lang="en-US" sz="1800" smtClean="0">
                <a:solidFill>
                  <a:schemeClr val="tx1"/>
                </a:solidFill>
              </a:rPr>
              <a:t>(     + c,     + bc),</a:t>
            </a:r>
          </a:p>
          <a:p>
            <a:pPr algn="l">
              <a:spcBef>
                <a:spcPts val="0"/>
              </a:spcBef>
            </a:pPr>
            <a:r>
              <a:rPr lang="en-US" sz="1800" smtClean="0">
                <a:solidFill>
                  <a:schemeClr val="tx1"/>
                </a:solidFill>
              </a:rPr>
              <a:t>where b is the regression slope.</a:t>
            </a:r>
          </a:p>
          <a:p>
            <a:pPr algn="l">
              <a:spcBef>
                <a:spcPts val="0"/>
              </a:spcBef>
            </a:pPr>
            <a:r>
              <a:rPr lang="en-US" sz="1800" smtClean="0">
                <a:solidFill>
                  <a:schemeClr val="tx1"/>
                </a:solidFill>
              </a:rPr>
              <a:t>Connect the 2 points.</a:t>
            </a:r>
          </a:p>
          <a:p>
            <a:pPr algn="l">
              <a:spcBef>
                <a:spcPts val="0"/>
              </a:spcBef>
            </a:pPr>
            <a:endParaRPr lang="en-US" sz="1800" smtClean="0">
              <a:solidFill>
                <a:schemeClr val="tx1"/>
              </a:solidFill>
            </a:endParaRPr>
          </a:p>
        </p:txBody>
      </p:sp>
      <p:sp>
        <p:nvSpPr>
          <p:cNvPr id="4" name="Slide Number Placeholder 3"/>
          <p:cNvSpPr>
            <a:spLocks noGrp="1"/>
          </p:cNvSpPr>
          <p:nvPr>
            <p:ph type="sldNum" sz="quarter" idx="12"/>
          </p:nvPr>
        </p:nvSpPr>
        <p:spPr/>
        <p:txBody>
          <a:bodyPr/>
          <a:lstStyle/>
          <a:p>
            <a:fld id="{4AE023AC-EDB1-FF4F-B69A-3E49EA04DA50}" type="slidenum">
              <a:rPr lang="en-US"/>
              <a:pPr/>
              <a:t>2</a:t>
            </a:fld>
            <a:endParaRPr lang="en-US"/>
          </a:p>
        </p:txBody>
      </p:sp>
      <p:graphicFrame>
        <p:nvGraphicFramePr>
          <p:cNvPr id="63490" name="Object 2"/>
          <p:cNvGraphicFramePr>
            <a:graphicFrameLocks noChangeAspect="1"/>
          </p:cNvGraphicFramePr>
          <p:nvPr/>
        </p:nvGraphicFramePr>
        <p:xfrm>
          <a:off x="3975100" y="984250"/>
          <a:ext cx="215900" cy="234950"/>
        </p:xfrm>
        <a:graphic>
          <a:graphicData uri="http://schemas.openxmlformats.org/presentationml/2006/ole">
            <p:oleObj spid="_x0000_s63490" name="Equation" r:id="rId3" imgW="127000" imgH="127000" progId="Equation.3">
              <p:embed/>
            </p:oleObj>
          </a:graphicData>
        </a:graphic>
      </p:graphicFrame>
      <p:graphicFrame>
        <p:nvGraphicFramePr>
          <p:cNvPr id="63491" name="Object 3"/>
          <p:cNvGraphicFramePr>
            <a:graphicFrameLocks noChangeAspect="1"/>
          </p:cNvGraphicFramePr>
          <p:nvPr/>
        </p:nvGraphicFramePr>
        <p:xfrm>
          <a:off x="4203700" y="984250"/>
          <a:ext cx="215900" cy="304800"/>
        </p:xfrm>
        <a:graphic>
          <a:graphicData uri="http://schemas.openxmlformats.org/presentationml/2006/ole">
            <p:oleObj spid="_x0000_s63491" name="Equation" r:id="rId4" imgW="127000" imgH="165100" progId="Equation.3">
              <p:embed/>
            </p:oleObj>
          </a:graphicData>
        </a:graphic>
      </p:graphicFrame>
      <p:pic>
        <p:nvPicPr>
          <p:cNvPr id="11" name="Picture 10" descr="scatter5.pdf"/>
          <p:cNvPicPr>
            <a:picLocks noChangeAspect="1"/>
          </p:cNvPicPr>
          <p:nvPr/>
        </p:nvPicPr>
        <mc:AlternateContent>
          <mc:Choice xmlns:ma="http://schemas.microsoft.com/office/mac/drawingml/2008/main" Requires="ma">
            <p:blipFill>
              <a:blip r:embed="rId5"/>
              <a:stretch>
                <a:fillRect/>
              </a:stretch>
            </p:blipFill>
          </mc:Choice>
          <mc:Fallback>
            <p:blipFill>
              <a:blip r:embed="rId6"/>
              <a:stretch>
                <a:fillRect/>
              </a:stretch>
            </p:blipFill>
          </mc:Fallback>
        </mc:AlternateContent>
        <p:spPr>
          <a:xfrm>
            <a:off x="3578225" y="1035050"/>
            <a:ext cx="5082596" cy="4151313"/>
          </a:xfrm>
          <a:prstGeom prst="rect">
            <a:avLst/>
          </a:prstGeom>
        </p:spPr>
      </p:pic>
      <p:graphicFrame>
        <p:nvGraphicFramePr>
          <p:cNvPr id="63498" name="Object 10"/>
          <p:cNvGraphicFramePr>
            <a:graphicFrameLocks noChangeAspect="1"/>
          </p:cNvGraphicFramePr>
          <p:nvPr/>
        </p:nvGraphicFramePr>
        <p:xfrm>
          <a:off x="2165350" y="2330450"/>
          <a:ext cx="215900" cy="234950"/>
        </p:xfrm>
        <a:graphic>
          <a:graphicData uri="http://schemas.openxmlformats.org/presentationml/2006/ole">
            <p:oleObj spid="_x0000_s63498" name="Equation" r:id="rId7" imgW="127000" imgH="127000" progId="Equation.3">
              <p:embed/>
            </p:oleObj>
          </a:graphicData>
        </a:graphic>
      </p:graphicFrame>
      <p:graphicFrame>
        <p:nvGraphicFramePr>
          <p:cNvPr id="63499" name="Object 11"/>
          <p:cNvGraphicFramePr>
            <a:graphicFrameLocks noChangeAspect="1"/>
          </p:cNvGraphicFramePr>
          <p:nvPr/>
        </p:nvGraphicFramePr>
        <p:xfrm>
          <a:off x="1200150" y="3429000"/>
          <a:ext cx="215900" cy="304800"/>
        </p:xfrm>
        <a:graphic>
          <a:graphicData uri="http://schemas.openxmlformats.org/presentationml/2006/ole">
            <p:oleObj spid="_x0000_s63499" name="Equation" r:id="rId8" imgW="127000" imgH="165100" progId="Equation.3">
              <p:embed/>
            </p:oleObj>
          </a:graphicData>
        </a:graphic>
      </p:graphicFrame>
      <p:graphicFrame>
        <p:nvGraphicFramePr>
          <p:cNvPr id="63500" name="Object 12"/>
          <p:cNvGraphicFramePr>
            <a:graphicFrameLocks noChangeAspect="1"/>
          </p:cNvGraphicFramePr>
          <p:nvPr/>
        </p:nvGraphicFramePr>
        <p:xfrm>
          <a:off x="639762" y="3409950"/>
          <a:ext cx="215900" cy="234950"/>
        </p:xfrm>
        <a:graphic>
          <a:graphicData uri="http://schemas.openxmlformats.org/presentationml/2006/ole">
            <p:oleObj spid="_x0000_s63500" name="Equation" r:id="rId9" imgW="127000" imgH="127000" progId="Equation.3">
              <p:embed/>
            </p:oleObj>
          </a:graphicData>
        </a:graphic>
      </p:graphicFrame>
      <p:graphicFrame>
        <p:nvGraphicFramePr>
          <p:cNvPr id="63501" name="Object 13"/>
          <p:cNvGraphicFramePr>
            <a:graphicFrameLocks noChangeAspect="1"/>
          </p:cNvGraphicFramePr>
          <p:nvPr/>
        </p:nvGraphicFramePr>
        <p:xfrm>
          <a:off x="531812" y="2914650"/>
          <a:ext cx="215900" cy="234950"/>
        </p:xfrm>
        <a:graphic>
          <a:graphicData uri="http://schemas.openxmlformats.org/presentationml/2006/ole">
            <p:oleObj spid="_x0000_s63501" name="Equation" r:id="rId10" imgW="127000" imgH="127000" progId="Equation.3">
              <p:embed/>
            </p:oleObj>
          </a:graphicData>
        </a:graphic>
      </p:graphicFrame>
      <p:graphicFrame>
        <p:nvGraphicFramePr>
          <p:cNvPr id="63502" name="Object 14"/>
          <p:cNvGraphicFramePr>
            <a:graphicFrameLocks noChangeAspect="1"/>
          </p:cNvGraphicFramePr>
          <p:nvPr/>
        </p:nvGraphicFramePr>
        <p:xfrm>
          <a:off x="2489200" y="2330450"/>
          <a:ext cx="215900" cy="304800"/>
        </p:xfrm>
        <a:graphic>
          <a:graphicData uri="http://schemas.openxmlformats.org/presentationml/2006/ole">
            <p:oleObj spid="_x0000_s63502" name="Equation" r:id="rId11" imgW="127000" imgH="165100" progId="Equation.3">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smtClean="0">
                <a:solidFill>
                  <a:schemeClr val="tx1"/>
                </a:solidFill>
              </a:rPr>
              <a:t>1. Drawing the regression line.</a:t>
            </a:r>
          </a:p>
          <a:p>
            <a:pPr algn="l">
              <a:spcBef>
                <a:spcPts val="0"/>
              </a:spcBef>
            </a:pPr>
            <a:r>
              <a:rPr lang="en-US" sz="1800" smtClean="0">
                <a:solidFill>
                  <a:schemeClr val="tx1"/>
                </a:solidFill>
              </a:rPr>
              <a:t>A couple more useful facts about the least squares regression line:</a:t>
            </a:r>
          </a:p>
          <a:p>
            <a:pPr algn="l">
              <a:spcBef>
                <a:spcPts val="0"/>
              </a:spcBef>
            </a:pPr>
            <a:r>
              <a:rPr lang="en-US" sz="1800" smtClean="0">
                <a:solidFill>
                  <a:schemeClr val="tx1"/>
                </a:solidFill>
              </a:rPr>
              <a:t>(a) the reg. line always goes through (    ,    ).</a:t>
            </a:r>
          </a:p>
          <a:p>
            <a:pPr algn="l">
              <a:spcBef>
                <a:spcPts val="0"/>
              </a:spcBef>
            </a:pPr>
            <a:r>
              <a:rPr lang="en-US" sz="1800" smtClean="0">
                <a:solidFill>
                  <a:schemeClr val="tx1"/>
                </a:solidFill>
              </a:rPr>
              <a:t>(b) the sum of the residuals always = 0.</a:t>
            </a:r>
          </a:p>
          <a:p>
            <a:pPr algn="l">
              <a:spcBef>
                <a:spcPts val="0"/>
              </a:spcBef>
            </a:pPr>
            <a:endParaRPr lang="en-US" sz="1800" smtClean="0">
              <a:solidFill>
                <a:schemeClr val="tx1"/>
              </a:solidFill>
            </a:endParaRPr>
          </a:p>
          <a:p>
            <a:pPr algn="l">
              <a:spcBef>
                <a:spcPts val="0"/>
              </a:spcBef>
            </a:pPr>
            <a:r>
              <a:rPr lang="en-US" sz="1800" smtClean="0">
                <a:solidFill>
                  <a:schemeClr val="tx1"/>
                </a:solidFill>
              </a:rPr>
              <a:t>Fact (a) is useful for plotting the</a:t>
            </a:r>
          </a:p>
          <a:p>
            <a:pPr algn="l">
              <a:spcBef>
                <a:spcPts val="0"/>
              </a:spcBef>
            </a:pPr>
            <a:r>
              <a:rPr lang="en-US" sz="1800" smtClean="0">
                <a:solidFill>
                  <a:schemeClr val="tx1"/>
                </a:solidFill>
              </a:rPr>
              <a:t>regression line.</a:t>
            </a:r>
          </a:p>
          <a:p>
            <a:pPr algn="l">
              <a:spcBef>
                <a:spcPts val="0"/>
              </a:spcBef>
            </a:pPr>
            <a:r>
              <a:rPr lang="en-US" sz="1800" smtClean="0">
                <a:solidFill>
                  <a:schemeClr val="tx1"/>
                </a:solidFill>
              </a:rPr>
              <a:t>Put one point at (     ,     ).							</a:t>
            </a:r>
          </a:p>
          <a:p>
            <a:pPr algn="l">
              <a:spcBef>
                <a:spcPts val="0"/>
              </a:spcBef>
            </a:pPr>
            <a:r>
              <a:rPr lang="en-US" sz="1800" smtClean="0">
                <a:solidFill>
                  <a:schemeClr val="tx1"/>
                </a:solidFill>
              </a:rPr>
              <a:t>Choose some number c so that                                         x      </a:t>
            </a:r>
            <a:r>
              <a:rPr lang="en-US" sz="1800" b="1" baseline="40000" smtClean="0">
                <a:solidFill>
                  <a:schemeClr val="tx1"/>
                </a:solidFill>
              </a:rPr>
              <a:t>X</a:t>
            </a:r>
            <a:r>
              <a:rPr lang="en-US" sz="1800" smtClean="0">
                <a:solidFill>
                  <a:schemeClr val="tx1"/>
                </a:solidFill>
              </a:rPr>
              <a:t>              </a:t>
            </a:r>
          </a:p>
          <a:p>
            <a:pPr algn="l">
              <a:spcBef>
                <a:spcPts val="0"/>
              </a:spcBef>
            </a:pPr>
            <a:r>
              <a:rPr lang="en-US" sz="1800" smtClean="0">
                <a:solidFill>
                  <a:schemeClr val="tx1"/>
                </a:solidFill>
              </a:rPr>
              <a:t>     + c is on the graph,</a:t>
            </a:r>
          </a:p>
          <a:p>
            <a:pPr algn="l">
              <a:spcBef>
                <a:spcPts val="0"/>
              </a:spcBef>
            </a:pPr>
            <a:r>
              <a:rPr lang="en-US" sz="1800" smtClean="0">
                <a:solidFill>
                  <a:schemeClr val="tx1"/>
                </a:solidFill>
              </a:rPr>
              <a:t>and put another pt. at</a:t>
            </a:r>
          </a:p>
          <a:p>
            <a:pPr algn="l">
              <a:spcBef>
                <a:spcPts val="0"/>
              </a:spcBef>
            </a:pPr>
            <a:r>
              <a:rPr lang="en-US" sz="1800" smtClean="0">
                <a:solidFill>
                  <a:schemeClr val="tx1"/>
                </a:solidFill>
              </a:rPr>
              <a:t>(     + c,     + bc),</a:t>
            </a:r>
          </a:p>
          <a:p>
            <a:pPr algn="l">
              <a:spcBef>
                <a:spcPts val="0"/>
              </a:spcBef>
            </a:pPr>
            <a:r>
              <a:rPr lang="en-US" sz="1800" smtClean="0">
                <a:solidFill>
                  <a:schemeClr val="tx1"/>
                </a:solidFill>
              </a:rPr>
              <a:t>where b is the regression slope.</a:t>
            </a:r>
          </a:p>
          <a:p>
            <a:pPr algn="l">
              <a:spcBef>
                <a:spcPts val="0"/>
              </a:spcBef>
            </a:pPr>
            <a:r>
              <a:rPr lang="en-US" sz="1800" smtClean="0">
                <a:solidFill>
                  <a:schemeClr val="tx1"/>
                </a:solidFill>
              </a:rPr>
              <a:t>Connect the 2 points.</a:t>
            </a:r>
          </a:p>
          <a:p>
            <a:pPr algn="l">
              <a:spcBef>
                <a:spcPts val="0"/>
              </a:spcBef>
            </a:pPr>
            <a:endParaRPr lang="en-US" sz="1800" smtClean="0">
              <a:solidFill>
                <a:schemeClr val="tx1"/>
              </a:solidFill>
            </a:endParaRPr>
          </a:p>
          <a:p>
            <a:pPr algn="l">
              <a:spcBef>
                <a:spcPts val="0"/>
              </a:spcBef>
            </a:pPr>
            <a:endParaRPr lang="en-US" sz="1800" smtClean="0">
              <a:solidFill>
                <a:schemeClr val="tx1"/>
              </a:solidFill>
            </a:endParaRPr>
          </a:p>
          <a:p>
            <a:pPr algn="l">
              <a:spcBef>
                <a:spcPts val="0"/>
              </a:spcBef>
            </a:pPr>
            <a:endParaRPr lang="en-US" sz="1800" smtClean="0">
              <a:solidFill>
                <a:schemeClr val="tx1"/>
              </a:solidFill>
            </a:endParaRPr>
          </a:p>
        </p:txBody>
      </p:sp>
      <p:sp>
        <p:nvSpPr>
          <p:cNvPr id="4" name="Slide Number Placeholder 3"/>
          <p:cNvSpPr>
            <a:spLocks noGrp="1"/>
          </p:cNvSpPr>
          <p:nvPr>
            <p:ph type="sldNum" sz="quarter" idx="12"/>
          </p:nvPr>
        </p:nvSpPr>
        <p:spPr/>
        <p:txBody>
          <a:bodyPr/>
          <a:lstStyle/>
          <a:p>
            <a:fld id="{4AE023AC-EDB1-FF4F-B69A-3E49EA04DA50}" type="slidenum">
              <a:rPr lang="en-US"/>
              <a:pPr/>
              <a:t>3</a:t>
            </a:fld>
            <a:endParaRPr lang="en-US"/>
          </a:p>
        </p:txBody>
      </p:sp>
      <p:graphicFrame>
        <p:nvGraphicFramePr>
          <p:cNvPr id="63490" name="Object 2"/>
          <p:cNvGraphicFramePr>
            <a:graphicFrameLocks noChangeAspect="1"/>
          </p:cNvGraphicFramePr>
          <p:nvPr/>
        </p:nvGraphicFramePr>
        <p:xfrm>
          <a:off x="3975100" y="984250"/>
          <a:ext cx="215900" cy="234950"/>
        </p:xfrm>
        <a:graphic>
          <a:graphicData uri="http://schemas.openxmlformats.org/presentationml/2006/ole">
            <p:oleObj spid="_x0000_s73730" name="Equation" r:id="rId3" imgW="127000" imgH="127000" progId="Equation.3">
              <p:embed/>
            </p:oleObj>
          </a:graphicData>
        </a:graphic>
      </p:graphicFrame>
      <p:graphicFrame>
        <p:nvGraphicFramePr>
          <p:cNvPr id="63491" name="Object 3"/>
          <p:cNvGraphicFramePr>
            <a:graphicFrameLocks noChangeAspect="1"/>
          </p:cNvGraphicFramePr>
          <p:nvPr/>
        </p:nvGraphicFramePr>
        <p:xfrm>
          <a:off x="4203700" y="984250"/>
          <a:ext cx="215900" cy="304800"/>
        </p:xfrm>
        <a:graphic>
          <a:graphicData uri="http://schemas.openxmlformats.org/presentationml/2006/ole">
            <p:oleObj spid="_x0000_s73731" name="Equation" r:id="rId4" imgW="127000" imgH="165100" progId="Equation.3">
              <p:embed/>
            </p:oleObj>
          </a:graphicData>
        </a:graphic>
      </p:graphicFrame>
      <p:graphicFrame>
        <p:nvGraphicFramePr>
          <p:cNvPr id="63498" name="Object 10"/>
          <p:cNvGraphicFramePr>
            <a:graphicFrameLocks noChangeAspect="1"/>
          </p:cNvGraphicFramePr>
          <p:nvPr/>
        </p:nvGraphicFramePr>
        <p:xfrm>
          <a:off x="2165350" y="2330450"/>
          <a:ext cx="215900" cy="234950"/>
        </p:xfrm>
        <a:graphic>
          <a:graphicData uri="http://schemas.openxmlformats.org/presentationml/2006/ole">
            <p:oleObj spid="_x0000_s73732" name="Equation" r:id="rId5" imgW="127000" imgH="127000" progId="Equation.3">
              <p:embed/>
            </p:oleObj>
          </a:graphicData>
        </a:graphic>
      </p:graphicFrame>
      <p:graphicFrame>
        <p:nvGraphicFramePr>
          <p:cNvPr id="63499" name="Object 11"/>
          <p:cNvGraphicFramePr>
            <a:graphicFrameLocks noChangeAspect="1"/>
          </p:cNvGraphicFramePr>
          <p:nvPr/>
        </p:nvGraphicFramePr>
        <p:xfrm>
          <a:off x="1200150" y="3429000"/>
          <a:ext cx="215900" cy="304800"/>
        </p:xfrm>
        <a:graphic>
          <a:graphicData uri="http://schemas.openxmlformats.org/presentationml/2006/ole">
            <p:oleObj spid="_x0000_s73733" name="Equation" r:id="rId6" imgW="127000" imgH="165100" progId="Equation.3">
              <p:embed/>
            </p:oleObj>
          </a:graphicData>
        </a:graphic>
      </p:graphicFrame>
      <p:graphicFrame>
        <p:nvGraphicFramePr>
          <p:cNvPr id="63500" name="Object 12"/>
          <p:cNvGraphicFramePr>
            <a:graphicFrameLocks noChangeAspect="1"/>
          </p:cNvGraphicFramePr>
          <p:nvPr/>
        </p:nvGraphicFramePr>
        <p:xfrm>
          <a:off x="639762" y="3409950"/>
          <a:ext cx="215900" cy="234950"/>
        </p:xfrm>
        <a:graphic>
          <a:graphicData uri="http://schemas.openxmlformats.org/presentationml/2006/ole">
            <p:oleObj spid="_x0000_s73734" name="Equation" r:id="rId7" imgW="127000" imgH="127000" progId="Equation.3">
              <p:embed/>
            </p:oleObj>
          </a:graphicData>
        </a:graphic>
      </p:graphicFrame>
      <p:graphicFrame>
        <p:nvGraphicFramePr>
          <p:cNvPr id="63501" name="Object 13"/>
          <p:cNvGraphicFramePr>
            <a:graphicFrameLocks noChangeAspect="1"/>
          </p:cNvGraphicFramePr>
          <p:nvPr/>
        </p:nvGraphicFramePr>
        <p:xfrm>
          <a:off x="531812" y="2914650"/>
          <a:ext cx="215900" cy="234950"/>
        </p:xfrm>
        <a:graphic>
          <a:graphicData uri="http://schemas.openxmlformats.org/presentationml/2006/ole">
            <p:oleObj spid="_x0000_s73735" name="Equation" r:id="rId8" imgW="127000" imgH="127000" progId="Equation.3">
              <p:embed/>
            </p:oleObj>
          </a:graphicData>
        </a:graphic>
      </p:graphicFrame>
      <p:pic>
        <p:nvPicPr>
          <p:cNvPr id="12" name="Picture 11" descr="scatterplot6.pdf"/>
          <p:cNvPicPr>
            <a:picLocks noChangeAspect="1"/>
          </p:cNvPicPr>
          <p:nvPr/>
        </p:nvPicPr>
        <mc:AlternateContent>
          <mc:Choice xmlns:ma="http://schemas.microsoft.com/office/mac/drawingml/2008/main" Requires="ma">
            <p:blipFill>
              <a:blip r:embed="rId9"/>
              <a:stretch>
                <a:fillRect/>
              </a:stretch>
            </p:blipFill>
          </mc:Choice>
          <mc:Fallback>
            <p:blipFill>
              <a:blip r:embed="rId10"/>
              <a:stretch>
                <a:fillRect/>
              </a:stretch>
            </p:blipFill>
          </mc:Fallback>
        </mc:AlternateContent>
        <p:spPr>
          <a:xfrm>
            <a:off x="3526536" y="881634"/>
            <a:ext cx="5160264" cy="4535932"/>
          </a:xfrm>
          <a:prstGeom prst="rect">
            <a:avLst/>
          </a:prstGeom>
        </p:spPr>
      </p:pic>
      <p:graphicFrame>
        <p:nvGraphicFramePr>
          <p:cNvPr id="73736" name="Object 8"/>
          <p:cNvGraphicFramePr>
            <a:graphicFrameLocks noChangeAspect="1"/>
          </p:cNvGraphicFramePr>
          <p:nvPr/>
        </p:nvGraphicFramePr>
        <p:xfrm>
          <a:off x="2501900" y="2330450"/>
          <a:ext cx="215900" cy="304800"/>
        </p:xfrm>
        <a:graphic>
          <a:graphicData uri="http://schemas.openxmlformats.org/presentationml/2006/ole">
            <p:oleObj spid="_x0000_s73736" name="Equation" r:id="rId11" imgW="127000" imgH="165100" progId="Equation.3">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smtClean="0">
                <a:solidFill>
                  <a:schemeClr val="tx1"/>
                </a:solidFill>
              </a:rPr>
              <a:t>2. Making predictions.</a:t>
            </a:r>
          </a:p>
          <a:p>
            <a:pPr algn="l">
              <a:spcBef>
                <a:spcPts val="0"/>
              </a:spcBef>
            </a:pPr>
            <a:r>
              <a:rPr lang="en-US" sz="1800" smtClean="0">
                <a:solidFill>
                  <a:schemeClr val="tx1"/>
                </a:solidFill>
              </a:rPr>
              <a:t>Given that the regression line is     = </a:t>
            </a:r>
            <a:r>
              <a:rPr lang="en-US" sz="1800" i="1" smtClean="0">
                <a:solidFill>
                  <a:schemeClr val="tx1"/>
                </a:solidFill>
              </a:rPr>
              <a:t>a</a:t>
            </a:r>
            <a:r>
              <a:rPr lang="en-US" sz="1800" smtClean="0">
                <a:solidFill>
                  <a:schemeClr val="tx1"/>
                </a:solidFill>
              </a:rPr>
              <a:t> + </a:t>
            </a:r>
            <a:r>
              <a:rPr lang="en-US" sz="1800" i="1" smtClean="0">
                <a:solidFill>
                  <a:schemeClr val="tx1"/>
                </a:solidFill>
              </a:rPr>
              <a:t>b</a:t>
            </a:r>
            <a:r>
              <a:rPr lang="en-US" sz="1800" smtClean="0">
                <a:solidFill>
                  <a:schemeClr val="tx1"/>
                </a:solidFill>
              </a:rPr>
              <a:t> X</a:t>
            </a:r>
            <a:r>
              <a:rPr lang="en-US" sz="1800" baseline="-25000" smtClean="0">
                <a:solidFill>
                  <a:schemeClr val="tx1"/>
                </a:solidFill>
              </a:rPr>
              <a:t>i</a:t>
            </a:r>
            <a:r>
              <a:rPr lang="en-US" sz="1800" smtClean="0">
                <a:solidFill>
                  <a:schemeClr val="tx1"/>
                </a:solidFill>
              </a:rPr>
              <a:t>, where you’ve found </a:t>
            </a:r>
            <a:r>
              <a:rPr lang="en-US" sz="1800" i="1" smtClean="0">
                <a:solidFill>
                  <a:schemeClr val="tx1"/>
                </a:solidFill>
              </a:rPr>
              <a:t>a</a:t>
            </a:r>
            <a:r>
              <a:rPr lang="en-US" sz="1800" smtClean="0">
                <a:solidFill>
                  <a:schemeClr val="tx1"/>
                </a:solidFill>
              </a:rPr>
              <a:t> and </a:t>
            </a:r>
            <a:r>
              <a:rPr lang="en-US" sz="1800" i="1" smtClean="0">
                <a:solidFill>
                  <a:schemeClr val="tx1"/>
                </a:solidFill>
              </a:rPr>
              <a:t>b</a:t>
            </a:r>
            <a:r>
              <a:rPr lang="en-US" sz="1800" smtClean="0">
                <a:solidFill>
                  <a:schemeClr val="tx1"/>
                </a:solidFill>
              </a:rPr>
              <a:t>,</a:t>
            </a:r>
          </a:p>
          <a:p>
            <a:pPr algn="l">
              <a:spcBef>
                <a:spcPts val="0"/>
              </a:spcBef>
            </a:pPr>
            <a:r>
              <a:rPr lang="en-US" sz="1800" smtClean="0">
                <a:solidFill>
                  <a:schemeClr val="tx1"/>
                </a:solidFill>
              </a:rPr>
              <a:t>to make a prediction of Y for a given value of X, just plug X in for X</a:t>
            </a:r>
            <a:r>
              <a:rPr lang="en-US" sz="1800" baseline="-25000" smtClean="0">
                <a:solidFill>
                  <a:schemeClr val="tx1"/>
                </a:solidFill>
              </a:rPr>
              <a:t>i</a:t>
            </a:r>
            <a:r>
              <a:rPr lang="en-US" sz="1800" smtClean="0">
                <a:solidFill>
                  <a:schemeClr val="tx1"/>
                </a:solidFill>
              </a:rPr>
              <a:t> in the above equation.</a:t>
            </a:r>
          </a:p>
          <a:p>
            <a:pPr algn="l">
              <a:spcBef>
                <a:spcPts val="0"/>
              </a:spcBef>
            </a:pPr>
            <a:r>
              <a:rPr lang="en-US" sz="1800" smtClean="0">
                <a:solidFill>
                  <a:schemeClr val="tx1"/>
                </a:solidFill>
              </a:rPr>
              <a:t>Graphically, you can also make this prediction using the </a:t>
            </a:r>
            <a:r>
              <a:rPr lang="en-US" sz="1800" i="1" smtClean="0">
                <a:solidFill>
                  <a:schemeClr val="tx1"/>
                </a:solidFill>
              </a:rPr>
              <a:t>up and over line</a:t>
            </a:r>
            <a:r>
              <a:rPr lang="en-US" sz="1800" smtClean="0">
                <a:solidFill>
                  <a:schemeClr val="tx1"/>
                </a:solidFill>
              </a:rPr>
              <a:t>, i.e. by drawing the corresponding vertical line on the scatterplot, seeing where it intersects the regression line, and then drawing the corresponding horizontal line and seeing where it intersects the y axis.</a:t>
            </a:r>
          </a:p>
          <a:p>
            <a:pPr algn="l">
              <a:spcBef>
                <a:spcPts val="0"/>
              </a:spcBef>
            </a:pPr>
            <a:endParaRPr lang="en-US" sz="1800" smtClean="0">
              <a:solidFill>
                <a:schemeClr val="tx1"/>
              </a:solidFill>
            </a:endParaRPr>
          </a:p>
          <a:p>
            <a:pPr algn="l">
              <a:spcBef>
                <a:spcPts val="0"/>
              </a:spcBef>
            </a:pPr>
            <a:r>
              <a:rPr lang="en-US" sz="1800" smtClean="0">
                <a:solidFill>
                  <a:schemeClr val="tx1"/>
                </a:solidFill>
              </a:rPr>
              <a:t>For instance, on this</a:t>
            </a:r>
          </a:p>
          <a:p>
            <a:pPr algn="l">
              <a:spcBef>
                <a:spcPts val="0"/>
              </a:spcBef>
            </a:pPr>
            <a:r>
              <a:rPr lang="en-US" sz="1800" smtClean="0">
                <a:solidFill>
                  <a:schemeClr val="tx1"/>
                </a:solidFill>
              </a:rPr>
              <a:t>scatterplot, to make a </a:t>
            </a:r>
          </a:p>
          <a:p>
            <a:pPr algn="l">
              <a:spcBef>
                <a:spcPts val="0"/>
              </a:spcBef>
            </a:pPr>
            <a:r>
              <a:rPr lang="en-US" sz="1800" smtClean="0">
                <a:solidFill>
                  <a:schemeClr val="tx1"/>
                </a:solidFill>
              </a:rPr>
              <a:t>prediction for X = 1.8, </a:t>
            </a:r>
          </a:p>
          <a:p>
            <a:pPr algn="l">
              <a:spcBef>
                <a:spcPts val="0"/>
              </a:spcBef>
            </a:pPr>
            <a:r>
              <a:rPr lang="en-US" sz="1800" smtClean="0">
                <a:solidFill>
                  <a:schemeClr val="tx1"/>
                </a:solidFill>
              </a:rPr>
              <a:t>draw the red vertical </a:t>
            </a:r>
          </a:p>
          <a:p>
            <a:pPr algn="l">
              <a:spcBef>
                <a:spcPts val="0"/>
              </a:spcBef>
            </a:pPr>
            <a:r>
              <a:rPr lang="en-US" sz="1800" smtClean="0">
                <a:solidFill>
                  <a:schemeClr val="tx1"/>
                </a:solidFill>
              </a:rPr>
              <a:t>line X = 1.8, see where</a:t>
            </a:r>
          </a:p>
          <a:p>
            <a:pPr algn="l">
              <a:spcBef>
                <a:spcPts val="0"/>
              </a:spcBef>
            </a:pPr>
            <a:r>
              <a:rPr lang="en-US" sz="1800" smtClean="0">
                <a:solidFill>
                  <a:schemeClr val="tx1"/>
                </a:solidFill>
              </a:rPr>
              <a:t>it intersects the reg. line,</a:t>
            </a:r>
          </a:p>
          <a:p>
            <a:pPr algn="l">
              <a:spcBef>
                <a:spcPts val="0"/>
              </a:spcBef>
            </a:pPr>
            <a:r>
              <a:rPr lang="en-US" sz="1800" smtClean="0">
                <a:solidFill>
                  <a:schemeClr val="tx1"/>
                </a:solidFill>
              </a:rPr>
              <a:t>and then draw a horizontal</a:t>
            </a:r>
          </a:p>
          <a:p>
            <a:pPr algn="l">
              <a:spcBef>
                <a:spcPts val="0"/>
              </a:spcBef>
            </a:pPr>
            <a:r>
              <a:rPr lang="en-US" sz="1800" smtClean="0">
                <a:solidFill>
                  <a:schemeClr val="tx1"/>
                </a:solidFill>
              </a:rPr>
              <a:t>line from there to see the</a:t>
            </a:r>
          </a:p>
          <a:p>
            <a:pPr algn="l">
              <a:spcBef>
                <a:spcPts val="0"/>
              </a:spcBef>
            </a:pPr>
            <a:r>
              <a:rPr lang="en-US" sz="1800" smtClean="0">
                <a:solidFill>
                  <a:schemeClr val="tx1"/>
                </a:solidFill>
              </a:rPr>
              <a:t>corresponding y value. </a:t>
            </a:r>
          </a:p>
          <a:p>
            <a:pPr algn="l">
              <a:spcBef>
                <a:spcPts val="0"/>
              </a:spcBef>
            </a:pPr>
            <a:r>
              <a:rPr lang="en-US" sz="1800" smtClean="0">
                <a:solidFill>
                  <a:schemeClr val="tx1"/>
                </a:solidFill>
              </a:rPr>
              <a:t>Here,     = 11.5.</a:t>
            </a:r>
          </a:p>
          <a:p>
            <a:pPr algn="l">
              <a:spcBef>
                <a:spcPts val="0"/>
              </a:spcBef>
            </a:pPr>
            <a:endParaRPr lang="en-US" sz="1800" smtClean="0">
              <a:solidFill>
                <a:schemeClr val="tx1"/>
              </a:solidFill>
            </a:endParaRPr>
          </a:p>
          <a:p>
            <a:pPr algn="l">
              <a:spcBef>
                <a:spcPts val="0"/>
              </a:spcBef>
            </a:pPr>
            <a:r>
              <a:rPr lang="en-US" sz="1800" smtClean="0">
                <a:solidFill>
                  <a:schemeClr val="tx1"/>
                </a:solidFill>
              </a:rPr>
              <a:t>Note that, for pure prediction, you don’t really care</a:t>
            </a:r>
          </a:p>
          <a:p>
            <a:pPr algn="l">
              <a:spcBef>
                <a:spcPts val="0"/>
              </a:spcBef>
            </a:pPr>
            <a:r>
              <a:rPr lang="en-US" sz="1800" smtClean="0">
                <a:solidFill>
                  <a:schemeClr val="tx1"/>
                </a:solidFill>
              </a:rPr>
              <a:t>about confounding factors. If it works, it works. Confounding is a problem when trying to infer causation though. e.g. ice cream sales and crime.  </a:t>
            </a:r>
          </a:p>
          <a:p>
            <a:pPr algn="l">
              <a:spcBef>
                <a:spcPts val="0"/>
              </a:spcBef>
            </a:pPr>
            <a:endParaRPr lang="en-US" sz="1800" smtClean="0">
              <a:solidFill>
                <a:schemeClr val="tx1"/>
              </a:solidFill>
            </a:endParaRPr>
          </a:p>
        </p:txBody>
      </p:sp>
      <p:sp>
        <p:nvSpPr>
          <p:cNvPr id="4" name="Slide Number Placeholder 3"/>
          <p:cNvSpPr>
            <a:spLocks noGrp="1"/>
          </p:cNvSpPr>
          <p:nvPr>
            <p:ph type="sldNum" sz="quarter" idx="12"/>
          </p:nvPr>
        </p:nvSpPr>
        <p:spPr/>
        <p:txBody>
          <a:bodyPr/>
          <a:lstStyle/>
          <a:p>
            <a:fld id="{4AE023AC-EDB1-FF4F-B69A-3E49EA04DA50}" type="slidenum">
              <a:rPr lang="en-US"/>
              <a:pPr/>
              <a:t>4</a:t>
            </a:fld>
            <a:endParaRPr lang="en-US"/>
          </a:p>
        </p:txBody>
      </p:sp>
      <p:graphicFrame>
        <p:nvGraphicFramePr>
          <p:cNvPr id="74761" name="Object 9"/>
          <p:cNvGraphicFramePr>
            <a:graphicFrameLocks noChangeAspect="1"/>
          </p:cNvGraphicFramePr>
          <p:nvPr/>
        </p:nvGraphicFramePr>
        <p:xfrm>
          <a:off x="3468687" y="655638"/>
          <a:ext cx="193675" cy="328612"/>
        </p:xfrm>
        <a:graphic>
          <a:graphicData uri="http://schemas.openxmlformats.org/presentationml/2006/ole">
            <p:oleObj spid="_x0000_s74761" name="Equation" r:id="rId3" imgW="114300" imgH="177800" progId="Equation.3">
              <p:embed/>
            </p:oleObj>
          </a:graphicData>
        </a:graphic>
      </p:graphicFrame>
      <p:pic>
        <p:nvPicPr>
          <p:cNvPr id="13" name="Picture 12" descr="scatterplot6.pdf"/>
          <p:cNvPicPr>
            <a:picLocks noChangeAspect="1"/>
          </p:cNvPicPr>
          <p:nvPr/>
        </p:nvPicPr>
        <mc:AlternateContent>
          <mc:Choice xmlns:ma="http://schemas.microsoft.com/office/mac/drawingml/2008/main" Requires="ma">
            <p:blipFill>
              <a:blip r:embed="rId4"/>
              <a:stretch>
                <a:fillRect/>
              </a:stretch>
            </p:blipFill>
          </mc:Choice>
          <mc:Fallback>
            <p:blipFill>
              <a:blip r:embed="rId5"/>
              <a:stretch>
                <a:fillRect/>
              </a:stretch>
            </p:blipFill>
          </mc:Fallback>
        </mc:AlternateContent>
        <p:spPr>
          <a:xfrm>
            <a:off x="2713736" y="1516634"/>
            <a:ext cx="5160264" cy="4535932"/>
          </a:xfrm>
          <a:prstGeom prst="rect">
            <a:avLst/>
          </a:prstGeom>
        </p:spPr>
      </p:pic>
      <p:cxnSp>
        <p:nvCxnSpPr>
          <p:cNvPr id="15" name="Straight Connector 14"/>
          <p:cNvCxnSpPr/>
          <p:nvPr/>
        </p:nvCxnSpPr>
        <p:spPr>
          <a:xfrm rot="5400000">
            <a:off x="5626100" y="3670300"/>
            <a:ext cx="2514600" cy="1588"/>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V="1">
            <a:off x="3263900" y="2933700"/>
            <a:ext cx="4279900" cy="101600"/>
          </a:xfrm>
          <a:prstGeom prst="line">
            <a:avLst/>
          </a:prstGeom>
        </p:spPr>
        <p:style>
          <a:lnRef idx="2">
            <a:schemeClr val="accent1"/>
          </a:lnRef>
          <a:fillRef idx="0">
            <a:schemeClr val="accent1"/>
          </a:fillRef>
          <a:effectRef idx="1">
            <a:schemeClr val="accent1"/>
          </a:effectRef>
          <a:fontRef idx="minor">
            <a:schemeClr val="tx1"/>
          </a:fontRef>
        </p:style>
      </p:cxnSp>
      <p:graphicFrame>
        <p:nvGraphicFramePr>
          <p:cNvPr id="74762" name="Object 10"/>
          <p:cNvGraphicFramePr>
            <a:graphicFrameLocks noChangeAspect="1"/>
          </p:cNvGraphicFramePr>
          <p:nvPr/>
        </p:nvGraphicFramePr>
        <p:xfrm>
          <a:off x="1076326" y="5067300"/>
          <a:ext cx="193675" cy="328612"/>
        </p:xfrm>
        <a:graphic>
          <a:graphicData uri="http://schemas.openxmlformats.org/presentationml/2006/ole">
            <p:oleObj spid="_x0000_s74762" name="Equation" r:id="rId6" imgW="114300" imgH="177800" progId="Equation.3">
              <p:embed/>
            </p:oleObj>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smtClean="0">
                <a:solidFill>
                  <a:schemeClr val="tx1"/>
                </a:solidFill>
              </a:rPr>
              <a:t>3. Interpreting b and r.</a:t>
            </a:r>
          </a:p>
          <a:p>
            <a:pPr algn="l">
              <a:spcBef>
                <a:spcPts val="0"/>
              </a:spcBef>
            </a:pPr>
            <a:r>
              <a:rPr lang="en-US" sz="1800" smtClean="0">
                <a:solidFill>
                  <a:schemeClr val="tx1"/>
                </a:solidFill>
              </a:rPr>
              <a:t>The correlation, r,  tells you the strength of the linear relationship between X and Y. If the points fall exactly on a line sloping up, then r is exactly 1, and if the line slopes down, then r = -1.</a:t>
            </a:r>
          </a:p>
          <a:p>
            <a:pPr algn="l">
              <a:spcBef>
                <a:spcPts val="0"/>
              </a:spcBef>
            </a:pPr>
            <a:endParaRPr lang="en-US" sz="1800" smtClean="0">
              <a:solidFill>
                <a:schemeClr val="tx1"/>
              </a:solidFill>
            </a:endParaRPr>
          </a:p>
          <a:p>
            <a:pPr algn="l">
              <a:spcBef>
                <a:spcPts val="0"/>
              </a:spcBef>
            </a:pPr>
            <a:r>
              <a:rPr lang="en-US" sz="1800" smtClean="0">
                <a:solidFill>
                  <a:schemeClr val="tx1"/>
                </a:solidFill>
              </a:rPr>
              <a:t>The slope, b, of the regression line tells you how much your predicted y value,    , would increase if you increase X by one unit. Note that neither tells you anything about causation, especially if the data are observational rather than experimental. But if you are interested in prediction rather than in causation, b is extremely important.</a:t>
            </a:r>
          </a:p>
          <a:p>
            <a:pPr algn="l">
              <a:spcBef>
                <a:spcPts val="0"/>
              </a:spcBef>
            </a:pPr>
            <a:endParaRPr lang="en-US" sz="1800" smtClean="0">
              <a:solidFill>
                <a:schemeClr val="tx1"/>
              </a:solidFill>
            </a:endParaRPr>
          </a:p>
          <a:p>
            <a:pPr algn="l">
              <a:spcBef>
                <a:spcPts val="0"/>
              </a:spcBef>
            </a:pPr>
            <a:r>
              <a:rPr lang="en-US" sz="1800" smtClean="0">
                <a:solidFill>
                  <a:schemeClr val="tx1"/>
                </a:solidFill>
              </a:rPr>
              <a:t>To say that the relationship between X and Y is causal would mean that if you increase X by one unit, and everything else is held constant, then you actually increase that person’s Y value by 1 unit.</a:t>
            </a:r>
          </a:p>
          <a:p>
            <a:pPr algn="l">
              <a:spcBef>
                <a:spcPts val="0"/>
              </a:spcBef>
            </a:pPr>
            <a:endParaRPr lang="en-US" sz="1800" smtClean="0">
              <a:solidFill>
                <a:schemeClr val="tx1"/>
              </a:solidFill>
            </a:endParaRPr>
          </a:p>
          <a:p>
            <a:pPr algn="l">
              <a:spcBef>
                <a:spcPts val="0"/>
              </a:spcBef>
            </a:pPr>
            <a:r>
              <a:rPr lang="en-US" sz="1800" smtClean="0">
                <a:solidFill>
                  <a:schemeClr val="tx1"/>
                </a:solidFill>
              </a:rPr>
              <a:t>The regression line is     = </a:t>
            </a:r>
            <a:r>
              <a:rPr lang="en-US" sz="1800" i="1" smtClean="0">
                <a:solidFill>
                  <a:schemeClr val="tx1"/>
                </a:solidFill>
              </a:rPr>
              <a:t>a</a:t>
            </a:r>
            <a:r>
              <a:rPr lang="en-US" sz="1800" smtClean="0">
                <a:solidFill>
                  <a:schemeClr val="tx1"/>
                </a:solidFill>
              </a:rPr>
              <a:t> + </a:t>
            </a:r>
            <a:r>
              <a:rPr lang="en-US" sz="1800" i="1" smtClean="0">
                <a:solidFill>
                  <a:schemeClr val="tx1"/>
                </a:solidFill>
              </a:rPr>
              <a:t>b</a:t>
            </a:r>
            <a:r>
              <a:rPr lang="en-US" sz="1800" smtClean="0">
                <a:solidFill>
                  <a:schemeClr val="tx1"/>
                </a:solidFill>
              </a:rPr>
              <a:t> X</a:t>
            </a:r>
            <a:r>
              <a:rPr lang="en-US" sz="1800" baseline="-25000" smtClean="0">
                <a:solidFill>
                  <a:schemeClr val="tx1"/>
                </a:solidFill>
              </a:rPr>
              <a:t>i</a:t>
            </a:r>
            <a:r>
              <a:rPr lang="en-US" sz="1800" smtClean="0">
                <a:solidFill>
                  <a:schemeClr val="tx1"/>
                </a:solidFill>
              </a:rPr>
              <a:t>.</a:t>
            </a:r>
          </a:p>
          <a:p>
            <a:pPr algn="l">
              <a:spcBef>
                <a:spcPts val="0"/>
              </a:spcBef>
            </a:pPr>
            <a:r>
              <a:rPr lang="en-US" sz="1800" smtClean="0">
                <a:solidFill>
                  <a:schemeClr val="tx1"/>
                </a:solidFill>
              </a:rPr>
              <a:t>b = rs</a:t>
            </a:r>
            <a:r>
              <a:rPr lang="en-US" sz="1800" baseline="-25000" smtClean="0">
                <a:solidFill>
                  <a:schemeClr val="tx1"/>
                </a:solidFill>
              </a:rPr>
              <a:t>y</a:t>
            </a:r>
            <a:r>
              <a:rPr lang="en-US" sz="1800" smtClean="0">
                <a:solidFill>
                  <a:schemeClr val="tx1"/>
                </a:solidFill>
              </a:rPr>
              <a:t>/s</a:t>
            </a:r>
            <a:r>
              <a:rPr lang="en-US" sz="1800" baseline="-25000" smtClean="0">
                <a:solidFill>
                  <a:schemeClr val="tx1"/>
                </a:solidFill>
              </a:rPr>
              <a:t>x</a:t>
            </a:r>
            <a:r>
              <a:rPr lang="en-US" sz="1800" smtClean="0">
                <a:solidFill>
                  <a:schemeClr val="tx1"/>
                </a:solidFill>
              </a:rPr>
              <a:t>.</a:t>
            </a:r>
          </a:p>
          <a:p>
            <a:pPr algn="l">
              <a:spcBef>
                <a:spcPts val="0"/>
              </a:spcBef>
            </a:pPr>
            <a:r>
              <a:rPr lang="en-US" sz="1800" smtClean="0">
                <a:solidFill>
                  <a:schemeClr val="tx1"/>
                </a:solidFill>
              </a:rPr>
              <a:t>a =      - b   . </a:t>
            </a:r>
          </a:p>
          <a:p>
            <a:pPr algn="l">
              <a:spcBef>
                <a:spcPts val="0"/>
              </a:spcBef>
            </a:pPr>
            <a:endParaRPr lang="en-US" sz="1800" smtClean="0">
              <a:solidFill>
                <a:schemeClr val="tx1"/>
              </a:solidFill>
            </a:endParaRPr>
          </a:p>
        </p:txBody>
      </p:sp>
      <p:sp>
        <p:nvSpPr>
          <p:cNvPr id="4" name="Slide Number Placeholder 3"/>
          <p:cNvSpPr>
            <a:spLocks noGrp="1"/>
          </p:cNvSpPr>
          <p:nvPr>
            <p:ph type="sldNum" sz="quarter" idx="12"/>
          </p:nvPr>
        </p:nvSpPr>
        <p:spPr/>
        <p:txBody>
          <a:bodyPr/>
          <a:lstStyle/>
          <a:p>
            <a:fld id="{4AE023AC-EDB1-FF4F-B69A-3E49EA04DA50}" type="slidenum">
              <a:rPr lang="en-US"/>
              <a:pPr/>
              <a:t>5</a:t>
            </a:fld>
            <a:endParaRPr lang="en-US"/>
          </a:p>
        </p:txBody>
      </p:sp>
      <p:graphicFrame>
        <p:nvGraphicFramePr>
          <p:cNvPr id="74761" name="Object 9"/>
          <p:cNvGraphicFramePr>
            <a:graphicFrameLocks noChangeAspect="1"/>
          </p:cNvGraphicFramePr>
          <p:nvPr/>
        </p:nvGraphicFramePr>
        <p:xfrm>
          <a:off x="7769225" y="1741488"/>
          <a:ext cx="193675" cy="328612"/>
        </p:xfrm>
        <a:graphic>
          <a:graphicData uri="http://schemas.openxmlformats.org/presentationml/2006/ole">
            <p:oleObj spid="_x0000_s75778" name="Equation" r:id="rId3" imgW="114300" imgH="177800" progId="Equation.3">
              <p:embed/>
            </p:oleObj>
          </a:graphicData>
        </a:graphic>
      </p:graphicFrame>
      <p:pic>
        <p:nvPicPr>
          <p:cNvPr id="13" name="Picture 12" descr="scatterplot6.pdf"/>
          <p:cNvPicPr>
            <a:picLocks noChangeAspect="1"/>
          </p:cNvPicPr>
          <p:nvPr/>
        </p:nvPicPr>
        <mc:AlternateContent>
          <mc:Choice xmlns:ma="http://schemas.microsoft.com/office/mac/drawingml/2008/main" Requires="ma">
            <p:blipFill>
              <a:blip r:embed="rId4"/>
              <a:stretch>
                <a:fillRect/>
              </a:stretch>
            </p:blipFill>
          </mc:Choice>
          <mc:Fallback>
            <p:blipFill>
              <a:blip r:embed="rId5"/>
              <a:stretch>
                <a:fillRect/>
              </a:stretch>
            </p:blipFill>
          </mc:Fallback>
        </mc:AlternateContent>
        <p:spPr>
          <a:xfrm>
            <a:off x="3501136" y="3695700"/>
            <a:ext cx="4753864" cy="2482498"/>
          </a:xfrm>
          <a:prstGeom prst="rect">
            <a:avLst/>
          </a:prstGeom>
        </p:spPr>
      </p:pic>
      <p:graphicFrame>
        <p:nvGraphicFramePr>
          <p:cNvPr id="75780" name="Object 4"/>
          <p:cNvGraphicFramePr>
            <a:graphicFrameLocks noChangeAspect="1"/>
          </p:cNvGraphicFramePr>
          <p:nvPr/>
        </p:nvGraphicFramePr>
        <p:xfrm>
          <a:off x="2524125" y="4229100"/>
          <a:ext cx="193675" cy="328612"/>
        </p:xfrm>
        <a:graphic>
          <a:graphicData uri="http://schemas.openxmlformats.org/presentationml/2006/ole">
            <p:oleObj spid="_x0000_s75780" name="Equation" r:id="rId6" imgW="114300" imgH="177800" progId="Equation.3">
              <p:embed/>
            </p:oleObj>
          </a:graphicData>
        </a:graphic>
      </p:graphicFrame>
      <p:graphicFrame>
        <p:nvGraphicFramePr>
          <p:cNvPr id="75781" name="Object 5"/>
          <p:cNvGraphicFramePr>
            <a:graphicFrameLocks noChangeAspect="1"/>
          </p:cNvGraphicFramePr>
          <p:nvPr/>
        </p:nvGraphicFramePr>
        <p:xfrm>
          <a:off x="825500" y="4808537"/>
          <a:ext cx="215900" cy="304800"/>
        </p:xfrm>
        <a:graphic>
          <a:graphicData uri="http://schemas.openxmlformats.org/presentationml/2006/ole">
            <p:oleObj spid="_x0000_s75781" name="Equation" r:id="rId7" imgW="127000" imgH="165100" progId="Equation.3">
              <p:embed/>
            </p:oleObj>
          </a:graphicData>
        </a:graphic>
      </p:graphicFrame>
      <p:graphicFrame>
        <p:nvGraphicFramePr>
          <p:cNvPr id="75782" name="Object 6"/>
          <p:cNvGraphicFramePr>
            <a:graphicFrameLocks noChangeAspect="1"/>
          </p:cNvGraphicFramePr>
          <p:nvPr/>
        </p:nvGraphicFramePr>
        <p:xfrm>
          <a:off x="1308100" y="4808537"/>
          <a:ext cx="215900" cy="233363"/>
        </p:xfrm>
        <a:graphic>
          <a:graphicData uri="http://schemas.openxmlformats.org/presentationml/2006/ole">
            <p:oleObj spid="_x0000_s75782" name="Equation" r:id="rId8" imgW="127000" imgH="127000" progId="Equation.3">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smtClean="0">
                <a:solidFill>
                  <a:schemeClr val="tx1"/>
                </a:solidFill>
              </a:rPr>
              <a:t>Now we will talk about ways to assess how well the regression line fits.</a:t>
            </a:r>
          </a:p>
          <a:p>
            <a:pPr algn="l">
              <a:spcBef>
                <a:spcPts val="0"/>
              </a:spcBef>
            </a:pPr>
            <a:endParaRPr lang="en-US" sz="1800" smtClean="0">
              <a:solidFill>
                <a:schemeClr val="tx1"/>
              </a:solidFill>
            </a:endParaRPr>
          </a:p>
          <a:p>
            <a:pPr algn="l">
              <a:spcBef>
                <a:spcPts val="0"/>
              </a:spcBef>
            </a:pPr>
            <a:r>
              <a:rPr lang="en-US" sz="1800" smtClean="0">
                <a:solidFill>
                  <a:schemeClr val="tx1"/>
                </a:solidFill>
              </a:rPr>
              <a:t>4. </a:t>
            </a:r>
            <a:r>
              <a:rPr lang="en-US" sz="1800">
                <a:solidFill>
                  <a:schemeClr val="tx1"/>
                </a:solidFill>
                <a:latin typeface="Helvetica"/>
              </a:rPr>
              <a:t>RMS residual.</a:t>
            </a:r>
          </a:p>
          <a:p>
            <a:pPr algn="l">
              <a:spcBef>
                <a:spcPts val="0"/>
              </a:spcBef>
            </a:pPr>
            <a:endParaRPr lang="en-US" sz="1800">
              <a:solidFill>
                <a:schemeClr val="tx1"/>
              </a:solidFill>
              <a:latin typeface="Helvetica"/>
            </a:endParaRPr>
          </a:p>
          <a:p>
            <a:pPr algn="l">
              <a:spcBef>
                <a:spcPts val="0"/>
              </a:spcBef>
            </a:pPr>
            <a:r>
              <a:rPr lang="en-US" sz="1800">
                <a:solidFill>
                  <a:schemeClr val="tx1"/>
                </a:solidFill>
                <a:latin typeface="Helvetica"/>
              </a:rPr>
              <a:t>RMS means </a:t>
            </a:r>
            <a:r>
              <a:rPr lang="en-US" sz="1800" i="1">
                <a:solidFill>
                  <a:schemeClr val="tx1"/>
                </a:solidFill>
                <a:latin typeface="Helvetica"/>
              </a:rPr>
              <a:t>root mean square</a:t>
            </a:r>
            <a:r>
              <a:rPr lang="en-US" sz="1800">
                <a:solidFill>
                  <a:schemeClr val="tx1"/>
                </a:solidFill>
                <a:latin typeface="Helvetica"/>
              </a:rPr>
              <a:t>. The RMS of a bunch of numbers is found by taking those numbers, squaring them, taking the mean of those squares, and then taking the square root of that mean.</a:t>
            </a:r>
          </a:p>
          <a:p>
            <a:pPr algn="l">
              <a:spcBef>
                <a:spcPts val="0"/>
              </a:spcBef>
            </a:pPr>
            <a:r>
              <a:rPr lang="en-US" sz="1800">
                <a:solidFill>
                  <a:schemeClr val="tx1"/>
                </a:solidFill>
                <a:latin typeface="Helvetica"/>
              </a:rPr>
              <a:t>e.g. RMS{-1,2,-3,4,10} = √ mean {(-1)</a:t>
            </a:r>
            <a:r>
              <a:rPr lang="en-US" sz="1800" baseline="30000">
                <a:solidFill>
                  <a:schemeClr val="tx1"/>
                </a:solidFill>
                <a:latin typeface="Helvetica"/>
              </a:rPr>
              <a:t>2</a:t>
            </a:r>
            <a:r>
              <a:rPr lang="en-US" sz="1800">
                <a:solidFill>
                  <a:schemeClr val="tx1"/>
                </a:solidFill>
                <a:latin typeface="Helvetica"/>
              </a:rPr>
              <a:t>, 2</a:t>
            </a:r>
            <a:r>
              <a:rPr lang="en-US" sz="1800" baseline="30000">
                <a:solidFill>
                  <a:schemeClr val="tx1"/>
                </a:solidFill>
                <a:latin typeface="Helvetica"/>
              </a:rPr>
              <a:t>2</a:t>
            </a:r>
            <a:r>
              <a:rPr lang="en-US" sz="1800">
                <a:solidFill>
                  <a:schemeClr val="tx1"/>
                </a:solidFill>
                <a:latin typeface="Helvetica"/>
              </a:rPr>
              <a:t>, (-3)</a:t>
            </a:r>
            <a:r>
              <a:rPr lang="en-US" sz="1800" baseline="30000">
                <a:solidFill>
                  <a:schemeClr val="tx1"/>
                </a:solidFill>
                <a:latin typeface="Helvetica"/>
              </a:rPr>
              <a:t>2</a:t>
            </a:r>
            <a:r>
              <a:rPr lang="en-US" sz="1800">
                <a:solidFill>
                  <a:schemeClr val="tx1"/>
                </a:solidFill>
                <a:latin typeface="Helvetica"/>
              </a:rPr>
              <a:t>, 4</a:t>
            </a:r>
            <a:r>
              <a:rPr lang="en-US" sz="1800" baseline="30000">
                <a:solidFill>
                  <a:schemeClr val="tx1"/>
                </a:solidFill>
                <a:latin typeface="Helvetica"/>
              </a:rPr>
              <a:t>2</a:t>
            </a:r>
            <a:r>
              <a:rPr lang="en-US" sz="1800">
                <a:solidFill>
                  <a:schemeClr val="tx1"/>
                </a:solidFill>
                <a:latin typeface="Helvetica"/>
              </a:rPr>
              <a:t>, 10</a:t>
            </a:r>
            <a:r>
              <a:rPr lang="en-US" sz="1800" baseline="30000">
                <a:solidFill>
                  <a:schemeClr val="tx1"/>
                </a:solidFill>
                <a:latin typeface="Helvetica"/>
              </a:rPr>
              <a:t>2</a:t>
            </a:r>
            <a:r>
              <a:rPr lang="en-US" sz="1800">
                <a:solidFill>
                  <a:schemeClr val="tx1"/>
                </a:solidFill>
                <a:latin typeface="Helvetica"/>
              </a:rPr>
              <a:t>} = √ mean{1,4,9,16,100} </a:t>
            </a:r>
          </a:p>
          <a:p>
            <a:pPr algn="l">
              <a:spcBef>
                <a:spcPts val="0"/>
              </a:spcBef>
            </a:pPr>
            <a:r>
              <a:rPr lang="en-US" sz="1800">
                <a:solidFill>
                  <a:schemeClr val="tx1"/>
                </a:solidFill>
                <a:latin typeface="Helvetica"/>
              </a:rPr>
              <a:t>= √ 26 ~ 5.10.</a:t>
            </a:r>
          </a:p>
          <a:p>
            <a:pPr algn="l">
              <a:spcBef>
                <a:spcPts val="0"/>
              </a:spcBef>
            </a:pPr>
            <a:endParaRPr lang="en-US" sz="1800">
              <a:solidFill>
                <a:schemeClr val="tx1"/>
              </a:solidFill>
              <a:latin typeface="Helvetica"/>
            </a:endParaRPr>
          </a:p>
          <a:p>
            <a:pPr algn="l">
              <a:spcBef>
                <a:spcPts val="0"/>
              </a:spcBef>
            </a:pPr>
            <a:r>
              <a:rPr lang="en-US" sz="1800">
                <a:solidFill>
                  <a:schemeClr val="tx1"/>
                </a:solidFill>
                <a:latin typeface="Helvetica"/>
              </a:rPr>
              <a:t>The RMS of some numbers indicates the </a:t>
            </a:r>
            <a:r>
              <a:rPr lang="en-US" sz="1800" i="1">
                <a:solidFill>
                  <a:schemeClr val="tx1"/>
                </a:solidFill>
                <a:latin typeface="Helvetica"/>
              </a:rPr>
              <a:t>typical size</a:t>
            </a:r>
            <a:r>
              <a:rPr lang="en-US" sz="1800">
                <a:solidFill>
                  <a:schemeClr val="tx1"/>
                </a:solidFill>
                <a:latin typeface="Helvetica"/>
              </a:rPr>
              <a:t> (or abs. value) of the numbers. For instance, </a:t>
            </a:r>
            <a:r>
              <a:rPr lang="en-US" sz="1800">
                <a:solidFill>
                  <a:schemeClr val="tx1"/>
                </a:solidFill>
                <a:latin typeface="Symbol"/>
              </a:rPr>
              <a:t>s</a:t>
            </a:r>
            <a:r>
              <a:rPr lang="en-US" sz="1800">
                <a:solidFill>
                  <a:schemeClr val="tx1"/>
                </a:solidFill>
                <a:latin typeface="Helvetica"/>
              </a:rPr>
              <a:t> is the RMS of the deviations from µ.</a:t>
            </a:r>
          </a:p>
          <a:p>
            <a:pPr algn="l">
              <a:spcBef>
                <a:spcPts val="0"/>
              </a:spcBef>
            </a:pPr>
            <a:endParaRPr lang="en-US" sz="1800" smtClean="0">
              <a:solidFill>
                <a:schemeClr val="tx1"/>
              </a:solidFill>
              <a:latin typeface="Helvetica"/>
            </a:endParaRPr>
          </a:p>
          <a:p>
            <a:pPr algn="l">
              <a:spcBef>
                <a:spcPts val="0"/>
              </a:spcBef>
            </a:pPr>
            <a:r>
              <a:rPr lang="en-US" sz="1800" smtClean="0">
                <a:solidFill>
                  <a:schemeClr val="tx1"/>
                </a:solidFill>
                <a:latin typeface="Helvetica"/>
              </a:rPr>
              <a:t>Thus the RMS of the residuals, Y</a:t>
            </a:r>
            <a:r>
              <a:rPr lang="en-US" sz="1800" baseline="-25000" smtClean="0">
                <a:solidFill>
                  <a:schemeClr val="tx1"/>
                </a:solidFill>
              </a:rPr>
              <a:t>i</a:t>
            </a:r>
            <a:r>
              <a:rPr lang="en-US" sz="1800" smtClean="0">
                <a:solidFill>
                  <a:schemeClr val="tx1"/>
                </a:solidFill>
                <a:latin typeface="Helvetica"/>
              </a:rPr>
              <a:t> -   </a:t>
            </a:r>
            <a:r>
              <a:rPr lang="en-US" sz="1800" baseline="-25000" smtClean="0">
                <a:solidFill>
                  <a:schemeClr val="tx1"/>
                </a:solidFill>
              </a:rPr>
              <a:t>i</a:t>
            </a:r>
            <a:r>
              <a:rPr lang="en-US" sz="1800" smtClean="0">
                <a:solidFill>
                  <a:schemeClr val="tx1"/>
                </a:solidFill>
                <a:latin typeface="Helvetica"/>
              </a:rPr>
              <a:t> , tells us the typical size of these residuals, which indicates how far off our regression predictions would typically be. </a:t>
            </a:r>
          </a:p>
          <a:p>
            <a:pPr algn="l">
              <a:spcBef>
                <a:spcPts val="0"/>
              </a:spcBef>
            </a:pPr>
            <a:r>
              <a:rPr lang="en-US" sz="1800" smtClean="0">
                <a:solidFill>
                  <a:schemeClr val="tx1"/>
                </a:solidFill>
                <a:latin typeface="Helvetica"/>
              </a:rPr>
              <a:t>Smaller RMS residual indicates better fit.</a:t>
            </a:r>
          </a:p>
          <a:p>
            <a:pPr algn="l">
              <a:spcBef>
                <a:spcPts val="0"/>
              </a:spcBef>
            </a:pPr>
            <a:endParaRPr lang="en-US" sz="1800" smtClean="0">
              <a:solidFill>
                <a:schemeClr val="tx1"/>
              </a:solidFill>
              <a:latin typeface="Helvetica"/>
            </a:endParaRPr>
          </a:p>
          <a:p>
            <a:pPr algn="l">
              <a:spcBef>
                <a:spcPts val="0"/>
              </a:spcBef>
            </a:pPr>
            <a:r>
              <a:rPr lang="en-US" sz="1800" smtClean="0">
                <a:solidFill>
                  <a:schemeClr val="tx1"/>
                </a:solidFill>
                <a:latin typeface="Helvetica"/>
              </a:rPr>
              <a:t>It turns out that the RMS of the residuals = s</a:t>
            </a:r>
            <a:r>
              <a:rPr lang="en-US" sz="1800" baseline="-25000" smtClean="0">
                <a:solidFill>
                  <a:schemeClr val="tx1"/>
                </a:solidFill>
              </a:rPr>
              <a:t>y </a:t>
            </a:r>
            <a:r>
              <a:rPr lang="en-US" sz="1800" smtClean="0">
                <a:solidFill>
                  <a:schemeClr val="tx1"/>
                </a:solidFill>
                <a:latin typeface="Helvetica"/>
              </a:rPr>
              <a:t>√(1-r</a:t>
            </a:r>
            <a:r>
              <a:rPr lang="en-US" sz="1800" baseline="30000">
                <a:solidFill>
                  <a:schemeClr val="tx1"/>
                </a:solidFill>
                <a:latin typeface="Helvetica"/>
              </a:rPr>
              <a:t>2</a:t>
            </a:r>
            <a:r>
              <a:rPr lang="en-US" sz="1800" smtClean="0">
                <a:solidFill>
                  <a:schemeClr val="tx1"/>
                </a:solidFill>
                <a:latin typeface="Helvetica"/>
              </a:rPr>
              <a:t>). Very simple!</a:t>
            </a:r>
          </a:p>
          <a:p>
            <a:pPr algn="l">
              <a:spcBef>
                <a:spcPts val="0"/>
              </a:spcBef>
            </a:pPr>
            <a:endParaRPr lang="en-US" sz="1800" smtClean="0">
              <a:solidFill>
                <a:schemeClr val="tx1"/>
              </a:solidFill>
              <a:latin typeface="Helvetica"/>
            </a:endParaRPr>
          </a:p>
          <a:p>
            <a:pPr algn="l">
              <a:spcBef>
                <a:spcPts val="0"/>
              </a:spcBef>
            </a:pPr>
            <a:r>
              <a:rPr lang="en-US" sz="1800" smtClean="0">
                <a:solidFill>
                  <a:schemeClr val="tx1"/>
                </a:solidFill>
                <a:latin typeface="Helvetica"/>
              </a:rPr>
              <a:t>Note that the sum of the residuals = 0. Therefore, </a:t>
            </a:r>
          </a:p>
          <a:p>
            <a:pPr algn="l">
              <a:spcBef>
                <a:spcPts val="0"/>
              </a:spcBef>
            </a:pPr>
            <a:r>
              <a:rPr lang="en-US" sz="1800" smtClean="0">
                <a:solidFill>
                  <a:schemeClr val="tx1"/>
                </a:solidFill>
                <a:latin typeface="Helvetica"/>
              </a:rPr>
              <a:t>SD of residuals = RMS of (residuals - mean residual) = RMS of residuals.</a:t>
            </a:r>
          </a:p>
          <a:p>
            <a:pPr algn="l">
              <a:spcBef>
                <a:spcPts val="0"/>
              </a:spcBef>
            </a:pPr>
            <a:endParaRPr lang="en-US" sz="1800" smtClean="0">
              <a:solidFill>
                <a:schemeClr val="tx1"/>
              </a:solidFill>
              <a:latin typeface="Helvetica"/>
            </a:endParaRPr>
          </a:p>
          <a:p>
            <a:pPr algn="l">
              <a:spcBef>
                <a:spcPts val="0"/>
              </a:spcBef>
            </a:pPr>
            <a:r>
              <a:rPr lang="en-US" sz="1800" smtClean="0">
                <a:solidFill>
                  <a:schemeClr val="tx1"/>
                </a:solidFill>
                <a:latin typeface="Helvetica"/>
              </a:rPr>
              <a:t>Suppose the RMS residual = 10. Then the +/- for your reg. prediction is 10.</a:t>
            </a:r>
          </a:p>
        </p:txBody>
      </p:sp>
      <p:sp>
        <p:nvSpPr>
          <p:cNvPr id="4" name="Slide Number Placeholder 3"/>
          <p:cNvSpPr>
            <a:spLocks noGrp="1"/>
          </p:cNvSpPr>
          <p:nvPr>
            <p:ph type="sldNum" sz="quarter" idx="12"/>
          </p:nvPr>
        </p:nvSpPr>
        <p:spPr/>
        <p:txBody>
          <a:bodyPr/>
          <a:lstStyle/>
          <a:p>
            <a:fld id="{4AE023AC-EDB1-FF4F-B69A-3E49EA04DA50}" type="slidenum">
              <a:rPr lang="en-US"/>
              <a:pPr/>
              <a:t>6</a:t>
            </a:fld>
            <a:endParaRPr lang="en-US"/>
          </a:p>
        </p:txBody>
      </p:sp>
      <p:graphicFrame>
        <p:nvGraphicFramePr>
          <p:cNvPr id="76806" name="Object 6"/>
          <p:cNvGraphicFramePr>
            <a:graphicFrameLocks noChangeAspect="1"/>
          </p:cNvGraphicFramePr>
          <p:nvPr/>
        </p:nvGraphicFramePr>
        <p:xfrm>
          <a:off x="4043362" y="3938587"/>
          <a:ext cx="193675" cy="328613"/>
        </p:xfrm>
        <a:graphic>
          <a:graphicData uri="http://schemas.openxmlformats.org/presentationml/2006/ole">
            <p:oleObj spid="_x0000_s76806" name="Equation" r:id="rId3" imgW="114300" imgH="177800" progId="Equation.3">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smtClean="0">
                <a:solidFill>
                  <a:schemeClr val="tx1"/>
                </a:solidFill>
              </a:rPr>
              <a:t>Another way to assess how well the regression line fits.</a:t>
            </a:r>
          </a:p>
          <a:p>
            <a:pPr algn="l">
              <a:spcBef>
                <a:spcPts val="0"/>
              </a:spcBef>
            </a:pPr>
            <a:endParaRPr lang="en-US" sz="1800" smtClean="0">
              <a:solidFill>
                <a:schemeClr val="tx1"/>
              </a:solidFill>
            </a:endParaRPr>
          </a:p>
          <a:p>
            <a:pPr algn="l">
              <a:spcBef>
                <a:spcPts val="0"/>
              </a:spcBef>
            </a:pPr>
            <a:r>
              <a:rPr lang="en-US" sz="1800" smtClean="0">
                <a:solidFill>
                  <a:schemeClr val="tx1"/>
                </a:solidFill>
              </a:rPr>
              <a:t>5. </a:t>
            </a:r>
            <a:r>
              <a:rPr lang="en-US" sz="1800">
                <a:solidFill>
                  <a:schemeClr val="tx1"/>
                </a:solidFill>
                <a:latin typeface="Helvetica"/>
              </a:rPr>
              <a:t>r</a:t>
            </a:r>
            <a:r>
              <a:rPr lang="en-US" sz="1800" baseline="30000">
                <a:solidFill>
                  <a:schemeClr val="tx1"/>
                </a:solidFill>
                <a:latin typeface="Helvetica"/>
              </a:rPr>
              <a:t>2</a:t>
            </a:r>
            <a:r>
              <a:rPr lang="en-US" sz="1800">
                <a:solidFill>
                  <a:schemeClr val="tx1"/>
                </a:solidFill>
                <a:latin typeface="Helvetica"/>
              </a:rPr>
              <a:t>.</a:t>
            </a:r>
          </a:p>
          <a:p>
            <a:pPr algn="l">
              <a:spcBef>
                <a:spcPts val="0"/>
              </a:spcBef>
            </a:pPr>
            <a:r>
              <a:rPr lang="en-US" sz="1800">
                <a:solidFill>
                  <a:schemeClr val="tx1"/>
                </a:solidFill>
                <a:latin typeface="Helvetica"/>
              </a:rPr>
              <a:t>r</a:t>
            </a:r>
            <a:r>
              <a:rPr lang="en-US" sz="1800" baseline="30000">
                <a:solidFill>
                  <a:schemeClr val="tx1"/>
                </a:solidFill>
                <a:latin typeface="Helvetica"/>
              </a:rPr>
              <a:t>2</a:t>
            </a:r>
            <a:r>
              <a:rPr lang="en-US" sz="1800">
                <a:solidFill>
                  <a:schemeClr val="tx1"/>
                </a:solidFill>
                <a:latin typeface="Helvetica"/>
              </a:rPr>
              <a:t> is simply the correlation squared, and it indicates the proportion of the variation in Y that is </a:t>
            </a:r>
            <a:r>
              <a:rPr lang="en-US" sz="1800" i="1">
                <a:solidFill>
                  <a:schemeClr val="tx1"/>
                </a:solidFill>
                <a:latin typeface="Helvetica"/>
              </a:rPr>
              <a:t>explained</a:t>
            </a:r>
            <a:r>
              <a:rPr lang="en-US" sz="1800">
                <a:solidFill>
                  <a:schemeClr val="tx1"/>
                </a:solidFill>
                <a:latin typeface="Helvetica"/>
              </a:rPr>
              <a:t> by the regression line. Larger r</a:t>
            </a:r>
            <a:r>
              <a:rPr lang="en-US" sz="1800" baseline="30000">
                <a:solidFill>
                  <a:schemeClr val="tx1"/>
                </a:solidFill>
                <a:latin typeface="Helvetica"/>
              </a:rPr>
              <a:t>2</a:t>
            </a:r>
            <a:r>
              <a:rPr lang="en-US" sz="1800">
                <a:solidFill>
                  <a:schemeClr val="tx1"/>
                </a:solidFill>
                <a:latin typeface="Helvetica"/>
              </a:rPr>
              <a:t> indicates better fit.</a:t>
            </a:r>
          </a:p>
          <a:p>
            <a:pPr algn="l">
              <a:spcBef>
                <a:spcPts val="0"/>
              </a:spcBef>
            </a:pPr>
            <a:endParaRPr lang="en-US" sz="1800" smtClean="0">
              <a:solidFill>
                <a:schemeClr val="tx1"/>
              </a:solidFill>
              <a:latin typeface="Helvetica"/>
            </a:endParaRPr>
          </a:p>
          <a:p>
            <a:pPr algn="l">
              <a:spcBef>
                <a:spcPts val="0"/>
              </a:spcBef>
            </a:pPr>
            <a:r>
              <a:rPr lang="en-US" sz="1800" smtClean="0">
                <a:solidFill>
                  <a:schemeClr val="tx1"/>
                </a:solidFill>
                <a:latin typeface="Helvetica"/>
              </a:rPr>
              <a:t>The justification for that sentence stems from the fact that, as mentioned on the previous slide, SD of residuals = RMS of residuals = s</a:t>
            </a:r>
            <a:r>
              <a:rPr lang="en-US" sz="1800" baseline="-25000" smtClean="0">
                <a:solidFill>
                  <a:schemeClr val="tx1"/>
                </a:solidFill>
              </a:rPr>
              <a:t>y </a:t>
            </a:r>
            <a:r>
              <a:rPr lang="en-US" sz="1800" smtClean="0">
                <a:solidFill>
                  <a:schemeClr val="tx1"/>
                </a:solidFill>
                <a:latin typeface="Helvetica"/>
              </a:rPr>
              <a:t>√(1-r</a:t>
            </a:r>
            <a:r>
              <a:rPr lang="en-US" sz="1800" baseline="30000">
                <a:solidFill>
                  <a:schemeClr val="tx1"/>
                </a:solidFill>
                <a:latin typeface="Helvetica"/>
              </a:rPr>
              <a:t>2</a:t>
            </a:r>
            <a:r>
              <a:rPr lang="en-US" sz="1800" smtClean="0">
                <a:solidFill>
                  <a:schemeClr val="tx1"/>
                </a:solidFill>
                <a:latin typeface="Helvetica"/>
              </a:rPr>
              <a:t>).</a:t>
            </a:r>
          </a:p>
          <a:p>
            <a:pPr algn="l">
              <a:spcBef>
                <a:spcPts val="0"/>
              </a:spcBef>
            </a:pPr>
            <a:r>
              <a:rPr lang="en-US" sz="1800" smtClean="0">
                <a:solidFill>
                  <a:schemeClr val="tx1"/>
                </a:solidFill>
                <a:latin typeface="Helvetica"/>
              </a:rPr>
              <a:t>Therefore, squaring both sides, </a:t>
            </a:r>
          </a:p>
          <a:p>
            <a:pPr algn="l">
              <a:spcBef>
                <a:spcPts val="0"/>
              </a:spcBef>
            </a:pPr>
            <a:r>
              <a:rPr lang="en-US" sz="1800" smtClean="0">
                <a:solidFill>
                  <a:schemeClr val="tx1"/>
                </a:solidFill>
                <a:latin typeface="Helvetica"/>
              </a:rPr>
              <a:t>Var(e</a:t>
            </a:r>
            <a:r>
              <a:rPr lang="en-US" sz="1800" baseline="-25000" smtClean="0">
                <a:solidFill>
                  <a:schemeClr val="tx1"/>
                </a:solidFill>
              </a:rPr>
              <a:t>i</a:t>
            </a:r>
            <a:r>
              <a:rPr lang="en-US" sz="1800" smtClean="0">
                <a:solidFill>
                  <a:schemeClr val="tx1"/>
                </a:solidFill>
                <a:latin typeface="Helvetica"/>
              </a:rPr>
              <a:t>) = Var(Y</a:t>
            </a:r>
            <a:r>
              <a:rPr lang="en-US" sz="1800" baseline="-25000" smtClean="0">
                <a:solidFill>
                  <a:schemeClr val="tx1"/>
                </a:solidFill>
              </a:rPr>
              <a:t>i</a:t>
            </a:r>
            <a:r>
              <a:rPr lang="en-US" sz="1800" smtClean="0">
                <a:solidFill>
                  <a:schemeClr val="tx1"/>
                </a:solidFill>
                <a:latin typeface="Helvetica"/>
              </a:rPr>
              <a:t>) (1-r</a:t>
            </a:r>
            <a:r>
              <a:rPr lang="en-US" sz="1800" baseline="30000">
                <a:solidFill>
                  <a:schemeClr val="tx1"/>
                </a:solidFill>
                <a:latin typeface="Helvetica"/>
              </a:rPr>
              <a:t>2</a:t>
            </a:r>
            <a:r>
              <a:rPr lang="en-US" sz="1800" smtClean="0">
                <a:solidFill>
                  <a:schemeClr val="tx1"/>
                </a:solidFill>
                <a:latin typeface="Helvetica"/>
              </a:rPr>
              <a:t>).</a:t>
            </a:r>
          </a:p>
          <a:p>
            <a:pPr algn="l">
              <a:spcBef>
                <a:spcPts val="0"/>
              </a:spcBef>
            </a:pPr>
            <a:r>
              <a:rPr lang="en-US" sz="1800" smtClean="0">
                <a:solidFill>
                  <a:schemeClr val="tx1"/>
                </a:solidFill>
                <a:latin typeface="Helvetica"/>
              </a:rPr>
              <a:t>	    = Var(Y</a:t>
            </a:r>
            <a:r>
              <a:rPr lang="en-US" sz="1800" baseline="-25000" smtClean="0">
                <a:solidFill>
                  <a:schemeClr val="tx1"/>
                </a:solidFill>
              </a:rPr>
              <a:t>i</a:t>
            </a:r>
            <a:r>
              <a:rPr lang="en-US" sz="1800" smtClean="0">
                <a:solidFill>
                  <a:schemeClr val="tx1"/>
                </a:solidFill>
                <a:latin typeface="Helvetica"/>
              </a:rPr>
              <a:t>) - r</a:t>
            </a:r>
            <a:r>
              <a:rPr lang="en-US" sz="1800" baseline="30000">
                <a:solidFill>
                  <a:schemeClr val="tx1"/>
                </a:solidFill>
                <a:latin typeface="Helvetica"/>
              </a:rPr>
              <a:t>2 </a:t>
            </a:r>
            <a:r>
              <a:rPr lang="en-US" sz="1800" smtClean="0">
                <a:solidFill>
                  <a:schemeClr val="tx1"/>
                </a:solidFill>
                <a:latin typeface="Helvetica"/>
              </a:rPr>
              <a:t>Var(Y</a:t>
            </a:r>
            <a:r>
              <a:rPr lang="en-US" sz="1800" baseline="-25000" smtClean="0">
                <a:solidFill>
                  <a:schemeClr val="tx1"/>
                </a:solidFill>
              </a:rPr>
              <a:t>i</a:t>
            </a:r>
            <a:r>
              <a:rPr lang="en-US" sz="1800" smtClean="0">
                <a:solidFill>
                  <a:schemeClr val="tx1"/>
                </a:solidFill>
                <a:latin typeface="Helvetica"/>
              </a:rPr>
              <a:t>).</a:t>
            </a:r>
          </a:p>
          <a:p>
            <a:pPr algn="l">
              <a:spcBef>
                <a:spcPts val="0"/>
              </a:spcBef>
            </a:pPr>
            <a:r>
              <a:rPr lang="en-US" sz="1800" smtClean="0">
                <a:solidFill>
                  <a:schemeClr val="tx1"/>
                </a:solidFill>
                <a:latin typeface="Helvetica"/>
              </a:rPr>
              <a:t>So, r</a:t>
            </a:r>
            <a:r>
              <a:rPr lang="en-US" sz="1800" baseline="30000">
                <a:solidFill>
                  <a:schemeClr val="tx1"/>
                </a:solidFill>
                <a:latin typeface="Helvetica"/>
              </a:rPr>
              <a:t>2</a:t>
            </a:r>
            <a:r>
              <a:rPr lang="en-US" sz="1800" smtClean="0">
                <a:solidFill>
                  <a:schemeClr val="tx1"/>
                </a:solidFill>
                <a:latin typeface="Helvetica"/>
              </a:rPr>
              <a:t> Var(Y</a:t>
            </a:r>
            <a:r>
              <a:rPr lang="en-US" sz="1800" baseline="-25000" smtClean="0">
                <a:solidFill>
                  <a:schemeClr val="tx1"/>
                </a:solidFill>
              </a:rPr>
              <a:t>i</a:t>
            </a:r>
            <a:r>
              <a:rPr lang="en-US" sz="1800" smtClean="0">
                <a:solidFill>
                  <a:schemeClr val="tx1"/>
                </a:solidFill>
                <a:latin typeface="Helvetica"/>
              </a:rPr>
              <a:t>) = Var(Y</a:t>
            </a:r>
            <a:r>
              <a:rPr lang="en-US" sz="1800" baseline="-25000" smtClean="0">
                <a:solidFill>
                  <a:schemeClr val="tx1"/>
                </a:solidFill>
              </a:rPr>
              <a:t>i</a:t>
            </a:r>
            <a:r>
              <a:rPr lang="en-US" sz="1800" smtClean="0">
                <a:solidFill>
                  <a:schemeClr val="tx1"/>
                </a:solidFill>
                <a:latin typeface="Helvetica"/>
              </a:rPr>
              <a:t>) - Var(e</a:t>
            </a:r>
            <a:r>
              <a:rPr lang="en-US" sz="1800" baseline="-25000" smtClean="0">
                <a:solidFill>
                  <a:schemeClr val="tx1"/>
                </a:solidFill>
              </a:rPr>
              <a:t>i</a:t>
            </a:r>
            <a:r>
              <a:rPr lang="en-US" sz="1800" smtClean="0">
                <a:solidFill>
                  <a:schemeClr val="tx1"/>
                </a:solidFill>
                <a:latin typeface="Helvetica"/>
              </a:rPr>
              <a:t>). </a:t>
            </a:r>
          </a:p>
          <a:p>
            <a:pPr algn="l">
              <a:spcBef>
                <a:spcPts val="0"/>
              </a:spcBef>
            </a:pPr>
            <a:r>
              <a:rPr lang="en-US" sz="1800" smtClean="0">
                <a:solidFill>
                  <a:schemeClr val="tx1"/>
                </a:solidFill>
                <a:latin typeface="Helvetica"/>
              </a:rPr>
              <a:t>r</a:t>
            </a:r>
            <a:r>
              <a:rPr lang="en-US" sz="1800" baseline="30000">
                <a:solidFill>
                  <a:schemeClr val="tx1"/>
                </a:solidFill>
                <a:latin typeface="Helvetica"/>
              </a:rPr>
              <a:t>2</a:t>
            </a:r>
            <a:r>
              <a:rPr lang="en-US" sz="1800" smtClean="0">
                <a:solidFill>
                  <a:schemeClr val="tx1"/>
                </a:solidFill>
                <a:latin typeface="Helvetica"/>
              </a:rPr>
              <a:t> = [Var(Y</a:t>
            </a:r>
            <a:r>
              <a:rPr lang="en-US" sz="1800" baseline="-25000" smtClean="0">
                <a:solidFill>
                  <a:schemeClr val="tx1"/>
                </a:solidFill>
              </a:rPr>
              <a:t>i</a:t>
            </a:r>
            <a:r>
              <a:rPr lang="en-US" sz="1800" smtClean="0">
                <a:solidFill>
                  <a:schemeClr val="tx1"/>
                </a:solidFill>
                <a:latin typeface="Helvetica"/>
              </a:rPr>
              <a:t>) - Var(e</a:t>
            </a:r>
            <a:r>
              <a:rPr lang="en-US" sz="1800" baseline="-25000" smtClean="0">
                <a:solidFill>
                  <a:schemeClr val="tx1"/>
                </a:solidFill>
              </a:rPr>
              <a:t>i</a:t>
            </a:r>
            <a:r>
              <a:rPr lang="en-US" sz="1800" smtClean="0">
                <a:solidFill>
                  <a:schemeClr val="tx1"/>
                </a:solidFill>
                <a:latin typeface="Helvetica"/>
              </a:rPr>
              <a:t>)] / Var(Y</a:t>
            </a:r>
            <a:r>
              <a:rPr lang="en-US" sz="1800" baseline="-25000" smtClean="0">
                <a:solidFill>
                  <a:schemeClr val="tx1"/>
                </a:solidFill>
              </a:rPr>
              <a:t>i</a:t>
            </a:r>
            <a:r>
              <a:rPr lang="en-US" sz="1800" smtClean="0">
                <a:solidFill>
                  <a:schemeClr val="tx1"/>
                </a:solidFill>
                <a:latin typeface="Helvetica"/>
              </a:rPr>
              <a:t>).</a:t>
            </a:r>
          </a:p>
          <a:p>
            <a:pPr algn="l">
              <a:spcBef>
                <a:spcPts val="0"/>
              </a:spcBef>
            </a:pPr>
            <a:endParaRPr lang="en-US" sz="1800" smtClean="0">
              <a:solidFill>
                <a:schemeClr val="tx1"/>
              </a:solidFill>
              <a:latin typeface="Helvetica"/>
            </a:endParaRPr>
          </a:p>
          <a:p>
            <a:pPr algn="l">
              <a:spcBef>
                <a:spcPts val="0"/>
              </a:spcBef>
            </a:pPr>
            <a:r>
              <a:rPr lang="en-US" sz="1800" smtClean="0">
                <a:solidFill>
                  <a:schemeClr val="tx1"/>
                </a:solidFill>
                <a:latin typeface="Helvetica"/>
              </a:rPr>
              <a:t>Var(Y</a:t>
            </a:r>
            <a:r>
              <a:rPr lang="en-US" sz="1800" baseline="-25000" smtClean="0">
                <a:solidFill>
                  <a:schemeClr val="tx1"/>
                </a:solidFill>
              </a:rPr>
              <a:t>i</a:t>
            </a:r>
            <a:r>
              <a:rPr lang="en-US" sz="1800" smtClean="0">
                <a:solidFill>
                  <a:schemeClr val="tx1"/>
                </a:solidFill>
                <a:latin typeface="Helvetica"/>
              </a:rPr>
              <a:t>) is the amount of variation in the observed y values, and Var(e</a:t>
            </a:r>
            <a:r>
              <a:rPr lang="en-US" sz="1800" baseline="-25000" smtClean="0">
                <a:solidFill>
                  <a:schemeClr val="tx1"/>
                </a:solidFill>
              </a:rPr>
              <a:t>i</a:t>
            </a:r>
            <a:r>
              <a:rPr lang="en-US" sz="1800" smtClean="0">
                <a:solidFill>
                  <a:schemeClr val="tx1"/>
                </a:solidFill>
                <a:latin typeface="Helvetica"/>
              </a:rPr>
              <a:t>) is the variation in the residuals, i.e. the variation left over after fitting the line by regression. So, Var(Y</a:t>
            </a:r>
            <a:r>
              <a:rPr lang="en-US" sz="1800" baseline="-25000" smtClean="0">
                <a:solidFill>
                  <a:schemeClr val="tx1"/>
                </a:solidFill>
              </a:rPr>
              <a:t>i</a:t>
            </a:r>
            <a:r>
              <a:rPr lang="en-US" sz="1800" smtClean="0">
                <a:solidFill>
                  <a:schemeClr val="tx1"/>
                </a:solidFill>
                <a:latin typeface="Helvetica"/>
              </a:rPr>
              <a:t>) - Var(e</a:t>
            </a:r>
            <a:r>
              <a:rPr lang="en-US" sz="1800" baseline="-25000" smtClean="0">
                <a:solidFill>
                  <a:schemeClr val="tx1"/>
                </a:solidFill>
              </a:rPr>
              <a:t>i</a:t>
            </a:r>
            <a:r>
              <a:rPr lang="en-US" sz="1800" smtClean="0">
                <a:solidFill>
                  <a:schemeClr val="tx1"/>
                </a:solidFill>
                <a:latin typeface="Helvetica"/>
              </a:rPr>
              <a:t>) is the variation </a:t>
            </a:r>
            <a:r>
              <a:rPr lang="en-US" sz="1800" i="1" smtClean="0">
                <a:solidFill>
                  <a:schemeClr val="tx1"/>
                </a:solidFill>
                <a:latin typeface="Helvetica"/>
              </a:rPr>
              <a:t>explained by</a:t>
            </a:r>
            <a:r>
              <a:rPr lang="en-US" sz="1800" smtClean="0">
                <a:solidFill>
                  <a:schemeClr val="tx1"/>
                </a:solidFill>
                <a:latin typeface="Helvetica"/>
              </a:rPr>
              <a:t> the regression line, and this divided by Var(Y</a:t>
            </a:r>
            <a:r>
              <a:rPr lang="en-US" sz="1800" baseline="-25000" smtClean="0">
                <a:solidFill>
                  <a:schemeClr val="tx1"/>
                </a:solidFill>
              </a:rPr>
              <a:t>i</a:t>
            </a:r>
            <a:r>
              <a:rPr lang="en-US" sz="1800" smtClean="0">
                <a:solidFill>
                  <a:schemeClr val="tx1"/>
                </a:solidFill>
                <a:latin typeface="Helvetica"/>
              </a:rPr>
              <a:t>) is the proportion of variation explained by the reg. line.</a:t>
            </a:r>
          </a:p>
          <a:p>
            <a:pPr algn="l">
              <a:spcBef>
                <a:spcPts val="0"/>
              </a:spcBef>
            </a:pPr>
            <a:endParaRPr lang="en-US" sz="1800" smtClean="0">
              <a:solidFill>
                <a:schemeClr val="tx1"/>
              </a:solidFill>
              <a:latin typeface="Helvetica"/>
            </a:endParaRPr>
          </a:p>
          <a:p>
            <a:pPr algn="l">
              <a:spcBef>
                <a:spcPts val="0"/>
              </a:spcBef>
            </a:pPr>
            <a:r>
              <a:rPr lang="en-US" sz="1800" smtClean="0">
                <a:solidFill>
                  <a:schemeClr val="tx1"/>
                </a:solidFill>
                <a:latin typeface="Helvetica"/>
              </a:rPr>
              <a:t>e.g. if r = -0.8. Then r</a:t>
            </a:r>
            <a:r>
              <a:rPr lang="en-US" sz="1800" baseline="30000">
                <a:solidFill>
                  <a:schemeClr val="tx1"/>
                </a:solidFill>
                <a:latin typeface="Helvetica"/>
              </a:rPr>
              <a:t>2</a:t>
            </a:r>
            <a:r>
              <a:rPr lang="en-US" sz="1800" smtClean="0">
                <a:solidFill>
                  <a:schemeClr val="tx1"/>
                </a:solidFill>
                <a:latin typeface="Helvetica"/>
              </a:rPr>
              <a:t> = 0.64, so we’d say that 64% of the variation in Y is explained by the regression line, and 36% is left over, or residual variation, after fitting the regression line. If instead r = 0.10, then r</a:t>
            </a:r>
            <a:r>
              <a:rPr lang="en-US" sz="1800" baseline="30000">
                <a:solidFill>
                  <a:schemeClr val="tx1"/>
                </a:solidFill>
                <a:latin typeface="Helvetica"/>
              </a:rPr>
              <a:t>2</a:t>
            </a:r>
            <a:r>
              <a:rPr lang="en-US" sz="1800" smtClean="0">
                <a:solidFill>
                  <a:schemeClr val="tx1"/>
                </a:solidFill>
                <a:latin typeface="Helvetica"/>
              </a:rPr>
              <a:t> = 0.01, so only 1% of the variation in Y is explained by the regression line.</a:t>
            </a:r>
          </a:p>
        </p:txBody>
      </p:sp>
      <p:sp>
        <p:nvSpPr>
          <p:cNvPr id="4" name="Slide Number Placeholder 3"/>
          <p:cNvSpPr>
            <a:spLocks noGrp="1"/>
          </p:cNvSpPr>
          <p:nvPr>
            <p:ph type="sldNum" sz="quarter" idx="12"/>
          </p:nvPr>
        </p:nvSpPr>
        <p:spPr/>
        <p:txBody>
          <a:bodyPr/>
          <a:lstStyle/>
          <a:p>
            <a:fld id="{4AE023AC-EDB1-FF4F-B69A-3E49EA04DA50}" type="slidenum">
              <a:rPr lang="en-US"/>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smtClean="0">
                <a:solidFill>
                  <a:schemeClr val="tx1"/>
                </a:solidFill>
              </a:rPr>
              <a:t>Another way to assess how well the regression line fits.</a:t>
            </a:r>
          </a:p>
          <a:p>
            <a:pPr algn="l">
              <a:spcBef>
                <a:spcPts val="0"/>
              </a:spcBef>
            </a:pPr>
            <a:endParaRPr lang="en-US" sz="1800" smtClean="0">
              <a:solidFill>
                <a:schemeClr val="tx1"/>
              </a:solidFill>
            </a:endParaRPr>
          </a:p>
          <a:p>
            <a:pPr algn="l">
              <a:spcBef>
                <a:spcPts val="0"/>
              </a:spcBef>
            </a:pPr>
            <a:r>
              <a:rPr lang="en-US" sz="1800" smtClean="0">
                <a:solidFill>
                  <a:schemeClr val="tx1"/>
                </a:solidFill>
              </a:rPr>
              <a:t>6. </a:t>
            </a:r>
            <a:r>
              <a:rPr lang="en-US" sz="1800" smtClean="0">
                <a:solidFill>
                  <a:schemeClr val="tx1"/>
                </a:solidFill>
                <a:latin typeface="Helvetica"/>
              </a:rPr>
              <a:t>Residual plots.</a:t>
            </a:r>
          </a:p>
          <a:p>
            <a:pPr algn="l">
              <a:spcBef>
                <a:spcPts val="0"/>
              </a:spcBef>
            </a:pPr>
            <a:r>
              <a:rPr lang="en-US" sz="1800" smtClean="0">
                <a:solidFill>
                  <a:schemeClr val="tx1"/>
                </a:solidFill>
                <a:latin typeface="Helvetica"/>
              </a:rPr>
              <a:t>For each observed point (X</a:t>
            </a:r>
            <a:r>
              <a:rPr lang="en-US" sz="1800" baseline="-25000" smtClean="0">
                <a:solidFill>
                  <a:schemeClr val="tx1"/>
                </a:solidFill>
              </a:rPr>
              <a:t>i</a:t>
            </a:r>
            <a:r>
              <a:rPr lang="en-US" sz="1800" smtClean="0">
                <a:solidFill>
                  <a:schemeClr val="tx1"/>
                </a:solidFill>
                <a:latin typeface="Helvetica"/>
              </a:rPr>
              <a:t>, Y</a:t>
            </a:r>
            <a:r>
              <a:rPr lang="en-US" sz="1800" baseline="-25000" smtClean="0">
                <a:solidFill>
                  <a:schemeClr val="tx1"/>
                </a:solidFill>
              </a:rPr>
              <a:t>i</a:t>
            </a:r>
            <a:r>
              <a:rPr lang="en-US" sz="1800" smtClean="0">
                <a:solidFill>
                  <a:schemeClr val="tx1"/>
                </a:solidFill>
                <a:latin typeface="Helvetica"/>
              </a:rPr>
              <a:t>), plot X</a:t>
            </a:r>
            <a:r>
              <a:rPr lang="en-US" sz="1800" baseline="-25000" smtClean="0">
                <a:solidFill>
                  <a:schemeClr val="tx1"/>
                </a:solidFill>
              </a:rPr>
              <a:t>i </a:t>
            </a:r>
            <a:r>
              <a:rPr lang="en-US" sz="1800" smtClean="0">
                <a:solidFill>
                  <a:schemeClr val="tx1"/>
                </a:solidFill>
                <a:latin typeface="Helvetica"/>
              </a:rPr>
              <a:t>on the x axis and e</a:t>
            </a:r>
            <a:r>
              <a:rPr lang="en-US" sz="1800" baseline="-25000" smtClean="0">
                <a:solidFill>
                  <a:schemeClr val="tx1"/>
                </a:solidFill>
              </a:rPr>
              <a:t>i</a:t>
            </a:r>
            <a:r>
              <a:rPr lang="en-US" sz="1800" smtClean="0">
                <a:solidFill>
                  <a:schemeClr val="tx1"/>
                </a:solidFill>
                <a:latin typeface="Helvetica"/>
              </a:rPr>
              <a:t> on the y axis.</a:t>
            </a:r>
          </a:p>
          <a:p>
            <a:pPr algn="l">
              <a:spcBef>
                <a:spcPts val="0"/>
              </a:spcBef>
            </a:pPr>
            <a:r>
              <a:rPr lang="en-US" sz="1800" smtClean="0">
                <a:solidFill>
                  <a:schemeClr val="tx1"/>
                </a:solidFill>
                <a:latin typeface="Helvetica"/>
              </a:rPr>
              <a:t>e</a:t>
            </a:r>
            <a:r>
              <a:rPr lang="en-US" sz="1800" baseline="-25000" smtClean="0">
                <a:solidFill>
                  <a:schemeClr val="tx1"/>
                </a:solidFill>
              </a:rPr>
              <a:t>i</a:t>
            </a:r>
            <a:r>
              <a:rPr lang="en-US" sz="1800" smtClean="0">
                <a:solidFill>
                  <a:schemeClr val="tx1"/>
                </a:solidFill>
                <a:latin typeface="Helvetica"/>
              </a:rPr>
              <a:t> = Y</a:t>
            </a:r>
            <a:r>
              <a:rPr lang="en-US" sz="1800" baseline="-25000" smtClean="0">
                <a:solidFill>
                  <a:schemeClr val="tx1"/>
                </a:solidFill>
              </a:rPr>
              <a:t>i</a:t>
            </a:r>
            <a:r>
              <a:rPr lang="en-US" sz="1800" smtClean="0">
                <a:solidFill>
                  <a:schemeClr val="tx1"/>
                </a:solidFill>
                <a:latin typeface="Helvetica"/>
              </a:rPr>
              <a:t> -   </a:t>
            </a:r>
            <a:r>
              <a:rPr lang="en-US" sz="1800" baseline="-25000" smtClean="0">
                <a:solidFill>
                  <a:schemeClr val="tx1"/>
                </a:solidFill>
              </a:rPr>
              <a:t>i</a:t>
            </a:r>
            <a:r>
              <a:rPr lang="en-US" sz="1800" smtClean="0">
                <a:solidFill>
                  <a:schemeClr val="tx1"/>
                </a:solidFill>
                <a:latin typeface="Helvetica"/>
              </a:rPr>
              <a:t>. </a:t>
            </a:r>
          </a:p>
          <a:p>
            <a:pPr algn="l">
              <a:spcBef>
                <a:spcPts val="0"/>
              </a:spcBef>
            </a:pPr>
            <a:endParaRPr lang="en-US" sz="1800" smtClean="0">
              <a:solidFill>
                <a:schemeClr val="tx1"/>
              </a:solidFill>
              <a:latin typeface="Helvetica"/>
            </a:endParaRPr>
          </a:p>
          <a:p>
            <a:pPr algn="l">
              <a:spcBef>
                <a:spcPts val="0"/>
              </a:spcBef>
            </a:pPr>
            <a:r>
              <a:rPr lang="en-US" sz="1800" smtClean="0">
                <a:solidFill>
                  <a:schemeClr val="tx1"/>
                </a:solidFill>
                <a:latin typeface="Helvetica"/>
              </a:rPr>
              <a:t>From the residual plot, you can eyeball the typical size of the residuals, and you can also see potential:</a:t>
            </a:r>
          </a:p>
          <a:p>
            <a:pPr algn="l">
              <a:spcBef>
                <a:spcPts val="0"/>
              </a:spcBef>
            </a:pPr>
            <a:r>
              <a:rPr lang="en-US" sz="1800" smtClean="0">
                <a:solidFill>
                  <a:schemeClr val="tx1"/>
                </a:solidFill>
                <a:latin typeface="Helvetica"/>
              </a:rPr>
              <a:t>* outliers</a:t>
            </a:r>
          </a:p>
          <a:p>
            <a:pPr algn="l">
              <a:spcBef>
                <a:spcPts val="0"/>
              </a:spcBef>
            </a:pPr>
            <a:r>
              <a:rPr lang="en-US" sz="1800" smtClean="0">
                <a:solidFill>
                  <a:schemeClr val="tx1"/>
                </a:solidFill>
                <a:latin typeface="Helvetica"/>
              </a:rPr>
              <a:t>* curvature</a:t>
            </a:r>
          </a:p>
          <a:p>
            <a:pPr algn="l">
              <a:spcBef>
                <a:spcPts val="0"/>
              </a:spcBef>
            </a:pPr>
            <a:r>
              <a:rPr lang="en-US" sz="1800" smtClean="0">
                <a:solidFill>
                  <a:schemeClr val="tx1"/>
                </a:solidFill>
                <a:latin typeface="Helvetica"/>
              </a:rPr>
              <a:t>* heteroskedasticity.</a:t>
            </a:r>
          </a:p>
          <a:p>
            <a:pPr algn="l">
              <a:spcBef>
                <a:spcPts val="0"/>
              </a:spcBef>
            </a:pPr>
            <a:endParaRPr lang="en-US" sz="1800" smtClean="0">
              <a:solidFill>
                <a:schemeClr val="tx1"/>
              </a:solidFill>
              <a:latin typeface="Helvetica"/>
            </a:endParaRPr>
          </a:p>
          <a:p>
            <a:pPr algn="l">
              <a:spcBef>
                <a:spcPts val="0"/>
              </a:spcBef>
            </a:pPr>
            <a:endParaRPr lang="en-US" sz="1800" smtClean="0">
              <a:solidFill>
                <a:schemeClr val="tx1"/>
              </a:solidFill>
              <a:latin typeface="Helvetica"/>
            </a:endParaRPr>
          </a:p>
          <a:p>
            <a:pPr algn="l">
              <a:spcBef>
                <a:spcPts val="0"/>
              </a:spcBef>
            </a:pPr>
            <a:endParaRPr lang="en-US" sz="1800" smtClean="0">
              <a:solidFill>
                <a:schemeClr val="tx1"/>
              </a:solidFill>
              <a:latin typeface="Helvetica"/>
            </a:endParaRPr>
          </a:p>
          <a:p>
            <a:pPr algn="l">
              <a:spcBef>
                <a:spcPts val="0"/>
              </a:spcBef>
            </a:pPr>
            <a:endParaRPr lang="en-US" sz="1800" smtClean="0">
              <a:solidFill>
                <a:schemeClr val="tx1"/>
              </a:solidFill>
              <a:latin typeface="Helvetica"/>
            </a:endParaRPr>
          </a:p>
          <a:p>
            <a:pPr algn="l">
              <a:spcBef>
                <a:spcPts val="0"/>
              </a:spcBef>
            </a:pPr>
            <a:endParaRPr lang="en-US" sz="1800" smtClean="0">
              <a:solidFill>
                <a:schemeClr val="tx1"/>
              </a:solidFill>
              <a:latin typeface="Helvetica"/>
            </a:endParaRPr>
          </a:p>
          <a:p>
            <a:pPr algn="l">
              <a:spcBef>
                <a:spcPts val="0"/>
              </a:spcBef>
            </a:pPr>
            <a:endParaRPr lang="en-US" sz="1800" smtClean="0">
              <a:solidFill>
                <a:schemeClr val="tx1"/>
              </a:solidFill>
              <a:latin typeface="Helvetica"/>
            </a:endParaRPr>
          </a:p>
          <a:p>
            <a:pPr algn="l">
              <a:spcBef>
                <a:spcPts val="0"/>
              </a:spcBef>
            </a:pPr>
            <a:endParaRPr lang="en-US" sz="1800" smtClean="0">
              <a:solidFill>
                <a:schemeClr val="tx1"/>
              </a:solidFill>
              <a:latin typeface="Helvetica"/>
            </a:endParaRPr>
          </a:p>
          <a:p>
            <a:pPr algn="l">
              <a:spcBef>
                <a:spcPts val="0"/>
              </a:spcBef>
            </a:pPr>
            <a:r>
              <a:rPr lang="en-US" sz="1800" smtClean="0">
                <a:solidFill>
                  <a:schemeClr val="tx1"/>
                </a:solidFill>
                <a:latin typeface="Helvetica"/>
              </a:rPr>
              <a:t>Outliers may deserve further attention, or reg. predictions may be good for some observations but lousy for others. The prediction     +/- RMS residual may be a lousy summary, if you’re typically off by very little and occasionally off by a ton.</a:t>
            </a:r>
            <a:endParaRPr lang="en-US" sz="1800">
              <a:solidFill>
                <a:schemeClr val="tx1"/>
              </a:solidFill>
              <a:latin typeface="Helvetica"/>
            </a:endParaRPr>
          </a:p>
        </p:txBody>
      </p:sp>
      <p:sp>
        <p:nvSpPr>
          <p:cNvPr id="4" name="Slide Number Placeholder 3"/>
          <p:cNvSpPr>
            <a:spLocks noGrp="1"/>
          </p:cNvSpPr>
          <p:nvPr>
            <p:ph type="sldNum" sz="quarter" idx="12"/>
          </p:nvPr>
        </p:nvSpPr>
        <p:spPr/>
        <p:txBody>
          <a:bodyPr/>
          <a:lstStyle/>
          <a:p>
            <a:fld id="{4AE023AC-EDB1-FF4F-B69A-3E49EA04DA50}" type="slidenum">
              <a:rPr lang="en-US"/>
              <a:pPr/>
              <a:t>8</a:t>
            </a:fld>
            <a:endParaRPr lang="en-US"/>
          </a:p>
        </p:txBody>
      </p:sp>
      <p:graphicFrame>
        <p:nvGraphicFramePr>
          <p:cNvPr id="78850" name="Object 2"/>
          <p:cNvGraphicFramePr>
            <a:graphicFrameLocks noChangeAspect="1"/>
          </p:cNvGraphicFramePr>
          <p:nvPr/>
        </p:nvGraphicFramePr>
        <p:xfrm>
          <a:off x="1282700" y="1485900"/>
          <a:ext cx="193675" cy="328613"/>
        </p:xfrm>
        <a:graphic>
          <a:graphicData uri="http://schemas.openxmlformats.org/presentationml/2006/ole">
            <p:oleObj spid="_x0000_s78850" name="Equation" r:id="rId3" imgW="114300" imgH="177800" progId="Equation.3">
              <p:embed/>
            </p:oleObj>
          </a:graphicData>
        </a:graphic>
      </p:graphicFrame>
      <p:pic>
        <p:nvPicPr>
          <p:cNvPr id="8" name="Picture 7" descr="residuals.pdf"/>
          <p:cNvPicPr>
            <a:picLocks noChangeAspect="1"/>
          </p:cNvPicPr>
          <p:nvPr/>
        </p:nvPicPr>
        <mc:AlternateContent>
          <mc:Choice xmlns:ma="http://schemas.microsoft.com/office/mac/drawingml/2008/main" Requires="ma">
            <p:blipFill>
              <a:blip r:embed="rId4"/>
              <a:stretch>
                <a:fillRect/>
              </a:stretch>
            </p:blipFill>
          </mc:Choice>
          <mc:Fallback>
            <p:blipFill>
              <a:blip r:embed="rId5"/>
              <a:stretch>
                <a:fillRect/>
              </a:stretch>
            </p:blipFill>
          </mc:Fallback>
        </mc:AlternateContent>
        <p:spPr>
          <a:xfrm>
            <a:off x="4455668" y="1986472"/>
            <a:ext cx="4434000" cy="3532396"/>
          </a:xfrm>
          <a:prstGeom prst="rect">
            <a:avLst/>
          </a:prstGeom>
        </p:spPr>
      </p:pic>
      <p:pic>
        <p:nvPicPr>
          <p:cNvPr id="9" name="Picture 8" descr="outliers.pdf"/>
          <p:cNvPicPr>
            <a:picLocks noChangeAspect="1"/>
          </p:cNvPicPr>
          <p:nvPr/>
        </p:nvPicPr>
        <mc:AlternateContent>
          <mc:Choice xmlns:ma="http://schemas.microsoft.com/office/mac/drawingml/2008/main" Requires="ma">
            <p:blipFill>
              <a:blip r:embed="rId6"/>
              <a:stretch>
                <a:fillRect/>
              </a:stretch>
            </p:blipFill>
          </mc:Choice>
          <mc:Fallback>
            <p:blipFill>
              <a:blip r:embed="rId7"/>
              <a:stretch>
                <a:fillRect/>
              </a:stretch>
            </p:blipFill>
          </mc:Fallback>
        </mc:AlternateContent>
        <p:spPr>
          <a:xfrm>
            <a:off x="436118" y="2940289"/>
            <a:ext cx="4019550" cy="2578579"/>
          </a:xfrm>
          <a:prstGeom prst="rect">
            <a:avLst/>
          </a:prstGeom>
        </p:spPr>
      </p:pic>
      <p:graphicFrame>
        <p:nvGraphicFramePr>
          <p:cNvPr id="78851" name="Object 3"/>
          <p:cNvGraphicFramePr>
            <a:graphicFrameLocks noChangeAspect="1"/>
          </p:cNvGraphicFramePr>
          <p:nvPr/>
        </p:nvGraphicFramePr>
        <p:xfrm>
          <a:off x="5407025" y="5569668"/>
          <a:ext cx="193675" cy="328613"/>
        </p:xfrm>
        <a:graphic>
          <a:graphicData uri="http://schemas.openxmlformats.org/presentationml/2006/ole">
            <p:oleObj spid="_x0000_s78851" name="Equation" r:id="rId8" imgW="114300" imgH="177800" progId="Equation.3">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smtClean="0">
                <a:solidFill>
                  <a:schemeClr val="tx1"/>
                </a:solidFill>
              </a:rPr>
              <a:t>Another way to assess how well the regression line fits.</a:t>
            </a:r>
          </a:p>
          <a:p>
            <a:pPr algn="l">
              <a:spcBef>
                <a:spcPts val="0"/>
              </a:spcBef>
            </a:pPr>
            <a:endParaRPr lang="en-US" sz="1800" smtClean="0">
              <a:solidFill>
                <a:schemeClr val="tx1"/>
              </a:solidFill>
            </a:endParaRPr>
          </a:p>
          <a:p>
            <a:pPr algn="l">
              <a:spcBef>
                <a:spcPts val="0"/>
              </a:spcBef>
            </a:pPr>
            <a:r>
              <a:rPr lang="en-US" sz="1800" smtClean="0">
                <a:solidFill>
                  <a:schemeClr val="tx1"/>
                </a:solidFill>
              </a:rPr>
              <a:t>6. </a:t>
            </a:r>
            <a:r>
              <a:rPr lang="en-US" sz="1800" smtClean="0">
                <a:solidFill>
                  <a:schemeClr val="tx1"/>
                </a:solidFill>
                <a:latin typeface="Helvetica"/>
              </a:rPr>
              <a:t>Residual plots.</a:t>
            </a:r>
          </a:p>
          <a:p>
            <a:pPr algn="l">
              <a:spcBef>
                <a:spcPts val="0"/>
              </a:spcBef>
            </a:pPr>
            <a:r>
              <a:rPr lang="en-US" sz="1800" smtClean="0">
                <a:solidFill>
                  <a:schemeClr val="tx1"/>
                </a:solidFill>
                <a:latin typeface="Helvetica"/>
              </a:rPr>
              <a:t>For each observed point (X</a:t>
            </a:r>
            <a:r>
              <a:rPr lang="en-US" sz="1800" baseline="-25000" smtClean="0">
                <a:solidFill>
                  <a:schemeClr val="tx1"/>
                </a:solidFill>
              </a:rPr>
              <a:t>i</a:t>
            </a:r>
            <a:r>
              <a:rPr lang="en-US" sz="1800" smtClean="0">
                <a:solidFill>
                  <a:schemeClr val="tx1"/>
                </a:solidFill>
                <a:latin typeface="Helvetica"/>
              </a:rPr>
              <a:t>, Y</a:t>
            </a:r>
            <a:r>
              <a:rPr lang="en-US" sz="1800" baseline="-25000" smtClean="0">
                <a:solidFill>
                  <a:schemeClr val="tx1"/>
                </a:solidFill>
              </a:rPr>
              <a:t>i</a:t>
            </a:r>
            <a:r>
              <a:rPr lang="en-US" sz="1800" smtClean="0">
                <a:solidFill>
                  <a:schemeClr val="tx1"/>
                </a:solidFill>
                <a:latin typeface="Helvetica"/>
              </a:rPr>
              <a:t>), plot X</a:t>
            </a:r>
            <a:r>
              <a:rPr lang="en-US" sz="1800" baseline="-25000" smtClean="0">
                <a:solidFill>
                  <a:schemeClr val="tx1"/>
                </a:solidFill>
              </a:rPr>
              <a:t>i </a:t>
            </a:r>
            <a:r>
              <a:rPr lang="en-US" sz="1800" smtClean="0">
                <a:solidFill>
                  <a:schemeClr val="tx1"/>
                </a:solidFill>
                <a:latin typeface="Helvetica"/>
              </a:rPr>
              <a:t>on the x axis and e</a:t>
            </a:r>
            <a:r>
              <a:rPr lang="en-US" sz="1800" baseline="-25000" smtClean="0">
                <a:solidFill>
                  <a:schemeClr val="tx1"/>
                </a:solidFill>
              </a:rPr>
              <a:t>i</a:t>
            </a:r>
            <a:r>
              <a:rPr lang="en-US" sz="1800" smtClean="0">
                <a:solidFill>
                  <a:schemeClr val="tx1"/>
                </a:solidFill>
                <a:latin typeface="Helvetica"/>
              </a:rPr>
              <a:t> on the y axis.</a:t>
            </a:r>
          </a:p>
          <a:p>
            <a:pPr algn="l">
              <a:spcBef>
                <a:spcPts val="0"/>
              </a:spcBef>
            </a:pPr>
            <a:r>
              <a:rPr lang="en-US" sz="1800" smtClean="0">
                <a:solidFill>
                  <a:schemeClr val="tx1"/>
                </a:solidFill>
                <a:latin typeface="Helvetica"/>
              </a:rPr>
              <a:t>e</a:t>
            </a:r>
            <a:r>
              <a:rPr lang="en-US" sz="1800" baseline="-25000" smtClean="0">
                <a:solidFill>
                  <a:schemeClr val="tx1"/>
                </a:solidFill>
              </a:rPr>
              <a:t>i</a:t>
            </a:r>
            <a:r>
              <a:rPr lang="en-US" sz="1800" smtClean="0">
                <a:solidFill>
                  <a:schemeClr val="tx1"/>
                </a:solidFill>
                <a:latin typeface="Helvetica"/>
              </a:rPr>
              <a:t> = Y</a:t>
            </a:r>
            <a:r>
              <a:rPr lang="en-US" sz="1800" baseline="-25000" smtClean="0">
                <a:solidFill>
                  <a:schemeClr val="tx1"/>
                </a:solidFill>
              </a:rPr>
              <a:t>i</a:t>
            </a:r>
            <a:r>
              <a:rPr lang="en-US" sz="1800" smtClean="0">
                <a:solidFill>
                  <a:schemeClr val="tx1"/>
                </a:solidFill>
                <a:latin typeface="Helvetica"/>
              </a:rPr>
              <a:t> -   </a:t>
            </a:r>
            <a:r>
              <a:rPr lang="en-US" sz="1800" baseline="-25000" smtClean="0">
                <a:solidFill>
                  <a:schemeClr val="tx1"/>
                </a:solidFill>
              </a:rPr>
              <a:t>i</a:t>
            </a:r>
            <a:r>
              <a:rPr lang="en-US" sz="1800" smtClean="0">
                <a:solidFill>
                  <a:schemeClr val="tx1"/>
                </a:solidFill>
                <a:latin typeface="Helvetica"/>
              </a:rPr>
              <a:t>. </a:t>
            </a:r>
          </a:p>
          <a:p>
            <a:pPr algn="l">
              <a:spcBef>
                <a:spcPts val="0"/>
              </a:spcBef>
            </a:pPr>
            <a:endParaRPr lang="en-US" sz="1800" smtClean="0">
              <a:solidFill>
                <a:schemeClr val="tx1"/>
              </a:solidFill>
              <a:latin typeface="Helvetica"/>
            </a:endParaRPr>
          </a:p>
          <a:p>
            <a:pPr algn="l">
              <a:spcBef>
                <a:spcPts val="0"/>
              </a:spcBef>
            </a:pPr>
            <a:r>
              <a:rPr lang="en-US" sz="1800" smtClean="0">
                <a:solidFill>
                  <a:schemeClr val="tx1"/>
                </a:solidFill>
                <a:latin typeface="Helvetica"/>
              </a:rPr>
              <a:t>From the residual plot, you can eyeball the typical size of the residuals, and you can also see potential:</a:t>
            </a:r>
          </a:p>
          <a:p>
            <a:pPr algn="l">
              <a:spcBef>
                <a:spcPts val="0"/>
              </a:spcBef>
            </a:pPr>
            <a:r>
              <a:rPr lang="en-US" sz="1800" smtClean="0">
                <a:solidFill>
                  <a:schemeClr val="tx1"/>
                </a:solidFill>
                <a:latin typeface="Helvetica"/>
              </a:rPr>
              <a:t>* outliers</a:t>
            </a:r>
          </a:p>
          <a:p>
            <a:pPr algn="l">
              <a:spcBef>
                <a:spcPts val="0"/>
              </a:spcBef>
            </a:pPr>
            <a:r>
              <a:rPr lang="en-US" sz="1800" smtClean="0">
                <a:solidFill>
                  <a:schemeClr val="tx1"/>
                </a:solidFill>
                <a:latin typeface="Helvetica"/>
              </a:rPr>
              <a:t>* curvature</a:t>
            </a:r>
          </a:p>
          <a:p>
            <a:pPr algn="l">
              <a:spcBef>
                <a:spcPts val="0"/>
              </a:spcBef>
            </a:pPr>
            <a:r>
              <a:rPr lang="en-US" sz="1800" smtClean="0">
                <a:solidFill>
                  <a:schemeClr val="tx1"/>
                </a:solidFill>
                <a:latin typeface="Helvetica"/>
              </a:rPr>
              <a:t>* heteroskedasticity.</a:t>
            </a:r>
          </a:p>
          <a:p>
            <a:pPr algn="l">
              <a:spcBef>
                <a:spcPts val="0"/>
              </a:spcBef>
            </a:pPr>
            <a:endParaRPr lang="en-US" sz="1800" smtClean="0">
              <a:solidFill>
                <a:schemeClr val="tx1"/>
              </a:solidFill>
              <a:latin typeface="Helvetica"/>
            </a:endParaRPr>
          </a:p>
          <a:p>
            <a:pPr algn="l">
              <a:spcBef>
                <a:spcPts val="0"/>
              </a:spcBef>
            </a:pPr>
            <a:endParaRPr lang="en-US" sz="1800" smtClean="0">
              <a:solidFill>
                <a:schemeClr val="tx1"/>
              </a:solidFill>
              <a:latin typeface="Helvetica"/>
            </a:endParaRPr>
          </a:p>
          <a:p>
            <a:pPr algn="l">
              <a:spcBef>
                <a:spcPts val="0"/>
              </a:spcBef>
            </a:pPr>
            <a:endParaRPr lang="en-US" sz="1800" smtClean="0">
              <a:solidFill>
                <a:schemeClr val="tx1"/>
              </a:solidFill>
              <a:latin typeface="Helvetica"/>
            </a:endParaRPr>
          </a:p>
          <a:p>
            <a:pPr algn="l">
              <a:spcBef>
                <a:spcPts val="0"/>
              </a:spcBef>
            </a:pPr>
            <a:endParaRPr lang="en-US" sz="1800" smtClean="0">
              <a:solidFill>
                <a:schemeClr val="tx1"/>
              </a:solidFill>
              <a:latin typeface="Helvetica"/>
            </a:endParaRPr>
          </a:p>
          <a:p>
            <a:pPr algn="l">
              <a:spcBef>
                <a:spcPts val="0"/>
              </a:spcBef>
            </a:pPr>
            <a:endParaRPr lang="en-US" sz="1800" smtClean="0">
              <a:solidFill>
                <a:schemeClr val="tx1"/>
              </a:solidFill>
              <a:latin typeface="Helvetica"/>
            </a:endParaRPr>
          </a:p>
          <a:p>
            <a:pPr algn="l">
              <a:spcBef>
                <a:spcPts val="0"/>
              </a:spcBef>
            </a:pPr>
            <a:endParaRPr lang="en-US" sz="1800" smtClean="0">
              <a:solidFill>
                <a:schemeClr val="tx1"/>
              </a:solidFill>
              <a:latin typeface="Helvetica"/>
            </a:endParaRPr>
          </a:p>
          <a:p>
            <a:pPr algn="l">
              <a:spcBef>
                <a:spcPts val="0"/>
              </a:spcBef>
            </a:pPr>
            <a:endParaRPr lang="en-US" sz="1800" smtClean="0">
              <a:solidFill>
                <a:schemeClr val="tx1"/>
              </a:solidFill>
              <a:latin typeface="Helvetica"/>
            </a:endParaRPr>
          </a:p>
          <a:p>
            <a:pPr algn="l">
              <a:spcBef>
                <a:spcPts val="0"/>
              </a:spcBef>
            </a:pPr>
            <a:endParaRPr lang="en-US" sz="1800" smtClean="0">
              <a:solidFill>
                <a:schemeClr val="tx1"/>
              </a:solidFill>
              <a:latin typeface="Helvetica"/>
            </a:endParaRPr>
          </a:p>
          <a:p>
            <a:pPr algn="l">
              <a:spcBef>
                <a:spcPts val="0"/>
              </a:spcBef>
            </a:pPr>
            <a:endParaRPr lang="en-US" sz="1800" smtClean="0">
              <a:solidFill>
                <a:schemeClr val="tx1"/>
              </a:solidFill>
              <a:latin typeface="Helvetica"/>
            </a:endParaRPr>
          </a:p>
          <a:p>
            <a:pPr algn="l">
              <a:spcBef>
                <a:spcPts val="0"/>
              </a:spcBef>
            </a:pPr>
            <a:r>
              <a:rPr lang="en-US" sz="1800" smtClean="0">
                <a:solidFill>
                  <a:schemeClr val="tx1"/>
                </a:solidFill>
                <a:latin typeface="Helvetica"/>
              </a:rPr>
              <a:t>When curvature is present, the regression line may still be the best fitting line, but it does not seem to predict optimally: we could do better with a curve, rather than a line.</a:t>
            </a:r>
            <a:endParaRPr lang="en-US" sz="1800">
              <a:solidFill>
                <a:schemeClr val="tx1"/>
              </a:solidFill>
              <a:latin typeface="Helvetica"/>
            </a:endParaRPr>
          </a:p>
        </p:txBody>
      </p:sp>
      <p:sp>
        <p:nvSpPr>
          <p:cNvPr id="4" name="Slide Number Placeholder 3"/>
          <p:cNvSpPr>
            <a:spLocks noGrp="1"/>
          </p:cNvSpPr>
          <p:nvPr>
            <p:ph type="sldNum" sz="quarter" idx="12"/>
          </p:nvPr>
        </p:nvSpPr>
        <p:spPr/>
        <p:txBody>
          <a:bodyPr/>
          <a:lstStyle/>
          <a:p>
            <a:fld id="{4AE023AC-EDB1-FF4F-B69A-3E49EA04DA50}" type="slidenum">
              <a:rPr lang="en-US"/>
              <a:pPr/>
              <a:t>9</a:t>
            </a:fld>
            <a:endParaRPr lang="en-US"/>
          </a:p>
        </p:txBody>
      </p:sp>
      <p:graphicFrame>
        <p:nvGraphicFramePr>
          <p:cNvPr id="78850" name="Object 2"/>
          <p:cNvGraphicFramePr>
            <a:graphicFrameLocks noChangeAspect="1"/>
          </p:cNvGraphicFramePr>
          <p:nvPr/>
        </p:nvGraphicFramePr>
        <p:xfrm>
          <a:off x="1282700" y="1485900"/>
          <a:ext cx="193675" cy="328613"/>
        </p:xfrm>
        <a:graphic>
          <a:graphicData uri="http://schemas.openxmlformats.org/presentationml/2006/ole">
            <p:oleObj spid="_x0000_s79874" name="Equation" r:id="rId3" imgW="114300" imgH="177800" progId="Equation.3">
              <p:embed/>
            </p:oleObj>
          </a:graphicData>
        </a:graphic>
      </p:graphicFrame>
      <p:pic>
        <p:nvPicPr>
          <p:cNvPr id="7" name="Picture 6" descr="curvature.pdf"/>
          <p:cNvPicPr>
            <a:picLocks noChangeAspect="1"/>
          </p:cNvPicPr>
          <p:nvPr/>
        </p:nvPicPr>
        <mc:AlternateContent>
          <mc:Choice xmlns:ma="http://schemas.microsoft.com/office/mac/drawingml/2008/main" Requires="ma">
            <p:blipFill>
              <a:blip r:embed="rId4"/>
              <a:stretch>
                <a:fillRect/>
              </a:stretch>
            </p:blipFill>
          </mc:Choice>
          <mc:Fallback>
            <p:blipFill>
              <a:blip r:embed="rId5"/>
              <a:stretch>
                <a:fillRect/>
              </a:stretch>
            </p:blipFill>
          </mc:Fallback>
        </mc:AlternateContent>
        <p:spPr>
          <a:xfrm>
            <a:off x="3022600" y="2152650"/>
            <a:ext cx="5664200" cy="39751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5536</TotalTime>
  <Words>1714</Words>
  <Application>Microsoft Macintosh PowerPoint</Application>
  <PresentationFormat>On-screen Show (4:3)</PresentationFormat>
  <Paragraphs>167</Paragraphs>
  <Slides>10</Slides>
  <Notes>0</Notes>
  <HiddenSlides>0</HiddenSlides>
  <MMClips>0</MMClips>
  <ScaleCrop>false</ScaleCrop>
  <HeadingPairs>
    <vt:vector size="6" baseType="variant">
      <vt:variant>
        <vt:lpstr>Design Template</vt:lpstr>
      </vt:variant>
      <vt:variant>
        <vt:i4>1</vt:i4>
      </vt:variant>
      <vt:variant>
        <vt:lpstr>Embedded OLE Servers</vt:lpstr>
      </vt:variant>
      <vt:variant>
        <vt:i4>1</vt:i4>
      </vt:variant>
      <vt:variant>
        <vt:lpstr>Slide Titles</vt:lpstr>
      </vt:variant>
      <vt:variant>
        <vt:i4>10</vt:i4>
      </vt:variant>
    </vt:vector>
  </HeadingPairs>
  <TitlesOfParts>
    <vt:vector size="12" baseType="lpstr">
      <vt:lpstr>Office Theme</vt:lpstr>
      <vt:lpstr>Equation</vt:lpstr>
      <vt:lpstr>Slide 1</vt:lpstr>
      <vt:lpstr>Slide 2</vt:lpstr>
      <vt:lpstr>Slide 3</vt:lpstr>
      <vt:lpstr>Slide 4</vt:lpstr>
      <vt:lpstr>Slide 5</vt:lpstr>
      <vt:lpstr>Slide 6</vt:lpstr>
      <vt:lpstr>Slide 7</vt:lpstr>
      <vt:lpstr>Slide 8</vt:lpstr>
      <vt:lpstr>Slide 9</vt:lpstr>
      <vt:lpstr>Slide 10</vt:lpstr>
    </vt:vector>
  </TitlesOfParts>
  <Company>UCLA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Frederic Schoenberg</dc:creator>
  <cp:lastModifiedBy>Frederic Schoenberg</cp:lastModifiedBy>
  <cp:revision>567</cp:revision>
  <dcterms:created xsi:type="dcterms:W3CDTF">2012-05-29T18:49:53Z</dcterms:created>
  <dcterms:modified xsi:type="dcterms:W3CDTF">2012-05-29T18:51:01Z</dcterms:modified>
</cp:coreProperties>
</file>