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0"/>
  </p:notesMasterIdLst>
  <p:sldIdLst>
    <p:sldId id="257" r:id="rId2"/>
    <p:sldId id="303" r:id="rId3"/>
    <p:sldId id="329" r:id="rId4"/>
    <p:sldId id="330" r:id="rId5"/>
    <p:sldId id="331" r:id="rId6"/>
    <p:sldId id="333" r:id="rId7"/>
    <p:sldId id="328" r:id="rId8"/>
    <p:sldId id="256" r:id="rId9"/>
    <p:sldId id="306" r:id="rId10"/>
    <p:sldId id="334" r:id="rId11"/>
    <p:sldId id="284" r:id="rId12"/>
    <p:sldId id="307" r:id="rId13"/>
    <p:sldId id="309" r:id="rId14"/>
    <p:sldId id="262" r:id="rId15"/>
    <p:sldId id="314" r:id="rId16"/>
    <p:sldId id="315" r:id="rId17"/>
    <p:sldId id="260" r:id="rId18"/>
    <p:sldId id="266" r:id="rId19"/>
    <p:sldId id="276" r:id="rId20"/>
    <p:sldId id="275" r:id="rId21"/>
    <p:sldId id="310" r:id="rId22"/>
    <p:sldId id="259" r:id="rId23"/>
    <p:sldId id="335" r:id="rId24"/>
    <p:sldId id="415" r:id="rId25"/>
    <p:sldId id="327" r:id="rId26"/>
    <p:sldId id="358" r:id="rId27"/>
    <p:sldId id="279" r:id="rId28"/>
    <p:sldId id="272" r:id="rId29"/>
    <p:sldId id="336" r:id="rId30"/>
    <p:sldId id="337" r:id="rId31"/>
    <p:sldId id="416" r:id="rId32"/>
    <p:sldId id="411" r:id="rId33"/>
    <p:sldId id="412" r:id="rId34"/>
    <p:sldId id="413" r:id="rId35"/>
    <p:sldId id="414" r:id="rId36"/>
    <p:sldId id="313" r:id="rId37"/>
    <p:sldId id="317" r:id="rId38"/>
    <p:sldId id="319" r:id="rId39"/>
    <p:sldId id="383" r:id="rId40"/>
    <p:sldId id="406" r:id="rId41"/>
    <p:sldId id="359" r:id="rId42"/>
    <p:sldId id="357" r:id="rId43"/>
    <p:sldId id="386" r:id="rId44"/>
    <p:sldId id="388" r:id="rId45"/>
    <p:sldId id="287" r:id="rId46"/>
    <p:sldId id="324" r:id="rId47"/>
    <p:sldId id="294" r:id="rId48"/>
    <p:sldId id="295" r:id="rId49"/>
    <p:sldId id="296" r:id="rId50"/>
    <p:sldId id="298" r:id="rId51"/>
    <p:sldId id="305" r:id="rId52"/>
    <p:sldId id="338" r:id="rId53"/>
    <p:sldId id="339" r:id="rId54"/>
    <p:sldId id="372" r:id="rId55"/>
    <p:sldId id="403" r:id="rId56"/>
    <p:sldId id="405" r:id="rId57"/>
    <p:sldId id="417" r:id="rId58"/>
    <p:sldId id="419" r:id="rId59"/>
    <p:sldId id="418" r:id="rId60"/>
    <p:sldId id="420" r:id="rId61"/>
    <p:sldId id="421" r:id="rId62"/>
    <p:sldId id="422" r:id="rId63"/>
    <p:sldId id="424" r:id="rId64"/>
    <p:sldId id="425" r:id="rId65"/>
    <p:sldId id="426" r:id="rId66"/>
    <p:sldId id="427" r:id="rId67"/>
    <p:sldId id="428" r:id="rId68"/>
    <p:sldId id="429"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60"/>
    <p:restoredTop sz="92128"/>
  </p:normalViewPr>
  <p:slideViewPr>
    <p:cSldViewPr snapToGrid="0" snapToObjects="1">
      <p:cViewPr varScale="1">
        <p:scale>
          <a:sx n="68" d="100"/>
          <a:sy n="68" d="100"/>
        </p:scale>
        <p:origin x="696" y="19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052411417322901E-2"/>
          <c:y val="0.176950715000571"/>
          <c:w val="0.91351008858267702"/>
          <c:h val="0.76748654235442004"/>
        </c:manualLayout>
      </c:layout>
      <c:barChart>
        <c:barDir val="col"/>
        <c:grouping val="percentStacked"/>
        <c:varyColors val="0"/>
        <c:ser>
          <c:idx val="0"/>
          <c:order val="0"/>
          <c:tx>
            <c:strRef>
              <c:f>Sheet1!$B$1</c:f>
              <c:strCache>
                <c:ptCount val="1"/>
                <c:pt idx="0">
                  <c:v>DHS</c:v>
                </c:pt>
              </c:strCache>
            </c:strRef>
          </c:tx>
          <c:spPr>
            <a:solidFill>
              <a:schemeClr val="tx1"/>
            </a:solidFill>
            <a:ln>
              <a:noFill/>
            </a:ln>
            <a:effectLst/>
          </c:spPr>
          <c:invertIfNegative val="0"/>
          <c:cat>
            <c:strRef>
              <c:f>Sheet1!$A$2:$A$5</c:f>
              <c:strCache>
                <c:ptCount val="4"/>
                <c:pt idx="0">
                  <c:v>Total Hospital Beds</c:v>
                </c:pt>
                <c:pt idx="1">
                  <c:v>Available Hospital Beds</c:v>
                </c:pt>
                <c:pt idx="2">
                  <c:v>Available ICU Beds</c:v>
                </c:pt>
                <c:pt idx="3">
                  <c:v>Available Ventilators</c:v>
                </c:pt>
              </c:strCache>
            </c:strRef>
          </c:cat>
          <c:val>
            <c:numRef>
              <c:f>Sheet1!$B$2:$B$5</c:f>
              <c:numCache>
                <c:formatCode>General</c:formatCode>
                <c:ptCount val="4"/>
                <c:pt idx="0">
                  <c:v>1202</c:v>
                </c:pt>
                <c:pt idx="1">
                  <c:v>465</c:v>
                </c:pt>
                <c:pt idx="2">
                  <c:v>57</c:v>
                </c:pt>
                <c:pt idx="3">
                  <c:v>231</c:v>
                </c:pt>
              </c:numCache>
            </c:numRef>
          </c:val>
          <c:extLst>
            <c:ext xmlns:c16="http://schemas.microsoft.com/office/drawing/2014/chart" uri="{C3380CC4-5D6E-409C-BE32-E72D297353CC}">
              <c16:uniqueId val="{00000000-410C-4A43-BF9A-EA19A2F46340}"/>
            </c:ext>
          </c:extLst>
        </c:ser>
        <c:ser>
          <c:idx val="1"/>
          <c:order val="1"/>
          <c:tx>
            <c:strRef>
              <c:f>Sheet1!$C$1</c:f>
              <c:strCache>
                <c:ptCount val="1"/>
                <c:pt idx="0">
                  <c:v>Non-DHS</c:v>
                </c:pt>
              </c:strCache>
            </c:strRef>
          </c:tx>
          <c:spPr>
            <a:solidFill>
              <a:schemeClr val="bg2">
                <a:lumMod val="75000"/>
              </a:schemeClr>
            </a:solidFill>
            <a:ln>
              <a:noFill/>
            </a:ln>
            <a:effectLst/>
          </c:spPr>
          <c:invertIfNegative val="0"/>
          <c:cat>
            <c:strRef>
              <c:f>Sheet1!$A$2:$A$5</c:f>
              <c:strCache>
                <c:ptCount val="4"/>
                <c:pt idx="0">
                  <c:v>Total Hospital Beds</c:v>
                </c:pt>
                <c:pt idx="1">
                  <c:v>Available Hospital Beds</c:v>
                </c:pt>
                <c:pt idx="2">
                  <c:v>Available ICU Beds</c:v>
                </c:pt>
                <c:pt idx="3">
                  <c:v>Available Ventilators</c:v>
                </c:pt>
              </c:strCache>
            </c:strRef>
          </c:cat>
          <c:val>
            <c:numRef>
              <c:f>Sheet1!$C$2:$C$5</c:f>
              <c:numCache>
                <c:formatCode>General</c:formatCode>
                <c:ptCount val="4"/>
                <c:pt idx="0">
                  <c:v>18576</c:v>
                </c:pt>
                <c:pt idx="1">
                  <c:v>1799</c:v>
                </c:pt>
                <c:pt idx="2">
                  <c:v>198</c:v>
                </c:pt>
                <c:pt idx="3">
                  <c:v>745</c:v>
                </c:pt>
              </c:numCache>
            </c:numRef>
          </c:val>
          <c:extLst>
            <c:ext xmlns:c16="http://schemas.microsoft.com/office/drawing/2014/chart" uri="{C3380CC4-5D6E-409C-BE32-E72D297353CC}">
              <c16:uniqueId val="{00000001-410C-4A43-BF9A-EA19A2F46340}"/>
            </c:ext>
          </c:extLst>
        </c:ser>
        <c:ser>
          <c:idx val="2"/>
          <c:order val="2"/>
          <c:tx>
            <c:strRef>
              <c:f>Sheet1!$D$1</c:f>
              <c:strCache>
                <c:ptCount val="1"/>
                <c:pt idx="0">
                  <c:v>Column1</c:v>
                </c:pt>
              </c:strCache>
            </c:strRef>
          </c:tx>
          <c:spPr>
            <a:solidFill>
              <a:schemeClr val="accent3"/>
            </a:solidFill>
            <a:ln>
              <a:noFill/>
            </a:ln>
            <a:effectLst/>
          </c:spPr>
          <c:invertIfNegative val="0"/>
          <c:cat>
            <c:strRef>
              <c:f>Sheet1!$A$2:$A$5</c:f>
              <c:strCache>
                <c:ptCount val="4"/>
                <c:pt idx="0">
                  <c:v>Total Hospital Beds</c:v>
                </c:pt>
                <c:pt idx="1">
                  <c:v>Available Hospital Beds</c:v>
                </c:pt>
                <c:pt idx="2">
                  <c:v>Available ICU Beds</c:v>
                </c:pt>
                <c:pt idx="3">
                  <c:v>Available Ventilators</c:v>
                </c:pt>
              </c:strCache>
            </c:strRef>
          </c:cat>
          <c:val>
            <c:numRef>
              <c:f>Sheet1!$D$2:$D$5</c:f>
              <c:numCache>
                <c:formatCode>General</c:formatCode>
                <c:ptCount val="4"/>
              </c:numCache>
            </c:numRef>
          </c:val>
          <c:extLst>
            <c:ext xmlns:c16="http://schemas.microsoft.com/office/drawing/2014/chart" uri="{C3380CC4-5D6E-409C-BE32-E72D297353CC}">
              <c16:uniqueId val="{00000002-410C-4A43-BF9A-EA19A2F46340}"/>
            </c:ext>
          </c:extLst>
        </c:ser>
        <c:ser>
          <c:idx val="3"/>
          <c:order val="3"/>
          <c:tx>
            <c:strRef>
              <c:f>Sheet1!$E$1</c:f>
              <c:strCache>
                <c:ptCount val="1"/>
                <c:pt idx="0">
                  <c:v>Column2</c:v>
                </c:pt>
              </c:strCache>
            </c:strRef>
          </c:tx>
          <c:spPr>
            <a:solidFill>
              <a:schemeClr val="accent4"/>
            </a:solidFill>
            <a:ln>
              <a:noFill/>
            </a:ln>
            <a:effectLst/>
          </c:spPr>
          <c:invertIfNegative val="0"/>
          <c:cat>
            <c:strRef>
              <c:f>Sheet1!$A$2:$A$5</c:f>
              <c:strCache>
                <c:ptCount val="4"/>
                <c:pt idx="0">
                  <c:v>Total Hospital Beds</c:v>
                </c:pt>
                <c:pt idx="1">
                  <c:v>Available Hospital Beds</c:v>
                </c:pt>
                <c:pt idx="2">
                  <c:v>Available ICU Beds</c:v>
                </c:pt>
                <c:pt idx="3">
                  <c:v>Available Ventilators</c:v>
                </c:pt>
              </c:strCache>
            </c:strRef>
          </c:cat>
          <c:val>
            <c:numRef>
              <c:f>Sheet1!$E$2:$E$5</c:f>
              <c:numCache>
                <c:formatCode>General</c:formatCode>
                <c:ptCount val="4"/>
              </c:numCache>
            </c:numRef>
          </c:val>
          <c:extLst>
            <c:ext xmlns:c16="http://schemas.microsoft.com/office/drawing/2014/chart" uri="{C3380CC4-5D6E-409C-BE32-E72D297353CC}">
              <c16:uniqueId val="{00000003-410C-4A43-BF9A-EA19A2F46340}"/>
            </c:ext>
          </c:extLst>
        </c:ser>
        <c:dLbls>
          <c:showLegendKey val="0"/>
          <c:showVal val="0"/>
          <c:showCatName val="0"/>
          <c:showSerName val="0"/>
          <c:showPercent val="0"/>
          <c:showBubbleSize val="0"/>
        </c:dLbls>
        <c:gapWidth val="60"/>
        <c:overlap val="100"/>
        <c:axId val="-1743085168"/>
        <c:axId val="-1743125616"/>
      </c:barChart>
      <c:catAx>
        <c:axId val="-1743085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743125616"/>
        <c:crosses val="autoZero"/>
        <c:auto val="1"/>
        <c:lblAlgn val="ctr"/>
        <c:lblOffset val="100"/>
        <c:noMultiLvlLbl val="0"/>
      </c:catAx>
      <c:valAx>
        <c:axId val="-17431256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7430851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0.85139</cdr:x>
      <cdr:y>0.70603</cdr:y>
    </cdr:from>
    <cdr:to>
      <cdr:x>0.9357</cdr:x>
      <cdr:y>0.78781</cdr:y>
    </cdr:to>
    <cdr:sp macro="" textlink="">
      <cdr:nvSpPr>
        <cdr:cNvPr id="2" name="TextBox 27"/>
        <cdr:cNvSpPr txBox="1"/>
      </cdr:nvSpPr>
      <cdr:spPr>
        <a:xfrm xmlns:a="http://schemas.openxmlformats.org/drawingml/2006/main">
          <a:off x="8130064" y="3985455"/>
          <a:ext cx="805029" cy="46166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400" dirty="0">
              <a:solidFill>
                <a:schemeClr val="bg1"/>
              </a:solidFill>
            </a:rPr>
            <a:t>231*</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B12108-937F-F849-8E46-DFD53756C00F}" type="datetimeFigureOut">
              <a:rPr lang="en-US" smtClean="0"/>
              <a:t>5/31/23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E0031C-8636-074C-8BA4-BB179113994C}" type="slidenum">
              <a:rPr lang="en-US" smtClean="0"/>
              <a:t>‹#›</a:t>
            </a:fld>
            <a:endParaRPr lang="en-US"/>
          </a:p>
        </p:txBody>
      </p:sp>
    </p:spTree>
    <p:extLst>
      <p:ext uri="{BB962C8B-B14F-4D97-AF65-F5344CB8AC3E}">
        <p14:creationId xmlns:p14="http://schemas.microsoft.com/office/powerpoint/2010/main" val="2121031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F03DB1-E82B-4A04-9D5C-B2609C58A9D3}" type="slidenum">
              <a:rPr lang="en-US" smtClean="0"/>
              <a:t>5</a:t>
            </a:fld>
            <a:endParaRPr lang="en-US"/>
          </a:p>
        </p:txBody>
      </p:sp>
    </p:spTree>
    <p:extLst>
      <p:ext uri="{BB962C8B-B14F-4D97-AF65-F5344CB8AC3E}">
        <p14:creationId xmlns:p14="http://schemas.microsoft.com/office/powerpoint/2010/main" val="691827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tLang="en-US"/>
          </a:p>
        </p:txBody>
      </p:sp>
    </p:spTree>
    <p:extLst>
      <p:ext uri="{BB962C8B-B14F-4D97-AF65-F5344CB8AC3E}">
        <p14:creationId xmlns:p14="http://schemas.microsoft.com/office/powerpoint/2010/main" val="1923852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tLang="en-US"/>
          </a:p>
        </p:txBody>
      </p:sp>
    </p:spTree>
    <p:extLst>
      <p:ext uri="{BB962C8B-B14F-4D97-AF65-F5344CB8AC3E}">
        <p14:creationId xmlns:p14="http://schemas.microsoft.com/office/powerpoint/2010/main" val="3846682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tLang="en-US"/>
          </a:p>
        </p:txBody>
      </p:sp>
    </p:spTree>
    <p:extLst>
      <p:ext uri="{BB962C8B-B14F-4D97-AF65-F5344CB8AC3E}">
        <p14:creationId xmlns:p14="http://schemas.microsoft.com/office/powerpoint/2010/main" val="1425529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4982D6-E556-48AE-B45F-A5F5B8C65CE1}" type="slidenum">
              <a:rPr lang="en-US" smtClean="0"/>
              <a:t>31</a:t>
            </a:fld>
            <a:endParaRPr lang="en-US"/>
          </a:p>
        </p:txBody>
      </p:sp>
    </p:spTree>
    <p:extLst>
      <p:ext uri="{BB962C8B-B14F-4D97-AF65-F5344CB8AC3E}">
        <p14:creationId xmlns:p14="http://schemas.microsoft.com/office/powerpoint/2010/main" val="2688477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E0031C-8636-074C-8BA4-BB179113994C}" type="slidenum">
              <a:rPr lang="en-US" smtClean="0"/>
              <a:t>8</a:t>
            </a:fld>
            <a:endParaRPr lang="en-US"/>
          </a:p>
        </p:txBody>
      </p:sp>
    </p:spTree>
    <p:extLst>
      <p:ext uri="{BB962C8B-B14F-4D97-AF65-F5344CB8AC3E}">
        <p14:creationId xmlns:p14="http://schemas.microsoft.com/office/powerpoint/2010/main" val="1800936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tLang="en-US"/>
          </a:p>
        </p:txBody>
      </p:sp>
    </p:spTree>
    <p:extLst>
      <p:ext uri="{BB962C8B-B14F-4D97-AF65-F5344CB8AC3E}">
        <p14:creationId xmlns:p14="http://schemas.microsoft.com/office/powerpoint/2010/main" val="4168641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tLang="en-US"/>
          </a:p>
        </p:txBody>
      </p:sp>
    </p:spTree>
    <p:extLst>
      <p:ext uri="{BB962C8B-B14F-4D97-AF65-F5344CB8AC3E}">
        <p14:creationId xmlns:p14="http://schemas.microsoft.com/office/powerpoint/2010/main" val="116154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E0031C-8636-074C-8BA4-BB179113994C}" type="slidenum">
              <a:rPr lang="en-US" smtClean="0"/>
              <a:t>15</a:t>
            </a:fld>
            <a:endParaRPr lang="en-US"/>
          </a:p>
        </p:txBody>
      </p:sp>
    </p:spTree>
    <p:extLst>
      <p:ext uri="{BB962C8B-B14F-4D97-AF65-F5344CB8AC3E}">
        <p14:creationId xmlns:p14="http://schemas.microsoft.com/office/powerpoint/2010/main" val="1729788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4982D6-E556-48AE-B45F-A5F5B8C65CE1}" type="slidenum">
              <a:rPr lang="en-US" smtClean="0"/>
              <a:t>22</a:t>
            </a:fld>
            <a:endParaRPr lang="en-US"/>
          </a:p>
        </p:txBody>
      </p:sp>
    </p:spTree>
    <p:extLst>
      <p:ext uri="{BB962C8B-B14F-4D97-AF65-F5344CB8AC3E}">
        <p14:creationId xmlns:p14="http://schemas.microsoft.com/office/powerpoint/2010/main" val="3310672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tLang="en-US"/>
          </a:p>
        </p:txBody>
      </p:sp>
    </p:spTree>
    <p:extLst>
      <p:ext uri="{BB962C8B-B14F-4D97-AF65-F5344CB8AC3E}">
        <p14:creationId xmlns:p14="http://schemas.microsoft.com/office/powerpoint/2010/main" val="3757402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4982D6-E556-48AE-B45F-A5F5B8C65CE1}" type="slidenum">
              <a:rPr lang="en-US" smtClean="0"/>
              <a:t>24</a:t>
            </a:fld>
            <a:endParaRPr lang="en-US"/>
          </a:p>
        </p:txBody>
      </p:sp>
    </p:spTree>
    <p:extLst>
      <p:ext uri="{BB962C8B-B14F-4D97-AF65-F5344CB8AC3E}">
        <p14:creationId xmlns:p14="http://schemas.microsoft.com/office/powerpoint/2010/main" val="2802034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tLang="en-US"/>
          </a:p>
        </p:txBody>
      </p:sp>
    </p:spTree>
    <p:extLst>
      <p:ext uri="{BB962C8B-B14F-4D97-AF65-F5344CB8AC3E}">
        <p14:creationId xmlns:p14="http://schemas.microsoft.com/office/powerpoint/2010/main" val="200808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E5D0A69-9435-3A45-9022-EDEB0F673760}" type="datetimeFigureOut">
              <a:rPr lang="en-US" smtClean="0"/>
              <a:t>5/31/23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55C00D-B1A1-184C-B6F0-072BE02018B9}" type="slidenum">
              <a:rPr lang="en-US" smtClean="0"/>
              <a:t>‹#›</a:t>
            </a:fld>
            <a:endParaRPr lang="en-US"/>
          </a:p>
        </p:txBody>
      </p:sp>
    </p:spTree>
    <p:extLst>
      <p:ext uri="{BB962C8B-B14F-4D97-AF65-F5344CB8AC3E}">
        <p14:creationId xmlns:p14="http://schemas.microsoft.com/office/powerpoint/2010/main" val="1008747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5D0A69-9435-3A45-9022-EDEB0F673760}" type="datetimeFigureOut">
              <a:rPr lang="en-US" smtClean="0"/>
              <a:t>5/31/23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55C00D-B1A1-184C-B6F0-072BE02018B9}" type="slidenum">
              <a:rPr lang="en-US" smtClean="0"/>
              <a:t>‹#›</a:t>
            </a:fld>
            <a:endParaRPr lang="en-US"/>
          </a:p>
        </p:txBody>
      </p:sp>
    </p:spTree>
    <p:extLst>
      <p:ext uri="{BB962C8B-B14F-4D97-AF65-F5344CB8AC3E}">
        <p14:creationId xmlns:p14="http://schemas.microsoft.com/office/powerpoint/2010/main" val="1444930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5D0A69-9435-3A45-9022-EDEB0F673760}" type="datetimeFigureOut">
              <a:rPr lang="en-US" smtClean="0"/>
              <a:t>5/31/23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55C00D-B1A1-184C-B6F0-072BE02018B9}" type="slidenum">
              <a:rPr lang="en-US" smtClean="0"/>
              <a:t>‹#›</a:t>
            </a:fld>
            <a:endParaRPr lang="en-US"/>
          </a:p>
        </p:txBody>
      </p:sp>
    </p:spTree>
    <p:extLst>
      <p:ext uri="{BB962C8B-B14F-4D97-AF65-F5344CB8AC3E}">
        <p14:creationId xmlns:p14="http://schemas.microsoft.com/office/powerpoint/2010/main" val="1209127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
        <p:nvSpPr>
          <p:cNvPr id="5" name="Rectangle 5"/>
          <p:cNvSpPr>
            <a:spLocks noGrp="1" noChangeArrowheads="1"/>
          </p:cNvSpPr>
          <p:nvPr>
            <p:ph type="ftr" sz="quarter" idx="11"/>
          </p:nvPr>
        </p:nvSpPr>
        <p:spPr>
          <a:xfrm>
            <a:off x="4165600" y="6248400"/>
            <a:ext cx="38608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55092FDF-F265-7B43-9804-4EF96C6059FD}" type="slidenum">
              <a:rPr lang="en-US" altLang="en-US"/>
              <a:pPr/>
              <a:t>‹#›</a:t>
            </a:fld>
            <a:endParaRPr lang="en-US" altLang="en-US"/>
          </a:p>
        </p:txBody>
      </p:sp>
    </p:spTree>
    <p:extLst>
      <p:ext uri="{BB962C8B-B14F-4D97-AF65-F5344CB8AC3E}">
        <p14:creationId xmlns:p14="http://schemas.microsoft.com/office/powerpoint/2010/main" val="4259636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5D0A69-9435-3A45-9022-EDEB0F673760}" type="datetimeFigureOut">
              <a:rPr lang="en-US" smtClean="0"/>
              <a:t>5/31/23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55C00D-B1A1-184C-B6F0-072BE02018B9}" type="slidenum">
              <a:rPr lang="en-US" smtClean="0"/>
              <a:t>‹#›</a:t>
            </a:fld>
            <a:endParaRPr lang="en-US"/>
          </a:p>
        </p:txBody>
      </p:sp>
    </p:spTree>
    <p:extLst>
      <p:ext uri="{BB962C8B-B14F-4D97-AF65-F5344CB8AC3E}">
        <p14:creationId xmlns:p14="http://schemas.microsoft.com/office/powerpoint/2010/main" val="109490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5D0A69-9435-3A45-9022-EDEB0F673760}" type="datetimeFigureOut">
              <a:rPr lang="en-US" smtClean="0"/>
              <a:t>5/31/23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55C00D-B1A1-184C-B6F0-072BE02018B9}" type="slidenum">
              <a:rPr lang="en-US" smtClean="0"/>
              <a:t>‹#›</a:t>
            </a:fld>
            <a:endParaRPr lang="en-US"/>
          </a:p>
        </p:txBody>
      </p:sp>
    </p:spTree>
    <p:extLst>
      <p:ext uri="{BB962C8B-B14F-4D97-AF65-F5344CB8AC3E}">
        <p14:creationId xmlns:p14="http://schemas.microsoft.com/office/powerpoint/2010/main" val="1962747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E5D0A69-9435-3A45-9022-EDEB0F673760}" type="datetimeFigureOut">
              <a:rPr lang="en-US" smtClean="0"/>
              <a:t>5/31/23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55C00D-B1A1-184C-B6F0-072BE02018B9}" type="slidenum">
              <a:rPr lang="en-US" smtClean="0"/>
              <a:t>‹#›</a:t>
            </a:fld>
            <a:endParaRPr lang="en-US"/>
          </a:p>
        </p:txBody>
      </p:sp>
    </p:spTree>
    <p:extLst>
      <p:ext uri="{BB962C8B-B14F-4D97-AF65-F5344CB8AC3E}">
        <p14:creationId xmlns:p14="http://schemas.microsoft.com/office/powerpoint/2010/main" val="403720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E5D0A69-9435-3A45-9022-EDEB0F673760}" type="datetimeFigureOut">
              <a:rPr lang="en-US" smtClean="0"/>
              <a:t>5/31/23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55C00D-B1A1-184C-B6F0-072BE02018B9}" type="slidenum">
              <a:rPr lang="en-US" smtClean="0"/>
              <a:t>‹#›</a:t>
            </a:fld>
            <a:endParaRPr lang="en-US"/>
          </a:p>
        </p:txBody>
      </p:sp>
    </p:spTree>
    <p:extLst>
      <p:ext uri="{BB962C8B-B14F-4D97-AF65-F5344CB8AC3E}">
        <p14:creationId xmlns:p14="http://schemas.microsoft.com/office/powerpoint/2010/main" val="1436241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E5D0A69-9435-3A45-9022-EDEB0F673760}" type="datetimeFigureOut">
              <a:rPr lang="en-US" smtClean="0"/>
              <a:t>5/31/23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55C00D-B1A1-184C-B6F0-072BE02018B9}" type="slidenum">
              <a:rPr lang="en-US" smtClean="0"/>
              <a:t>‹#›</a:t>
            </a:fld>
            <a:endParaRPr lang="en-US"/>
          </a:p>
        </p:txBody>
      </p:sp>
    </p:spTree>
    <p:extLst>
      <p:ext uri="{BB962C8B-B14F-4D97-AF65-F5344CB8AC3E}">
        <p14:creationId xmlns:p14="http://schemas.microsoft.com/office/powerpoint/2010/main" val="1192883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5D0A69-9435-3A45-9022-EDEB0F673760}" type="datetimeFigureOut">
              <a:rPr lang="en-US" smtClean="0"/>
              <a:t>5/31/23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55C00D-B1A1-184C-B6F0-072BE02018B9}" type="slidenum">
              <a:rPr lang="en-US" smtClean="0"/>
              <a:t>‹#›</a:t>
            </a:fld>
            <a:endParaRPr lang="en-US"/>
          </a:p>
        </p:txBody>
      </p:sp>
    </p:spTree>
    <p:extLst>
      <p:ext uri="{BB962C8B-B14F-4D97-AF65-F5344CB8AC3E}">
        <p14:creationId xmlns:p14="http://schemas.microsoft.com/office/powerpoint/2010/main" val="2025811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5D0A69-9435-3A45-9022-EDEB0F673760}" type="datetimeFigureOut">
              <a:rPr lang="en-US" smtClean="0"/>
              <a:t>5/31/23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55C00D-B1A1-184C-B6F0-072BE02018B9}" type="slidenum">
              <a:rPr lang="en-US" smtClean="0"/>
              <a:t>‹#›</a:t>
            </a:fld>
            <a:endParaRPr lang="en-US"/>
          </a:p>
        </p:txBody>
      </p:sp>
    </p:spTree>
    <p:extLst>
      <p:ext uri="{BB962C8B-B14F-4D97-AF65-F5344CB8AC3E}">
        <p14:creationId xmlns:p14="http://schemas.microsoft.com/office/powerpoint/2010/main" val="1614914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5D0A69-9435-3A45-9022-EDEB0F673760}" type="datetimeFigureOut">
              <a:rPr lang="en-US" smtClean="0"/>
              <a:t>5/31/23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55C00D-B1A1-184C-B6F0-072BE02018B9}" type="slidenum">
              <a:rPr lang="en-US" smtClean="0"/>
              <a:t>‹#›</a:t>
            </a:fld>
            <a:endParaRPr lang="en-US"/>
          </a:p>
        </p:txBody>
      </p:sp>
    </p:spTree>
    <p:extLst>
      <p:ext uri="{BB962C8B-B14F-4D97-AF65-F5344CB8AC3E}">
        <p14:creationId xmlns:p14="http://schemas.microsoft.com/office/powerpoint/2010/main" val="1964342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5D0A69-9435-3A45-9022-EDEB0F673760}" type="datetimeFigureOut">
              <a:rPr lang="en-US" smtClean="0"/>
              <a:t>5/31/23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55C00D-B1A1-184C-B6F0-072BE02018B9}" type="slidenum">
              <a:rPr lang="en-US" smtClean="0"/>
              <a:t>‹#›</a:t>
            </a:fld>
            <a:endParaRPr lang="en-US"/>
          </a:p>
        </p:txBody>
      </p:sp>
    </p:spTree>
    <p:extLst>
      <p:ext uri="{BB962C8B-B14F-4D97-AF65-F5344CB8AC3E}">
        <p14:creationId xmlns:p14="http://schemas.microsoft.com/office/powerpoint/2010/main" val="1923046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emf"/><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0400" y="5867400"/>
            <a:ext cx="3429000" cy="822756"/>
          </a:xfrm>
          <a:prstGeom prst="rect">
            <a:avLst/>
          </a:prstGeom>
        </p:spPr>
      </p:pic>
      <p:sp>
        <p:nvSpPr>
          <p:cNvPr id="3" name="Text Box 2"/>
          <p:cNvSpPr txBox="1">
            <a:spLocks noChangeArrowheads="1"/>
          </p:cNvSpPr>
          <p:nvPr/>
        </p:nvSpPr>
        <p:spPr bwMode="auto">
          <a:xfrm>
            <a:off x="2055341" y="457201"/>
            <a:ext cx="8610600" cy="6085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marL="457200" indent="-455613">
              <a:spcBef>
                <a:spcPts val="800"/>
              </a:spcBef>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Times New Roman" charset="0"/>
                <a:ea typeface="ＭＳ Ｐゴシック" charset="-128"/>
                <a:cs typeface="ＭＳ Ｐゴシック" charset="-128"/>
              </a:defRPr>
            </a:lvl1pPr>
            <a:lvl2pPr>
              <a:spcBef>
                <a:spcPts val="700"/>
              </a:spcBef>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800">
                <a:solidFill>
                  <a:srgbClr val="000000"/>
                </a:solidFill>
                <a:latin typeface="Times New Roman" charset="0"/>
                <a:ea typeface="ＭＳ Ｐゴシック" charset="-128"/>
                <a:cs typeface="ＭＳ Ｐゴシック" charset="-128"/>
              </a:defRPr>
            </a:lvl2pPr>
            <a:lvl3pPr>
              <a:spcBef>
                <a:spcPts val="600"/>
              </a:spcBef>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charset="0"/>
                <a:ea typeface="ＭＳ Ｐゴシック" charset="-128"/>
                <a:cs typeface="ＭＳ Ｐゴシック" charset="-128"/>
              </a:defRPr>
            </a:lvl3pPr>
            <a:lvl4pPr>
              <a:spcBef>
                <a:spcPts val="500"/>
              </a:spcBef>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4pPr>
            <a:lvl5pPr>
              <a:spcBef>
                <a:spcPts val="500"/>
              </a:spcBef>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5pPr>
            <a:lvl6pPr marL="2514600" indent="-228600" defTabSz="457200" eaLnBrk="0" fontAlgn="base" hangingPunct="0">
              <a:spcBef>
                <a:spcPts val="500"/>
              </a:spcBef>
              <a:spcAft>
                <a:spcPct val="0"/>
              </a:spcAft>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6pPr>
            <a:lvl7pPr marL="2971800" indent="-228600" defTabSz="457200" eaLnBrk="0" fontAlgn="base" hangingPunct="0">
              <a:spcBef>
                <a:spcPts val="500"/>
              </a:spcBef>
              <a:spcAft>
                <a:spcPct val="0"/>
              </a:spcAft>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7pPr>
            <a:lvl8pPr marL="3429000" indent="-228600" defTabSz="457200" eaLnBrk="0" fontAlgn="base" hangingPunct="0">
              <a:spcBef>
                <a:spcPts val="500"/>
              </a:spcBef>
              <a:spcAft>
                <a:spcPct val="0"/>
              </a:spcAft>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8pPr>
            <a:lvl9pPr marL="3886200" indent="-228600" defTabSz="457200" eaLnBrk="0" fontAlgn="base" hangingPunct="0">
              <a:spcBef>
                <a:spcPts val="500"/>
              </a:spcBef>
              <a:spcAft>
                <a:spcPct val="0"/>
              </a:spcAft>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9pPr>
          </a:lstStyle>
          <a:p>
            <a:r>
              <a:rPr lang="en-US" dirty="0"/>
              <a:t>A look at statistical models for the spread of Covid-19 in Los Angeles County. </a:t>
            </a:r>
          </a:p>
          <a:p>
            <a:r>
              <a:rPr lang="en-US" altLang="en-US" sz="2400" dirty="0">
                <a:solidFill>
                  <a:schemeClr val="tx1"/>
                </a:solidFill>
              </a:rPr>
              <a:t>1. LA County modeling group and its goals. </a:t>
            </a:r>
          </a:p>
          <a:p>
            <a:r>
              <a:rPr lang="en-US" altLang="en-US" sz="2400" dirty="0">
                <a:solidFill>
                  <a:schemeClr val="tx1"/>
                </a:solidFill>
              </a:rPr>
              <a:t>2. SEIR and Hawkes models. </a:t>
            </a:r>
          </a:p>
          <a:p>
            <a:r>
              <a:rPr lang="en-US" altLang="en-US" sz="2400" dirty="0">
                <a:solidFill>
                  <a:schemeClr val="tx1"/>
                </a:solidFill>
              </a:rPr>
              <a:t>3. LA County projections. </a:t>
            </a:r>
          </a:p>
          <a:p>
            <a:r>
              <a:rPr lang="en-US" altLang="en-US" sz="2400" dirty="0">
                <a:solidFill>
                  <a:schemeClr val="tx1"/>
                </a:solidFill>
              </a:rPr>
              <a:t>4. Pros and cons of SEIR and Hawkes models. </a:t>
            </a:r>
          </a:p>
          <a:p>
            <a:r>
              <a:rPr lang="en-US" altLang="en-US" sz="2400" dirty="0">
                <a:solidFill>
                  <a:schemeClr val="tx1"/>
                </a:solidFill>
              </a:rPr>
              <a:t>5. Doubling time. </a:t>
            </a:r>
          </a:p>
          <a:p>
            <a:r>
              <a:rPr lang="en-US" altLang="en-US" sz="2400" dirty="0">
                <a:solidFill>
                  <a:schemeClr val="tx1"/>
                </a:solidFill>
              </a:rPr>
              <a:t>6. Triggering time. </a:t>
            </a:r>
          </a:p>
          <a:p>
            <a:endParaRPr lang="en-US" altLang="en-US" sz="2400" dirty="0">
              <a:solidFill>
                <a:schemeClr val="tx1"/>
              </a:solidFill>
            </a:endParaRPr>
          </a:p>
          <a:p>
            <a:r>
              <a:rPr lang="en-US" altLang="en-US" sz="2000" dirty="0">
                <a:solidFill>
                  <a:schemeClr val="tx1"/>
                </a:solidFill>
              </a:rPr>
              <a:t>Frederic Schoenberg, UCLA.   </a:t>
            </a:r>
            <a:r>
              <a:rPr lang="en-US" altLang="en-US" sz="2000" dirty="0" err="1">
                <a:solidFill>
                  <a:schemeClr val="tx1"/>
                </a:solidFill>
              </a:rPr>
              <a:t>www.stat.ucla.edu</a:t>
            </a:r>
            <a:r>
              <a:rPr lang="en-US" altLang="en-US" sz="2000" dirty="0">
                <a:solidFill>
                  <a:schemeClr val="tx1"/>
                </a:solidFill>
              </a:rPr>
              <a:t>/~</a:t>
            </a:r>
            <a:r>
              <a:rPr lang="en-US" altLang="en-US" sz="2000" dirty="0" err="1">
                <a:solidFill>
                  <a:schemeClr val="tx1"/>
                </a:solidFill>
              </a:rPr>
              <a:t>frederic</a:t>
            </a:r>
            <a:r>
              <a:rPr lang="en-US" altLang="en-US" sz="2000" dirty="0">
                <a:solidFill>
                  <a:schemeClr val="tx1"/>
                </a:solidFill>
              </a:rPr>
              <a:t> </a:t>
            </a:r>
          </a:p>
          <a:p>
            <a:r>
              <a:rPr lang="en-US" altLang="en-US" sz="2000" dirty="0">
                <a:solidFill>
                  <a:schemeClr val="tx1"/>
                </a:solidFill>
              </a:rPr>
              <a:t>Thanks to  Adam Chaffee, Joshua Gordon, Ryan </a:t>
            </a:r>
            <a:r>
              <a:rPr lang="en-US" altLang="en-US" sz="2000" dirty="0" err="1">
                <a:solidFill>
                  <a:schemeClr val="tx1"/>
                </a:solidFill>
              </a:rPr>
              <a:t>Harrigan</a:t>
            </a:r>
            <a:r>
              <a:rPr lang="en-US" altLang="en-US" sz="2000" dirty="0">
                <a:solidFill>
                  <a:schemeClr val="tx1"/>
                </a:solidFill>
              </a:rPr>
              <a:t>, Marc Hoffmann, </a:t>
            </a:r>
          </a:p>
          <a:p>
            <a:r>
              <a:rPr lang="en-US" altLang="en-US" sz="2000" dirty="0">
                <a:solidFill>
                  <a:schemeClr val="tx1"/>
                </a:solidFill>
              </a:rPr>
              <a:t>Andy Kaplan, </a:t>
            </a:r>
            <a:r>
              <a:rPr lang="en-US" altLang="en-US" sz="2000" dirty="0" err="1">
                <a:solidFill>
                  <a:schemeClr val="tx1"/>
                </a:solidFill>
              </a:rPr>
              <a:t>Conor</a:t>
            </a:r>
            <a:r>
              <a:rPr lang="en-US" altLang="en-US" sz="2000" dirty="0">
                <a:solidFill>
                  <a:schemeClr val="tx1"/>
                </a:solidFill>
              </a:rPr>
              <a:t> </a:t>
            </a:r>
            <a:r>
              <a:rPr lang="en-US" altLang="en-US" sz="2000" dirty="0" err="1">
                <a:solidFill>
                  <a:schemeClr val="tx1"/>
                </a:solidFill>
              </a:rPr>
              <a:t>Kresin</a:t>
            </a:r>
            <a:r>
              <a:rPr lang="en-US" altLang="en-US" sz="2000" dirty="0">
                <a:solidFill>
                  <a:schemeClr val="tx1"/>
                </a:solidFill>
              </a:rPr>
              <a:t>, </a:t>
            </a:r>
            <a:r>
              <a:rPr lang="en-US" altLang="en-US" sz="2000" dirty="0" err="1">
                <a:solidFill>
                  <a:schemeClr val="tx1"/>
                </a:solidFill>
              </a:rPr>
              <a:t>Junhyung</a:t>
            </a:r>
            <a:r>
              <a:rPr lang="en-US" altLang="en-US" sz="2000" dirty="0">
                <a:solidFill>
                  <a:schemeClr val="tx1"/>
                </a:solidFill>
              </a:rPr>
              <a:t> Park, </a:t>
            </a:r>
            <a:r>
              <a:rPr lang="en-US" altLang="en-US" sz="2000" dirty="0" err="1">
                <a:solidFill>
                  <a:schemeClr val="tx1"/>
                </a:solidFill>
              </a:rPr>
              <a:t>Baichuan</a:t>
            </a:r>
            <a:r>
              <a:rPr lang="en-US" altLang="en-US" sz="2000" dirty="0">
                <a:solidFill>
                  <a:schemeClr val="tx1"/>
                </a:solidFill>
              </a:rPr>
              <a:t> Yuan.  </a:t>
            </a:r>
          </a:p>
          <a:p>
            <a:endParaRPr lang="en-US" altLang="en-US" sz="2400" dirty="0">
              <a:solidFill>
                <a:schemeClr val="tx1"/>
              </a:solidFill>
            </a:endParaRPr>
          </a:p>
        </p:txBody>
      </p:sp>
    </p:spTree>
    <p:extLst>
      <p:ext uri="{BB962C8B-B14F-4D97-AF65-F5344CB8AC3E}">
        <p14:creationId xmlns:p14="http://schemas.microsoft.com/office/powerpoint/2010/main" val="982165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2286000" y="762000"/>
            <a:ext cx="7456488"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Clr>
                <a:srgbClr val="000000"/>
              </a:buClr>
              <a:buSzPct val="100000"/>
              <a:buFont typeface="Times New Roman" charset="0"/>
              <a:buNone/>
            </a:pPr>
            <a:endParaRPr lang="en-US" altLang="en-US"/>
          </a:p>
        </p:txBody>
      </p:sp>
      <p:sp>
        <p:nvSpPr>
          <p:cNvPr id="3074" name="Text Box 2"/>
          <p:cNvSpPr txBox="1">
            <a:spLocks noChangeArrowheads="1"/>
          </p:cNvSpPr>
          <p:nvPr/>
        </p:nvSpPr>
        <p:spPr bwMode="auto">
          <a:xfrm>
            <a:off x="1524000" y="17463"/>
            <a:ext cx="10203180" cy="71118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marL="457200" indent="-455613">
              <a:spcBef>
                <a:spcPts val="800"/>
              </a:spcBef>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Times New Roman" charset="0"/>
                <a:ea typeface="ＭＳ Ｐゴシック" charset="-128"/>
                <a:cs typeface="ＭＳ Ｐゴシック" charset="-128"/>
              </a:defRPr>
            </a:lvl1pPr>
            <a:lvl2pPr>
              <a:spcBef>
                <a:spcPts val="700"/>
              </a:spcBef>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800">
                <a:solidFill>
                  <a:srgbClr val="000000"/>
                </a:solidFill>
                <a:latin typeface="Times New Roman" charset="0"/>
                <a:ea typeface="ＭＳ Ｐゴシック" charset="-128"/>
                <a:cs typeface="ＭＳ Ｐゴシック" charset="-128"/>
              </a:defRPr>
            </a:lvl2pPr>
            <a:lvl3pPr>
              <a:spcBef>
                <a:spcPts val="600"/>
              </a:spcBef>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charset="0"/>
                <a:ea typeface="ＭＳ Ｐゴシック" charset="-128"/>
                <a:cs typeface="ＭＳ Ｐゴシック" charset="-128"/>
              </a:defRPr>
            </a:lvl3pPr>
            <a:lvl4pPr>
              <a:spcBef>
                <a:spcPts val="500"/>
              </a:spcBef>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4pPr>
            <a:lvl5pPr>
              <a:spcBef>
                <a:spcPts val="500"/>
              </a:spcBef>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5pPr>
            <a:lvl6pPr marL="2514600" indent="-228600" defTabSz="457200" eaLnBrk="0" fontAlgn="base" hangingPunct="0">
              <a:spcBef>
                <a:spcPts val="500"/>
              </a:spcBef>
              <a:spcAft>
                <a:spcPct val="0"/>
              </a:spcAft>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6pPr>
            <a:lvl7pPr marL="2971800" indent="-228600" defTabSz="457200" eaLnBrk="0" fontAlgn="base" hangingPunct="0">
              <a:spcBef>
                <a:spcPts val="500"/>
              </a:spcBef>
              <a:spcAft>
                <a:spcPct val="0"/>
              </a:spcAft>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7pPr>
            <a:lvl8pPr marL="3429000" indent="-228600" defTabSz="457200" eaLnBrk="0" fontAlgn="base" hangingPunct="0">
              <a:spcBef>
                <a:spcPts val="500"/>
              </a:spcBef>
              <a:spcAft>
                <a:spcPct val="0"/>
              </a:spcAft>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8pPr>
            <a:lvl9pPr marL="3886200" indent="-228600" defTabSz="457200" eaLnBrk="0" fontAlgn="base" hangingPunct="0">
              <a:spcBef>
                <a:spcPts val="500"/>
              </a:spcBef>
              <a:spcAft>
                <a:spcPct val="0"/>
              </a:spcAft>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9pPr>
          </a:lstStyle>
          <a:p>
            <a:pPr>
              <a:spcBef>
                <a:spcPct val="0"/>
              </a:spcBef>
              <a:buClrTx/>
              <a:buFontTx/>
              <a:buNone/>
            </a:pPr>
            <a:r>
              <a:rPr lang="en-US" altLang="en-US" sz="2400" dirty="0"/>
              <a:t>Hawkes and recursive models. </a:t>
            </a:r>
          </a:p>
          <a:p>
            <a:pPr>
              <a:spcBef>
                <a:spcPct val="0"/>
              </a:spcBef>
              <a:buClrTx/>
              <a:buFontTx/>
              <a:buNone/>
            </a:pPr>
            <a:endParaRPr lang="en-US" altLang="en-US" sz="2400" dirty="0"/>
          </a:p>
          <a:p>
            <a:pPr>
              <a:spcBef>
                <a:spcPct val="0"/>
              </a:spcBef>
              <a:buClrTx/>
              <a:buFontTx/>
              <a:buNone/>
            </a:pPr>
            <a:r>
              <a:rPr lang="en-US" altLang="en-US" sz="2400" dirty="0"/>
              <a:t>A Hawkes process or </a:t>
            </a:r>
            <a:r>
              <a:rPr lang="en-US" altLang="en-US" sz="2400" i="1" dirty="0"/>
              <a:t>self-exciting</a:t>
            </a:r>
            <a:r>
              <a:rPr lang="en-US" altLang="en-US" sz="2400" dirty="0"/>
              <a:t> process </a:t>
            </a:r>
          </a:p>
          <a:p>
            <a:pPr>
              <a:spcBef>
                <a:spcPct val="0"/>
              </a:spcBef>
              <a:buClrTx/>
              <a:buFontTx/>
              <a:buNone/>
            </a:pPr>
            <a:r>
              <a:rPr lang="en-US" altLang="en-US" sz="2400" dirty="0"/>
              <a:t>has conditional rate </a:t>
            </a:r>
          </a:p>
          <a:p>
            <a:pPr>
              <a:spcBef>
                <a:spcPct val="0"/>
              </a:spcBef>
              <a:buClrTx/>
              <a:buFontTx/>
              <a:buNone/>
            </a:pPr>
            <a:endParaRPr lang="en-US" altLang="en-US" sz="2400" dirty="0"/>
          </a:p>
          <a:p>
            <a:pPr>
              <a:spcBef>
                <a:spcPct val="0"/>
              </a:spcBef>
              <a:buClrTx/>
              <a:buFontTx/>
              <a:buNone/>
            </a:pPr>
            <a:r>
              <a:rPr lang="en-US" altLang="en-US" sz="2400" dirty="0">
                <a:latin typeface="Symbol" charset="2"/>
                <a:ea typeface="Symbol" charset="2"/>
                <a:cs typeface="Symbol" charset="2"/>
              </a:rPr>
              <a:t>l</a:t>
            </a:r>
            <a:r>
              <a:rPr lang="en-US" altLang="en-US" sz="2400" dirty="0"/>
              <a:t>(</a:t>
            </a:r>
            <a:r>
              <a:rPr lang="en-US" altLang="en-US" sz="2400" dirty="0" err="1"/>
              <a:t>t,x,y</a:t>
            </a:r>
            <a:r>
              <a:rPr lang="en-US" altLang="en-US" sz="2400" dirty="0"/>
              <a:t>) = µ(</a:t>
            </a:r>
            <a:r>
              <a:rPr lang="en-US" altLang="en-US" sz="2400" dirty="0" err="1"/>
              <a:t>x,y</a:t>
            </a:r>
            <a:r>
              <a:rPr lang="en-US" altLang="en-US" sz="2400" dirty="0"/>
              <a:t>) + </a:t>
            </a:r>
            <a:r>
              <a:rPr lang="en-US" altLang="en-US" sz="2400" dirty="0">
                <a:latin typeface="Symbol" charset="2"/>
              </a:rPr>
              <a:t>k</a:t>
            </a:r>
            <a:r>
              <a:rPr lang="en-US" altLang="en-US" sz="2400" dirty="0"/>
              <a:t>∑</a:t>
            </a:r>
            <a:r>
              <a:rPr lang="en-US" altLang="en-US" sz="2400" baseline="-25000" dirty="0"/>
              <a:t>{</a:t>
            </a:r>
            <a:r>
              <a:rPr lang="en-US" altLang="en-US" sz="2400" baseline="-25000" dirty="0" err="1"/>
              <a:t>t',x',y</a:t>
            </a:r>
            <a:r>
              <a:rPr lang="en-US" altLang="en-US" sz="2400" baseline="-25000" dirty="0"/>
              <a:t>':</a:t>
            </a:r>
            <a:r>
              <a:rPr lang="en-US" altLang="en-US" sz="2400" dirty="0"/>
              <a:t> </a:t>
            </a:r>
            <a:r>
              <a:rPr lang="en-US" altLang="en-US" sz="2400" baseline="-25000" dirty="0"/>
              <a:t>t'</a:t>
            </a:r>
            <a:r>
              <a:rPr lang="en-US" altLang="en-US" sz="2400" dirty="0"/>
              <a:t> </a:t>
            </a:r>
            <a:r>
              <a:rPr lang="en-US" altLang="en-US" sz="2400" baseline="-25000" dirty="0"/>
              <a:t>&lt; t}</a:t>
            </a:r>
            <a:r>
              <a:rPr lang="en-US" altLang="en-US" sz="2400" dirty="0"/>
              <a:t> g(t-</a:t>
            </a:r>
            <a:r>
              <a:rPr lang="en-US" altLang="en-US" sz="2400" dirty="0" err="1"/>
              <a:t>t',x</a:t>
            </a:r>
            <a:r>
              <a:rPr lang="en-US" altLang="en-US" sz="2400" dirty="0"/>
              <a:t>-</a:t>
            </a:r>
            <a:r>
              <a:rPr lang="en-US" altLang="en-US" sz="2400" dirty="0" err="1"/>
              <a:t>x',y</a:t>
            </a:r>
            <a:r>
              <a:rPr lang="en-US" altLang="en-US" sz="2400" dirty="0"/>
              <a:t>-y').</a:t>
            </a:r>
          </a:p>
          <a:p>
            <a:pPr>
              <a:spcBef>
                <a:spcPct val="0"/>
              </a:spcBef>
              <a:buClrTx/>
              <a:buFontTx/>
              <a:buNone/>
            </a:pPr>
            <a:r>
              <a:rPr lang="en-US" altLang="en-US" sz="2400" dirty="0"/>
              <a:t>									    Alan Hawkes</a:t>
            </a:r>
          </a:p>
          <a:p>
            <a:pPr>
              <a:spcBef>
                <a:spcPct val="0"/>
              </a:spcBef>
              <a:buClrTx/>
              <a:buFontTx/>
              <a:buNone/>
            </a:pPr>
            <a:r>
              <a:rPr lang="en-US" altLang="en-US" sz="2400" i="1" dirty="0"/>
              <a:t>g</a:t>
            </a:r>
            <a:r>
              <a:rPr lang="en-US" altLang="en-US" sz="2400" dirty="0"/>
              <a:t> is called the </a:t>
            </a:r>
            <a:r>
              <a:rPr lang="en-US" altLang="en-US" sz="2400" i="1" dirty="0"/>
              <a:t>triggering density</a:t>
            </a:r>
            <a:r>
              <a:rPr lang="en-US" altLang="en-US" sz="2400" dirty="0"/>
              <a:t> and </a:t>
            </a:r>
            <a:r>
              <a:rPr lang="en-US" altLang="en-US" sz="2400" dirty="0">
                <a:latin typeface="Symbol" charset="2"/>
              </a:rPr>
              <a:t>k </a:t>
            </a:r>
            <a:r>
              <a:rPr lang="en-US" altLang="en-US" sz="2400" dirty="0"/>
              <a:t>is the </a:t>
            </a:r>
            <a:r>
              <a:rPr lang="en-US" altLang="en-US" sz="2400" i="1" dirty="0"/>
              <a:t>productivity</a:t>
            </a:r>
            <a:r>
              <a:rPr lang="en-US" altLang="en-US" sz="2400" dirty="0"/>
              <a:t>. </a:t>
            </a:r>
            <a:endParaRPr lang="en-US" altLang="en-US" sz="2400" i="1" dirty="0"/>
          </a:p>
          <a:p>
            <a:pPr>
              <a:spcBef>
                <a:spcPct val="0"/>
              </a:spcBef>
              <a:buClrTx/>
              <a:buFontTx/>
              <a:buNone/>
            </a:pPr>
            <a:endParaRPr lang="en-US" altLang="en-US" sz="2400" i="1" dirty="0"/>
          </a:p>
          <a:p>
            <a:pPr>
              <a:spcBef>
                <a:spcPct val="0"/>
              </a:spcBef>
              <a:buClrTx/>
            </a:pPr>
            <a:r>
              <a:rPr lang="en-US" altLang="en-US" sz="2400" dirty="0">
                <a:solidFill>
                  <a:schemeClr val="tx1"/>
                </a:solidFill>
              </a:rPr>
              <a:t>If </a:t>
            </a:r>
            <a:r>
              <a:rPr lang="en-US" altLang="en-US" sz="2400" dirty="0">
                <a:latin typeface="Symbol" charset="2"/>
              </a:rPr>
              <a:t>k</a:t>
            </a:r>
            <a:r>
              <a:rPr lang="en-US" altLang="en-US" sz="2400" dirty="0">
                <a:solidFill>
                  <a:schemeClr val="tx1"/>
                </a:solidFill>
              </a:rPr>
              <a:t> is constant, then </a:t>
            </a:r>
            <a:r>
              <a:rPr lang="en-US" altLang="en-US" sz="2400" dirty="0">
                <a:latin typeface="Symbol" charset="2"/>
              </a:rPr>
              <a:t>k</a:t>
            </a:r>
            <a:r>
              <a:rPr lang="en-US" altLang="en-US" sz="2400" dirty="0">
                <a:solidFill>
                  <a:schemeClr val="tx1"/>
                </a:solidFill>
              </a:rPr>
              <a:t> is the expected fraction of points attributed to triggering. </a:t>
            </a:r>
          </a:p>
          <a:p>
            <a:pPr>
              <a:spcBef>
                <a:spcPct val="0"/>
              </a:spcBef>
              <a:buClrTx/>
              <a:buFontTx/>
              <a:buNone/>
            </a:pPr>
            <a:r>
              <a:rPr lang="en-US" altLang="en-US" sz="2400" dirty="0">
                <a:latin typeface="Symbol" charset="2"/>
              </a:rPr>
              <a:t>k </a:t>
            </a:r>
            <a:r>
              <a:rPr lang="en-US" altLang="en-US" sz="2400" dirty="0"/>
              <a:t>is the expected number of points triggered directly by each point.</a:t>
            </a:r>
          </a:p>
          <a:p>
            <a:pPr>
              <a:spcBef>
                <a:spcPct val="0"/>
              </a:spcBef>
              <a:buClrTx/>
              <a:buFontTx/>
              <a:buNone/>
            </a:pPr>
            <a:r>
              <a:rPr lang="en-US" altLang="en-US" sz="2400" dirty="0"/>
              <a:t>Each background point, associated with µ(</a:t>
            </a:r>
            <a:r>
              <a:rPr lang="en-US" altLang="en-US" sz="2400" dirty="0" err="1"/>
              <a:t>x,y</a:t>
            </a:r>
            <a:r>
              <a:rPr lang="en-US" altLang="en-US" sz="2400" dirty="0"/>
              <a:t>), </a:t>
            </a:r>
          </a:p>
          <a:p>
            <a:pPr>
              <a:spcBef>
                <a:spcPct val="0"/>
              </a:spcBef>
              <a:buClrTx/>
              <a:buFontTx/>
              <a:buNone/>
            </a:pPr>
            <a:r>
              <a:rPr lang="en-US" altLang="en-US" sz="2400" dirty="0"/>
              <a:t>is expected to generate </a:t>
            </a:r>
            <a:r>
              <a:rPr lang="en-US" altLang="en-US" sz="2400" dirty="0">
                <a:latin typeface="Symbol" charset="2"/>
              </a:rPr>
              <a:t>k + k</a:t>
            </a:r>
            <a:r>
              <a:rPr lang="en-US" altLang="en-US" sz="2400" baseline="30000" dirty="0">
                <a:latin typeface="Symbol" charset="2"/>
              </a:rPr>
              <a:t>2</a:t>
            </a:r>
            <a:r>
              <a:rPr lang="en-US" altLang="en-US" sz="2400" dirty="0">
                <a:latin typeface="Symbol" charset="2"/>
              </a:rPr>
              <a:t> + k</a:t>
            </a:r>
            <a:r>
              <a:rPr lang="en-US" altLang="en-US" sz="2400" baseline="30000" dirty="0">
                <a:latin typeface="Symbol" charset="2"/>
              </a:rPr>
              <a:t>3</a:t>
            </a:r>
            <a:r>
              <a:rPr lang="en-US" altLang="en-US" sz="2400" dirty="0">
                <a:latin typeface="Symbol" charset="2"/>
              </a:rPr>
              <a:t> + ... =</a:t>
            </a:r>
            <a:r>
              <a:rPr lang="en-US" altLang="en-US" sz="2400" dirty="0"/>
              <a:t> 1/(1-</a:t>
            </a:r>
            <a:r>
              <a:rPr lang="en-US" altLang="en-US" sz="2400" dirty="0">
                <a:latin typeface="Symbol" charset="2"/>
              </a:rPr>
              <a:t>k</a:t>
            </a:r>
            <a:r>
              <a:rPr lang="en-US" altLang="en-US" sz="2400" dirty="0"/>
              <a:t>) - 1 </a:t>
            </a:r>
          </a:p>
          <a:p>
            <a:pPr>
              <a:spcBef>
                <a:spcPct val="0"/>
              </a:spcBef>
              <a:buClrTx/>
              <a:buFontTx/>
              <a:buNone/>
            </a:pPr>
            <a:r>
              <a:rPr lang="en-US" altLang="en-US" sz="2400" dirty="0"/>
              <a:t>triggered points, so the exp. fraction of background </a:t>
            </a:r>
          </a:p>
          <a:p>
            <a:pPr>
              <a:spcBef>
                <a:spcPct val="0"/>
              </a:spcBef>
              <a:buClrTx/>
              <a:buFontTx/>
              <a:buNone/>
            </a:pPr>
            <a:r>
              <a:rPr lang="en-US" altLang="en-US" sz="2400" dirty="0"/>
              <a:t>pts is 1-</a:t>
            </a:r>
            <a:r>
              <a:rPr lang="en-US" altLang="en-US" sz="2400" dirty="0">
                <a:latin typeface="Symbol" charset="2"/>
              </a:rPr>
              <a:t>k</a:t>
            </a:r>
            <a:r>
              <a:rPr lang="en-US" altLang="en-US" sz="2400" dirty="0"/>
              <a:t>. </a:t>
            </a:r>
          </a:p>
          <a:p>
            <a:pPr>
              <a:spcBef>
                <a:spcPct val="0"/>
              </a:spcBef>
              <a:buClrTx/>
            </a:pPr>
            <a:r>
              <a:rPr lang="en-US" altLang="en-US" sz="2400" dirty="0"/>
              <a:t>For </a:t>
            </a:r>
            <a:r>
              <a:rPr lang="en-US" altLang="en-US" sz="2400" dirty="0" err="1"/>
              <a:t>HawkesN</a:t>
            </a:r>
            <a:r>
              <a:rPr lang="en-US" altLang="en-US" sz="2400" dirty="0"/>
              <a:t>, the rate is multiplied by </a:t>
            </a:r>
          </a:p>
          <a:p>
            <a:pPr>
              <a:spcBef>
                <a:spcPct val="0"/>
              </a:spcBef>
              <a:buClrTx/>
            </a:pPr>
            <a:r>
              <a:rPr lang="en-US" altLang="en-US" sz="2400" dirty="0"/>
              <a:t>1 – the proportion of the population already infected. </a:t>
            </a:r>
          </a:p>
          <a:p>
            <a:pPr>
              <a:spcBef>
                <a:spcPct val="0"/>
              </a:spcBef>
              <a:buClrTx/>
            </a:pPr>
            <a:r>
              <a:rPr lang="en-US" altLang="en-US" sz="2400" dirty="0">
                <a:solidFill>
                  <a:schemeClr val="tx1"/>
                </a:solidFill>
              </a:rPr>
              <a:t>For the </a:t>
            </a:r>
            <a:r>
              <a:rPr lang="en-US" altLang="en-US" sz="2400" i="1" dirty="0">
                <a:solidFill>
                  <a:schemeClr val="tx1"/>
                </a:solidFill>
              </a:rPr>
              <a:t>recursive</a:t>
            </a:r>
            <a:r>
              <a:rPr lang="en-US" altLang="en-US" sz="2400" dirty="0">
                <a:solidFill>
                  <a:schemeClr val="tx1"/>
                </a:solidFill>
              </a:rPr>
              <a:t> model, K(t) = </a:t>
            </a:r>
            <a:r>
              <a:rPr lang="en-US" altLang="en-US" sz="2400" dirty="0">
                <a:solidFill>
                  <a:schemeClr val="tx1"/>
                </a:solidFill>
                <a:latin typeface="symbol" charset="2"/>
              </a:rPr>
              <a:t>l</a:t>
            </a:r>
            <a:r>
              <a:rPr lang="en-US" altLang="en-US" sz="2400" dirty="0">
                <a:solidFill>
                  <a:schemeClr val="tx1"/>
                </a:solidFill>
              </a:rPr>
              <a:t>(t)</a:t>
            </a:r>
            <a:r>
              <a:rPr lang="en-US" altLang="en-US" sz="2400" baseline="30000" dirty="0">
                <a:solidFill>
                  <a:schemeClr val="tx1"/>
                </a:solidFill>
              </a:rPr>
              <a:t>-p</a:t>
            </a:r>
            <a:r>
              <a:rPr lang="en-US" altLang="en-US" sz="2400" dirty="0">
                <a:solidFill>
                  <a:schemeClr val="tx1"/>
                </a:solidFill>
              </a:rPr>
              <a:t>. </a:t>
            </a:r>
          </a:p>
          <a:p>
            <a:pPr>
              <a:spcBef>
                <a:spcPct val="0"/>
              </a:spcBef>
              <a:buClrTx/>
              <a:buFontTx/>
              <a:buNone/>
            </a:pPr>
            <a:r>
              <a:rPr lang="en-US" altLang="en-US" sz="2400" dirty="0"/>
              <a:t> </a:t>
            </a:r>
          </a:p>
        </p:txBody>
      </p:sp>
      <p:pic>
        <p:nvPicPr>
          <p:cNvPr id="1843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55029" y="110274"/>
            <a:ext cx="1604327" cy="2217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02844" y="4193479"/>
            <a:ext cx="3724336" cy="208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00714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2286000" y="762000"/>
            <a:ext cx="7456488"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Clr>
                <a:srgbClr val="000000"/>
              </a:buClr>
              <a:buSzPct val="100000"/>
              <a:buFont typeface="Times New Roman" charset="0"/>
              <a:buNone/>
            </a:pPr>
            <a:endParaRPr lang="en-US" altLang="en-US"/>
          </a:p>
        </p:txBody>
      </p:sp>
      <p:sp>
        <p:nvSpPr>
          <p:cNvPr id="3074" name="Text Box 2"/>
          <p:cNvSpPr txBox="1">
            <a:spLocks noChangeArrowheads="1"/>
          </p:cNvSpPr>
          <p:nvPr/>
        </p:nvSpPr>
        <p:spPr bwMode="auto">
          <a:xfrm>
            <a:off x="990600" y="1"/>
            <a:ext cx="9448800" cy="39930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marL="625475">
              <a:spcBef>
                <a:spcPts val="800"/>
              </a:spcBef>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Times New Roman" charset="0"/>
                <a:ea typeface="ＭＳ Ｐゴシック" charset="-128"/>
                <a:cs typeface="ＭＳ Ｐゴシック" charset="-128"/>
              </a:defRPr>
            </a:lvl1pPr>
            <a:lvl2pPr>
              <a:spcBef>
                <a:spcPts val="700"/>
              </a:spcBef>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800">
                <a:solidFill>
                  <a:srgbClr val="000000"/>
                </a:solidFill>
                <a:latin typeface="Times New Roman" charset="0"/>
                <a:ea typeface="ＭＳ Ｐゴシック" charset="-128"/>
                <a:cs typeface="ＭＳ Ｐゴシック" charset="-128"/>
              </a:defRPr>
            </a:lvl2pPr>
            <a:lvl3pPr>
              <a:spcBef>
                <a:spcPts val="600"/>
              </a:spcBef>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charset="0"/>
                <a:ea typeface="ＭＳ Ｐゴシック" charset="-128"/>
                <a:cs typeface="ＭＳ Ｐゴシック" charset="-128"/>
              </a:defRPr>
            </a:lvl3pPr>
            <a:lvl4pPr>
              <a:spcBef>
                <a:spcPts val="500"/>
              </a:spcBef>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4pPr>
            <a:lvl5pPr>
              <a:spcBef>
                <a:spcPts val="500"/>
              </a:spcBef>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5pPr>
            <a:lvl6pPr marL="2514600" indent="-228600" defTabSz="457200" eaLnBrk="0" fontAlgn="base" hangingPunct="0">
              <a:spcBef>
                <a:spcPts val="500"/>
              </a:spcBef>
              <a:spcAft>
                <a:spcPct val="0"/>
              </a:spcAft>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6pPr>
            <a:lvl7pPr marL="2971800" indent="-228600" defTabSz="457200" eaLnBrk="0" fontAlgn="base" hangingPunct="0">
              <a:spcBef>
                <a:spcPts val="500"/>
              </a:spcBef>
              <a:spcAft>
                <a:spcPct val="0"/>
              </a:spcAft>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7pPr>
            <a:lvl8pPr marL="3429000" indent="-228600" defTabSz="457200" eaLnBrk="0" fontAlgn="base" hangingPunct="0">
              <a:spcBef>
                <a:spcPts val="500"/>
              </a:spcBef>
              <a:spcAft>
                <a:spcPct val="0"/>
              </a:spcAft>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8pPr>
            <a:lvl9pPr marL="3886200" indent="-228600" defTabSz="457200" eaLnBrk="0" fontAlgn="base" hangingPunct="0">
              <a:spcBef>
                <a:spcPts val="500"/>
              </a:spcBef>
              <a:spcAft>
                <a:spcPct val="0"/>
              </a:spcAft>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9pPr>
          </a:lstStyle>
          <a:p>
            <a:pPr>
              <a:spcBef>
                <a:spcPct val="0"/>
              </a:spcBef>
              <a:buClrTx/>
              <a:buFontTx/>
              <a:buNone/>
            </a:pPr>
            <a:r>
              <a:rPr lang="en-US" altLang="en-US" sz="2400" b="1" dirty="0">
                <a:solidFill>
                  <a:schemeClr val="tx1"/>
                </a:solidFill>
                <a:latin typeface="+mj-lt"/>
              </a:rPr>
              <a:t>Recursive process. </a:t>
            </a:r>
          </a:p>
          <a:p>
            <a:r>
              <a:rPr lang="en-US" sz="2400" dirty="0">
                <a:solidFill>
                  <a:schemeClr val="tx1"/>
                </a:solidFill>
                <a:latin typeface="+mj-lt"/>
              </a:rPr>
              <a:t>When the epidemic is at its peak, the infection rate is high and one might expect the rate of transmission per infected person to be lower due to human efforts at containment, intervention, awareness, and herd immunity. </a:t>
            </a:r>
          </a:p>
          <a:p>
            <a:r>
              <a:rPr lang="en-US" sz="2400" dirty="0">
                <a:solidFill>
                  <a:schemeClr val="tx1"/>
                </a:solidFill>
                <a:latin typeface="+mj-lt"/>
              </a:rPr>
              <a:t>Consider a model where the productivity at time </a:t>
            </a:r>
            <a:r>
              <a:rPr lang="en-US" sz="2400" i="1" dirty="0">
                <a:solidFill>
                  <a:schemeClr val="tx1"/>
                </a:solidFill>
                <a:latin typeface="+mj-lt"/>
              </a:rPr>
              <a:t>t </a:t>
            </a:r>
            <a:r>
              <a:rPr lang="en-US" sz="2400" dirty="0">
                <a:solidFill>
                  <a:schemeClr val="tx1"/>
                </a:solidFill>
                <a:latin typeface="+mj-lt"/>
              </a:rPr>
              <a:t>is inversely related to the conditional rate at time </a:t>
            </a:r>
            <a:r>
              <a:rPr lang="en-US" sz="2400" i="1" dirty="0">
                <a:solidFill>
                  <a:schemeClr val="tx1"/>
                </a:solidFill>
                <a:latin typeface="+mj-lt"/>
              </a:rPr>
              <a:t>t</a:t>
            </a:r>
            <a:r>
              <a:rPr lang="en-US" sz="2400" dirty="0">
                <a:solidFill>
                  <a:schemeClr val="tx1"/>
                </a:solidFill>
                <a:latin typeface="+mj-lt"/>
              </a:rPr>
              <a:t>. Since the conditional rate in turn depends critically on this productivity, we call the model </a:t>
            </a:r>
            <a:r>
              <a:rPr lang="en-US" sz="2400" i="1" dirty="0">
                <a:solidFill>
                  <a:schemeClr val="tx1"/>
                </a:solidFill>
                <a:latin typeface="+mj-lt"/>
              </a:rPr>
              <a:t>recursive</a:t>
            </a:r>
            <a:r>
              <a:rPr lang="en-US" sz="2400" dirty="0">
                <a:solidFill>
                  <a:schemeClr val="tx1"/>
                </a:solidFill>
                <a:latin typeface="+mj-lt"/>
              </a:rPr>
              <a:t>. </a:t>
            </a:r>
          </a:p>
          <a:p>
            <a:pPr>
              <a:spcBef>
                <a:spcPct val="0"/>
              </a:spcBef>
              <a:buClrTx/>
            </a:pPr>
            <a:r>
              <a:rPr lang="en-US" altLang="en-US" sz="2400" dirty="0">
                <a:solidFill>
                  <a:schemeClr val="tx1"/>
                </a:solidFill>
                <a:latin typeface="+mj-lt"/>
              </a:rPr>
              <a:t>For the </a:t>
            </a:r>
            <a:r>
              <a:rPr lang="en-US" altLang="en-US" sz="2400" i="1" dirty="0">
                <a:solidFill>
                  <a:schemeClr val="tx1"/>
                </a:solidFill>
                <a:latin typeface="+mj-lt"/>
              </a:rPr>
              <a:t>Recursive</a:t>
            </a:r>
            <a:r>
              <a:rPr lang="en-US" altLang="en-US" sz="2400" dirty="0">
                <a:solidFill>
                  <a:schemeClr val="tx1"/>
                </a:solidFill>
                <a:latin typeface="+mj-lt"/>
              </a:rPr>
              <a:t> model, </a:t>
            </a:r>
            <a:r>
              <a:rPr lang="en-US" altLang="en-US" sz="2400" dirty="0">
                <a:solidFill>
                  <a:schemeClr val="tx1"/>
                </a:solidFill>
                <a:latin typeface="+mj-lt"/>
                <a:ea typeface="Symbol" charset="2"/>
                <a:cs typeface="Symbol" charset="2"/>
              </a:rPr>
              <a:t>K</a:t>
            </a:r>
            <a:r>
              <a:rPr lang="en-US" altLang="en-US" sz="2400" dirty="0">
                <a:solidFill>
                  <a:schemeClr val="tx1"/>
                </a:solidFill>
                <a:latin typeface="+mj-lt"/>
              </a:rPr>
              <a:t>(t) = </a:t>
            </a:r>
            <a:r>
              <a:rPr lang="en-US" altLang="en-US" sz="2400" dirty="0">
                <a:solidFill>
                  <a:schemeClr val="tx1"/>
                </a:solidFill>
                <a:latin typeface="Symbol" charset="2"/>
                <a:ea typeface="Symbol" charset="2"/>
                <a:cs typeface="Symbol" charset="2"/>
              </a:rPr>
              <a:t>l</a:t>
            </a:r>
            <a:r>
              <a:rPr lang="en-US" altLang="en-US" sz="2400" dirty="0">
                <a:solidFill>
                  <a:schemeClr val="tx1"/>
                </a:solidFill>
                <a:latin typeface="+mj-lt"/>
              </a:rPr>
              <a:t>(t)</a:t>
            </a:r>
            <a:r>
              <a:rPr lang="en-US" altLang="en-US" sz="2400" baseline="30000" dirty="0">
                <a:solidFill>
                  <a:schemeClr val="tx1"/>
                </a:solidFill>
                <a:latin typeface="+mj-lt"/>
              </a:rPr>
              <a:t>-p</a:t>
            </a:r>
            <a:r>
              <a:rPr lang="en-US" altLang="en-US" sz="2400" dirty="0">
                <a:solidFill>
                  <a:schemeClr val="tx1"/>
                </a:solidFill>
                <a:latin typeface="+mj-lt"/>
              </a:rPr>
              <a:t>. </a:t>
            </a:r>
          </a:p>
          <a:p>
            <a:pPr>
              <a:spcBef>
                <a:spcPct val="0"/>
              </a:spcBef>
              <a:buClrTx/>
              <a:buFontTx/>
              <a:buNone/>
            </a:pPr>
            <a:endParaRPr lang="en-US" altLang="en-US" sz="2400" dirty="0">
              <a:solidFill>
                <a:schemeClr val="tx1"/>
              </a:solidFill>
              <a:latin typeface="+mj-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599" y="3537284"/>
            <a:ext cx="10511589" cy="3015916"/>
          </a:xfrm>
          <a:prstGeom prst="rect">
            <a:avLst/>
          </a:prstGeom>
        </p:spPr>
      </p:pic>
    </p:spTree>
    <p:extLst>
      <p:ext uri="{BB962C8B-B14F-4D97-AF65-F5344CB8AC3E}">
        <p14:creationId xmlns:p14="http://schemas.microsoft.com/office/powerpoint/2010/main" val="34017680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457200"/>
            <a:ext cx="8229600" cy="6096000"/>
          </a:xfrm>
          <a:prstGeom prst="rect">
            <a:avLst/>
          </a:prstGeom>
        </p:spPr>
      </p:pic>
    </p:spTree>
    <p:extLst>
      <p:ext uri="{BB962C8B-B14F-4D97-AF65-F5344CB8AC3E}">
        <p14:creationId xmlns:p14="http://schemas.microsoft.com/office/powerpoint/2010/main" val="1263111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457200"/>
            <a:ext cx="8305800" cy="6019800"/>
          </a:xfrm>
          <a:prstGeom prst="rect">
            <a:avLst/>
          </a:prstGeom>
        </p:spPr>
      </p:pic>
    </p:spTree>
    <p:extLst>
      <p:ext uri="{BB962C8B-B14F-4D97-AF65-F5344CB8AC3E}">
        <p14:creationId xmlns:p14="http://schemas.microsoft.com/office/powerpoint/2010/main" val="1645805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457200"/>
            <a:ext cx="8686800" cy="6477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457200"/>
            <a:ext cx="2501900" cy="776836"/>
          </a:xfrm>
          <a:prstGeom prst="rect">
            <a:avLst/>
          </a:prstGeom>
        </p:spPr>
      </p:pic>
    </p:spTree>
    <p:extLst>
      <p:ext uri="{BB962C8B-B14F-4D97-AF65-F5344CB8AC3E}">
        <p14:creationId xmlns:p14="http://schemas.microsoft.com/office/powerpoint/2010/main" val="595315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4"/>
          <p:cNvSpPr>
            <a:spLocks noChangeArrowheads="1"/>
          </p:cNvSpPr>
          <p:nvPr/>
        </p:nvSpPr>
        <p:spPr bwMode="auto">
          <a:xfrm>
            <a:off x="0" y="10795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0529" t="25814" r="29393" b="21163"/>
          <a:stretch/>
        </p:blipFill>
        <p:spPr>
          <a:xfrm>
            <a:off x="162013" y="95988"/>
            <a:ext cx="11969486" cy="6602524"/>
          </a:xfrm>
          <a:prstGeom prst="rect">
            <a:avLst/>
          </a:prstGeom>
        </p:spPr>
      </p:pic>
    </p:spTree>
    <p:extLst>
      <p:ext uri="{BB962C8B-B14F-4D97-AF65-F5344CB8AC3E}">
        <p14:creationId xmlns:p14="http://schemas.microsoft.com/office/powerpoint/2010/main" val="10960133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4"/>
          <p:cNvSpPr>
            <a:spLocks noChangeArrowheads="1"/>
          </p:cNvSpPr>
          <p:nvPr/>
        </p:nvSpPr>
        <p:spPr bwMode="auto">
          <a:xfrm>
            <a:off x="0" y="10795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491" t="22407" r="33850" b="23101"/>
          <a:stretch/>
        </p:blipFill>
        <p:spPr>
          <a:xfrm>
            <a:off x="212651" y="192782"/>
            <a:ext cx="11802140" cy="6626398"/>
          </a:xfrm>
          <a:prstGeom prst="rect">
            <a:avLst/>
          </a:prstGeom>
        </p:spPr>
      </p:pic>
    </p:spTree>
    <p:extLst>
      <p:ext uri="{BB962C8B-B14F-4D97-AF65-F5344CB8AC3E}">
        <p14:creationId xmlns:p14="http://schemas.microsoft.com/office/powerpoint/2010/main" val="20709379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1" y="-685800"/>
            <a:ext cx="8875059" cy="8382000"/>
          </a:xfrm>
          <a:prstGeom prst="rect">
            <a:avLst/>
          </a:prstGeom>
        </p:spPr>
      </p:pic>
    </p:spTree>
    <p:extLst>
      <p:ext uri="{BB962C8B-B14F-4D97-AF65-F5344CB8AC3E}">
        <p14:creationId xmlns:p14="http://schemas.microsoft.com/office/powerpoint/2010/main" val="2117098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2942" y="364958"/>
            <a:ext cx="8875059" cy="6858000"/>
          </a:xfrm>
          <a:prstGeom prst="rect">
            <a:avLst/>
          </a:prstGeom>
        </p:spPr>
      </p:pic>
    </p:spTree>
    <p:extLst>
      <p:ext uri="{BB962C8B-B14F-4D97-AF65-F5344CB8AC3E}">
        <p14:creationId xmlns:p14="http://schemas.microsoft.com/office/powerpoint/2010/main" val="10443816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4"/>
          <p:cNvSpPr>
            <a:spLocks noChangeArrowheads="1"/>
          </p:cNvSpPr>
          <p:nvPr/>
        </p:nvSpPr>
        <p:spPr bwMode="auto">
          <a:xfrm>
            <a:off x="0" y="10795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28600"/>
            <a:ext cx="10972800" cy="6858000"/>
          </a:xfrm>
          <a:prstGeom prst="rect">
            <a:avLst/>
          </a:prstGeom>
        </p:spPr>
      </p:pic>
    </p:spTree>
    <p:extLst>
      <p:ext uri="{BB962C8B-B14F-4D97-AF65-F5344CB8AC3E}">
        <p14:creationId xmlns:p14="http://schemas.microsoft.com/office/powerpoint/2010/main" val="1152322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0400" y="5867400"/>
            <a:ext cx="3429000" cy="822756"/>
          </a:xfrm>
          <a:prstGeom prst="rect">
            <a:avLst/>
          </a:prstGeom>
        </p:spPr>
      </p:pic>
      <p:sp>
        <p:nvSpPr>
          <p:cNvPr id="3" name="Text Box 2"/>
          <p:cNvSpPr txBox="1">
            <a:spLocks noChangeArrowheads="1"/>
          </p:cNvSpPr>
          <p:nvPr/>
        </p:nvSpPr>
        <p:spPr bwMode="auto">
          <a:xfrm>
            <a:off x="2055341" y="457201"/>
            <a:ext cx="8610600" cy="23515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marL="457200" indent="-455613">
              <a:spcBef>
                <a:spcPts val="800"/>
              </a:spcBef>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Times New Roman" charset="0"/>
                <a:ea typeface="ＭＳ Ｐゴシック" charset="-128"/>
                <a:cs typeface="ＭＳ Ｐゴシック" charset="-128"/>
              </a:defRPr>
            </a:lvl1pPr>
            <a:lvl2pPr>
              <a:spcBef>
                <a:spcPts val="700"/>
              </a:spcBef>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800">
                <a:solidFill>
                  <a:srgbClr val="000000"/>
                </a:solidFill>
                <a:latin typeface="Times New Roman" charset="0"/>
                <a:ea typeface="ＭＳ Ｐゴシック" charset="-128"/>
                <a:cs typeface="ＭＳ Ｐゴシック" charset="-128"/>
              </a:defRPr>
            </a:lvl2pPr>
            <a:lvl3pPr>
              <a:spcBef>
                <a:spcPts val="600"/>
              </a:spcBef>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charset="0"/>
                <a:ea typeface="ＭＳ Ｐゴシック" charset="-128"/>
                <a:cs typeface="ＭＳ Ｐゴシック" charset="-128"/>
              </a:defRPr>
            </a:lvl3pPr>
            <a:lvl4pPr>
              <a:spcBef>
                <a:spcPts val="500"/>
              </a:spcBef>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4pPr>
            <a:lvl5pPr>
              <a:spcBef>
                <a:spcPts val="500"/>
              </a:spcBef>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5pPr>
            <a:lvl6pPr marL="2514600" indent="-228600" defTabSz="457200" eaLnBrk="0" fontAlgn="base" hangingPunct="0">
              <a:spcBef>
                <a:spcPts val="500"/>
              </a:spcBef>
              <a:spcAft>
                <a:spcPct val="0"/>
              </a:spcAft>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6pPr>
            <a:lvl7pPr marL="2971800" indent="-228600" defTabSz="457200" eaLnBrk="0" fontAlgn="base" hangingPunct="0">
              <a:spcBef>
                <a:spcPts val="500"/>
              </a:spcBef>
              <a:spcAft>
                <a:spcPct val="0"/>
              </a:spcAft>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7pPr>
            <a:lvl8pPr marL="3429000" indent="-228600" defTabSz="457200" eaLnBrk="0" fontAlgn="base" hangingPunct="0">
              <a:spcBef>
                <a:spcPts val="500"/>
              </a:spcBef>
              <a:spcAft>
                <a:spcPct val="0"/>
              </a:spcAft>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8pPr>
            <a:lvl9pPr marL="3886200" indent="-228600" defTabSz="457200" eaLnBrk="0" fontAlgn="base" hangingPunct="0">
              <a:spcBef>
                <a:spcPts val="500"/>
              </a:spcBef>
              <a:spcAft>
                <a:spcPct val="0"/>
              </a:spcAft>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9pPr>
          </a:lstStyle>
          <a:p>
            <a:r>
              <a:rPr lang="en-US" altLang="en-US" sz="2400" dirty="0">
                <a:solidFill>
                  <a:schemeClr val="tx1"/>
                </a:solidFill>
              </a:rPr>
              <a:t>1. LA County Modeling Group. </a:t>
            </a:r>
          </a:p>
          <a:p>
            <a:r>
              <a:rPr lang="en-US" altLang="en-US" sz="2400" dirty="0">
                <a:solidFill>
                  <a:schemeClr val="tx1"/>
                </a:solidFill>
              </a:rPr>
              <a:t>	Team. </a:t>
            </a:r>
          </a:p>
          <a:p>
            <a:r>
              <a:rPr lang="en-US" altLang="en-US" sz="2400" dirty="0">
                <a:solidFill>
                  <a:schemeClr val="tx1"/>
                </a:solidFill>
              </a:rPr>
              <a:t>	Purpose. </a:t>
            </a:r>
          </a:p>
          <a:p>
            <a:r>
              <a:rPr lang="en-US" altLang="en-US" sz="2400" dirty="0">
                <a:solidFill>
                  <a:schemeClr val="tx1"/>
                </a:solidFill>
              </a:rPr>
              <a:t>	</a:t>
            </a:r>
          </a:p>
          <a:p>
            <a:endParaRPr lang="en-US" altLang="en-US" sz="2400" dirty="0">
              <a:solidFill>
                <a:schemeClr val="tx1"/>
              </a:solidFill>
            </a:endParaRPr>
          </a:p>
        </p:txBody>
      </p:sp>
    </p:spTree>
    <p:extLst>
      <p:ext uri="{BB962C8B-B14F-4D97-AF65-F5344CB8AC3E}">
        <p14:creationId xmlns:p14="http://schemas.microsoft.com/office/powerpoint/2010/main" val="6775143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4"/>
          <p:cNvSpPr>
            <a:spLocks noChangeArrowheads="1"/>
          </p:cNvSpPr>
          <p:nvPr/>
        </p:nvSpPr>
        <p:spPr bwMode="auto">
          <a:xfrm>
            <a:off x="0" y="10795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453" y="240632"/>
            <a:ext cx="11333747" cy="6376736"/>
          </a:xfrm>
          <a:prstGeom prst="rect">
            <a:avLst/>
          </a:prstGeom>
        </p:spPr>
      </p:pic>
    </p:spTree>
    <p:extLst>
      <p:ext uri="{BB962C8B-B14F-4D97-AF65-F5344CB8AC3E}">
        <p14:creationId xmlns:p14="http://schemas.microsoft.com/office/powerpoint/2010/main" val="20835052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1" y="-685800"/>
            <a:ext cx="8875059" cy="8382000"/>
          </a:xfrm>
          <a:prstGeom prst="rect">
            <a:avLst/>
          </a:prstGeom>
        </p:spPr>
      </p:pic>
    </p:spTree>
    <p:extLst>
      <p:ext uri="{BB962C8B-B14F-4D97-AF65-F5344CB8AC3E}">
        <p14:creationId xmlns:p14="http://schemas.microsoft.com/office/powerpoint/2010/main" val="33608713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6400" y="304801"/>
            <a:ext cx="8686800" cy="5632311"/>
          </a:xfrm>
          <a:prstGeom prst="rect">
            <a:avLst/>
          </a:prstGeom>
          <a:noFill/>
        </p:spPr>
        <p:txBody>
          <a:bodyPr wrap="square" rtlCol="0">
            <a:spAutoFit/>
          </a:bodyPr>
          <a:lstStyle/>
          <a:p>
            <a:r>
              <a:rPr lang="en-US" sz="2400" dirty="0"/>
              <a:t>4. Pros and cons of SEIR models. </a:t>
            </a:r>
          </a:p>
          <a:p>
            <a:endParaRPr lang="en-US" sz="2400" dirty="0"/>
          </a:p>
          <a:p>
            <a:r>
              <a:rPr lang="en-US" sz="2400" dirty="0"/>
              <a:t>Good things about SEIR.</a:t>
            </a:r>
          </a:p>
          <a:p>
            <a:r>
              <a:rPr lang="en-US" sz="2400" dirty="0"/>
              <a:t>     -- very widely used. </a:t>
            </a:r>
          </a:p>
          <a:p>
            <a:r>
              <a:rPr lang="en-US" sz="2400" dirty="0"/>
              <a:t>     -- physically sensible. </a:t>
            </a:r>
          </a:p>
          <a:p>
            <a:r>
              <a:rPr lang="en-US" sz="2400" dirty="0"/>
              <a:t>     -- forecast pretty well during the onset of an outbreak. </a:t>
            </a:r>
          </a:p>
          <a:p>
            <a:r>
              <a:rPr lang="en-US" sz="2400" dirty="0"/>
              <a:t>     -- surprisingly accurate in LA County around 4/15/20. </a:t>
            </a:r>
          </a:p>
          <a:p>
            <a:endParaRPr lang="en-US" sz="2400" dirty="0"/>
          </a:p>
          <a:p>
            <a:r>
              <a:rPr lang="en-US" sz="2400" dirty="0"/>
              <a:t>Problems with SEIR.  </a:t>
            </a:r>
          </a:p>
          <a:p>
            <a:r>
              <a:rPr lang="en-US" sz="2400" dirty="0"/>
              <a:t>     -- Prone to </a:t>
            </a:r>
            <a:r>
              <a:rPr lang="en-US" sz="2400" dirty="0" err="1"/>
              <a:t>mis</a:t>
            </a:r>
            <a:r>
              <a:rPr lang="en-US" sz="2400" dirty="0"/>
              <a:t>-specification. </a:t>
            </a:r>
          </a:p>
          <a:p>
            <a:r>
              <a:rPr lang="en-US" sz="2400" dirty="0"/>
              <a:t>     -- critical dependence on highly uncertain quantities, </a:t>
            </a:r>
          </a:p>
          <a:p>
            <a:r>
              <a:rPr lang="en-US" sz="2400" dirty="0"/>
              <a:t>	such as estimates of the number of asymptomatic cases. </a:t>
            </a:r>
          </a:p>
          <a:p>
            <a:r>
              <a:rPr lang="en-US" sz="2400" dirty="0"/>
              <a:t>     -- poor calibration, e.g. Italy, 6 day forecast/observed  ~ 86%. </a:t>
            </a:r>
          </a:p>
          <a:p>
            <a:r>
              <a:rPr lang="en-US" sz="2400" dirty="0"/>
              <a:t>     -- low accuracy, especially for long-term forecasts. </a:t>
            </a:r>
          </a:p>
          <a:p>
            <a:r>
              <a:rPr lang="en-US" sz="2400" dirty="0"/>
              <a:t> </a:t>
            </a:r>
          </a:p>
        </p:txBody>
      </p:sp>
    </p:spTree>
    <p:extLst>
      <p:ext uri="{BB962C8B-B14F-4D97-AF65-F5344CB8AC3E}">
        <p14:creationId xmlns:p14="http://schemas.microsoft.com/office/powerpoint/2010/main" val="3079520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2286000" y="762000"/>
            <a:ext cx="7456488"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Clr>
                <a:srgbClr val="000000"/>
              </a:buClr>
              <a:buSzPct val="100000"/>
              <a:buFont typeface="Times New Roman" charset="0"/>
              <a:buNone/>
            </a:pPr>
            <a:endParaRPr lang="en-US" altLang="en-US"/>
          </a:p>
        </p:txBody>
      </p:sp>
      <p:sp>
        <p:nvSpPr>
          <p:cNvPr id="3074" name="Text Box 2"/>
          <p:cNvSpPr txBox="1">
            <a:spLocks noChangeArrowheads="1"/>
          </p:cNvSpPr>
          <p:nvPr/>
        </p:nvSpPr>
        <p:spPr bwMode="auto">
          <a:xfrm>
            <a:off x="1524000" y="17464"/>
            <a:ext cx="8610600" cy="34185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marL="457200" indent="-455613">
              <a:spcBef>
                <a:spcPts val="800"/>
              </a:spcBef>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Times New Roman" charset="0"/>
                <a:ea typeface="ＭＳ Ｐゴシック" charset="-128"/>
                <a:cs typeface="ＭＳ Ｐゴシック" charset="-128"/>
              </a:defRPr>
            </a:lvl1pPr>
            <a:lvl2pPr>
              <a:spcBef>
                <a:spcPts val="700"/>
              </a:spcBef>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800">
                <a:solidFill>
                  <a:srgbClr val="000000"/>
                </a:solidFill>
                <a:latin typeface="Times New Roman" charset="0"/>
                <a:ea typeface="ＭＳ Ｐゴシック" charset="-128"/>
                <a:cs typeface="ＭＳ Ｐゴシック" charset="-128"/>
              </a:defRPr>
            </a:lvl2pPr>
            <a:lvl3pPr>
              <a:spcBef>
                <a:spcPts val="600"/>
              </a:spcBef>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charset="0"/>
                <a:ea typeface="ＭＳ Ｐゴシック" charset="-128"/>
                <a:cs typeface="ＭＳ Ｐゴシック" charset="-128"/>
              </a:defRPr>
            </a:lvl3pPr>
            <a:lvl4pPr>
              <a:spcBef>
                <a:spcPts val="500"/>
              </a:spcBef>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4pPr>
            <a:lvl5pPr>
              <a:spcBef>
                <a:spcPts val="500"/>
              </a:spcBef>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5pPr>
            <a:lvl6pPr marL="2514600" indent="-228600" defTabSz="457200" eaLnBrk="0" fontAlgn="base" hangingPunct="0">
              <a:spcBef>
                <a:spcPts val="500"/>
              </a:spcBef>
              <a:spcAft>
                <a:spcPct val="0"/>
              </a:spcAft>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6pPr>
            <a:lvl7pPr marL="2971800" indent="-228600" defTabSz="457200" eaLnBrk="0" fontAlgn="base" hangingPunct="0">
              <a:spcBef>
                <a:spcPts val="500"/>
              </a:spcBef>
              <a:spcAft>
                <a:spcPct val="0"/>
              </a:spcAft>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7pPr>
            <a:lvl8pPr marL="3429000" indent="-228600" defTabSz="457200" eaLnBrk="0" fontAlgn="base" hangingPunct="0">
              <a:spcBef>
                <a:spcPts val="500"/>
              </a:spcBef>
              <a:spcAft>
                <a:spcPct val="0"/>
              </a:spcAft>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8pPr>
            <a:lvl9pPr marL="3886200" indent="-228600" defTabSz="457200" eaLnBrk="0" fontAlgn="base" hangingPunct="0">
              <a:spcBef>
                <a:spcPts val="500"/>
              </a:spcBef>
              <a:spcAft>
                <a:spcPct val="0"/>
              </a:spcAft>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9pPr>
          </a:lstStyle>
          <a:p>
            <a:pPr>
              <a:lnSpc>
                <a:spcPct val="150000"/>
              </a:lnSpc>
              <a:spcBef>
                <a:spcPct val="0"/>
              </a:spcBef>
              <a:buClrTx/>
              <a:buFontTx/>
              <a:buNone/>
            </a:pPr>
            <a:r>
              <a:rPr lang="en-US" sz="2400" dirty="0">
                <a:solidFill>
                  <a:schemeClr val="tx1"/>
                </a:solidFill>
              </a:rPr>
              <a:t>	SEIR models applied to the spread of SARS in China in 2003 estimated 30,000 to 10 million SARS cases would occur in the first 4 months of the spread of disease in China (Myers 2007). Ultimately, only 782 cases were reported in China (World Health Organization 2003). </a:t>
            </a:r>
          </a:p>
          <a:p>
            <a:pPr>
              <a:lnSpc>
                <a:spcPct val="150000"/>
              </a:lnSpc>
              <a:spcBef>
                <a:spcPct val="0"/>
              </a:spcBef>
              <a:buClrTx/>
              <a:buFontTx/>
              <a:buNone/>
            </a:pPr>
            <a:endParaRPr lang="en-US" sz="2400" dirty="0">
              <a:solidFill>
                <a:schemeClr val="tx1"/>
              </a:solidFill>
            </a:endParaRPr>
          </a:p>
        </p:txBody>
      </p:sp>
    </p:spTree>
    <p:extLst>
      <p:ext uri="{BB962C8B-B14F-4D97-AF65-F5344CB8AC3E}">
        <p14:creationId xmlns:p14="http://schemas.microsoft.com/office/powerpoint/2010/main" val="29757291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6400" y="304801"/>
            <a:ext cx="8686800" cy="5632311"/>
          </a:xfrm>
          <a:prstGeom prst="rect">
            <a:avLst/>
          </a:prstGeom>
          <a:noFill/>
        </p:spPr>
        <p:txBody>
          <a:bodyPr wrap="square" rtlCol="0">
            <a:spAutoFit/>
          </a:bodyPr>
          <a:lstStyle/>
          <a:p>
            <a:r>
              <a:rPr lang="en-US" sz="2400" dirty="0"/>
              <a:t>Pros and cons of SEIR models. </a:t>
            </a:r>
          </a:p>
          <a:p>
            <a:endParaRPr lang="en-US" sz="2400" dirty="0"/>
          </a:p>
          <a:p>
            <a:r>
              <a:rPr lang="en-US" sz="2400" dirty="0"/>
              <a:t>Good things about SEIR.</a:t>
            </a:r>
          </a:p>
          <a:p>
            <a:r>
              <a:rPr lang="en-US" sz="2400" dirty="0"/>
              <a:t>     -- very widely used. </a:t>
            </a:r>
          </a:p>
          <a:p>
            <a:r>
              <a:rPr lang="en-US" sz="2400" dirty="0"/>
              <a:t>     -- physically sensible. </a:t>
            </a:r>
          </a:p>
          <a:p>
            <a:r>
              <a:rPr lang="en-US" sz="2400" dirty="0"/>
              <a:t>     -- forecast pretty well during the onset of an outbreak. </a:t>
            </a:r>
          </a:p>
          <a:p>
            <a:r>
              <a:rPr lang="en-US" sz="2400" dirty="0"/>
              <a:t>     -- surprisingly accurate in LA County around 4/15/20. </a:t>
            </a:r>
          </a:p>
          <a:p>
            <a:endParaRPr lang="en-US" sz="2400" dirty="0"/>
          </a:p>
          <a:p>
            <a:r>
              <a:rPr lang="en-US" sz="2400" dirty="0"/>
              <a:t>Problems with SEIR.  </a:t>
            </a:r>
          </a:p>
          <a:p>
            <a:r>
              <a:rPr lang="en-US" sz="2400" dirty="0"/>
              <a:t>     -- Prone to </a:t>
            </a:r>
            <a:r>
              <a:rPr lang="en-US" sz="2400" dirty="0" err="1"/>
              <a:t>mis</a:t>
            </a:r>
            <a:r>
              <a:rPr lang="en-US" sz="2400" dirty="0"/>
              <a:t>-specification. </a:t>
            </a:r>
          </a:p>
          <a:p>
            <a:r>
              <a:rPr lang="en-US" sz="2400" dirty="0"/>
              <a:t>     -- critical dependence on highly uncertain quantities, </a:t>
            </a:r>
          </a:p>
          <a:p>
            <a:r>
              <a:rPr lang="en-US" sz="2400" dirty="0"/>
              <a:t>	such as estimates of the number of asymptomatic cases. </a:t>
            </a:r>
          </a:p>
          <a:p>
            <a:r>
              <a:rPr lang="en-US" sz="2400" dirty="0"/>
              <a:t>     -- poor calibration, e.g. Italy, 6 day forecast/observed  ~ 86%. </a:t>
            </a:r>
          </a:p>
          <a:p>
            <a:r>
              <a:rPr lang="en-US" sz="2400" dirty="0"/>
              <a:t>     -- low accuracy, especially for long-term forecasts. </a:t>
            </a:r>
          </a:p>
          <a:p>
            <a:r>
              <a:rPr lang="en-US" sz="2400" dirty="0"/>
              <a:t> </a:t>
            </a:r>
          </a:p>
        </p:txBody>
      </p:sp>
    </p:spTree>
    <p:extLst>
      <p:ext uri="{BB962C8B-B14F-4D97-AF65-F5344CB8AC3E}">
        <p14:creationId xmlns:p14="http://schemas.microsoft.com/office/powerpoint/2010/main" val="41054973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2286000" y="762000"/>
            <a:ext cx="7456488"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Clr>
                <a:srgbClr val="000000"/>
              </a:buClr>
              <a:buSzPct val="100000"/>
              <a:buFont typeface="Times New Roman" charset="0"/>
              <a:buNone/>
            </a:pPr>
            <a:endParaRPr lang="en-US" alt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57200"/>
            <a:ext cx="9144000" cy="6400800"/>
          </a:xfrm>
          <a:prstGeom prst="rect">
            <a:avLst/>
          </a:prstGeom>
        </p:spPr>
      </p:pic>
      <p:sp>
        <p:nvSpPr>
          <p:cNvPr id="2" name="Rectangle 1"/>
          <p:cNvSpPr/>
          <p:nvPr/>
        </p:nvSpPr>
        <p:spPr>
          <a:xfrm>
            <a:off x="2133601" y="87868"/>
            <a:ext cx="4191147" cy="369332"/>
          </a:xfrm>
          <a:prstGeom prst="rect">
            <a:avLst/>
          </a:prstGeom>
        </p:spPr>
        <p:txBody>
          <a:bodyPr wrap="none">
            <a:spAutoFit/>
          </a:bodyPr>
          <a:lstStyle/>
          <a:p>
            <a:r>
              <a:rPr lang="en-US" dirty="0">
                <a:solidFill>
                  <a:schemeClr val="bg1"/>
                </a:solidFill>
              </a:rPr>
              <a:t>Model fit comparison of SEIR and Hawkes. </a:t>
            </a:r>
            <a:endParaRPr lang="en-US" dirty="0"/>
          </a:p>
        </p:txBody>
      </p:sp>
      <p:sp>
        <p:nvSpPr>
          <p:cNvPr id="4" name="TextBox 3"/>
          <p:cNvSpPr txBox="1"/>
          <p:nvPr/>
        </p:nvSpPr>
        <p:spPr>
          <a:xfrm>
            <a:off x="8295722" y="608796"/>
            <a:ext cx="1446765" cy="984885"/>
          </a:xfrm>
          <a:prstGeom prst="rect">
            <a:avLst/>
          </a:prstGeom>
          <a:noFill/>
        </p:spPr>
        <p:txBody>
          <a:bodyPr wrap="square" rtlCol="0">
            <a:spAutoFit/>
          </a:bodyPr>
          <a:lstStyle/>
          <a:p>
            <a:r>
              <a:rPr lang="en-US" sz="3000" b="1" dirty="0"/>
              <a:t>RMSE</a:t>
            </a:r>
            <a:r>
              <a:rPr lang="en-US" sz="2800" b="1" dirty="0"/>
              <a:t> </a:t>
            </a:r>
          </a:p>
          <a:p>
            <a:endParaRPr lang="en-US" sz="2800" b="1" dirty="0"/>
          </a:p>
        </p:txBody>
      </p:sp>
    </p:spTree>
    <p:extLst>
      <p:ext uri="{BB962C8B-B14F-4D97-AF65-F5344CB8AC3E}">
        <p14:creationId xmlns:p14="http://schemas.microsoft.com/office/powerpoint/2010/main" val="39504381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1282700"/>
            <a:ext cx="10782300" cy="4279900"/>
          </a:xfrm>
          <a:prstGeom prst="rect">
            <a:avLst/>
          </a:prstGeom>
        </p:spPr>
      </p:pic>
    </p:spTree>
    <p:extLst>
      <p:ext uri="{BB962C8B-B14F-4D97-AF65-F5344CB8AC3E}">
        <p14:creationId xmlns:p14="http://schemas.microsoft.com/office/powerpoint/2010/main" val="38045124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2286000" y="762000"/>
            <a:ext cx="7456488"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Clr>
                <a:srgbClr val="000000"/>
              </a:buClr>
              <a:buSzPct val="100000"/>
              <a:buFont typeface="Times New Roman" charset="0"/>
              <a:buNone/>
            </a:pPr>
            <a:endParaRPr lang="en-US" altLang="en-US"/>
          </a:p>
        </p:txBody>
      </p:sp>
      <p:sp>
        <p:nvSpPr>
          <p:cNvPr id="3074" name="Text Box 2"/>
          <p:cNvSpPr txBox="1">
            <a:spLocks noChangeArrowheads="1"/>
          </p:cNvSpPr>
          <p:nvPr/>
        </p:nvSpPr>
        <p:spPr bwMode="auto">
          <a:xfrm>
            <a:off x="1524000" y="17463"/>
            <a:ext cx="9296400"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marL="457200" indent="-455613">
              <a:spcBef>
                <a:spcPts val="800"/>
              </a:spcBef>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Times New Roman" charset="0"/>
                <a:ea typeface="ＭＳ Ｐゴシック" charset="-128"/>
                <a:cs typeface="ＭＳ Ｐゴシック" charset="-128"/>
              </a:defRPr>
            </a:lvl1pPr>
            <a:lvl2pPr>
              <a:spcBef>
                <a:spcPts val="700"/>
              </a:spcBef>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800">
                <a:solidFill>
                  <a:srgbClr val="000000"/>
                </a:solidFill>
                <a:latin typeface="Times New Roman" charset="0"/>
                <a:ea typeface="ＭＳ Ｐゴシック" charset="-128"/>
                <a:cs typeface="ＭＳ Ｐゴシック" charset="-128"/>
              </a:defRPr>
            </a:lvl2pPr>
            <a:lvl3pPr>
              <a:spcBef>
                <a:spcPts val="600"/>
              </a:spcBef>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charset="0"/>
                <a:ea typeface="ＭＳ Ｐゴシック" charset="-128"/>
                <a:cs typeface="ＭＳ Ｐゴシック" charset="-128"/>
              </a:defRPr>
            </a:lvl3pPr>
            <a:lvl4pPr>
              <a:spcBef>
                <a:spcPts val="500"/>
              </a:spcBef>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4pPr>
            <a:lvl5pPr>
              <a:spcBef>
                <a:spcPts val="500"/>
              </a:spcBef>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5pPr>
            <a:lvl6pPr marL="2514600" indent="-228600" defTabSz="457200" eaLnBrk="0" fontAlgn="base" hangingPunct="0">
              <a:spcBef>
                <a:spcPts val="500"/>
              </a:spcBef>
              <a:spcAft>
                <a:spcPct val="0"/>
              </a:spcAft>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6pPr>
            <a:lvl7pPr marL="2971800" indent="-228600" defTabSz="457200" eaLnBrk="0" fontAlgn="base" hangingPunct="0">
              <a:spcBef>
                <a:spcPts val="500"/>
              </a:spcBef>
              <a:spcAft>
                <a:spcPct val="0"/>
              </a:spcAft>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7pPr>
            <a:lvl8pPr marL="3429000" indent="-228600" defTabSz="457200" eaLnBrk="0" fontAlgn="base" hangingPunct="0">
              <a:spcBef>
                <a:spcPts val="500"/>
              </a:spcBef>
              <a:spcAft>
                <a:spcPct val="0"/>
              </a:spcAft>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8pPr>
            <a:lvl9pPr marL="3886200" indent="-228600" defTabSz="457200" eaLnBrk="0" fontAlgn="base" hangingPunct="0">
              <a:spcBef>
                <a:spcPts val="500"/>
              </a:spcBef>
              <a:spcAft>
                <a:spcPct val="0"/>
              </a:spcAft>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9pPr>
          </a:lstStyle>
          <a:p>
            <a:pPr>
              <a:spcBef>
                <a:spcPct val="0"/>
              </a:spcBef>
              <a:buClrTx/>
              <a:buFontTx/>
              <a:buNone/>
            </a:pPr>
            <a:r>
              <a:rPr lang="en-US" altLang="en-US" sz="2400" dirty="0"/>
              <a:t>Percent asymptomatic.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200"/>
            <a:ext cx="12192000" cy="5765209"/>
          </a:xfrm>
          <a:prstGeom prst="rect">
            <a:avLst/>
          </a:prstGeom>
        </p:spPr>
      </p:pic>
    </p:spTree>
    <p:extLst>
      <p:ext uri="{BB962C8B-B14F-4D97-AF65-F5344CB8AC3E}">
        <p14:creationId xmlns:p14="http://schemas.microsoft.com/office/powerpoint/2010/main" val="4490454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4"/>
          <p:cNvSpPr>
            <a:spLocks noChangeArrowheads="1"/>
          </p:cNvSpPr>
          <p:nvPr/>
        </p:nvSpPr>
        <p:spPr bwMode="auto">
          <a:xfrm>
            <a:off x="0" y="10795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488" y="457200"/>
            <a:ext cx="11716512" cy="6126480"/>
          </a:xfrm>
          <a:prstGeom prst="rect">
            <a:avLst/>
          </a:prstGeom>
        </p:spPr>
      </p:pic>
    </p:spTree>
    <p:extLst>
      <p:ext uri="{BB962C8B-B14F-4D97-AF65-F5344CB8AC3E}">
        <p14:creationId xmlns:p14="http://schemas.microsoft.com/office/powerpoint/2010/main" val="23162716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2286000" y="762000"/>
            <a:ext cx="7456488"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Clr>
                <a:srgbClr val="000000"/>
              </a:buClr>
              <a:buSzPct val="100000"/>
              <a:buFont typeface="Times New Roman" charset="0"/>
              <a:buNone/>
            </a:pPr>
            <a:endParaRPr lang="en-US" altLang="en-US"/>
          </a:p>
        </p:txBody>
      </p:sp>
      <p:sp>
        <p:nvSpPr>
          <p:cNvPr id="3074" name="Text Box 2"/>
          <p:cNvSpPr txBox="1">
            <a:spLocks noChangeArrowheads="1"/>
          </p:cNvSpPr>
          <p:nvPr/>
        </p:nvSpPr>
        <p:spPr bwMode="auto">
          <a:xfrm>
            <a:off x="1524000" y="17463"/>
            <a:ext cx="9753600" cy="7408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marL="457200" indent="-455613">
              <a:spcBef>
                <a:spcPts val="800"/>
              </a:spcBef>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Times New Roman" charset="0"/>
                <a:ea typeface="ＭＳ Ｐゴシック" charset="-128"/>
                <a:cs typeface="ＭＳ Ｐゴシック" charset="-128"/>
              </a:defRPr>
            </a:lvl1pPr>
            <a:lvl2pPr>
              <a:spcBef>
                <a:spcPts val="700"/>
              </a:spcBef>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800">
                <a:solidFill>
                  <a:srgbClr val="000000"/>
                </a:solidFill>
                <a:latin typeface="Times New Roman" charset="0"/>
                <a:ea typeface="ＭＳ Ｐゴシック" charset="-128"/>
                <a:cs typeface="ＭＳ Ｐゴシック" charset="-128"/>
              </a:defRPr>
            </a:lvl2pPr>
            <a:lvl3pPr>
              <a:spcBef>
                <a:spcPts val="600"/>
              </a:spcBef>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charset="0"/>
                <a:ea typeface="ＭＳ Ｐゴシック" charset="-128"/>
                <a:cs typeface="ＭＳ Ｐゴシック" charset="-128"/>
              </a:defRPr>
            </a:lvl3pPr>
            <a:lvl4pPr>
              <a:spcBef>
                <a:spcPts val="500"/>
              </a:spcBef>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4pPr>
            <a:lvl5pPr>
              <a:spcBef>
                <a:spcPts val="500"/>
              </a:spcBef>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5pPr>
            <a:lvl6pPr marL="2514600" indent="-228600" defTabSz="457200" eaLnBrk="0" fontAlgn="base" hangingPunct="0">
              <a:spcBef>
                <a:spcPts val="500"/>
              </a:spcBef>
              <a:spcAft>
                <a:spcPct val="0"/>
              </a:spcAft>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6pPr>
            <a:lvl7pPr marL="2971800" indent="-228600" defTabSz="457200" eaLnBrk="0" fontAlgn="base" hangingPunct="0">
              <a:spcBef>
                <a:spcPts val="500"/>
              </a:spcBef>
              <a:spcAft>
                <a:spcPct val="0"/>
              </a:spcAft>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7pPr>
            <a:lvl8pPr marL="3429000" indent="-228600" defTabSz="457200" eaLnBrk="0" fontAlgn="base" hangingPunct="0">
              <a:spcBef>
                <a:spcPts val="500"/>
              </a:spcBef>
              <a:spcAft>
                <a:spcPct val="0"/>
              </a:spcAft>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8pPr>
            <a:lvl9pPr marL="3886200" indent="-228600" defTabSz="457200" eaLnBrk="0" fontAlgn="base" hangingPunct="0">
              <a:spcBef>
                <a:spcPts val="500"/>
              </a:spcBef>
              <a:spcAft>
                <a:spcPct val="0"/>
              </a:spcAft>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9pPr>
          </a:lstStyle>
          <a:p>
            <a:pPr>
              <a:spcBef>
                <a:spcPct val="0"/>
              </a:spcBef>
              <a:buClrTx/>
              <a:buFontTx/>
              <a:buNone/>
            </a:pPr>
            <a:r>
              <a:rPr lang="en-US" altLang="en-US" sz="2100" dirty="0" err="1">
                <a:solidFill>
                  <a:schemeClr val="tx1"/>
                </a:solidFill>
                <a:latin typeface="+mj-lt"/>
              </a:rPr>
              <a:t>www.cdc.gov</a:t>
            </a:r>
            <a:r>
              <a:rPr lang="en-US" altLang="en-US" sz="2100" dirty="0">
                <a:solidFill>
                  <a:schemeClr val="tx1"/>
                </a:solidFill>
                <a:latin typeface="+mj-lt"/>
              </a:rPr>
              <a:t>/coronavirus/2019-ncov/cases-updates/commercial-lab-</a:t>
            </a:r>
            <a:r>
              <a:rPr lang="en-US" altLang="en-US" sz="2100" dirty="0" err="1">
                <a:solidFill>
                  <a:schemeClr val="tx1"/>
                </a:solidFill>
                <a:latin typeface="+mj-lt"/>
              </a:rPr>
              <a:t>surveys.html</a:t>
            </a:r>
            <a:endParaRPr lang="en-US" altLang="en-US" sz="2100" dirty="0">
              <a:solidFill>
                <a:schemeClr val="tx1"/>
              </a:solidFill>
              <a:latin typeface="+mj-lt"/>
            </a:endParaRPr>
          </a:p>
          <a:p>
            <a:pPr>
              <a:spcBef>
                <a:spcPct val="0"/>
              </a:spcBef>
              <a:buClrTx/>
              <a:buFontTx/>
              <a:buNone/>
            </a:pPr>
            <a:endParaRPr lang="en-US" altLang="en-US" sz="2100" u="sng" dirty="0">
              <a:solidFill>
                <a:schemeClr val="tx1"/>
              </a:solidFill>
              <a:latin typeface="+mj-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371600"/>
            <a:ext cx="9144000" cy="4191000"/>
          </a:xfrm>
          <a:prstGeom prst="rect">
            <a:avLst/>
          </a:prstGeom>
        </p:spPr>
      </p:pic>
    </p:spTree>
    <p:extLst>
      <p:ext uri="{BB962C8B-B14F-4D97-AF65-F5344CB8AC3E}">
        <p14:creationId xmlns:p14="http://schemas.microsoft.com/office/powerpoint/2010/main" val="17187684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6464758-1207-0F44-BB35-D8FC36D0DB08}"/>
              </a:ext>
            </a:extLst>
          </p:cNvPr>
          <p:cNvSpPr txBox="1"/>
          <p:nvPr/>
        </p:nvSpPr>
        <p:spPr>
          <a:xfrm>
            <a:off x="1782781" y="3269485"/>
            <a:ext cx="401072" cy="369332"/>
          </a:xfrm>
          <a:prstGeom prst="rect">
            <a:avLst/>
          </a:prstGeom>
          <a:noFill/>
        </p:spPr>
        <p:txBody>
          <a:bodyPr wrap="none" rtlCol="0">
            <a:spAutoFit/>
          </a:bodyPr>
          <a:lstStyle/>
          <a:p>
            <a:r>
              <a:rPr lang="en-US" dirty="0"/>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254" y="-654169"/>
            <a:ext cx="11119266" cy="8436729"/>
          </a:xfrm>
          <a:prstGeom prst="rect">
            <a:avLst/>
          </a:prstGeom>
        </p:spPr>
      </p:pic>
    </p:spTree>
    <p:extLst>
      <p:ext uri="{BB962C8B-B14F-4D97-AF65-F5344CB8AC3E}">
        <p14:creationId xmlns:p14="http://schemas.microsoft.com/office/powerpoint/2010/main" val="17591076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2286000" y="762000"/>
            <a:ext cx="7456488"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Clr>
                <a:srgbClr val="000000"/>
              </a:buClr>
              <a:buSzPct val="100000"/>
              <a:buFont typeface="Times New Roman" charset="0"/>
              <a:buNone/>
            </a:pPr>
            <a:endParaRPr lang="en-US" altLang="en-US"/>
          </a:p>
        </p:txBody>
      </p:sp>
      <p:sp>
        <p:nvSpPr>
          <p:cNvPr id="3074" name="Text Box 2"/>
          <p:cNvSpPr txBox="1">
            <a:spLocks noChangeArrowheads="1"/>
          </p:cNvSpPr>
          <p:nvPr/>
        </p:nvSpPr>
        <p:spPr bwMode="auto">
          <a:xfrm>
            <a:off x="457200" y="344034"/>
            <a:ext cx="11266714" cy="44572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marL="457200" indent="-455613">
              <a:spcBef>
                <a:spcPts val="800"/>
              </a:spcBef>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Times New Roman" charset="0"/>
                <a:ea typeface="ＭＳ Ｐゴシック" charset="-128"/>
                <a:cs typeface="ＭＳ Ｐゴシック" charset="-128"/>
              </a:defRPr>
            </a:lvl1pPr>
            <a:lvl2pPr>
              <a:spcBef>
                <a:spcPts val="700"/>
              </a:spcBef>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800">
                <a:solidFill>
                  <a:srgbClr val="000000"/>
                </a:solidFill>
                <a:latin typeface="Times New Roman" charset="0"/>
                <a:ea typeface="ＭＳ Ｐゴシック" charset="-128"/>
                <a:cs typeface="ＭＳ Ｐゴシック" charset="-128"/>
              </a:defRPr>
            </a:lvl2pPr>
            <a:lvl3pPr>
              <a:spcBef>
                <a:spcPts val="600"/>
              </a:spcBef>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charset="0"/>
                <a:ea typeface="ＭＳ Ｐゴシック" charset="-128"/>
                <a:cs typeface="ＭＳ Ｐゴシック" charset="-128"/>
              </a:defRPr>
            </a:lvl3pPr>
            <a:lvl4pPr>
              <a:spcBef>
                <a:spcPts val="500"/>
              </a:spcBef>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4pPr>
            <a:lvl5pPr>
              <a:spcBef>
                <a:spcPts val="500"/>
              </a:spcBef>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5pPr>
            <a:lvl6pPr marL="2514600" indent="-228600" defTabSz="457200" eaLnBrk="0" fontAlgn="base" hangingPunct="0">
              <a:spcBef>
                <a:spcPts val="500"/>
              </a:spcBef>
              <a:spcAft>
                <a:spcPct val="0"/>
              </a:spcAft>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6pPr>
            <a:lvl7pPr marL="2971800" indent="-228600" defTabSz="457200" eaLnBrk="0" fontAlgn="base" hangingPunct="0">
              <a:spcBef>
                <a:spcPts val="500"/>
              </a:spcBef>
              <a:spcAft>
                <a:spcPct val="0"/>
              </a:spcAft>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7pPr>
            <a:lvl8pPr marL="3429000" indent="-228600" defTabSz="457200" eaLnBrk="0" fontAlgn="base" hangingPunct="0">
              <a:spcBef>
                <a:spcPts val="500"/>
              </a:spcBef>
              <a:spcAft>
                <a:spcPct val="0"/>
              </a:spcAft>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8pPr>
            <a:lvl9pPr marL="3886200" indent="-228600" defTabSz="457200" eaLnBrk="0" fontAlgn="base" hangingPunct="0">
              <a:spcBef>
                <a:spcPts val="500"/>
              </a:spcBef>
              <a:spcAft>
                <a:spcPct val="0"/>
              </a:spcAft>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9pPr>
          </a:lstStyle>
          <a:p>
            <a:pPr>
              <a:spcBef>
                <a:spcPct val="0"/>
              </a:spcBef>
              <a:buClrTx/>
              <a:buFontTx/>
              <a:buNone/>
            </a:pPr>
            <a:r>
              <a:rPr lang="en-US" altLang="en-US" sz="2100" dirty="0" err="1">
                <a:solidFill>
                  <a:schemeClr val="tx1"/>
                </a:solidFill>
                <a:latin typeface="+mj-lt"/>
              </a:rPr>
              <a:t>www.cdc.gov</a:t>
            </a:r>
            <a:r>
              <a:rPr lang="en-US" altLang="en-US" sz="2100" dirty="0">
                <a:solidFill>
                  <a:schemeClr val="tx1"/>
                </a:solidFill>
                <a:latin typeface="+mj-lt"/>
              </a:rPr>
              <a:t>/coronavirus/2019-ncov/cases-updates/commercial-lab-</a:t>
            </a:r>
            <a:r>
              <a:rPr lang="en-US" altLang="en-US" sz="2100" dirty="0" err="1">
                <a:solidFill>
                  <a:schemeClr val="tx1"/>
                </a:solidFill>
                <a:latin typeface="+mj-lt"/>
              </a:rPr>
              <a:t>surveys.html</a:t>
            </a:r>
            <a:endParaRPr lang="en-US" altLang="en-US" sz="2100" dirty="0">
              <a:solidFill>
                <a:schemeClr val="tx1"/>
              </a:solidFill>
              <a:latin typeface="+mj-lt"/>
            </a:endParaRPr>
          </a:p>
          <a:p>
            <a:pPr>
              <a:spcBef>
                <a:spcPct val="0"/>
              </a:spcBef>
              <a:buClrTx/>
              <a:buFontTx/>
              <a:buNone/>
            </a:pPr>
            <a:endParaRPr lang="en-US" altLang="en-US" sz="2100" u="sng" dirty="0">
              <a:solidFill>
                <a:schemeClr val="tx1"/>
              </a:solidFill>
              <a:latin typeface="+mj-lt"/>
            </a:endParaRPr>
          </a:p>
          <a:p>
            <a:pPr>
              <a:spcBef>
                <a:spcPct val="0"/>
              </a:spcBef>
              <a:buClrTx/>
              <a:buFontTx/>
              <a:buNone/>
            </a:pPr>
            <a:r>
              <a:rPr lang="en-US" altLang="en-US" sz="2100" u="sng" dirty="0">
                <a:solidFill>
                  <a:schemeClr val="tx1"/>
                </a:solidFill>
                <a:latin typeface="+mj-lt"/>
              </a:rPr>
              <a:t>State 			Infected/Confirmed. 		Infected/Deaths.  </a:t>
            </a:r>
          </a:p>
          <a:p>
            <a:pPr>
              <a:lnSpc>
                <a:spcPct val="150000"/>
              </a:lnSpc>
              <a:spcBef>
                <a:spcPct val="0"/>
              </a:spcBef>
              <a:buClrTx/>
              <a:buFontTx/>
              <a:buNone/>
            </a:pPr>
            <a:r>
              <a:rPr lang="en-US" altLang="en-US" sz="2100" dirty="0">
                <a:solidFill>
                  <a:schemeClr val="tx1"/>
                </a:solidFill>
                <a:latin typeface="+mj-lt"/>
              </a:rPr>
              <a:t>Washington.  		11.				280. </a:t>
            </a:r>
          </a:p>
          <a:p>
            <a:pPr>
              <a:lnSpc>
                <a:spcPct val="150000"/>
              </a:lnSpc>
              <a:spcBef>
                <a:spcPct val="0"/>
              </a:spcBef>
              <a:buClrTx/>
              <a:buFontTx/>
              <a:buNone/>
            </a:pPr>
            <a:r>
              <a:rPr lang="en-US" altLang="en-US" sz="2100" dirty="0">
                <a:solidFill>
                  <a:schemeClr val="tx1"/>
                </a:solidFill>
                <a:latin typeface="+mj-lt"/>
              </a:rPr>
              <a:t>NY.				12.				138. </a:t>
            </a:r>
          </a:p>
          <a:p>
            <a:pPr>
              <a:lnSpc>
                <a:spcPct val="150000"/>
              </a:lnSpc>
              <a:spcBef>
                <a:spcPct val="0"/>
              </a:spcBef>
              <a:buClrTx/>
              <a:buFontTx/>
              <a:buNone/>
            </a:pPr>
            <a:r>
              <a:rPr lang="en-US" altLang="en-US" sz="2100" dirty="0">
                <a:solidFill>
                  <a:schemeClr val="tx1"/>
                </a:solidFill>
                <a:latin typeface="+mj-lt"/>
              </a:rPr>
              <a:t>Florida. 			11. 				484. </a:t>
            </a:r>
          </a:p>
          <a:p>
            <a:pPr>
              <a:lnSpc>
                <a:spcPct val="150000"/>
              </a:lnSpc>
              <a:spcBef>
                <a:spcPct val="0"/>
              </a:spcBef>
              <a:buClrTx/>
              <a:buFontTx/>
              <a:buNone/>
            </a:pPr>
            <a:r>
              <a:rPr lang="en-US" altLang="en-US" sz="2100" dirty="0">
                <a:solidFill>
                  <a:schemeClr val="tx1"/>
                </a:solidFill>
                <a:latin typeface="+mj-lt"/>
              </a:rPr>
              <a:t>Missouri. 			24. 				506. </a:t>
            </a:r>
          </a:p>
          <a:p>
            <a:pPr>
              <a:lnSpc>
                <a:spcPct val="150000"/>
              </a:lnSpc>
              <a:spcBef>
                <a:spcPct val="0"/>
              </a:spcBef>
              <a:buClrTx/>
              <a:buFontTx/>
              <a:buNone/>
            </a:pPr>
            <a:r>
              <a:rPr lang="en-US" altLang="en-US" sz="2100" dirty="0">
                <a:solidFill>
                  <a:schemeClr val="tx1"/>
                </a:solidFill>
                <a:latin typeface="+mj-lt"/>
              </a:rPr>
              <a:t>Utah. 			11. 				1454. </a:t>
            </a:r>
          </a:p>
          <a:p>
            <a:pPr>
              <a:lnSpc>
                <a:spcPct val="150000"/>
              </a:lnSpc>
              <a:spcBef>
                <a:spcPct val="0"/>
              </a:spcBef>
              <a:buClrTx/>
              <a:buFontTx/>
              <a:buNone/>
            </a:pPr>
            <a:r>
              <a:rPr lang="en-US" altLang="en-US" sz="2100" dirty="0">
                <a:solidFill>
                  <a:schemeClr val="tx1"/>
                </a:solidFill>
                <a:latin typeface="+mj-lt"/>
              </a:rPr>
              <a:t>Connecticut. 		6. 				65. </a:t>
            </a:r>
          </a:p>
          <a:p>
            <a:pPr>
              <a:lnSpc>
                <a:spcPct val="150000"/>
              </a:lnSpc>
              <a:spcBef>
                <a:spcPct val="0"/>
              </a:spcBef>
              <a:buClrTx/>
              <a:buFontTx/>
              <a:buNone/>
            </a:pPr>
            <a:endParaRPr lang="en-US" altLang="en-US" sz="2100" dirty="0">
              <a:solidFill>
                <a:schemeClr val="tx1"/>
              </a:solidFill>
              <a:latin typeface="+mj-lt"/>
            </a:endParaRPr>
          </a:p>
        </p:txBody>
      </p:sp>
    </p:spTree>
    <p:extLst>
      <p:ext uri="{BB962C8B-B14F-4D97-AF65-F5344CB8AC3E}">
        <p14:creationId xmlns:p14="http://schemas.microsoft.com/office/powerpoint/2010/main" val="39445244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6400" y="304801"/>
            <a:ext cx="8686800" cy="5632311"/>
          </a:xfrm>
          <a:prstGeom prst="rect">
            <a:avLst/>
          </a:prstGeom>
          <a:noFill/>
        </p:spPr>
        <p:txBody>
          <a:bodyPr wrap="square" rtlCol="0">
            <a:spAutoFit/>
          </a:bodyPr>
          <a:lstStyle/>
          <a:p>
            <a:r>
              <a:rPr lang="en-US" sz="2400" dirty="0"/>
              <a:t>Pros and cons of SEIR models. </a:t>
            </a:r>
          </a:p>
          <a:p>
            <a:endParaRPr lang="en-US" sz="2400" dirty="0"/>
          </a:p>
          <a:p>
            <a:r>
              <a:rPr lang="en-US" sz="2400" dirty="0"/>
              <a:t>Good things about SEIR.</a:t>
            </a:r>
          </a:p>
          <a:p>
            <a:r>
              <a:rPr lang="en-US" sz="2400" dirty="0"/>
              <a:t>     -- very widely used. </a:t>
            </a:r>
          </a:p>
          <a:p>
            <a:r>
              <a:rPr lang="en-US" sz="2400" dirty="0"/>
              <a:t>     -- physically sensible. </a:t>
            </a:r>
          </a:p>
          <a:p>
            <a:r>
              <a:rPr lang="en-US" sz="2400" dirty="0"/>
              <a:t>     -- forecast pretty well during the onset of an outbreak. </a:t>
            </a:r>
          </a:p>
          <a:p>
            <a:r>
              <a:rPr lang="en-US" sz="2400" dirty="0"/>
              <a:t>     -- surprisingly accurate in LA County around 4/15/20. </a:t>
            </a:r>
          </a:p>
          <a:p>
            <a:endParaRPr lang="en-US" sz="2400" dirty="0"/>
          </a:p>
          <a:p>
            <a:r>
              <a:rPr lang="en-US" sz="2400" dirty="0"/>
              <a:t>Problems with SEIR.  </a:t>
            </a:r>
          </a:p>
          <a:p>
            <a:r>
              <a:rPr lang="en-US" sz="2400" dirty="0"/>
              <a:t>     -- Prone to </a:t>
            </a:r>
            <a:r>
              <a:rPr lang="en-US" sz="2400" dirty="0" err="1"/>
              <a:t>mis</a:t>
            </a:r>
            <a:r>
              <a:rPr lang="en-US" sz="2400" dirty="0"/>
              <a:t>-specification. </a:t>
            </a:r>
          </a:p>
          <a:p>
            <a:r>
              <a:rPr lang="en-US" sz="2400" dirty="0"/>
              <a:t>     -- critical dependence on highly uncertain quantities, </a:t>
            </a:r>
          </a:p>
          <a:p>
            <a:r>
              <a:rPr lang="en-US" sz="2400" dirty="0"/>
              <a:t>	such as estimates of the number of asymptomatic cases. </a:t>
            </a:r>
          </a:p>
          <a:p>
            <a:r>
              <a:rPr lang="en-US" sz="2400" dirty="0"/>
              <a:t>     -- poor calibration, e.g. Italy, 6 day forecast/observed  ~ 86%. </a:t>
            </a:r>
          </a:p>
          <a:p>
            <a:r>
              <a:rPr lang="en-US" sz="2400" dirty="0"/>
              <a:t>     -- low accuracy, especially for long-term forecasts. </a:t>
            </a:r>
          </a:p>
          <a:p>
            <a:r>
              <a:rPr lang="en-US" sz="2400" dirty="0"/>
              <a:t> </a:t>
            </a:r>
          </a:p>
        </p:txBody>
      </p:sp>
    </p:spTree>
    <p:extLst>
      <p:ext uri="{BB962C8B-B14F-4D97-AF65-F5344CB8AC3E}">
        <p14:creationId xmlns:p14="http://schemas.microsoft.com/office/powerpoint/2010/main" val="38117014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unif1.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1263" y="-533400"/>
            <a:ext cx="169862"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5AAEC1E2-35B8-C242-8A33-FFD86261D8E7}"/>
              </a:ext>
            </a:extLst>
          </p:cNvPr>
          <p:cNvPicPr>
            <a:picLocks noChangeAspect="1"/>
          </p:cNvPicPr>
          <p:nvPr/>
        </p:nvPicPr>
        <p:blipFill>
          <a:blip r:embed="rId3"/>
          <a:stretch>
            <a:fillRect/>
          </a:stretch>
        </p:blipFill>
        <p:spPr>
          <a:xfrm>
            <a:off x="533400" y="501650"/>
            <a:ext cx="11125200" cy="5854700"/>
          </a:xfrm>
          <a:prstGeom prst="rect">
            <a:avLst/>
          </a:prstGeom>
        </p:spPr>
      </p:pic>
    </p:spTree>
    <p:extLst>
      <p:ext uri="{BB962C8B-B14F-4D97-AF65-F5344CB8AC3E}">
        <p14:creationId xmlns:p14="http://schemas.microsoft.com/office/powerpoint/2010/main" val="26794136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unif1.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1263" y="-533400"/>
            <a:ext cx="169862"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1CB46EB2-AC22-494A-8335-39F1E2DE9157}"/>
              </a:ext>
            </a:extLst>
          </p:cNvPr>
          <p:cNvPicPr>
            <a:picLocks noChangeAspect="1"/>
          </p:cNvPicPr>
          <p:nvPr/>
        </p:nvPicPr>
        <p:blipFill>
          <a:blip r:embed="rId3"/>
          <a:stretch>
            <a:fillRect/>
          </a:stretch>
        </p:blipFill>
        <p:spPr>
          <a:xfrm>
            <a:off x="1478043" y="0"/>
            <a:ext cx="9181936" cy="6858000"/>
          </a:xfrm>
          <a:prstGeom prst="rect">
            <a:avLst/>
          </a:prstGeom>
        </p:spPr>
      </p:pic>
    </p:spTree>
    <p:extLst>
      <p:ext uri="{BB962C8B-B14F-4D97-AF65-F5344CB8AC3E}">
        <p14:creationId xmlns:p14="http://schemas.microsoft.com/office/powerpoint/2010/main" val="33551831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unif1.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1263" y="-533400"/>
            <a:ext cx="169862"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F76007E-BEA1-AC49-801E-286088D0B7EC}"/>
              </a:ext>
            </a:extLst>
          </p:cNvPr>
          <p:cNvPicPr>
            <a:picLocks noChangeAspect="1"/>
          </p:cNvPicPr>
          <p:nvPr/>
        </p:nvPicPr>
        <p:blipFill>
          <a:blip r:embed="rId3"/>
          <a:stretch>
            <a:fillRect/>
          </a:stretch>
        </p:blipFill>
        <p:spPr>
          <a:xfrm>
            <a:off x="818147" y="57150"/>
            <a:ext cx="10852485" cy="6743700"/>
          </a:xfrm>
          <a:prstGeom prst="rect">
            <a:avLst/>
          </a:prstGeom>
        </p:spPr>
      </p:pic>
    </p:spTree>
    <p:extLst>
      <p:ext uri="{BB962C8B-B14F-4D97-AF65-F5344CB8AC3E}">
        <p14:creationId xmlns:p14="http://schemas.microsoft.com/office/powerpoint/2010/main" val="30400091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unif1.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1263" y="-533400"/>
            <a:ext cx="169862"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6D77EDBA-214E-B54D-8DC4-A2F3BBE40013}"/>
              </a:ext>
            </a:extLst>
          </p:cNvPr>
          <p:cNvPicPr>
            <a:picLocks noChangeAspect="1"/>
          </p:cNvPicPr>
          <p:nvPr/>
        </p:nvPicPr>
        <p:blipFill>
          <a:blip r:embed="rId3"/>
          <a:stretch>
            <a:fillRect/>
          </a:stretch>
        </p:blipFill>
        <p:spPr>
          <a:xfrm>
            <a:off x="577516" y="95250"/>
            <a:ext cx="11614484" cy="6667500"/>
          </a:xfrm>
          <a:prstGeom prst="rect">
            <a:avLst/>
          </a:prstGeom>
        </p:spPr>
      </p:pic>
    </p:spTree>
    <p:extLst>
      <p:ext uri="{BB962C8B-B14F-4D97-AF65-F5344CB8AC3E}">
        <p14:creationId xmlns:p14="http://schemas.microsoft.com/office/powerpoint/2010/main" val="23168941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19726" y="1756611"/>
            <a:ext cx="7301999" cy="3539430"/>
          </a:xfrm>
          <a:prstGeom prst="rect">
            <a:avLst/>
          </a:prstGeom>
          <a:noFill/>
        </p:spPr>
        <p:txBody>
          <a:bodyPr wrap="none" rtlCol="0">
            <a:spAutoFit/>
          </a:bodyPr>
          <a:lstStyle/>
          <a:p>
            <a:r>
              <a:rPr lang="en-US" sz="3200" dirty="0"/>
              <a:t>Other diseases and clustered phenomena. </a:t>
            </a:r>
          </a:p>
          <a:p>
            <a:r>
              <a:rPr lang="en-US" sz="3200" dirty="0"/>
              <a:t>	a. Influenza. </a:t>
            </a:r>
          </a:p>
          <a:p>
            <a:r>
              <a:rPr lang="en-US" sz="3200" dirty="0"/>
              <a:t>	b. Pertussis. </a:t>
            </a:r>
          </a:p>
          <a:p>
            <a:r>
              <a:rPr lang="en-US" sz="3200" dirty="0"/>
              <a:t>	c. Ebola. </a:t>
            </a:r>
          </a:p>
          <a:p>
            <a:r>
              <a:rPr lang="en-US" sz="3200" dirty="0"/>
              <a:t>	d. </a:t>
            </a:r>
            <a:r>
              <a:rPr lang="en-US" sz="3200" dirty="0" err="1"/>
              <a:t>Chlamdyia</a:t>
            </a:r>
            <a:r>
              <a:rPr lang="en-US" sz="3200" dirty="0"/>
              <a:t>. </a:t>
            </a:r>
          </a:p>
          <a:p>
            <a:r>
              <a:rPr lang="en-US" sz="3200" dirty="0"/>
              <a:t>	e. Mumps. </a:t>
            </a:r>
          </a:p>
          <a:p>
            <a:endParaRPr lang="en-US" sz="3200" dirty="0"/>
          </a:p>
        </p:txBody>
      </p:sp>
    </p:spTree>
    <p:extLst>
      <p:ext uri="{BB962C8B-B14F-4D97-AF65-F5344CB8AC3E}">
        <p14:creationId xmlns:p14="http://schemas.microsoft.com/office/powerpoint/2010/main" val="21489248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4"/>
          <p:cNvSpPr>
            <a:spLocks noChangeArrowheads="1"/>
          </p:cNvSpPr>
          <p:nvPr/>
        </p:nvSpPr>
        <p:spPr bwMode="auto">
          <a:xfrm>
            <a:off x="0" y="10795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92505"/>
            <a:ext cx="11734800" cy="6665495"/>
          </a:xfrm>
          <a:prstGeom prst="rect">
            <a:avLst/>
          </a:prstGeom>
        </p:spPr>
      </p:pic>
    </p:spTree>
    <p:extLst>
      <p:ext uri="{BB962C8B-B14F-4D97-AF65-F5344CB8AC3E}">
        <p14:creationId xmlns:p14="http://schemas.microsoft.com/office/powerpoint/2010/main" val="30738276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568" y="673769"/>
            <a:ext cx="11790948" cy="6545179"/>
          </a:xfrm>
          <a:prstGeom prst="rect">
            <a:avLst/>
          </a:prstGeom>
        </p:spPr>
      </p:pic>
      <p:sp>
        <p:nvSpPr>
          <p:cNvPr id="3" name="TextBox 2"/>
          <p:cNvSpPr txBox="1"/>
          <p:nvPr/>
        </p:nvSpPr>
        <p:spPr>
          <a:xfrm>
            <a:off x="9432757" y="433137"/>
            <a:ext cx="2291781" cy="369332"/>
          </a:xfrm>
          <a:prstGeom prst="rect">
            <a:avLst/>
          </a:prstGeom>
          <a:noFill/>
        </p:spPr>
        <p:txBody>
          <a:bodyPr wrap="none" rtlCol="0">
            <a:spAutoFit/>
          </a:bodyPr>
          <a:lstStyle/>
          <a:p>
            <a:r>
              <a:rPr lang="en-US"/>
              <a:t>from New York Times. </a:t>
            </a:r>
          </a:p>
        </p:txBody>
      </p:sp>
    </p:spTree>
    <p:extLst>
      <p:ext uri="{BB962C8B-B14F-4D97-AF65-F5344CB8AC3E}">
        <p14:creationId xmlns:p14="http://schemas.microsoft.com/office/powerpoint/2010/main" val="14667057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DC82B7-CA62-004D-B000-634715B207DD}"/>
              </a:ext>
            </a:extLst>
          </p:cNvPr>
          <p:cNvPicPr>
            <a:picLocks noChangeAspect="1"/>
          </p:cNvPicPr>
          <p:nvPr/>
        </p:nvPicPr>
        <p:blipFill>
          <a:blip r:embed="rId2"/>
          <a:stretch>
            <a:fillRect/>
          </a:stretch>
        </p:blipFill>
        <p:spPr>
          <a:xfrm>
            <a:off x="385010" y="0"/>
            <a:ext cx="11213431" cy="6858000"/>
          </a:xfrm>
          <a:prstGeom prst="rect">
            <a:avLst/>
          </a:prstGeom>
        </p:spPr>
      </p:pic>
    </p:spTree>
    <p:extLst>
      <p:ext uri="{BB962C8B-B14F-4D97-AF65-F5344CB8AC3E}">
        <p14:creationId xmlns:p14="http://schemas.microsoft.com/office/powerpoint/2010/main" val="2427015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29D9D-A0EB-DE41-964A-700A42CCD1FF}"/>
              </a:ext>
            </a:extLst>
          </p:cNvPr>
          <p:cNvSpPr>
            <a:spLocks noGrp="1"/>
          </p:cNvSpPr>
          <p:nvPr>
            <p:ph type="title"/>
          </p:nvPr>
        </p:nvSpPr>
        <p:spPr>
          <a:xfrm>
            <a:off x="987287" y="383071"/>
            <a:ext cx="10515600" cy="1059908"/>
          </a:xfrm>
        </p:spPr>
        <p:txBody>
          <a:bodyPr>
            <a:noAutofit/>
          </a:bodyPr>
          <a:lstStyle/>
          <a:p>
            <a:r>
              <a:rPr lang="en-US" sz="3600" dirty="0">
                <a:latin typeface="+mn-lt"/>
              </a:rPr>
              <a:t>Healthcare System Capacity</a:t>
            </a:r>
            <a:br>
              <a:rPr lang="en-US" sz="3600" dirty="0">
                <a:latin typeface="+mn-lt"/>
              </a:rPr>
            </a:br>
            <a:r>
              <a:rPr lang="en-US" sz="2800" dirty="0">
                <a:latin typeface="+mn-lt"/>
              </a:rPr>
              <a:t>Excluding NICU, Behavioral Health, and Rehabilitation</a:t>
            </a:r>
          </a:p>
        </p:txBody>
      </p:sp>
      <p:cxnSp>
        <p:nvCxnSpPr>
          <p:cNvPr id="5" name="Straight Connector 4"/>
          <p:cNvCxnSpPr/>
          <p:nvPr/>
        </p:nvCxnSpPr>
        <p:spPr>
          <a:xfrm flipV="1">
            <a:off x="987287" y="1475976"/>
            <a:ext cx="10058400"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graphicFrame>
        <p:nvGraphicFramePr>
          <p:cNvPr id="18" name="Chart 17"/>
          <p:cNvGraphicFramePr/>
          <p:nvPr/>
        </p:nvGraphicFramePr>
        <p:xfrm>
          <a:off x="281234" y="1028771"/>
          <a:ext cx="9549114" cy="5644899"/>
        </p:xfrm>
        <a:graphic>
          <a:graphicData uri="http://schemas.openxmlformats.org/drawingml/2006/chart">
            <c:chart xmlns:c="http://schemas.openxmlformats.org/drawingml/2006/chart" xmlns:r="http://schemas.openxmlformats.org/officeDocument/2006/relationships" r:id="rId2"/>
          </a:graphicData>
        </a:graphic>
      </p:graphicFrame>
      <p:sp>
        <p:nvSpPr>
          <p:cNvPr id="19" name="TextBox 18"/>
          <p:cNvSpPr txBox="1"/>
          <p:nvPr/>
        </p:nvSpPr>
        <p:spPr>
          <a:xfrm>
            <a:off x="10304951" y="5771550"/>
            <a:ext cx="1786197" cy="923330"/>
          </a:xfrm>
          <a:prstGeom prst="rect">
            <a:avLst/>
          </a:prstGeom>
          <a:noFill/>
        </p:spPr>
        <p:txBody>
          <a:bodyPr wrap="square" rtlCol="0">
            <a:spAutoFit/>
          </a:bodyPr>
          <a:lstStyle/>
          <a:p>
            <a:pPr marL="173038" indent="-173038"/>
            <a:r>
              <a:rPr lang="en-US" b="1" dirty="0"/>
              <a:t>* Excludes 141 in EMS Agency Warehouse</a:t>
            </a:r>
          </a:p>
        </p:txBody>
      </p:sp>
      <p:sp>
        <p:nvSpPr>
          <p:cNvPr id="20" name="TextBox 19"/>
          <p:cNvSpPr txBox="1"/>
          <p:nvPr/>
        </p:nvSpPr>
        <p:spPr>
          <a:xfrm>
            <a:off x="1620458" y="1627014"/>
            <a:ext cx="1039067" cy="461665"/>
          </a:xfrm>
          <a:prstGeom prst="rect">
            <a:avLst/>
          </a:prstGeom>
          <a:noFill/>
        </p:spPr>
        <p:txBody>
          <a:bodyPr wrap="none" rtlCol="0">
            <a:spAutoFit/>
          </a:bodyPr>
          <a:lstStyle/>
          <a:p>
            <a:r>
              <a:rPr lang="en-US" sz="2400" dirty="0"/>
              <a:t>19,778</a:t>
            </a:r>
          </a:p>
        </p:txBody>
      </p:sp>
      <p:sp>
        <p:nvSpPr>
          <p:cNvPr id="21" name="TextBox 20"/>
          <p:cNvSpPr txBox="1"/>
          <p:nvPr/>
        </p:nvSpPr>
        <p:spPr>
          <a:xfrm>
            <a:off x="3895020" y="1621997"/>
            <a:ext cx="883575" cy="461665"/>
          </a:xfrm>
          <a:prstGeom prst="rect">
            <a:avLst/>
          </a:prstGeom>
          <a:noFill/>
        </p:spPr>
        <p:txBody>
          <a:bodyPr wrap="none" rtlCol="0">
            <a:spAutoFit/>
          </a:bodyPr>
          <a:lstStyle/>
          <a:p>
            <a:r>
              <a:rPr lang="en-US" sz="2400" b="1" dirty="0">
                <a:solidFill>
                  <a:srgbClr val="C00000"/>
                </a:solidFill>
              </a:rPr>
              <a:t>2,264</a:t>
            </a:r>
          </a:p>
        </p:txBody>
      </p:sp>
      <p:sp>
        <p:nvSpPr>
          <p:cNvPr id="22" name="TextBox 21"/>
          <p:cNvSpPr txBox="1"/>
          <p:nvPr/>
        </p:nvSpPr>
        <p:spPr>
          <a:xfrm>
            <a:off x="6207922" y="1621998"/>
            <a:ext cx="651140" cy="461665"/>
          </a:xfrm>
          <a:prstGeom prst="rect">
            <a:avLst/>
          </a:prstGeom>
          <a:noFill/>
        </p:spPr>
        <p:txBody>
          <a:bodyPr wrap="none" rtlCol="0">
            <a:spAutoFit/>
          </a:bodyPr>
          <a:lstStyle/>
          <a:p>
            <a:r>
              <a:rPr lang="en-US" sz="2400" b="1" dirty="0">
                <a:solidFill>
                  <a:srgbClr val="C00000"/>
                </a:solidFill>
              </a:rPr>
              <a:t>255</a:t>
            </a:r>
          </a:p>
        </p:txBody>
      </p:sp>
      <p:sp>
        <p:nvSpPr>
          <p:cNvPr id="23" name="TextBox 22"/>
          <p:cNvSpPr txBox="1"/>
          <p:nvPr/>
        </p:nvSpPr>
        <p:spPr>
          <a:xfrm>
            <a:off x="8411298" y="1621997"/>
            <a:ext cx="651140" cy="461665"/>
          </a:xfrm>
          <a:prstGeom prst="rect">
            <a:avLst/>
          </a:prstGeom>
          <a:noFill/>
        </p:spPr>
        <p:txBody>
          <a:bodyPr wrap="none" rtlCol="0">
            <a:spAutoFit/>
          </a:bodyPr>
          <a:lstStyle/>
          <a:p>
            <a:r>
              <a:rPr lang="en-US" sz="2400" b="1" dirty="0">
                <a:solidFill>
                  <a:srgbClr val="C00000"/>
                </a:solidFill>
              </a:rPr>
              <a:t>976</a:t>
            </a:r>
          </a:p>
        </p:txBody>
      </p:sp>
      <p:sp>
        <p:nvSpPr>
          <p:cNvPr id="24" name="Right Brace 23"/>
          <p:cNvSpPr/>
          <p:nvPr/>
        </p:nvSpPr>
        <p:spPr>
          <a:xfrm>
            <a:off x="9830348" y="2002469"/>
            <a:ext cx="457200" cy="2840673"/>
          </a:xfrm>
          <a:prstGeom prst="rightBrace">
            <a:avLst/>
          </a:prstGeom>
          <a:ln w="44450">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ight Brace 24"/>
          <p:cNvSpPr/>
          <p:nvPr/>
        </p:nvSpPr>
        <p:spPr>
          <a:xfrm>
            <a:off x="9829174" y="4889285"/>
            <a:ext cx="459548" cy="817033"/>
          </a:xfrm>
          <a:prstGeom prst="rightBrace">
            <a:avLst/>
          </a:prstGeom>
          <a:ln w="444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p:cNvSpPr txBox="1"/>
          <p:nvPr/>
        </p:nvSpPr>
        <p:spPr>
          <a:xfrm>
            <a:off x="1689906" y="5346593"/>
            <a:ext cx="883575" cy="461665"/>
          </a:xfrm>
          <a:prstGeom prst="rect">
            <a:avLst/>
          </a:prstGeom>
          <a:noFill/>
        </p:spPr>
        <p:txBody>
          <a:bodyPr wrap="none" rtlCol="0">
            <a:spAutoFit/>
          </a:bodyPr>
          <a:lstStyle/>
          <a:p>
            <a:r>
              <a:rPr lang="en-US" sz="2400" dirty="0">
                <a:solidFill>
                  <a:schemeClr val="bg1"/>
                </a:solidFill>
              </a:rPr>
              <a:t>1,202</a:t>
            </a:r>
          </a:p>
        </p:txBody>
      </p:sp>
      <p:sp>
        <p:nvSpPr>
          <p:cNvPr id="27" name="TextBox 26"/>
          <p:cNvSpPr txBox="1"/>
          <p:nvPr/>
        </p:nvSpPr>
        <p:spPr>
          <a:xfrm>
            <a:off x="1620456" y="2915351"/>
            <a:ext cx="1039067" cy="461665"/>
          </a:xfrm>
          <a:prstGeom prst="rect">
            <a:avLst/>
          </a:prstGeom>
          <a:noFill/>
        </p:spPr>
        <p:txBody>
          <a:bodyPr wrap="none" rtlCol="0">
            <a:spAutoFit/>
          </a:bodyPr>
          <a:lstStyle/>
          <a:p>
            <a:r>
              <a:rPr lang="en-US" sz="2400" dirty="0"/>
              <a:t>18,576</a:t>
            </a:r>
          </a:p>
        </p:txBody>
      </p:sp>
      <p:sp>
        <p:nvSpPr>
          <p:cNvPr id="28" name="TextBox 27"/>
          <p:cNvSpPr txBox="1"/>
          <p:nvPr/>
        </p:nvSpPr>
        <p:spPr>
          <a:xfrm>
            <a:off x="3987952" y="5085254"/>
            <a:ext cx="651140" cy="461665"/>
          </a:xfrm>
          <a:prstGeom prst="rect">
            <a:avLst/>
          </a:prstGeom>
          <a:noFill/>
        </p:spPr>
        <p:txBody>
          <a:bodyPr wrap="none" rtlCol="0">
            <a:spAutoFit/>
          </a:bodyPr>
          <a:lstStyle/>
          <a:p>
            <a:r>
              <a:rPr lang="en-US" sz="2400" dirty="0">
                <a:solidFill>
                  <a:schemeClr val="bg1"/>
                </a:solidFill>
              </a:rPr>
              <a:t>465</a:t>
            </a:r>
          </a:p>
        </p:txBody>
      </p:sp>
      <p:sp>
        <p:nvSpPr>
          <p:cNvPr id="29" name="TextBox 28"/>
          <p:cNvSpPr txBox="1"/>
          <p:nvPr/>
        </p:nvSpPr>
        <p:spPr>
          <a:xfrm>
            <a:off x="6250024" y="5047224"/>
            <a:ext cx="495649" cy="461665"/>
          </a:xfrm>
          <a:prstGeom prst="rect">
            <a:avLst/>
          </a:prstGeom>
          <a:noFill/>
        </p:spPr>
        <p:txBody>
          <a:bodyPr wrap="none" rtlCol="0">
            <a:spAutoFit/>
          </a:bodyPr>
          <a:lstStyle/>
          <a:p>
            <a:r>
              <a:rPr lang="en-US" sz="2400" dirty="0">
                <a:solidFill>
                  <a:schemeClr val="bg1"/>
                </a:solidFill>
              </a:rPr>
              <a:t>57</a:t>
            </a:r>
          </a:p>
        </p:txBody>
      </p:sp>
      <p:sp>
        <p:nvSpPr>
          <p:cNvPr id="30" name="TextBox 29"/>
          <p:cNvSpPr txBox="1"/>
          <p:nvPr/>
        </p:nvSpPr>
        <p:spPr>
          <a:xfrm>
            <a:off x="3871734" y="2915350"/>
            <a:ext cx="883575" cy="461665"/>
          </a:xfrm>
          <a:prstGeom prst="rect">
            <a:avLst/>
          </a:prstGeom>
          <a:noFill/>
        </p:spPr>
        <p:txBody>
          <a:bodyPr wrap="none" rtlCol="0">
            <a:spAutoFit/>
          </a:bodyPr>
          <a:lstStyle/>
          <a:p>
            <a:r>
              <a:rPr lang="en-US" sz="2400" dirty="0"/>
              <a:t>1,799</a:t>
            </a:r>
          </a:p>
        </p:txBody>
      </p:sp>
      <p:sp>
        <p:nvSpPr>
          <p:cNvPr id="31" name="TextBox 30"/>
          <p:cNvSpPr txBox="1"/>
          <p:nvPr/>
        </p:nvSpPr>
        <p:spPr>
          <a:xfrm>
            <a:off x="6172278" y="2872946"/>
            <a:ext cx="651140" cy="461665"/>
          </a:xfrm>
          <a:prstGeom prst="rect">
            <a:avLst/>
          </a:prstGeom>
          <a:noFill/>
        </p:spPr>
        <p:txBody>
          <a:bodyPr wrap="none" rtlCol="0">
            <a:spAutoFit/>
          </a:bodyPr>
          <a:lstStyle/>
          <a:p>
            <a:r>
              <a:rPr lang="en-US" sz="2400" dirty="0"/>
              <a:t>198</a:t>
            </a:r>
          </a:p>
        </p:txBody>
      </p:sp>
      <p:sp>
        <p:nvSpPr>
          <p:cNvPr id="32" name="TextBox 31"/>
          <p:cNvSpPr txBox="1"/>
          <p:nvPr/>
        </p:nvSpPr>
        <p:spPr>
          <a:xfrm>
            <a:off x="8411298" y="2915350"/>
            <a:ext cx="651140" cy="461665"/>
          </a:xfrm>
          <a:prstGeom prst="rect">
            <a:avLst/>
          </a:prstGeom>
          <a:noFill/>
        </p:spPr>
        <p:txBody>
          <a:bodyPr wrap="none" rtlCol="0">
            <a:spAutoFit/>
          </a:bodyPr>
          <a:lstStyle/>
          <a:p>
            <a:r>
              <a:rPr lang="en-US" sz="2400" dirty="0"/>
              <a:t>745</a:t>
            </a:r>
          </a:p>
        </p:txBody>
      </p:sp>
      <p:sp>
        <p:nvSpPr>
          <p:cNvPr id="33" name="TextBox 32"/>
          <p:cNvSpPr txBox="1"/>
          <p:nvPr/>
        </p:nvSpPr>
        <p:spPr>
          <a:xfrm>
            <a:off x="10479407" y="3208265"/>
            <a:ext cx="1005937" cy="830997"/>
          </a:xfrm>
          <a:prstGeom prst="rect">
            <a:avLst/>
          </a:prstGeom>
          <a:noFill/>
        </p:spPr>
        <p:txBody>
          <a:bodyPr wrap="square" rtlCol="0">
            <a:spAutoFit/>
          </a:bodyPr>
          <a:lstStyle/>
          <a:p>
            <a:r>
              <a:rPr lang="en-US" sz="2400" b="1" dirty="0"/>
              <a:t>Non-DHS</a:t>
            </a:r>
          </a:p>
        </p:txBody>
      </p:sp>
      <p:sp>
        <p:nvSpPr>
          <p:cNvPr id="34" name="TextBox 33"/>
          <p:cNvSpPr txBox="1"/>
          <p:nvPr/>
        </p:nvSpPr>
        <p:spPr>
          <a:xfrm>
            <a:off x="10479584" y="5085254"/>
            <a:ext cx="718466" cy="461665"/>
          </a:xfrm>
          <a:prstGeom prst="rect">
            <a:avLst/>
          </a:prstGeom>
          <a:noFill/>
        </p:spPr>
        <p:txBody>
          <a:bodyPr wrap="none" rtlCol="0">
            <a:spAutoFit/>
          </a:bodyPr>
          <a:lstStyle/>
          <a:p>
            <a:r>
              <a:rPr lang="en-US" sz="2400" b="1" dirty="0"/>
              <a:t>DHS</a:t>
            </a:r>
          </a:p>
        </p:txBody>
      </p:sp>
      <p:cxnSp>
        <p:nvCxnSpPr>
          <p:cNvPr id="36" name="Straight Connector 35"/>
          <p:cNvCxnSpPr/>
          <p:nvPr/>
        </p:nvCxnSpPr>
        <p:spPr>
          <a:xfrm>
            <a:off x="2905245" y="5706318"/>
            <a:ext cx="640080" cy="0"/>
          </a:xfrm>
          <a:prstGeom prst="line">
            <a:avLst/>
          </a:prstGeom>
          <a:ln w="412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117938" y="5706318"/>
            <a:ext cx="640080" cy="0"/>
          </a:xfrm>
          <a:prstGeom prst="line">
            <a:avLst/>
          </a:prstGeom>
          <a:ln w="412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2905245" y="2037362"/>
            <a:ext cx="640080" cy="3230381"/>
          </a:xfrm>
          <a:prstGeom prst="line">
            <a:avLst/>
          </a:prstGeom>
          <a:ln w="412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5128291" y="2037362"/>
            <a:ext cx="640080" cy="3230381"/>
          </a:xfrm>
          <a:prstGeom prst="line">
            <a:avLst/>
          </a:prstGeom>
          <a:ln w="412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7643388" y="2039442"/>
            <a:ext cx="0" cy="3657600"/>
          </a:xfrm>
          <a:prstGeom prst="line">
            <a:avLst/>
          </a:prstGeom>
          <a:ln w="41275">
            <a:solidFill>
              <a:srgbClr val="C0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54095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unif1.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1263" y="-533400"/>
            <a:ext cx="169862"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481520" y="6488668"/>
            <a:ext cx="3228961" cy="369332"/>
          </a:xfrm>
          <a:prstGeom prst="rect">
            <a:avLst/>
          </a:prstGeom>
        </p:spPr>
        <p:txBody>
          <a:bodyPr wrap="none">
            <a:spAutoFit/>
          </a:bodyPr>
          <a:lstStyle/>
          <a:p>
            <a:pPr>
              <a:spcBef>
                <a:spcPct val="50000"/>
              </a:spcBef>
            </a:pPr>
            <a:r>
              <a:rPr lang="en-US" altLang="en-US" dirty="0">
                <a:solidFill>
                  <a:schemeClr val="bg1"/>
                </a:solidFill>
                <a:latin typeface="Times" charset="0"/>
              </a:rPr>
              <a:t>W. African Ebola data, 2014-17. </a:t>
            </a:r>
            <a:endParaRPr lang="en-US" altLang="en-US" b="1" dirty="0">
              <a:solidFill>
                <a:schemeClr val="bg1"/>
              </a:solidFill>
              <a:latin typeface="Times"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325" y="228600"/>
            <a:ext cx="11405937" cy="6260068"/>
          </a:xfrm>
          <a:prstGeom prst="rect">
            <a:avLst/>
          </a:prstGeom>
        </p:spPr>
      </p:pic>
    </p:spTree>
    <p:extLst>
      <p:ext uri="{BB962C8B-B14F-4D97-AF65-F5344CB8AC3E}">
        <p14:creationId xmlns:p14="http://schemas.microsoft.com/office/powerpoint/2010/main" val="18528283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unif1.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1263" y="-533400"/>
            <a:ext cx="169862"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362200" y="260151"/>
            <a:ext cx="6476196" cy="830997"/>
          </a:xfrm>
          <a:prstGeom prst="rect">
            <a:avLst/>
          </a:prstGeom>
          <a:noFill/>
        </p:spPr>
        <p:txBody>
          <a:bodyPr wrap="none" rtlCol="0">
            <a:spAutoFit/>
          </a:bodyPr>
          <a:lstStyle/>
          <a:p>
            <a:r>
              <a:rPr lang="en-US" sz="2400" dirty="0">
                <a:solidFill>
                  <a:schemeClr val="accent4"/>
                </a:solidFill>
              </a:rPr>
              <a:t>Chlamydial infections in Arizona, USA, 201—2016, </a:t>
            </a:r>
          </a:p>
          <a:p>
            <a:r>
              <a:rPr lang="en-US" sz="2400" dirty="0">
                <a:solidFill>
                  <a:schemeClr val="accent4"/>
                </a:solidFill>
              </a:rPr>
              <a:t>according to WHO (data thanks to Project </a:t>
            </a:r>
            <a:r>
              <a:rPr lang="en-US" sz="2400" dirty="0" err="1">
                <a:solidFill>
                  <a:schemeClr val="accent4"/>
                </a:solidFill>
              </a:rPr>
              <a:t>Tycho</a:t>
            </a:r>
            <a:r>
              <a:rPr lang="en-US" sz="2400" dirty="0">
                <a:solidFill>
                  <a:schemeClr val="accent4"/>
                </a:solidFill>
              </a:rPr>
              <a:t>).  </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7894" t="3099" r="17185" b="61042"/>
          <a:stretch/>
        </p:blipFill>
        <p:spPr>
          <a:xfrm>
            <a:off x="1937003" y="1123804"/>
            <a:ext cx="8045197" cy="5285786"/>
          </a:xfrm>
          <a:prstGeom prst="rect">
            <a:avLst/>
          </a:prstGeom>
        </p:spPr>
      </p:pic>
    </p:spTree>
    <p:extLst>
      <p:ext uri="{BB962C8B-B14F-4D97-AF65-F5344CB8AC3E}">
        <p14:creationId xmlns:p14="http://schemas.microsoft.com/office/powerpoint/2010/main" val="29020937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600" y="266700"/>
            <a:ext cx="10464800" cy="6311900"/>
          </a:xfrm>
          <a:prstGeom prst="rect">
            <a:avLst/>
          </a:prstGeom>
        </p:spPr>
      </p:pic>
    </p:spTree>
    <p:extLst>
      <p:ext uri="{BB962C8B-B14F-4D97-AF65-F5344CB8AC3E}">
        <p14:creationId xmlns:p14="http://schemas.microsoft.com/office/powerpoint/2010/main" val="23965838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unif1.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1263" y="-533400"/>
            <a:ext cx="169862"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F53992F5-646E-E44D-AC8D-60180C9C22B3}"/>
              </a:ext>
            </a:extLst>
          </p:cNvPr>
          <p:cNvPicPr>
            <a:picLocks noChangeAspect="1"/>
          </p:cNvPicPr>
          <p:nvPr/>
        </p:nvPicPr>
        <p:blipFill>
          <a:blip r:embed="rId3"/>
          <a:stretch>
            <a:fillRect/>
          </a:stretch>
        </p:blipFill>
        <p:spPr>
          <a:xfrm>
            <a:off x="2089150" y="1600200"/>
            <a:ext cx="8013700" cy="3657600"/>
          </a:xfrm>
          <a:prstGeom prst="rect">
            <a:avLst/>
          </a:prstGeom>
        </p:spPr>
      </p:pic>
    </p:spTree>
    <p:extLst>
      <p:ext uri="{BB962C8B-B14F-4D97-AF65-F5344CB8AC3E}">
        <p14:creationId xmlns:p14="http://schemas.microsoft.com/office/powerpoint/2010/main" val="25020891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unif1.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1263" y="-533400"/>
            <a:ext cx="169862"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2B02A68C-8129-5340-B447-2184ADE0F173}"/>
              </a:ext>
            </a:extLst>
          </p:cNvPr>
          <p:cNvPicPr>
            <a:picLocks noChangeAspect="1"/>
          </p:cNvPicPr>
          <p:nvPr/>
        </p:nvPicPr>
        <p:blipFill>
          <a:blip r:embed="rId3"/>
          <a:stretch>
            <a:fillRect/>
          </a:stretch>
        </p:blipFill>
        <p:spPr>
          <a:xfrm>
            <a:off x="1924050" y="1625600"/>
            <a:ext cx="8343900" cy="3606800"/>
          </a:xfrm>
          <a:prstGeom prst="rect">
            <a:avLst/>
          </a:prstGeom>
        </p:spPr>
      </p:pic>
    </p:spTree>
    <p:extLst>
      <p:ext uri="{BB962C8B-B14F-4D97-AF65-F5344CB8AC3E}">
        <p14:creationId xmlns:p14="http://schemas.microsoft.com/office/powerpoint/2010/main" val="11481036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546100"/>
            <a:ext cx="8229600" cy="5753100"/>
          </a:xfrm>
          <a:prstGeom prst="rect">
            <a:avLst/>
          </a:prstGeom>
        </p:spPr>
      </p:pic>
    </p:spTree>
    <p:extLst>
      <p:ext uri="{BB962C8B-B14F-4D97-AF65-F5344CB8AC3E}">
        <p14:creationId xmlns:p14="http://schemas.microsoft.com/office/powerpoint/2010/main" val="22775489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F5E906-0DEE-3F42-BAB0-D0456D7233AB}"/>
              </a:ext>
            </a:extLst>
          </p:cNvPr>
          <p:cNvPicPr>
            <a:picLocks noChangeAspect="1"/>
          </p:cNvPicPr>
          <p:nvPr/>
        </p:nvPicPr>
        <p:blipFill>
          <a:blip r:embed="rId2"/>
          <a:stretch>
            <a:fillRect/>
          </a:stretch>
        </p:blipFill>
        <p:spPr>
          <a:xfrm>
            <a:off x="361950" y="546100"/>
            <a:ext cx="11468100" cy="5765800"/>
          </a:xfrm>
          <a:prstGeom prst="rect">
            <a:avLst/>
          </a:prstGeom>
        </p:spPr>
      </p:pic>
    </p:spTree>
    <p:extLst>
      <p:ext uri="{BB962C8B-B14F-4D97-AF65-F5344CB8AC3E}">
        <p14:creationId xmlns:p14="http://schemas.microsoft.com/office/powerpoint/2010/main" val="35225646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895" y="228600"/>
            <a:ext cx="11069052" cy="6400800"/>
          </a:xfrm>
          <a:prstGeom prst="rect">
            <a:avLst/>
          </a:prstGeom>
        </p:spPr>
      </p:pic>
    </p:spTree>
    <p:extLst>
      <p:ext uri="{BB962C8B-B14F-4D97-AF65-F5344CB8AC3E}">
        <p14:creationId xmlns:p14="http://schemas.microsoft.com/office/powerpoint/2010/main" val="14276272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68442"/>
            <a:ext cx="11213431" cy="6400799"/>
          </a:xfrm>
          <a:prstGeom prst="rect">
            <a:avLst/>
          </a:prstGeom>
        </p:spPr>
      </p:pic>
    </p:spTree>
    <p:extLst>
      <p:ext uri="{BB962C8B-B14F-4D97-AF65-F5344CB8AC3E}">
        <p14:creationId xmlns:p14="http://schemas.microsoft.com/office/powerpoint/2010/main" val="10086347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137" y="360947"/>
            <a:ext cx="12897853" cy="6208295"/>
          </a:xfrm>
          <a:prstGeom prst="rect">
            <a:avLst/>
          </a:prstGeom>
        </p:spPr>
      </p:pic>
    </p:spTree>
    <p:extLst>
      <p:ext uri="{BB962C8B-B14F-4D97-AF65-F5344CB8AC3E}">
        <p14:creationId xmlns:p14="http://schemas.microsoft.com/office/powerpoint/2010/main" val="394657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8332C-20C9-8F45-9F70-374890BEBA64}"/>
              </a:ext>
            </a:extLst>
          </p:cNvPr>
          <p:cNvSpPr>
            <a:spLocks noGrp="1"/>
          </p:cNvSpPr>
          <p:nvPr>
            <p:ph type="title"/>
          </p:nvPr>
        </p:nvSpPr>
        <p:spPr/>
        <p:txBody>
          <a:bodyPr>
            <a:normAutofit/>
          </a:bodyPr>
          <a:lstStyle/>
          <a:p>
            <a:r>
              <a:rPr lang="en-US" sz="4000" b="1" dirty="0"/>
              <a:t>Predictions of Demand in LA County: Hospital Beds</a:t>
            </a:r>
            <a:endParaRPr lang="en-US" sz="4000" dirty="0"/>
          </a:p>
        </p:txBody>
      </p:sp>
      <p:cxnSp>
        <p:nvCxnSpPr>
          <p:cNvPr id="9" name="Straight Connector 8"/>
          <p:cNvCxnSpPr/>
          <p:nvPr/>
        </p:nvCxnSpPr>
        <p:spPr>
          <a:xfrm flipV="1">
            <a:off x="945038" y="1361659"/>
            <a:ext cx="10058400"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707750" y="2202623"/>
            <a:ext cx="2779400" cy="830997"/>
          </a:xfrm>
          <a:prstGeom prst="rect">
            <a:avLst/>
          </a:prstGeom>
          <a:noFill/>
        </p:spPr>
        <p:txBody>
          <a:bodyPr wrap="square" rtlCol="0">
            <a:spAutoFit/>
          </a:bodyPr>
          <a:lstStyle/>
          <a:p>
            <a:r>
              <a:rPr lang="en-US" sz="2400" b="1" dirty="0">
                <a:solidFill>
                  <a:srgbClr val="C00000"/>
                </a:solidFill>
              </a:rPr>
              <a:t>Capacity: 2,264 plus Current Patients</a:t>
            </a:r>
          </a:p>
        </p:txBody>
      </p:sp>
      <p:sp>
        <p:nvSpPr>
          <p:cNvPr id="12" name="TextBox 11"/>
          <p:cNvSpPr txBox="1"/>
          <p:nvPr/>
        </p:nvSpPr>
        <p:spPr>
          <a:xfrm>
            <a:off x="8264003" y="4853497"/>
            <a:ext cx="3576578" cy="1200329"/>
          </a:xfrm>
          <a:prstGeom prst="rect">
            <a:avLst/>
          </a:prstGeom>
          <a:noFill/>
        </p:spPr>
        <p:txBody>
          <a:bodyPr wrap="square" rtlCol="0">
            <a:spAutoFit/>
          </a:bodyPr>
          <a:lstStyle/>
          <a:p>
            <a:r>
              <a:rPr lang="en-US" sz="2400" dirty="0"/>
              <a:t>Caveat: Simultaneous demand strongly depends on average length of stay</a:t>
            </a:r>
          </a:p>
        </p:txBody>
      </p:sp>
      <p:pic>
        <p:nvPicPr>
          <p:cNvPr id="10" name="Content Placeholder 4">
            <a:extLst>
              <a:ext uri="{FF2B5EF4-FFF2-40B4-BE49-F238E27FC236}">
                <a16:creationId xmlns:a16="http://schemas.microsoft.com/office/drawing/2014/main" id="{C7AD26D9-436B-4EA0-875C-EFF231036F7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p:blipFill>
        <p:spPr>
          <a:xfrm>
            <a:off x="914400" y="1554480"/>
            <a:ext cx="7040894" cy="5029210"/>
          </a:xfrm>
        </p:spPr>
      </p:pic>
      <p:cxnSp>
        <p:nvCxnSpPr>
          <p:cNvPr id="8" name="Straight Arrow Connector 7"/>
          <p:cNvCxnSpPr/>
          <p:nvPr/>
        </p:nvCxnSpPr>
        <p:spPr>
          <a:xfrm flipH="1">
            <a:off x="7914782" y="2618122"/>
            <a:ext cx="792968" cy="0"/>
          </a:xfrm>
          <a:prstGeom prst="straightConnector1">
            <a:avLst/>
          </a:prstGeom>
          <a:ln w="41275">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48042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0" y="266700"/>
            <a:ext cx="10566400" cy="6311900"/>
          </a:xfrm>
          <a:prstGeom prst="rect">
            <a:avLst/>
          </a:prstGeom>
        </p:spPr>
      </p:pic>
    </p:spTree>
    <p:extLst>
      <p:ext uri="{BB962C8B-B14F-4D97-AF65-F5344CB8AC3E}">
        <p14:creationId xmlns:p14="http://schemas.microsoft.com/office/powerpoint/2010/main" val="3053228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665495"/>
          </a:xfrm>
          <a:prstGeom prst="rect">
            <a:avLst/>
          </a:prstGeom>
        </p:spPr>
      </p:pic>
      <p:sp>
        <p:nvSpPr>
          <p:cNvPr id="3" name="TextBox 2"/>
          <p:cNvSpPr txBox="1"/>
          <p:nvPr/>
        </p:nvSpPr>
        <p:spPr>
          <a:xfrm>
            <a:off x="9432757" y="433137"/>
            <a:ext cx="2291781" cy="369332"/>
          </a:xfrm>
          <a:prstGeom prst="rect">
            <a:avLst/>
          </a:prstGeom>
          <a:noFill/>
        </p:spPr>
        <p:txBody>
          <a:bodyPr wrap="none" rtlCol="0">
            <a:spAutoFit/>
          </a:bodyPr>
          <a:lstStyle/>
          <a:p>
            <a:r>
              <a:rPr lang="en-US"/>
              <a:t>from New York Times. </a:t>
            </a:r>
          </a:p>
        </p:txBody>
      </p:sp>
    </p:spTree>
    <p:extLst>
      <p:ext uri="{BB962C8B-B14F-4D97-AF65-F5344CB8AC3E}">
        <p14:creationId xmlns:p14="http://schemas.microsoft.com/office/powerpoint/2010/main" val="40758362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16568"/>
            <a:ext cx="11911262" cy="6400800"/>
          </a:xfrm>
          <a:prstGeom prst="rect">
            <a:avLst/>
          </a:prstGeom>
        </p:spPr>
      </p:pic>
      <p:sp>
        <p:nvSpPr>
          <p:cNvPr id="4" name="TextBox 3"/>
          <p:cNvSpPr txBox="1"/>
          <p:nvPr/>
        </p:nvSpPr>
        <p:spPr>
          <a:xfrm>
            <a:off x="9432757" y="433137"/>
            <a:ext cx="2291781" cy="369332"/>
          </a:xfrm>
          <a:prstGeom prst="rect">
            <a:avLst/>
          </a:prstGeom>
          <a:noFill/>
        </p:spPr>
        <p:txBody>
          <a:bodyPr wrap="none" rtlCol="0">
            <a:spAutoFit/>
          </a:bodyPr>
          <a:lstStyle/>
          <a:p>
            <a:r>
              <a:rPr lang="en-US"/>
              <a:t>from New York Times. </a:t>
            </a:r>
          </a:p>
        </p:txBody>
      </p:sp>
    </p:spTree>
    <p:extLst>
      <p:ext uri="{BB962C8B-B14F-4D97-AF65-F5344CB8AC3E}">
        <p14:creationId xmlns:p14="http://schemas.microsoft.com/office/powerpoint/2010/main" val="21850107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569" y="192505"/>
            <a:ext cx="11975432" cy="6665495"/>
          </a:xfrm>
          <a:prstGeom prst="rect">
            <a:avLst/>
          </a:prstGeom>
        </p:spPr>
      </p:pic>
      <p:sp>
        <p:nvSpPr>
          <p:cNvPr id="3" name="TextBox 2"/>
          <p:cNvSpPr txBox="1"/>
          <p:nvPr/>
        </p:nvSpPr>
        <p:spPr>
          <a:xfrm>
            <a:off x="9456820" y="192505"/>
            <a:ext cx="2291781" cy="369332"/>
          </a:xfrm>
          <a:prstGeom prst="rect">
            <a:avLst/>
          </a:prstGeom>
          <a:noFill/>
        </p:spPr>
        <p:txBody>
          <a:bodyPr wrap="none" rtlCol="0">
            <a:spAutoFit/>
          </a:bodyPr>
          <a:lstStyle/>
          <a:p>
            <a:r>
              <a:rPr lang="en-US"/>
              <a:t>from New York Times. </a:t>
            </a:r>
          </a:p>
        </p:txBody>
      </p:sp>
    </p:spTree>
    <p:extLst>
      <p:ext uri="{BB962C8B-B14F-4D97-AF65-F5344CB8AC3E}">
        <p14:creationId xmlns:p14="http://schemas.microsoft.com/office/powerpoint/2010/main" val="3593715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E69B5C-0137-FD48-9063-CBE58E67C58D}"/>
              </a:ext>
            </a:extLst>
          </p:cNvPr>
          <p:cNvPicPr>
            <a:picLocks noChangeAspect="1"/>
          </p:cNvPicPr>
          <p:nvPr/>
        </p:nvPicPr>
        <p:blipFill>
          <a:blip r:embed="rId2"/>
          <a:stretch>
            <a:fillRect/>
          </a:stretch>
        </p:blipFill>
        <p:spPr>
          <a:xfrm>
            <a:off x="385011" y="264695"/>
            <a:ext cx="11454063" cy="6184231"/>
          </a:xfrm>
          <a:prstGeom prst="rect">
            <a:avLst/>
          </a:prstGeom>
        </p:spPr>
      </p:pic>
    </p:spTree>
    <p:extLst>
      <p:ext uri="{BB962C8B-B14F-4D97-AF65-F5344CB8AC3E}">
        <p14:creationId xmlns:p14="http://schemas.microsoft.com/office/powerpoint/2010/main" val="35317126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39A009-9C60-1542-967C-088D289C9C1B}"/>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C32D8C0-1C6E-A841-B3B8-B94113F18A5A}"/>
              </a:ext>
            </a:extLst>
          </p:cNvPr>
          <p:cNvPicPr>
            <a:picLocks noChangeAspect="1"/>
          </p:cNvPicPr>
          <p:nvPr/>
        </p:nvPicPr>
        <p:blipFill>
          <a:blip r:embed="rId3"/>
          <a:stretch>
            <a:fillRect/>
          </a:stretch>
        </p:blipFill>
        <p:spPr>
          <a:xfrm>
            <a:off x="1866900" y="1473200"/>
            <a:ext cx="8458200" cy="3911600"/>
          </a:xfrm>
          <a:prstGeom prst="rect">
            <a:avLst/>
          </a:prstGeom>
        </p:spPr>
      </p:pic>
      <p:pic>
        <p:nvPicPr>
          <p:cNvPr id="7" name="Picture 6">
            <a:extLst>
              <a:ext uri="{FF2B5EF4-FFF2-40B4-BE49-F238E27FC236}">
                <a16:creationId xmlns:a16="http://schemas.microsoft.com/office/drawing/2014/main" id="{474C2DCD-2A08-4246-A9D7-970775C55736}"/>
              </a:ext>
            </a:extLst>
          </p:cNvPr>
          <p:cNvPicPr>
            <a:picLocks noChangeAspect="1"/>
          </p:cNvPicPr>
          <p:nvPr/>
        </p:nvPicPr>
        <p:blipFill>
          <a:blip r:embed="rId3"/>
          <a:stretch>
            <a:fillRect/>
          </a:stretch>
        </p:blipFill>
        <p:spPr>
          <a:xfrm>
            <a:off x="818147" y="505326"/>
            <a:ext cx="10659979" cy="5727032"/>
          </a:xfrm>
          <a:prstGeom prst="rect">
            <a:avLst/>
          </a:prstGeom>
        </p:spPr>
      </p:pic>
    </p:spTree>
    <p:extLst>
      <p:ext uri="{BB962C8B-B14F-4D97-AF65-F5344CB8AC3E}">
        <p14:creationId xmlns:p14="http://schemas.microsoft.com/office/powerpoint/2010/main" val="27052554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E7A941-D0BB-BD40-842A-3E68561912CB}"/>
              </a:ext>
            </a:extLst>
          </p:cNvPr>
          <p:cNvPicPr>
            <a:picLocks noChangeAspect="1"/>
          </p:cNvPicPr>
          <p:nvPr/>
        </p:nvPicPr>
        <p:blipFill>
          <a:blip r:embed="rId2"/>
          <a:stretch>
            <a:fillRect/>
          </a:stretch>
        </p:blipFill>
        <p:spPr>
          <a:xfrm>
            <a:off x="962526" y="577515"/>
            <a:ext cx="10587790" cy="5510463"/>
          </a:xfrm>
          <a:prstGeom prst="rect">
            <a:avLst/>
          </a:prstGeom>
        </p:spPr>
      </p:pic>
    </p:spTree>
    <p:extLst>
      <p:ext uri="{BB962C8B-B14F-4D97-AF65-F5344CB8AC3E}">
        <p14:creationId xmlns:p14="http://schemas.microsoft.com/office/powerpoint/2010/main" val="11412223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A12E80-C232-98B5-A9EE-BA36AFBB9EB2}"/>
              </a:ext>
            </a:extLst>
          </p:cNvPr>
          <p:cNvPicPr>
            <a:picLocks noChangeAspect="1"/>
          </p:cNvPicPr>
          <p:nvPr/>
        </p:nvPicPr>
        <p:blipFill>
          <a:blip r:embed="rId2"/>
          <a:stretch>
            <a:fillRect/>
          </a:stretch>
        </p:blipFill>
        <p:spPr>
          <a:xfrm>
            <a:off x="2209800" y="165541"/>
            <a:ext cx="7772400" cy="2216930"/>
          </a:xfrm>
          <a:prstGeom prst="rect">
            <a:avLst/>
          </a:prstGeom>
        </p:spPr>
      </p:pic>
      <p:pic>
        <p:nvPicPr>
          <p:cNvPr id="8" name="Picture 7">
            <a:extLst>
              <a:ext uri="{FF2B5EF4-FFF2-40B4-BE49-F238E27FC236}">
                <a16:creationId xmlns:a16="http://schemas.microsoft.com/office/drawing/2014/main" id="{40880A4F-EE13-805D-242C-D56DE843D35A}"/>
              </a:ext>
            </a:extLst>
          </p:cNvPr>
          <p:cNvPicPr>
            <a:picLocks noChangeAspect="1"/>
          </p:cNvPicPr>
          <p:nvPr/>
        </p:nvPicPr>
        <p:blipFill>
          <a:blip r:embed="rId3"/>
          <a:stretch>
            <a:fillRect/>
          </a:stretch>
        </p:blipFill>
        <p:spPr>
          <a:xfrm>
            <a:off x="2209800" y="2382471"/>
            <a:ext cx="7772400" cy="4352874"/>
          </a:xfrm>
          <a:prstGeom prst="rect">
            <a:avLst/>
          </a:prstGeom>
        </p:spPr>
      </p:pic>
    </p:spTree>
    <p:extLst>
      <p:ext uri="{BB962C8B-B14F-4D97-AF65-F5344CB8AC3E}">
        <p14:creationId xmlns:p14="http://schemas.microsoft.com/office/powerpoint/2010/main" val="38212533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0675C9-FD6F-1318-B67C-00DD20FEE678}"/>
              </a:ext>
            </a:extLst>
          </p:cNvPr>
          <p:cNvPicPr>
            <a:picLocks noChangeAspect="1"/>
          </p:cNvPicPr>
          <p:nvPr/>
        </p:nvPicPr>
        <p:blipFill>
          <a:blip r:embed="rId2"/>
          <a:stretch>
            <a:fillRect/>
          </a:stretch>
        </p:blipFill>
        <p:spPr>
          <a:xfrm>
            <a:off x="628650" y="0"/>
            <a:ext cx="10744199" cy="6858000"/>
          </a:xfrm>
          <a:prstGeom prst="rect">
            <a:avLst/>
          </a:prstGeom>
        </p:spPr>
      </p:pic>
    </p:spTree>
    <p:extLst>
      <p:ext uri="{BB962C8B-B14F-4D97-AF65-F5344CB8AC3E}">
        <p14:creationId xmlns:p14="http://schemas.microsoft.com/office/powerpoint/2010/main" val="42191059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0D3CD9-2115-9116-CF3D-8156F28119B8}"/>
              </a:ext>
            </a:extLst>
          </p:cNvPr>
          <p:cNvPicPr>
            <a:picLocks noChangeAspect="1"/>
          </p:cNvPicPr>
          <p:nvPr/>
        </p:nvPicPr>
        <p:blipFill>
          <a:blip r:embed="rId2"/>
          <a:stretch>
            <a:fillRect/>
          </a:stretch>
        </p:blipFill>
        <p:spPr>
          <a:xfrm>
            <a:off x="555842" y="285750"/>
            <a:ext cx="11636158" cy="5924550"/>
          </a:xfrm>
          <a:prstGeom prst="rect">
            <a:avLst/>
          </a:prstGeom>
        </p:spPr>
      </p:pic>
    </p:spTree>
    <p:extLst>
      <p:ext uri="{BB962C8B-B14F-4D97-AF65-F5344CB8AC3E}">
        <p14:creationId xmlns:p14="http://schemas.microsoft.com/office/powerpoint/2010/main" val="1233670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8332C-20C9-8F45-9F70-374890BEBA64}"/>
              </a:ext>
            </a:extLst>
          </p:cNvPr>
          <p:cNvSpPr>
            <a:spLocks noGrp="1"/>
          </p:cNvSpPr>
          <p:nvPr>
            <p:ph type="title"/>
          </p:nvPr>
        </p:nvSpPr>
        <p:spPr/>
        <p:txBody>
          <a:bodyPr>
            <a:normAutofit/>
          </a:bodyPr>
          <a:lstStyle/>
          <a:p>
            <a:r>
              <a:rPr lang="en-US" sz="4000" b="1" dirty="0"/>
              <a:t>Predictions of Demand in LA County: Ventilators</a:t>
            </a:r>
            <a:endParaRPr lang="en-US" sz="4000" dirty="0"/>
          </a:p>
        </p:txBody>
      </p:sp>
      <p:cxnSp>
        <p:nvCxnSpPr>
          <p:cNvPr id="9" name="Straight Connector 8"/>
          <p:cNvCxnSpPr/>
          <p:nvPr/>
        </p:nvCxnSpPr>
        <p:spPr>
          <a:xfrm flipV="1">
            <a:off x="945038" y="1361659"/>
            <a:ext cx="10058400"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031494" y="4950593"/>
            <a:ext cx="4028311" cy="1200329"/>
          </a:xfrm>
          <a:prstGeom prst="rect">
            <a:avLst/>
          </a:prstGeom>
          <a:noFill/>
        </p:spPr>
        <p:txBody>
          <a:bodyPr wrap="square" rtlCol="0">
            <a:spAutoFit/>
          </a:bodyPr>
          <a:lstStyle/>
          <a:p>
            <a:r>
              <a:rPr lang="en-US" sz="2400" dirty="0"/>
              <a:t>Caveat: Simultaneous demand strongly depends on average length of time on ventilator</a:t>
            </a:r>
          </a:p>
        </p:txBody>
      </p:sp>
      <p:pic>
        <p:nvPicPr>
          <p:cNvPr id="11" name="Content Placeholder 4">
            <a:extLst>
              <a:ext uri="{FF2B5EF4-FFF2-40B4-BE49-F238E27FC236}">
                <a16:creationId xmlns:a16="http://schemas.microsoft.com/office/drawing/2014/main" id="{EC3DCAEE-7378-461D-8C96-3F6BCE2B761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914400" y="1554480"/>
            <a:ext cx="7040894" cy="5029210"/>
          </a:xfrm>
        </p:spPr>
      </p:pic>
      <p:cxnSp>
        <p:nvCxnSpPr>
          <p:cNvPr id="8" name="Straight Arrow Connector 7"/>
          <p:cNvCxnSpPr/>
          <p:nvPr/>
        </p:nvCxnSpPr>
        <p:spPr>
          <a:xfrm flipH="1">
            <a:off x="7914782" y="3313213"/>
            <a:ext cx="792968" cy="0"/>
          </a:xfrm>
          <a:prstGeom prst="straightConnector1">
            <a:avLst/>
          </a:prstGeom>
          <a:ln w="412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707750" y="2897714"/>
            <a:ext cx="2779400" cy="830997"/>
          </a:xfrm>
          <a:prstGeom prst="rect">
            <a:avLst/>
          </a:prstGeom>
          <a:noFill/>
        </p:spPr>
        <p:txBody>
          <a:bodyPr wrap="square" rtlCol="0">
            <a:spAutoFit/>
          </a:bodyPr>
          <a:lstStyle/>
          <a:p>
            <a:r>
              <a:rPr lang="en-US" sz="2400" b="1" dirty="0">
                <a:solidFill>
                  <a:srgbClr val="C00000"/>
                </a:solidFill>
              </a:rPr>
              <a:t>Capacity: 976 plus Current Patients</a:t>
            </a:r>
          </a:p>
        </p:txBody>
      </p:sp>
    </p:spTree>
    <p:extLst>
      <p:ext uri="{BB962C8B-B14F-4D97-AF65-F5344CB8AC3E}">
        <p14:creationId xmlns:p14="http://schemas.microsoft.com/office/powerpoint/2010/main" val="21134035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EFA570-410F-C017-93CB-41202946CF18}"/>
              </a:ext>
            </a:extLst>
          </p:cNvPr>
          <p:cNvPicPr>
            <a:picLocks noChangeAspect="1"/>
          </p:cNvPicPr>
          <p:nvPr/>
        </p:nvPicPr>
        <p:blipFill>
          <a:blip r:embed="rId2"/>
          <a:stretch>
            <a:fillRect/>
          </a:stretch>
        </p:blipFill>
        <p:spPr>
          <a:xfrm>
            <a:off x="749299" y="463550"/>
            <a:ext cx="10643759" cy="5918200"/>
          </a:xfrm>
          <a:prstGeom prst="rect">
            <a:avLst/>
          </a:prstGeom>
        </p:spPr>
      </p:pic>
    </p:spTree>
    <p:extLst>
      <p:ext uri="{BB962C8B-B14F-4D97-AF65-F5344CB8AC3E}">
        <p14:creationId xmlns:p14="http://schemas.microsoft.com/office/powerpoint/2010/main" val="29712780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EEF085-7AA5-EE2D-8ECC-CBEA69F79145}"/>
              </a:ext>
            </a:extLst>
          </p:cNvPr>
          <p:cNvPicPr>
            <a:picLocks noChangeAspect="1"/>
          </p:cNvPicPr>
          <p:nvPr/>
        </p:nvPicPr>
        <p:blipFill>
          <a:blip r:embed="rId2"/>
          <a:stretch>
            <a:fillRect/>
          </a:stretch>
        </p:blipFill>
        <p:spPr>
          <a:xfrm>
            <a:off x="2438399" y="495300"/>
            <a:ext cx="7905751" cy="6172200"/>
          </a:xfrm>
          <a:prstGeom prst="rect">
            <a:avLst/>
          </a:prstGeom>
        </p:spPr>
      </p:pic>
    </p:spTree>
    <p:extLst>
      <p:ext uri="{BB962C8B-B14F-4D97-AF65-F5344CB8AC3E}">
        <p14:creationId xmlns:p14="http://schemas.microsoft.com/office/powerpoint/2010/main" val="1209204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71AD8B-8165-7CEB-9CF3-515AF9EDB843}"/>
              </a:ext>
            </a:extLst>
          </p:cNvPr>
          <p:cNvPicPr>
            <a:picLocks noChangeAspect="1"/>
          </p:cNvPicPr>
          <p:nvPr/>
        </p:nvPicPr>
        <p:blipFill>
          <a:blip r:embed="rId2"/>
          <a:stretch>
            <a:fillRect/>
          </a:stretch>
        </p:blipFill>
        <p:spPr>
          <a:xfrm>
            <a:off x="304800" y="285750"/>
            <a:ext cx="11487150" cy="6248400"/>
          </a:xfrm>
          <a:prstGeom prst="rect">
            <a:avLst/>
          </a:prstGeom>
        </p:spPr>
      </p:pic>
    </p:spTree>
    <p:extLst>
      <p:ext uri="{BB962C8B-B14F-4D97-AF65-F5344CB8AC3E}">
        <p14:creationId xmlns:p14="http://schemas.microsoft.com/office/powerpoint/2010/main" val="28533537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5DD915-8C1A-5A10-AA36-3A35C077F432}"/>
              </a:ext>
            </a:extLst>
          </p:cNvPr>
          <p:cNvPicPr>
            <a:picLocks noChangeAspect="1"/>
          </p:cNvPicPr>
          <p:nvPr/>
        </p:nvPicPr>
        <p:blipFill>
          <a:blip r:embed="rId2"/>
          <a:stretch>
            <a:fillRect/>
          </a:stretch>
        </p:blipFill>
        <p:spPr>
          <a:xfrm>
            <a:off x="514350" y="571500"/>
            <a:ext cx="10744200" cy="5886450"/>
          </a:xfrm>
          <a:prstGeom prst="rect">
            <a:avLst/>
          </a:prstGeom>
        </p:spPr>
      </p:pic>
    </p:spTree>
    <p:extLst>
      <p:ext uri="{BB962C8B-B14F-4D97-AF65-F5344CB8AC3E}">
        <p14:creationId xmlns:p14="http://schemas.microsoft.com/office/powerpoint/2010/main" val="35015901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784566-D73B-A583-5FD9-CA887A2512AF}"/>
              </a:ext>
            </a:extLst>
          </p:cNvPr>
          <p:cNvPicPr>
            <a:picLocks noChangeAspect="1"/>
          </p:cNvPicPr>
          <p:nvPr/>
        </p:nvPicPr>
        <p:blipFill>
          <a:blip r:embed="rId2"/>
          <a:stretch>
            <a:fillRect/>
          </a:stretch>
        </p:blipFill>
        <p:spPr>
          <a:xfrm>
            <a:off x="457200" y="285750"/>
            <a:ext cx="10763251" cy="6362700"/>
          </a:xfrm>
          <a:prstGeom prst="rect">
            <a:avLst/>
          </a:prstGeom>
        </p:spPr>
      </p:pic>
    </p:spTree>
    <p:extLst>
      <p:ext uri="{BB962C8B-B14F-4D97-AF65-F5344CB8AC3E}">
        <p14:creationId xmlns:p14="http://schemas.microsoft.com/office/powerpoint/2010/main" val="34415106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D61FD3-FAE1-D329-E36B-BECC896506A4}"/>
              </a:ext>
            </a:extLst>
          </p:cNvPr>
          <p:cNvPicPr>
            <a:picLocks noChangeAspect="1"/>
          </p:cNvPicPr>
          <p:nvPr/>
        </p:nvPicPr>
        <p:blipFill>
          <a:blip r:embed="rId2"/>
          <a:stretch>
            <a:fillRect/>
          </a:stretch>
        </p:blipFill>
        <p:spPr>
          <a:xfrm>
            <a:off x="609600" y="457200"/>
            <a:ext cx="10648950" cy="6000750"/>
          </a:xfrm>
          <a:prstGeom prst="rect">
            <a:avLst/>
          </a:prstGeom>
        </p:spPr>
      </p:pic>
    </p:spTree>
    <p:extLst>
      <p:ext uri="{BB962C8B-B14F-4D97-AF65-F5344CB8AC3E}">
        <p14:creationId xmlns:p14="http://schemas.microsoft.com/office/powerpoint/2010/main" val="1821933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B4D2F2-DB95-C522-39FE-0E235781A90E}"/>
              </a:ext>
            </a:extLst>
          </p:cNvPr>
          <p:cNvPicPr>
            <a:picLocks noChangeAspect="1"/>
          </p:cNvPicPr>
          <p:nvPr/>
        </p:nvPicPr>
        <p:blipFill>
          <a:blip r:embed="rId2"/>
          <a:stretch>
            <a:fillRect/>
          </a:stretch>
        </p:blipFill>
        <p:spPr>
          <a:xfrm>
            <a:off x="476250" y="361951"/>
            <a:ext cx="11087100" cy="5962650"/>
          </a:xfrm>
          <a:prstGeom prst="rect">
            <a:avLst/>
          </a:prstGeom>
        </p:spPr>
      </p:pic>
    </p:spTree>
    <p:extLst>
      <p:ext uri="{BB962C8B-B14F-4D97-AF65-F5344CB8AC3E}">
        <p14:creationId xmlns:p14="http://schemas.microsoft.com/office/powerpoint/2010/main" val="27786807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A9D235-AA2C-9C03-F665-B86D132FAD24}"/>
              </a:ext>
            </a:extLst>
          </p:cNvPr>
          <p:cNvPicPr>
            <a:picLocks noChangeAspect="1"/>
          </p:cNvPicPr>
          <p:nvPr/>
        </p:nvPicPr>
        <p:blipFill>
          <a:blip r:embed="rId2"/>
          <a:stretch>
            <a:fillRect/>
          </a:stretch>
        </p:blipFill>
        <p:spPr>
          <a:xfrm>
            <a:off x="952500" y="381000"/>
            <a:ext cx="10172700" cy="6057900"/>
          </a:xfrm>
          <a:prstGeom prst="rect">
            <a:avLst/>
          </a:prstGeom>
        </p:spPr>
      </p:pic>
    </p:spTree>
    <p:extLst>
      <p:ext uri="{BB962C8B-B14F-4D97-AF65-F5344CB8AC3E}">
        <p14:creationId xmlns:p14="http://schemas.microsoft.com/office/powerpoint/2010/main" val="10725620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DA57A1-840E-B129-25D2-E7FF2DA10578}"/>
              </a:ext>
            </a:extLst>
          </p:cNvPr>
          <p:cNvPicPr>
            <a:picLocks noChangeAspect="1"/>
          </p:cNvPicPr>
          <p:nvPr/>
        </p:nvPicPr>
        <p:blipFill>
          <a:blip r:embed="rId2"/>
          <a:stretch>
            <a:fillRect/>
          </a:stretch>
        </p:blipFill>
        <p:spPr>
          <a:xfrm>
            <a:off x="285750" y="457200"/>
            <a:ext cx="10915650" cy="6153150"/>
          </a:xfrm>
          <a:prstGeom prst="rect">
            <a:avLst/>
          </a:prstGeom>
        </p:spPr>
      </p:pic>
    </p:spTree>
    <p:extLst>
      <p:ext uri="{BB962C8B-B14F-4D97-AF65-F5344CB8AC3E}">
        <p14:creationId xmlns:p14="http://schemas.microsoft.com/office/powerpoint/2010/main" val="3708241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0400" y="5867400"/>
            <a:ext cx="3429000" cy="822756"/>
          </a:xfrm>
          <a:prstGeom prst="rect">
            <a:avLst/>
          </a:prstGeom>
        </p:spPr>
      </p:pic>
      <p:sp>
        <p:nvSpPr>
          <p:cNvPr id="3" name="Text Box 2"/>
          <p:cNvSpPr txBox="1">
            <a:spLocks noChangeArrowheads="1"/>
          </p:cNvSpPr>
          <p:nvPr/>
        </p:nvSpPr>
        <p:spPr bwMode="auto">
          <a:xfrm>
            <a:off x="2055341" y="593389"/>
            <a:ext cx="8610600" cy="18796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marL="457200" indent="-455613">
              <a:spcBef>
                <a:spcPts val="800"/>
              </a:spcBef>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Times New Roman" charset="0"/>
                <a:ea typeface="ＭＳ Ｐゴシック" charset="-128"/>
                <a:cs typeface="ＭＳ Ｐゴシック" charset="-128"/>
              </a:defRPr>
            </a:lvl1pPr>
            <a:lvl2pPr>
              <a:spcBef>
                <a:spcPts val="700"/>
              </a:spcBef>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800">
                <a:solidFill>
                  <a:srgbClr val="000000"/>
                </a:solidFill>
                <a:latin typeface="Times New Roman" charset="0"/>
                <a:ea typeface="ＭＳ Ｐゴシック" charset="-128"/>
                <a:cs typeface="ＭＳ Ｐゴシック" charset="-128"/>
              </a:defRPr>
            </a:lvl2pPr>
            <a:lvl3pPr>
              <a:spcBef>
                <a:spcPts val="600"/>
              </a:spcBef>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charset="0"/>
                <a:ea typeface="ＭＳ Ｐゴシック" charset="-128"/>
                <a:cs typeface="ＭＳ Ｐゴシック" charset="-128"/>
              </a:defRPr>
            </a:lvl3pPr>
            <a:lvl4pPr>
              <a:spcBef>
                <a:spcPts val="500"/>
              </a:spcBef>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4pPr>
            <a:lvl5pPr>
              <a:spcBef>
                <a:spcPts val="500"/>
              </a:spcBef>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5pPr>
            <a:lvl6pPr marL="2514600" indent="-228600" defTabSz="457200" eaLnBrk="0" fontAlgn="base" hangingPunct="0">
              <a:spcBef>
                <a:spcPts val="500"/>
              </a:spcBef>
              <a:spcAft>
                <a:spcPct val="0"/>
              </a:spcAft>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6pPr>
            <a:lvl7pPr marL="2971800" indent="-228600" defTabSz="457200" eaLnBrk="0" fontAlgn="base" hangingPunct="0">
              <a:spcBef>
                <a:spcPts val="500"/>
              </a:spcBef>
              <a:spcAft>
                <a:spcPct val="0"/>
              </a:spcAft>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7pPr>
            <a:lvl8pPr marL="3429000" indent="-228600" defTabSz="457200" eaLnBrk="0" fontAlgn="base" hangingPunct="0">
              <a:spcBef>
                <a:spcPts val="500"/>
              </a:spcBef>
              <a:spcAft>
                <a:spcPct val="0"/>
              </a:spcAft>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8pPr>
            <a:lvl9pPr marL="3886200" indent="-228600" defTabSz="457200" eaLnBrk="0" fontAlgn="base" hangingPunct="0">
              <a:spcBef>
                <a:spcPts val="500"/>
              </a:spcBef>
              <a:spcAft>
                <a:spcPct val="0"/>
              </a:spcAft>
              <a:buClr>
                <a:srgbClr val="000000"/>
              </a:buClr>
              <a:buSzPct val="100000"/>
              <a:buFont typeface="Times New Roman"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000000"/>
                </a:solidFill>
                <a:latin typeface="Times New Roman" charset="0"/>
                <a:ea typeface="ＭＳ Ｐゴシック" charset="-128"/>
                <a:cs typeface="ＭＳ Ｐゴシック" charset="-128"/>
              </a:defRPr>
            </a:lvl9pPr>
          </a:lstStyle>
          <a:p>
            <a:r>
              <a:rPr lang="en-US" altLang="en-US" sz="2400" dirty="0">
                <a:solidFill>
                  <a:schemeClr val="tx1"/>
                </a:solidFill>
              </a:rPr>
              <a:t>2. SEIR and Hawkes models. </a:t>
            </a:r>
          </a:p>
          <a:p>
            <a:r>
              <a:rPr lang="en-US" altLang="en-US" sz="2400" dirty="0">
                <a:solidFill>
                  <a:schemeClr val="tx1"/>
                </a:solidFill>
              </a:rPr>
              <a:t>	SEIR type models commonly used and standard. </a:t>
            </a:r>
          </a:p>
          <a:p>
            <a:r>
              <a:rPr lang="en-US" altLang="en-US" sz="2400" dirty="0">
                <a:solidFill>
                  <a:schemeClr val="tx1"/>
                </a:solidFill>
              </a:rPr>
              <a:t>	Hawkes models have smaller forecast errors. </a:t>
            </a:r>
          </a:p>
          <a:p>
            <a:endParaRPr lang="en-US" altLang="en-US" sz="2400" dirty="0">
              <a:solidFill>
                <a:schemeClr val="tx1"/>
              </a:solidFill>
            </a:endParaRPr>
          </a:p>
        </p:txBody>
      </p:sp>
    </p:spTree>
    <p:extLst>
      <p:ext uri="{BB962C8B-B14F-4D97-AF65-F5344CB8AC3E}">
        <p14:creationId xmlns:p14="http://schemas.microsoft.com/office/powerpoint/2010/main" val="121696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A03DEBC-EFF1-824E-B8F4-AFFE3F55EEAE}"/>
              </a:ext>
            </a:extLst>
          </p:cNvPr>
          <p:cNvSpPr>
            <a:spLocks noGrp="1"/>
          </p:cNvSpPr>
          <p:nvPr>
            <p:ph type="title"/>
          </p:nvPr>
        </p:nvSpPr>
        <p:spPr>
          <a:xfrm>
            <a:off x="2145766" y="184032"/>
            <a:ext cx="7886700" cy="804459"/>
          </a:xfrm>
        </p:spPr>
        <p:txBody>
          <a:bodyPr>
            <a:normAutofit/>
          </a:bodyPr>
          <a:lstStyle/>
          <a:p>
            <a:r>
              <a:rPr lang="en-US" sz="2700" dirty="0">
                <a:latin typeface="+mn-lt"/>
              </a:rPr>
              <a:t>2. SEIR compartmental models and Hawkes models.  </a:t>
            </a:r>
          </a:p>
        </p:txBody>
      </p:sp>
      <p:cxnSp>
        <p:nvCxnSpPr>
          <p:cNvPr id="6" name="Straight Arrow Connector 5">
            <a:extLst>
              <a:ext uri="{FF2B5EF4-FFF2-40B4-BE49-F238E27FC236}">
                <a16:creationId xmlns:a16="http://schemas.microsoft.com/office/drawing/2014/main" id="{E9F276A5-C4B2-924B-AFBD-BE757EE814EB}"/>
              </a:ext>
            </a:extLst>
          </p:cNvPr>
          <p:cNvCxnSpPr/>
          <p:nvPr/>
        </p:nvCxnSpPr>
        <p:spPr>
          <a:xfrm>
            <a:off x="2749410" y="2166198"/>
            <a:ext cx="1371600" cy="0"/>
          </a:xfrm>
          <a:prstGeom prst="straightConnector1">
            <a:avLst/>
          </a:prstGeom>
          <a:ln w="4127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6464758-1207-0F44-BB35-D8FC36D0DB08}"/>
              </a:ext>
            </a:extLst>
          </p:cNvPr>
          <p:cNvSpPr txBox="1"/>
          <p:nvPr/>
        </p:nvSpPr>
        <p:spPr>
          <a:xfrm>
            <a:off x="1782781" y="3269485"/>
            <a:ext cx="401072" cy="369332"/>
          </a:xfrm>
          <a:prstGeom prst="rect">
            <a:avLst/>
          </a:prstGeom>
          <a:noFill/>
        </p:spPr>
        <p:txBody>
          <a:bodyPr wrap="none" rtlCol="0">
            <a:spAutoFit/>
          </a:bodyPr>
          <a:lstStyle/>
          <a:p>
            <a:r>
              <a:rPr lang="en-US" dirty="0"/>
              <a:t>….</a:t>
            </a:r>
          </a:p>
        </p:txBody>
      </p:sp>
      <p:cxnSp>
        <p:nvCxnSpPr>
          <p:cNvPr id="14" name="Straight Connector 13"/>
          <p:cNvCxnSpPr/>
          <p:nvPr/>
        </p:nvCxnSpPr>
        <p:spPr>
          <a:xfrm flipV="1">
            <a:off x="2255520" y="988490"/>
            <a:ext cx="7543800"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344CA2D-0900-354E-96EF-0F45928DE2A3}"/>
              </a:ext>
            </a:extLst>
          </p:cNvPr>
          <p:cNvSpPr/>
          <p:nvPr/>
        </p:nvSpPr>
        <p:spPr>
          <a:xfrm>
            <a:off x="2145767" y="1198670"/>
            <a:ext cx="1373571" cy="705506"/>
          </a:xfrm>
          <a:prstGeom prst="rect">
            <a:avLst/>
          </a:pr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rPr>
              <a:t>Susceptible</a:t>
            </a:r>
          </a:p>
        </p:txBody>
      </p:sp>
      <p:sp>
        <p:nvSpPr>
          <p:cNvPr id="16" name="Rectangle 15">
            <a:extLst>
              <a:ext uri="{FF2B5EF4-FFF2-40B4-BE49-F238E27FC236}">
                <a16:creationId xmlns:a16="http://schemas.microsoft.com/office/drawing/2014/main" id="{E1FD6A65-97F3-8E40-97D7-CB730E1912DD}"/>
              </a:ext>
            </a:extLst>
          </p:cNvPr>
          <p:cNvSpPr/>
          <p:nvPr/>
        </p:nvSpPr>
        <p:spPr>
          <a:xfrm>
            <a:off x="3563067" y="1195070"/>
            <a:ext cx="1299395" cy="705506"/>
          </a:xfrm>
          <a:prstGeom prst="rect">
            <a:avLst/>
          </a:prstGeom>
          <a:solidFill>
            <a:schemeClr val="bg2">
              <a:lumMod val="75000"/>
            </a:schemeClr>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Exposed</a:t>
            </a:r>
          </a:p>
          <a:p>
            <a:pPr algn="ctr"/>
            <a:r>
              <a:rPr lang="en-US" sz="1500" dirty="0"/>
              <a:t>(incubation</a:t>
            </a:r>
          </a:p>
          <a:p>
            <a:pPr algn="ctr"/>
            <a:r>
              <a:rPr lang="en-US" sz="1500" dirty="0"/>
              <a:t>2-12 days)</a:t>
            </a:r>
          </a:p>
        </p:txBody>
      </p:sp>
      <p:sp>
        <p:nvSpPr>
          <p:cNvPr id="17" name="Rectangle 16">
            <a:extLst>
              <a:ext uri="{FF2B5EF4-FFF2-40B4-BE49-F238E27FC236}">
                <a16:creationId xmlns:a16="http://schemas.microsoft.com/office/drawing/2014/main" id="{87AEF3B8-7FD7-474D-A722-97C699B714D6}"/>
              </a:ext>
            </a:extLst>
          </p:cNvPr>
          <p:cNvSpPr/>
          <p:nvPr/>
        </p:nvSpPr>
        <p:spPr>
          <a:xfrm>
            <a:off x="4906190" y="1175497"/>
            <a:ext cx="3663786" cy="705506"/>
          </a:xfrm>
          <a:prstGeom prst="rect">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Infectious</a:t>
            </a:r>
          </a:p>
          <a:p>
            <a:pPr algn="ctr"/>
            <a:r>
              <a:rPr lang="en-US" sz="1500" dirty="0"/>
              <a:t>(10 to 30 days)</a:t>
            </a:r>
          </a:p>
        </p:txBody>
      </p:sp>
      <p:sp>
        <p:nvSpPr>
          <p:cNvPr id="18" name="Rectangle 17">
            <a:extLst>
              <a:ext uri="{FF2B5EF4-FFF2-40B4-BE49-F238E27FC236}">
                <a16:creationId xmlns:a16="http://schemas.microsoft.com/office/drawing/2014/main" id="{72A7DDD7-0AF3-AC47-AB5C-B7499F202986}"/>
              </a:ext>
            </a:extLst>
          </p:cNvPr>
          <p:cNvSpPr/>
          <p:nvPr/>
        </p:nvSpPr>
        <p:spPr>
          <a:xfrm>
            <a:off x="8446345" y="1177341"/>
            <a:ext cx="1373571" cy="694772"/>
          </a:xfrm>
          <a:prstGeom prst="rect">
            <a:avLst/>
          </a:pr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rPr>
              <a:t>Recovered</a:t>
            </a: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8930" y="2414763"/>
            <a:ext cx="6030671" cy="1749595"/>
          </a:xfrm>
          <a:prstGeom prst="rect">
            <a:avLst/>
          </a:prstGeom>
        </p:spPr>
      </p:pic>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305" y="5209833"/>
            <a:ext cx="5943600" cy="622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1438" y="4236795"/>
            <a:ext cx="1955800" cy="8763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5"/>
          <p:cNvSpPr>
            <a:spLocks noChangeArrowheads="1"/>
          </p:cNvSpPr>
          <p:nvPr/>
        </p:nvSpPr>
        <p:spPr bwMode="auto">
          <a:xfrm>
            <a:off x="2707305" y="5492520"/>
            <a:ext cx="637424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400" dirty="0">
                <a:latin typeface="Arial" charset="0"/>
              </a:rPr>
              <a:t>R is the r</a:t>
            </a:r>
            <a:r>
              <a:rPr kumimoji="0" lang="en-US" altLang="en-US" sz="2400" b="0" i="0" u="none" strike="noStrike" cap="none" normalizeH="0" dirty="0">
                <a:ln>
                  <a:noFill/>
                </a:ln>
                <a:solidFill>
                  <a:schemeClr val="tx1"/>
                </a:solidFill>
                <a:effectLst/>
                <a:latin typeface="Arial" charset="0"/>
              </a:rPr>
              <a:t>eproduction number, or productivity.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dirty="0">
              <a:ln>
                <a:noFill/>
              </a:ln>
              <a:solidFill>
                <a:schemeClr val="tx1"/>
              </a:solidFill>
              <a:effectLst/>
              <a:latin typeface="Arial" charset="0"/>
            </a:endParaRPr>
          </a:p>
        </p:txBody>
      </p:sp>
    </p:spTree>
    <p:extLst>
      <p:ext uri="{BB962C8B-B14F-4D97-AF65-F5344CB8AC3E}">
        <p14:creationId xmlns:p14="http://schemas.microsoft.com/office/powerpoint/2010/main" val="2663889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9D29D9D-A0EB-DE41-964A-700A42CCD1FF}"/>
              </a:ext>
            </a:extLst>
          </p:cNvPr>
          <p:cNvSpPr>
            <a:spLocks noGrp="1"/>
          </p:cNvSpPr>
          <p:nvPr>
            <p:ph type="title"/>
          </p:nvPr>
        </p:nvSpPr>
        <p:spPr>
          <a:xfrm>
            <a:off x="2264465" y="1143320"/>
            <a:ext cx="7886700" cy="575951"/>
          </a:xfrm>
        </p:spPr>
        <p:txBody>
          <a:bodyPr>
            <a:normAutofit/>
          </a:bodyPr>
          <a:lstStyle/>
          <a:p>
            <a:r>
              <a:rPr lang="en-US" sz="2700" dirty="0">
                <a:latin typeface="+mn-lt"/>
              </a:rPr>
              <a:t>Fall in Effective R</a:t>
            </a:r>
            <a:r>
              <a:rPr lang="en-US" sz="2700" baseline="-25000" dirty="0">
                <a:latin typeface="+mn-lt"/>
              </a:rPr>
              <a:t>0</a:t>
            </a:r>
            <a:r>
              <a:rPr lang="en-US" sz="2700" dirty="0">
                <a:latin typeface="+mn-lt"/>
              </a:rPr>
              <a:t> from Social Distancing</a:t>
            </a:r>
          </a:p>
        </p:txBody>
      </p:sp>
      <p:pic>
        <p:nvPicPr>
          <p:cNvPr id="8" name="Content Placeholder 4">
            <a:extLst>
              <a:ext uri="{FF2B5EF4-FFF2-40B4-BE49-F238E27FC236}">
                <a16:creationId xmlns:a16="http://schemas.microsoft.com/office/drawing/2014/main" id="{A6FADF49-186C-4299-9392-8C60DC94EAB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p:blipFill>
        <p:spPr>
          <a:xfrm>
            <a:off x="2667000" y="1943894"/>
            <a:ext cx="6858000" cy="4114800"/>
          </a:xfrm>
        </p:spPr>
      </p:pic>
      <p:cxnSp>
        <p:nvCxnSpPr>
          <p:cNvPr id="7" name="Straight Connector 6"/>
          <p:cNvCxnSpPr/>
          <p:nvPr/>
        </p:nvCxnSpPr>
        <p:spPr>
          <a:xfrm flipV="1">
            <a:off x="2264465" y="1699292"/>
            <a:ext cx="7543800"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20296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414</TotalTime>
  <Words>1137</Words>
  <Application>Microsoft Macintosh PowerPoint</Application>
  <PresentationFormat>Widescreen</PresentationFormat>
  <Paragraphs>154</Paragraphs>
  <Slides>68</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68</vt:i4>
      </vt:variant>
    </vt:vector>
  </HeadingPairs>
  <TitlesOfParts>
    <vt:vector size="76" baseType="lpstr">
      <vt:lpstr>Arial</vt:lpstr>
      <vt:lpstr>Calibri</vt:lpstr>
      <vt:lpstr>Calibri Light</vt:lpstr>
      <vt:lpstr>Symbol</vt:lpstr>
      <vt:lpstr>Symbol</vt:lpstr>
      <vt:lpstr>Times</vt:lpstr>
      <vt:lpstr>Times New Roman</vt:lpstr>
      <vt:lpstr>Office Theme</vt:lpstr>
      <vt:lpstr>PowerPoint Presentation</vt:lpstr>
      <vt:lpstr>PowerPoint Presentation</vt:lpstr>
      <vt:lpstr>PowerPoint Presentation</vt:lpstr>
      <vt:lpstr>Healthcare System Capacity Excluding NICU, Behavioral Health, and Rehabilitation</vt:lpstr>
      <vt:lpstr>Predictions of Demand in LA County: Hospital Beds</vt:lpstr>
      <vt:lpstr>Predictions of Demand in LA County: Ventilators</vt:lpstr>
      <vt:lpstr>PowerPoint Presentation</vt:lpstr>
      <vt:lpstr>2. SEIR compartmental models and Hawkes models.  </vt:lpstr>
      <vt:lpstr>Fall in Effective R0 from Social Distancing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108</cp:revision>
  <dcterms:created xsi:type="dcterms:W3CDTF">2021-07-05T17:52:20Z</dcterms:created>
  <dcterms:modified xsi:type="dcterms:W3CDTF">2023-05-31T18:43:15Z</dcterms:modified>
</cp:coreProperties>
</file>