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2918400" cy="21945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326532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653064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979596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306128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632661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959193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2285725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2612257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9" d="100"/>
          <a:sy n="19" d="100"/>
        </p:scale>
        <p:origin x="123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633155" latinLnBrk="0">
      <a:defRPr sz="3400">
        <a:latin typeface="+mn-lt"/>
        <a:ea typeface="+mn-ea"/>
        <a:cs typeface="+mn-cs"/>
        <a:sym typeface="Calibri"/>
      </a:defRPr>
    </a:lvl1pPr>
    <a:lvl2pPr indent="228600" defTabSz="2633155" latinLnBrk="0">
      <a:defRPr sz="3400">
        <a:latin typeface="+mn-lt"/>
        <a:ea typeface="+mn-ea"/>
        <a:cs typeface="+mn-cs"/>
        <a:sym typeface="Calibri"/>
      </a:defRPr>
    </a:lvl2pPr>
    <a:lvl3pPr indent="457200" defTabSz="2633155" latinLnBrk="0">
      <a:defRPr sz="3400">
        <a:latin typeface="+mn-lt"/>
        <a:ea typeface="+mn-ea"/>
        <a:cs typeface="+mn-cs"/>
        <a:sym typeface="Calibri"/>
      </a:defRPr>
    </a:lvl3pPr>
    <a:lvl4pPr indent="685800" defTabSz="2633155" latinLnBrk="0">
      <a:defRPr sz="3400">
        <a:latin typeface="+mn-lt"/>
        <a:ea typeface="+mn-ea"/>
        <a:cs typeface="+mn-cs"/>
        <a:sym typeface="Calibri"/>
      </a:defRPr>
    </a:lvl4pPr>
    <a:lvl5pPr indent="914400" defTabSz="2633155" latinLnBrk="0">
      <a:defRPr sz="3400">
        <a:latin typeface="+mn-lt"/>
        <a:ea typeface="+mn-ea"/>
        <a:cs typeface="+mn-cs"/>
        <a:sym typeface="Calibri"/>
      </a:defRPr>
    </a:lvl5pPr>
    <a:lvl6pPr indent="1143000" defTabSz="2633155" latinLnBrk="0">
      <a:defRPr sz="3400">
        <a:latin typeface="+mn-lt"/>
        <a:ea typeface="+mn-ea"/>
        <a:cs typeface="+mn-cs"/>
        <a:sym typeface="Calibri"/>
      </a:defRPr>
    </a:lvl6pPr>
    <a:lvl7pPr indent="1371600" defTabSz="2633155" latinLnBrk="0">
      <a:defRPr sz="3400">
        <a:latin typeface="+mn-lt"/>
        <a:ea typeface="+mn-ea"/>
        <a:cs typeface="+mn-cs"/>
        <a:sym typeface="Calibri"/>
      </a:defRPr>
    </a:lvl7pPr>
    <a:lvl8pPr indent="1600200" defTabSz="2633155" latinLnBrk="0">
      <a:defRPr sz="3400">
        <a:latin typeface="+mn-lt"/>
        <a:ea typeface="+mn-ea"/>
        <a:cs typeface="+mn-cs"/>
        <a:sym typeface="Calibri"/>
      </a:defRPr>
    </a:lvl8pPr>
    <a:lvl9pPr indent="1828800" defTabSz="2633155" latinLnBrk="0">
      <a:defRPr sz="3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B 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B AI Researc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45920" y="294640"/>
            <a:ext cx="29626561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920" y="5120640"/>
            <a:ext cx="29626561" cy="16824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10559" y="19756119"/>
            <a:ext cx="7680961" cy="1168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731556" marR="0" indent="-731556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2319804" marR="0" indent="-856691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3943547" marR="0" indent="-1017321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5531594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6994707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8457820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9920933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1384047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12847160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26532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53064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979596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06128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632661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959193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285725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612257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5"/>
          <p:cNvSpPr txBox="1"/>
          <p:nvPr/>
        </p:nvSpPr>
        <p:spPr>
          <a:xfrm>
            <a:off x="968275" y="784521"/>
            <a:ext cx="14466772" cy="263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A Tale of Two Flows: Cooperative Learning of</a:t>
            </a:r>
          </a:p>
          <a:p>
            <a:r>
              <a:rPr lang="en-US" dirty="0" err="1"/>
              <a:t>Langevin</a:t>
            </a:r>
            <a:r>
              <a:rPr lang="en-US" dirty="0"/>
              <a:t> Flow and Normalizing Flow Toward</a:t>
            </a:r>
          </a:p>
          <a:p>
            <a:r>
              <a:rPr lang="en-US" dirty="0"/>
              <a:t>Energy-Based Mode</a:t>
            </a:r>
            <a:endParaRPr dirty="0"/>
          </a:p>
        </p:txBody>
      </p:sp>
      <p:sp>
        <p:nvSpPr>
          <p:cNvPr id="33" name="TextBox 38"/>
          <p:cNvSpPr txBox="1"/>
          <p:nvPr/>
        </p:nvSpPr>
        <p:spPr>
          <a:xfrm>
            <a:off x="1031423" y="3842169"/>
            <a:ext cx="906453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1. </a:t>
            </a:r>
            <a:r>
              <a:rPr lang="en-US" dirty="0" err="1" smtClean="0"/>
              <a:t>Langevin</a:t>
            </a:r>
            <a:r>
              <a:rPr lang="en-US" dirty="0" smtClean="0"/>
              <a:t> Flow </a:t>
            </a:r>
            <a:endParaRPr dirty="0"/>
          </a:p>
        </p:txBody>
      </p:sp>
      <p:sp>
        <p:nvSpPr>
          <p:cNvPr id="37" name="TextBox 43"/>
          <p:cNvSpPr txBox="1"/>
          <p:nvPr/>
        </p:nvSpPr>
        <p:spPr>
          <a:xfrm>
            <a:off x="11824687" y="3580560"/>
            <a:ext cx="9350990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3. </a:t>
            </a:r>
            <a:r>
              <a:rPr lang="en-US" dirty="0" err="1" smtClean="0"/>
              <a:t>CoopFlow</a:t>
            </a:r>
            <a:r>
              <a:rPr lang="en-US" dirty="0" smtClean="0"/>
              <a:t>: Cooperative Learning of </a:t>
            </a:r>
            <a:r>
              <a:rPr lang="en-US" dirty="0" err="1" smtClean="0"/>
              <a:t>Langevin</a:t>
            </a:r>
            <a:r>
              <a:rPr lang="en-US" dirty="0" smtClean="0"/>
              <a:t> Flow and Normalizing Flow </a:t>
            </a:r>
            <a:endParaRPr dirty="0"/>
          </a:p>
        </p:txBody>
      </p:sp>
      <p:sp>
        <p:nvSpPr>
          <p:cNvPr id="39" name="TextBox 45"/>
          <p:cNvSpPr txBox="1"/>
          <p:nvPr/>
        </p:nvSpPr>
        <p:spPr>
          <a:xfrm>
            <a:off x="1031423" y="13050452"/>
            <a:ext cx="906453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2. Normalizing Flow</a:t>
            </a:r>
            <a:endParaRPr dirty="0"/>
          </a:p>
        </p:txBody>
      </p:sp>
      <p:sp>
        <p:nvSpPr>
          <p:cNvPr id="50" name="TextBox 37"/>
          <p:cNvSpPr txBox="1"/>
          <p:nvPr/>
        </p:nvSpPr>
        <p:spPr>
          <a:xfrm>
            <a:off x="17483356" y="784521"/>
            <a:ext cx="6052723" cy="996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lang="en-US" altLang="zh-CN" dirty="0" err="1" smtClean="0"/>
              <a:t>Jianwen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Yaxuan</a:t>
            </a:r>
            <a:r>
              <a:rPr lang="en-US" altLang="zh-CN" dirty="0" smtClean="0"/>
              <a:t> Zhu, Jun Li, Ping Li</a:t>
            </a:r>
          </a:p>
          <a:p>
            <a:pPr>
              <a:lnSpc>
                <a:spcPct val="120000"/>
              </a:lnSpc>
              <a:spcBef>
                <a:spcPts val="1000"/>
              </a:spcBef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Cognitive Computing Lab, Baidu Research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361" y="5050810"/>
            <a:ext cx="9851979" cy="5860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61" t="11485" r="2708" b="28568"/>
          <a:stretch/>
        </p:blipFill>
        <p:spPr>
          <a:xfrm>
            <a:off x="22231426" y="3368261"/>
            <a:ext cx="10041846" cy="4007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23" y="14107741"/>
            <a:ext cx="10308115" cy="6580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422" y="4840071"/>
            <a:ext cx="10308115" cy="7485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0361" y="12534355"/>
            <a:ext cx="9907235" cy="8004285"/>
          </a:xfrm>
          <a:prstGeom prst="rect">
            <a:avLst/>
          </a:prstGeom>
        </p:spPr>
      </p:pic>
      <p:sp>
        <p:nvSpPr>
          <p:cNvPr id="56" name="TextBox 43"/>
          <p:cNvSpPr txBox="1"/>
          <p:nvPr/>
        </p:nvSpPr>
        <p:spPr>
          <a:xfrm>
            <a:off x="11849122" y="11080918"/>
            <a:ext cx="906453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altLang="zh-CN" dirty="0" smtClean="0"/>
              <a:t>Experiments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7271" y="9003031"/>
            <a:ext cx="1747368" cy="2455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28487" y="12208128"/>
            <a:ext cx="10041846" cy="16212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b="49704"/>
          <a:stretch/>
        </p:blipFill>
        <p:spPr>
          <a:xfrm>
            <a:off x="22373104" y="15425273"/>
            <a:ext cx="7806317" cy="1427086"/>
          </a:xfrm>
          <a:prstGeom prst="rect">
            <a:avLst/>
          </a:prstGeom>
        </p:spPr>
      </p:pic>
      <p:sp>
        <p:nvSpPr>
          <p:cNvPr id="58" name="TextBox 44"/>
          <p:cNvSpPr txBox="1"/>
          <p:nvPr/>
        </p:nvSpPr>
        <p:spPr>
          <a:xfrm>
            <a:off x="11880670" y="11971157"/>
            <a:ext cx="906453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4.1 Experiment 1: Image Generation</a:t>
            </a:r>
            <a:endParaRPr dirty="0"/>
          </a:p>
        </p:txBody>
      </p:sp>
      <p:sp>
        <p:nvSpPr>
          <p:cNvPr id="59" name="TextBox 44"/>
          <p:cNvSpPr txBox="1"/>
          <p:nvPr/>
        </p:nvSpPr>
        <p:spPr>
          <a:xfrm>
            <a:off x="22231426" y="8298845"/>
            <a:ext cx="906453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4.2 Experiment 2: Image Reconstruction and </a:t>
            </a:r>
            <a:r>
              <a:rPr lang="en-US" dirty="0" err="1" smtClean="0"/>
              <a:t>Inpainting</a:t>
            </a:r>
            <a:endParaRPr dirty="0"/>
          </a:p>
        </p:txBody>
      </p:sp>
      <p:sp>
        <p:nvSpPr>
          <p:cNvPr id="60" name="TextBox 44"/>
          <p:cNvSpPr txBox="1"/>
          <p:nvPr/>
        </p:nvSpPr>
        <p:spPr>
          <a:xfrm>
            <a:off x="22328360" y="14832211"/>
            <a:ext cx="906453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4.3 Experiment 3</a:t>
            </a:r>
            <a:r>
              <a:rPr lang="en-US" dirty="0"/>
              <a:t>: </a:t>
            </a:r>
            <a:r>
              <a:rPr lang="en-US" dirty="0" smtClean="0"/>
              <a:t>Interpolation in the Latent Space</a:t>
            </a:r>
            <a:endParaRPr dirty="0"/>
          </a:p>
        </p:txBody>
      </p:sp>
      <p:sp>
        <p:nvSpPr>
          <p:cNvPr id="61" name="TextBox 54"/>
          <p:cNvSpPr txBox="1"/>
          <p:nvPr/>
        </p:nvSpPr>
        <p:spPr>
          <a:xfrm>
            <a:off x="22328360" y="7426487"/>
            <a:ext cx="990723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>
                <a:solidFill>
                  <a:srgbClr val="3448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US" dirty="0"/>
              <a:t>Generated examples (32 × 32 pixels) by </a:t>
            </a:r>
            <a:r>
              <a:rPr lang="en-US" dirty="0" err="1"/>
              <a:t>CoopFlow</a:t>
            </a:r>
            <a:r>
              <a:rPr lang="en-US" dirty="0"/>
              <a:t> models trained from CIFAR-10, SVHN and </a:t>
            </a:r>
            <a:r>
              <a:rPr lang="en-US" dirty="0" err="1"/>
              <a:t>Celeba</a:t>
            </a:r>
            <a:r>
              <a:rPr lang="en-US" dirty="0"/>
              <a:t> datasets respectively. Samples are obtained from the setting of </a:t>
            </a:r>
            <a:r>
              <a:rPr lang="en-US" dirty="0" err="1"/>
              <a:t>CoopFlow</a:t>
            </a:r>
            <a:r>
              <a:rPr lang="en-US" dirty="0"/>
              <a:t>(pre)</a:t>
            </a:r>
            <a:endParaRPr dirty="0"/>
          </a:p>
        </p:txBody>
      </p:sp>
      <p:sp>
        <p:nvSpPr>
          <p:cNvPr id="62" name="TextBox 54"/>
          <p:cNvSpPr txBox="1"/>
          <p:nvPr/>
        </p:nvSpPr>
        <p:spPr>
          <a:xfrm>
            <a:off x="11880670" y="20657375"/>
            <a:ext cx="9907235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>
                <a:solidFill>
                  <a:srgbClr val="3448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FID scores on CIFAR-10, SVHN and </a:t>
            </a:r>
            <a:r>
              <a:rPr lang="en-US" dirty="0" err="1"/>
              <a:t>Celeba</a:t>
            </a:r>
            <a:r>
              <a:rPr lang="en-US" dirty="0"/>
              <a:t> datasets. Images are resized to 32×32 pixels</a:t>
            </a:r>
            <a:endParaRPr dirty="0"/>
          </a:p>
        </p:txBody>
      </p:sp>
      <p:sp>
        <p:nvSpPr>
          <p:cNvPr id="63" name="TextBox 54"/>
          <p:cNvSpPr txBox="1"/>
          <p:nvPr/>
        </p:nvSpPr>
        <p:spPr>
          <a:xfrm>
            <a:off x="30179421" y="11618695"/>
            <a:ext cx="1983068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>
                <a:solidFill>
                  <a:srgbClr val="3448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US" dirty="0"/>
              <a:t>Reconstruction of images</a:t>
            </a:r>
            <a:endParaRPr dirty="0"/>
          </a:p>
        </p:txBody>
      </p:sp>
      <p:sp>
        <p:nvSpPr>
          <p:cNvPr id="64" name="TextBox 54"/>
          <p:cNvSpPr txBox="1"/>
          <p:nvPr/>
        </p:nvSpPr>
        <p:spPr>
          <a:xfrm>
            <a:off x="22490954" y="13862059"/>
            <a:ext cx="9907235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>
                <a:solidFill>
                  <a:srgbClr val="3448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US" dirty="0"/>
              <a:t>Image </a:t>
            </a:r>
            <a:r>
              <a:rPr lang="en-US" dirty="0" err="1"/>
              <a:t>inpainting</a:t>
            </a:r>
            <a:r>
              <a:rPr lang="en-US" dirty="0"/>
              <a:t> on </a:t>
            </a:r>
            <a:r>
              <a:rPr lang="en-US" dirty="0" err="1"/>
              <a:t>Celeba</a:t>
            </a:r>
            <a:r>
              <a:rPr lang="en-US" dirty="0"/>
              <a:t> dataset (32 × 32). Each row represents one different initialization. The last two columns display the masked and original images respectively. From the 1st column to the 17th column, we show the </a:t>
            </a:r>
            <a:r>
              <a:rPr lang="en-US" dirty="0" err="1"/>
              <a:t>inpainted</a:t>
            </a:r>
            <a:r>
              <a:rPr lang="en-US" dirty="0"/>
              <a:t> images at different optimization iterations.</a:t>
            </a:r>
            <a:endParaRPr dirty="0"/>
          </a:p>
        </p:txBody>
      </p:sp>
      <p:sp>
        <p:nvSpPr>
          <p:cNvPr id="65" name="TextBox 54"/>
          <p:cNvSpPr txBox="1"/>
          <p:nvPr/>
        </p:nvSpPr>
        <p:spPr>
          <a:xfrm>
            <a:off x="22366037" y="18562689"/>
            <a:ext cx="990723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>
                <a:solidFill>
                  <a:srgbClr val="3448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US" dirty="0"/>
              <a:t>Image interpolation results on </a:t>
            </a:r>
            <a:r>
              <a:rPr lang="en-US" dirty="0" err="1"/>
              <a:t>Celeba</a:t>
            </a:r>
            <a:r>
              <a:rPr lang="en-US" dirty="0"/>
              <a:t> dataset (32 × 32). The leftmost and rightmost columns represent the images we observed. The columns in the middle represent the </a:t>
            </a:r>
            <a:r>
              <a:rPr lang="en-US" dirty="0" err="1"/>
              <a:t>interploation</a:t>
            </a:r>
            <a:r>
              <a:rPr lang="en-US" dirty="0"/>
              <a:t> results between the inferred latent vectors of the observed images</a:t>
            </a:r>
            <a:endParaRPr dirty="0"/>
          </a:p>
        </p:txBody>
      </p:sp>
      <p:sp>
        <p:nvSpPr>
          <p:cNvPr id="66" name="TextBox 61"/>
          <p:cNvSpPr txBox="1"/>
          <p:nvPr/>
        </p:nvSpPr>
        <p:spPr>
          <a:xfrm>
            <a:off x="22329037" y="19812140"/>
            <a:ext cx="9944235" cy="16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 smtClean="0"/>
              <a:t>Jianwen</a:t>
            </a:r>
            <a:r>
              <a:rPr lang="en-US" dirty="0" smtClean="0"/>
              <a:t> </a:t>
            </a:r>
            <a:r>
              <a:rPr lang="en-US" dirty="0" err="1" smtClean="0"/>
              <a:t>Xie</a:t>
            </a:r>
            <a:r>
              <a:rPr lang="en-US" dirty="0" smtClean="0"/>
              <a:t> et al. </a:t>
            </a:r>
            <a:r>
              <a:rPr dirty="0" smtClean="0"/>
              <a:t>(201</a:t>
            </a:r>
            <a:r>
              <a:rPr lang="en-US" dirty="0" smtClean="0"/>
              <a:t>6</a:t>
            </a:r>
            <a:r>
              <a:rPr dirty="0" smtClean="0"/>
              <a:t>). “</a:t>
            </a:r>
            <a:r>
              <a:rPr lang="en-US" dirty="0"/>
              <a:t>A Theory of Generative </a:t>
            </a:r>
            <a:r>
              <a:rPr lang="en-US" dirty="0" err="1"/>
              <a:t>ConvNet</a:t>
            </a:r>
            <a:r>
              <a:rPr dirty="0" smtClean="0"/>
              <a:t>”. </a:t>
            </a:r>
            <a:r>
              <a:rPr dirty="0">
                <a:solidFill>
                  <a:srgbClr val="677B8C"/>
                </a:solidFill>
              </a:rPr>
              <a:t>In: </a:t>
            </a:r>
            <a:r>
              <a:rPr lang="en-US" altLang="zh-CN" dirty="0" smtClean="0">
                <a:solidFill>
                  <a:srgbClr val="677B8C"/>
                </a:solidFill>
              </a:rPr>
              <a:t>ICML</a:t>
            </a:r>
            <a:r>
              <a:rPr dirty="0" smtClean="0">
                <a:solidFill>
                  <a:srgbClr val="677B8C"/>
                </a:solidFill>
              </a:rPr>
              <a:t>.</a:t>
            </a:r>
            <a:endParaRPr lang="en-US" dirty="0" smtClean="0">
              <a:solidFill>
                <a:srgbClr val="677B8C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Durk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P.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Kingma</a:t>
            </a:r>
            <a:r>
              <a:rPr lang="en-US" sz="1400" dirty="0">
                <a:latin typeface="Arial"/>
                <a:ea typeface="Arial"/>
                <a:cs typeface="Arial"/>
              </a:rPr>
              <a:t> et al. (2018). “Glow: Generative Flow with Invertible 1x1 Convolutions.” </a:t>
            </a:r>
            <a:r>
              <a:rPr lang="en-US" dirty="0">
                <a:solidFill>
                  <a:srgbClr val="677B8C"/>
                </a:solidFill>
              </a:rPr>
              <a:t>In: </a:t>
            </a:r>
            <a:r>
              <a:rPr lang="en-US" dirty="0" err="1">
                <a:solidFill>
                  <a:srgbClr val="677B8C"/>
                </a:solidFill>
              </a:rPr>
              <a:t>NeurIPS</a:t>
            </a:r>
            <a:r>
              <a:rPr lang="en-US" dirty="0">
                <a:solidFill>
                  <a:srgbClr val="677B8C"/>
                </a:solidFill>
              </a:rPr>
              <a:t>.</a:t>
            </a:r>
            <a:endParaRPr dirty="0">
              <a:solidFill>
                <a:srgbClr val="677B8C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 smtClean="0"/>
              <a:t>Jianwen</a:t>
            </a:r>
            <a:r>
              <a:rPr lang="en-US" dirty="0" smtClean="0"/>
              <a:t> </a:t>
            </a:r>
            <a:r>
              <a:rPr lang="en-US" dirty="0" err="1" smtClean="0"/>
              <a:t>Xie</a:t>
            </a:r>
            <a:r>
              <a:rPr dirty="0" smtClean="0"/>
              <a:t> </a:t>
            </a:r>
            <a:r>
              <a:rPr dirty="0"/>
              <a:t>et al. (</a:t>
            </a:r>
            <a:r>
              <a:rPr dirty="0" smtClean="0"/>
              <a:t>201</a:t>
            </a:r>
            <a:r>
              <a:rPr lang="en-US" dirty="0" smtClean="0"/>
              <a:t>8</a:t>
            </a:r>
            <a:r>
              <a:rPr dirty="0" smtClean="0"/>
              <a:t>). “</a:t>
            </a:r>
            <a:r>
              <a:rPr lang="en-US" dirty="0"/>
              <a:t>Cooperative Learning of Energy-Based Model and Latent Variable Model via MCMC Teaching</a:t>
            </a:r>
            <a:r>
              <a:rPr dirty="0" smtClean="0"/>
              <a:t>.” </a:t>
            </a:r>
            <a:r>
              <a:rPr dirty="0">
                <a:solidFill>
                  <a:srgbClr val="677B8C"/>
                </a:solidFill>
              </a:rPr>
              <a:t>In: </a:t>
            </a:r>
            <a:r>
              <a:rPr lang="en-US" dirty="0" smtClean="0">
                <a:solidFill>
                  <a:srgbClr val="677B8C"/>
                </a:solidFill>
              </a:rPr>
              <a:t>AAAI</a:t>
            </a:r>
            <a:r>
              <a:rPr dirty="0" smtClean="0">
                <a:solidFill>
                  <a:srgbClr val="677B8C"/>
                </a:solidFill>
              </a:rPr>
              <a:t>.</a:t>
            </a:r>
            <a:endParaRPr lang="en-US" dirty="0" smtClean="0">
              <a:solidFill>
                <a:srgbClr val="677B8C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677B8C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9"/>
          <a:srcRect t="61146"/>
          <a:stretch/>
        </p:blipFill>
        <p:spPr>
          <a:xfrm>
            <a:off x="22328487" y="17013963"/>
            <a:ext cx="9834002" cy="1388808"/>
          </a:xfrm>
          <a:prstGeom prst="rect">
            <a:avLst/>
          </a:prstGeom>
        </p:spPr>
      </p:pic>
      <p:sp>
        <p:nvSpPr>
          <p:cNvPr id="68" name="TextBox 60"/>
          <p:cNvSpPr txBox="1"/>
          <p:nvPr/>
        </p:nvSpPr>
        <p:spPr>
          <a:xfrm>
            <a:off x="22328487" y="19359394"/>
            <a:ext cx="6335025" cy="38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References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06070" y="8870898"/>
            <a:ext cx="7541309" cy="31877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018" y="837002"/>
            <a:ext cx="5885676" cy="160839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265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265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265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265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12727</TotalTime>
  <Words>289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Xie,Jianwen</dc:creator>
  <cp:lastModifiedBy>Xie,Jianwen</cp:lastModifiedBy>
  <cp:revision>21</cp:revision>
  <dcterms:modified xsi:type="dcterms:W3CDTF">2022-04-10T16:35:20Z</dcterms:modified>
</cp:coreProperties>
</file>