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70" r:id="rId7"/>
    <p:sldId id="262" r:id="rId8"/>
    <p:sldId id="263" r:id="rId9"/>
    <p:sldId id="271" r:id="rId10"/>
    <p:sldId id="275" r:id="rId11"/>
    <p:sldId id="264" r:id="rId12"/>
    <p:sldId id="272" r:id="rId13"/>
    <p:sldId id="278" r:id="rId14"/>
    <p:sldId id="265" r:id="rId15"/>
    <p:sldId id="266" r:id="rId16"/>
    <p:sldId id="273" r:id="rId17"/>
    <p:sldId id="274" r:id="rId18"/>
    <p:sldId id="267" r:id="rId19"/>
    <p:sldId id="268" r:id="rId20"/>
    <p:sldId id="277"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82" autoAdjust="0"/>
    <p:restoredTop sz="94660"/>
  </p:normalViewPr>
  <p:slideViewPr>
    <p:cSldViewPr snapToGrid="0">
      <p:cViewPr varScale="1">
        <p:scale>
          <a:sx n="54" d="100"/>
          <a:sy n="54" d="100"/>
        </p:scale>
        <p:origin x="48" y="5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BBCB9E-5AD0-4C39-995E-67B9E239840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267219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BCB9E-5AD0-4C39-995E-67B9E239840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193952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BCB9E-5AD0-4C39-995E-67B9E239840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304487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BCB9E-5AD0-4C39-995E-67B9E239840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50091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BCB9E-5AD0-4C39-995E-67B9E239840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156291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BCB9E-5AD0-4C39-995E-67B9E239840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3288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BCB9E-5AD0-4C39-995E-67B9E2398409}"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112852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BCB9E-5AD0-4C39-995E-67B9E2398409}"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373215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BCB9E-5AD0-4C39-995E-67B9E2398409}"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244594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BCB9E-5AD0-4C39-995E-67B9E239840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403248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BCB9E-5AD0-4C39-995E-67B9E239840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7AEB-274E-4B87-B570-F9210E70134F}" type="slidenum">
              <a:rPr lang="en-US" smtClean="0"/>
              <a:t>‹#›</a:t>
            </a:fld>
            <a:endParaRPr lang="en-US"/>
          </a:p>
        </p:txBody>
      </p:sp>
    </p:spTree>
    <p:extLst>
      <p:ext uri="{BB962C8B-B14F-4D97-AF65-F5344CB8AC3E}">
        <p14:creationId xmlns:p14="http://schemas.microsoft.com/office/powerpoint/2010/main" val="2011402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BCB9E-5AD0-4C39-995E-67B9E2398409}" type="datetimeFigureOut">
              <a:rPr lang="en-US" smtClean="0"/>
              <a:t>11/14/2018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F7AEB-274E-4B87-B570-F9210E70134F}" type="slidenum">
              <a:rPr lang="en-US" smtClean="0"/>
              <a:t>‹#›</a:t>
            </a:fld>
            <a:endParaRPr lang="en-US"/>
          </a:p>
        </p:txBody>
      </p:sp>
    </p:spTree>
    <p:extLst>
      <p:ext uri="{BB962C8B-B14F-4D97-AF65-F5344CB8AC3E}">
        <p14:creationId xmlns:p14="http://schemas.microsoft.com/office/powerpoint/2010/main" val="73663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gi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gif"/><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gif"/></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68.gif"/></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Learning Dynamic Generator by Alternating Back-propagation Through Time</a:t>
            </a:r>
          </a:p>
        </p:txBody>
      </p:sp>
      <p:sp>
        <p:nvSpPr>
          <p:cNvPr id="3" name="Subtitle 2"/>
          <p:cNvSpPr>
            <a:spLocks noGrp="1"/>
          </p:cNvSpPr>
          <p:nvPr>
            <p:ph type="subTitle" idx="1"/>
          </p:nvPr>
        </p:nvSpPr>
        <p:spPr>
          <a:xfrm>
            <a:off x="1524000" y="3841880"/>
            <a:ext cx="9718623" cy="1655762"/>
          </a:xfrm>
        </p:spPr>
        <p:txBody>
          <a:bodyPr>
            <a:normAutofit fontScale="85000" lnSpcReduction="10000"/>
          </a:bodyPr>
          <a:lstStyle/>
          <a:p>
            <a:r>
              <a:rPr lang="en-US" sz="2800" dirty="0" err="1">
                <a:latin typeface="Times New Roman" panose="02020603050405020304" pitchFamily="18" charset="0"/>
                <a:cs typeface="Times New Roman" panose="02020603050405020304" pitchFamily="18" charset="0"/>
              </a:rPr>
              <a:t>Jianwen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Ruiqi</a:t>
            </a:r>
            <a:r>
              <a:rPr lang="en-US" sz="2800" dirty="0">
                <a:latin typeface="Times New Roman" panose="02020603050405020304" pitchFamily="18" charset="0"/>
                <a:cs typeface="Times New Roman" panose="02020603050405020304" pitchFamily="18" charset="0"/>
              </a:rPr>
              <a:t> Gao*, </a:t>
            </a:r>
            <a:r>
              <a:rPr lang="en-US" sz="2800" dirty="0" err="1">
                <a:latin typeface="Times New Roman" panose="02020603050405020304" pitchFamily="18" charset="0"/>
                <a:cs typeface="Times New Roman" panose="02020603050405020304" pitchFamily="18" charset="0"/>
              </a:rPr>
              <a:t>Zilong</a:t>
            </a:r>
            <a:r>
              <a:rPr lang="en-US" sz="2800" dirty="0">
                <a:latin typeface="Times New Roman" panose="02020603050405020304" pitchFamily="18" charset="0"/>
                <a:cs typeface="Times New Roman" panose="02020603050405020304" pitchFamily="18" charset="0"/>
              </a:rPr>
              <a:t> Zheng, Song-Chun Zhu, Ying </a:t>
            </a:r>
            <a:r>
              <a:rPr lang="en-US" sz="2800" dirty="0" err="1">
                <a:latin typeface="Times New Roman" panose="02020603050405020304" pitchFamily="18" charset="0"/>
                <a:cs typeface="Times New Roman" panose="02020603050405020304" pitchFamily="18" charset="0"/>
              </a:rPr>
              <a:t>Nian</a:t>
            </a:r>
            <a:r>
              <a:rPr lang="en-US" sz="2800" dirty="0">
                <a:latin typeface="Times New Roman" panose="02020603050405020304" pitchFamily="18" charset="0"/>
                <a:cs typeface="Times New Roman" panose="02020603050405020304" pitchFamily="18" charset="0"/>
              </a:rPr>
              <a:t> Wu</a:t>
            </a:r>
          </a:p>
          <a:p>
            <a:r>
              <a:rPr lang="en-US" dirty="0" err="1">
                <a:latin typeface="Times New Roman" panose="02020603050405020304" pitchFamily="18" charset="0"/>
                <a:cs typeface="Times New Roman" panose="02020603050405020304" pitchFamily="18" charset="0"/>
              </a:rPr>
              <a:t>Hikvision</a:t>
            </a:r>
            <a:r>
              <a:rPr lang="en-US" dirty="0">
                <a:latin typeface="Times New Roman" panose="02020603050405020304" pitchFamily="18" charset="0"/>
                <a:cs typeface="Times New Roman" panose="02020603050405020304" pitchFamily="18" charset="0"/>
              </a:rPr>
              <a:t> Research Institute, UCLA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AAAI-2019 Oral Presentation</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52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413F08-753A-FC48-9008-E2F9D0654F10}"/>
              </a:ext>
            </a:extLst>
          </p:cNvPr>
          <p:cNvPicPr>
            <a:picLocks noChangeAspect="1"/>
          </p:cNvPicPr>
          <p:nvPr/>
        </p:nvPicPr>
        <p:blipFill>
          <a:blip r:embed="rId2"/>
          <a:stretch>
            <a:fillRect/>
          </a:stretch>
        </p:blipFill>
        <p:spPr>
          <a:xfrm>
            <a:off x="3463456" y="2922043"/>
            <a:ext cx="4720059" cy="2777045"/>
          </a:xfrm>
          <a:prstGeom prst="rect">
            <a:avLst/>
          </a:prstGeom>
        </p:spPr>
      </p:pic>
      <p:sp>
        <p:nvSpPr>
          <p:cNvPr id="14" name="TextBox 13">
            <a:extLst>
              <a:ext uri="{FF2B5EF4-FFF2-40B4-BE49-F238E27FC236}">
                <a16:creationId xmlns:a16="http://schemas.microsoft.com/office/drawing/2014/main" id="{F2B373DF-774F-4F44-9225-30C6993B8CC6}"/>
              </a:ext>
            </a:extLst>
          </p:cNvPr>
          <p:cNvSpPr txBox="1"/>
          <p:nvPr/>
        </p:nvSpPr>
        <p:spPr>
          <a:xfrm>
            <a:off x="2826419" y="5765124"/>
            <a:ext cx="6539162" cy="461665"/>
          </a:xfrm>
          <a:prstGeom prst="rect">
            <a:avLst/>
          </a:prstGeom>
          <a:noFill/>
        </p:spPr>
        <p:txBody>
          <a:bodyPr wrap="none" rtlCol="0">
            <a:spAutoFit/>
          </a:bodyPr>
          <a:lstStyle/>
          <a:p>
            <a:pPr algn="l"/>
            <a:r>
              <a:rPr lang="en-US" altLang="zh-CN" sz="2400" dirty="0"/>
              <a:t>“fooling</a:t>
            </a:r>
            <a:r>
              <a:rPr lang="zh-CN" altLang="en-US" sz="2400" dirty="0"/>
              <a:t> </a:t>
            </a:r>
            <a:r>
              <a:rPr lang="en-US" altLang="zh-CN" sz="2400" dirty="0"/>
              <a:t>rate”</a:t>
            </a:r>
            <a:r>
              <a:rPr lang="zh-CN" altLang="en-US" sz="2400" dirty="0"/>
              <a:t> </a:t>
            </a:r>
            <a:r>
              <a:rPr lang="en-US" altLang="zh-CN" sz="2400" dirty="0"/>
              <a:t>(user</a:t>
            </a:r>
            <a:r>
              <a:rPr lang="zh-CN" altLang="en-US" sz="2400" dirty="0"/>
              <a:t> </a:t>
            </a:r>
            <a:r>
              <a:rPr lang="en-US" altLang="zh-CN" sz="2400" dirty="0"/>
              <a:t>error</a:t>
            </a:r>
            <a:r>
              <a:rPr lang="zh-CN" altLang="en-US" sz="2400" dirty="0"/>
              <a:t> </a:t>
            </a:r>
            <a:r>
              <a:rPr lang="en-US" altLang="zh-CN" sz="2400" dirty="0"/>
              <a:t>rate)</a:t>
            </a:r>
            <a:r>
              <a:rPr lang="zh-CN" altLang="en-US" sz="2400" dirty="0"/>
              <a:t> </a:t>
            </a:r>
            <a:r>
              <a:rPr lang="en-US" altLang="zh-CN" sz="2400" dirty="0"/>
              <a:t>over</a:t>
            </a:r>
            <a:r>
              <a:rPr lang="zh-CN" altLang="en-US" sz="2400" dirty="0"/>
              <a:t> </a:t>
            </a:r>
            <a:r>
              <a:rPr lang="en-US" altLang="zh-CN" sz="2400" dirty="0"/>
              <a:t>exposure</a:t>
            </a:r>
            <a:r>
              <a:rPr lang="zh-CN" altLang="en-US" sz="2400" dirty="0"/>
              <a:t> </a:t>
            </a:r>
            <a:r>
              <a:rPr lang="en-US" altLang="zh-CN" sz="2400" dirty="0"/>
              <a:t>times</a:t>
            </a:r>
            <a:endParaRPr lang="en-US" sz="2400" dirty="0"/>
          </a:p>
        </p:txBody>
      </p:sp>
      <p:sp>
        <p:nvSpPr>
          <p:cNvPr id="2" name="TextBox 1">
            <a:extLst>
              <a:ext uri="{FF2B5EF4-FFF2-40B4-BE49-F238E27FC236}">
                <a16:creationId xmlns:a16="http://schemas.microsoft.com/office/drawing/2014/main" id="{7A4130B7-7C68-1E47-965A-47CB3C847979}"/>
              </a:ext>
            </a:extLst>
          </p:cNvPr>
          <p:cNvSpPr txBox="1"/>
          <p:nvPr/>
        </p:nvSpPr>
        <p:spPr>
          <a:xfrm>
            <a:off x="838200" y="1533367"/>
            <a:ext cx="10515600" cy="1200329"/>
          </a:xfrm>
          <a:prstGeom prst="rect">
            <a:avLst/>
          </a:prstGeom>
          <a:noFill/>
        </p:spPr>
        <p:txBody>
          <a:bodyPr wrap="square" rtlCol="0">
            <a:spAutoFit/>
          </a:bodyPr>
          <a:lstStyle/>
          <a:p>
            <a:pPr algn="l"/>
            <a:r>
              <a:rPr lang="en-US" altLang="zh-CN" sz="2400" dirty="0"/>
              <a:t>A</a:t>
            </a:r>
            <a:r>
              <a:rPr lang="zh-CN" altLang="en-US" sz="2400" dirty="0"/>
              <a:t> </a:t>
            </a:r>
            <a:r>
              <a:rPr lang="en-US" altLang="zh-CN" sz="2400" dirty="0"/>
              <a:t>human</a:t>
            </a:r>
            <a:r>
              <a:rPr lang="zh-CN" altLang="en-US" sz="2400" dirty="0"/>
              <a:t> </a:t>
            </a:r>
            <a:r>
              <a:rPr lang="en-US" altLang="zh-CN" sz="2400" dirty="0"/>
              <a:t>perceptual</a:t>
            </a:r>
            <a:r>
              <a:rPr lang="zh-CN" altLang="en-US" sz="2400" dirty="0"/>
              <a:t> </a:t>
            </a:r>
            <a:r>
              <a:rPr lang="en-US" altLang="zh-CN" sz="2400" dirty="0"/>
              <a:t>study</a:t>
            </a:r>
            <a:r>
              <a:rPr lang="zh-CN" altLang="en-US" sz="2400" dirty="0"/>
              <a:t> </a:t>
            </a:r>
            <a:r>
              <a:rPr lang="en-US" altLang="zh-CN" sz="2400" dirty="0"/>
              <a:t>to</a:t>
            </a:r>
            <a:r>
              <a:rPr lang="zh-CN" altLang="en-US" sz="2400" dirty="0"/>
              <a:t> </a:t>
            </a:r>
            <a:r>
              <a:rPr lang="en-US" altLang="zh-CN" sz="2400" dirty="0"/>
              <a:t>evaluate</a:t>
            </a:r>
            <a:r>
              <a:rPr lang="zh-CN" altLang="en-US" sz="2400" dirty="0"/>
              <a:t> </a:t>
            </a:r>
            <a:r>
              <a:rPr lang="en-US" altLang="zh-CN" sz="2400" dirty="0"/>
              <a:t>the</a:t>
            </a:r>
            <a:r>
              <a:rPr lang="zh-CN" altLang="en-US" sz="2400" dirty="0"/>
              <a:t> </a:t>
            </a:r>
            <a:r>
              <a:rPr lang="en-US" altLang="zh-CN" sz="2400" dirty="0"/>
              <a:t>perceived</a:t>
            </a:r>
            <a:r>
              <a:rPr lang="zh-CN" altLang="en-US" sz="2400" dirty="0"/>
              <a:t> </a:t>
            </a:r>
            <a:r>
              <a:rPr lang="en-US" altLang="zh-CN" sz="2400" dirty="0"/>
              <a:t>realism</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synthesized</a:t>
            </a:r>
            <a:r>
              <a:rPr lang="zh-CN" altLang="en-US" sz="2400" dirty="0"/>
              <a:t> </a:t>
            </a:r>
            <a:r>
              <a:rPr lang="en-US" altLang="zh-CN" sz="2400" dirty="0"/>
              <a:t>examples:</a:t>
            </a:r>
            <a:r>
              <a:rPr lang="zh-CN" altLang="en-US" sz="2400" dirty="0"/>
              <a:t> </a:t>
            </a:r>
            <a:r>
              <a:rPr lang="en-US" altLang="zh-CN" sz="2400" dirty="0"/>
              <a:t>each</a:t>
            </a:r>
            <a:r>
              <a:rPr lang="zh-CN" altLang="en-US" sz="2400" dirty="0"/>
              <a:t> </a:t>
            </a:r>
            <a:r>
              <a:rPr lang="en-US" altLang="zh-CN" sz="2400" dirty="0"/>
              <a:t>user</a:t>
            </a:r>
            <a:r>
              <a:rPr lang="zh-CN" altLang="en-US" sz="2400" dirty="0"/>
              <a:t> </a:t>
            </a:r>
            <a:r>
              <a:rPr lang="en-US" altLang="zh-CN" sz="2400" dirty="0"/>
              <a:t>is</a:t>
            </a:r>
            <a:r>
              <a:rPr lang="zh-CN" altLang="en-US" sz="2400" dirty="0"/>
              <a:t> </a:t>
            </a:r>
            <a:r>
              <a:rPr lang="en-US" altLang="zh-CN" sz="2400" dirty="0"/>
              <a:t>asked</a:t>
            </a:r>
            <a:r>
              <a:rPr lang="zh-CN" altLang="en-US" sz="2400" dirty="0"/>
              <a:t> </a:t>
            </a:r>
            <a:r>
              <a:rPr lang="en-US" altLang="zh-CN" sz="2400" dirty="0"/>
              <a:t>to</a:t>
            </a:r>
            <a:r>
              <a:rPr lang="zh-CN" altLang="en-US" sz="2400" dirty="0"/>
              <a:t> </a:t>
            </a:r>
            <a:r>
              <a:rPr lang="en-US" altLang="zh-CN" sz="2400" dirty="0"/>
              <a:t>select</a:t>
            </a:r>
            <a:r>
              <a:rPr lang="zh-CN" altLang="en-US" sz="2400" dirty="0"/>
              <a:t> </a:t>
            </a:r>
            <a:r>
              <a:rPr lang="en-US" altLang="zh-CN" sz="2400" dirty="0"/>
              <a:t>which</a:t>
            </a:r>
            <a:r>
              <a:rPr lang="zh-CN" altLang="en-US" sz="2400" dirty="0"/>
              <a:t> </a:t>
            </a:r>
            <a:r>
              <a:rPr lang="en-US" altLang="zh-CN" sz="2400" dirty="0"/>
              <a:t>one</a:t>
            </a:r>
            <a:r>
              <a:rPr lang="zh-CN" altLang="en-US" sz="2400" dirty="0"/>
              <a:t> </a:t>
            </a:r>
            <a:r>
              <a:rPr lang="en-US" altLang="zh-CN" sz="2400" dirty="0"/>
              <a:t>is</a:t>
            </a:r>
            <a:r>
              <a:rPr lang="zh-CN" altLang="en-US" sz="2400" dirty="0"/>
              <a:t> </a:t>
            </a:r>
            <a:r>
              <a:rPr lang="en-US" altLang="zh-CN" sz="2400" dirty="0"/>
              <a:t>fake</a:t>
            </a:r>
            <a:r>
              <a:rPr lang="zh-CN" altLang="en-US" sz="2400" dirty="0"/>
              <a:t> </a:t>
            </a:r>
            <a:r>
              <a:rPr lang="en-US" altLang="zh-CN" sz="2400" dirty="0"/>
              <a:t>after</a:t>
            </a:r>
            <a:r>
              <a:rPr lang="zh-CN" altLang="en-US" sz="2400" dirty="0"/>
              <a:t> </a:t>
            </a:r>
            <a:r>
              <a:rPr lang="en-US" altLang="zh-CN" sz="2400" dirty="0"/>
              <a:t>viewing</a:t>
            </a:r>
            <a:r>
              <a:rPr lang="zh-CN" altLang="en-US" sz="2400" dirty="0"/>
              <a:t> </a:t>
            </a:r>
            <a:r>
              <a:rPr lang="en-US" altLang="zh-CN" sz="2400" dirty="0"/>
              <a:t>a</a:t>
            </a:r>
            <a:r>
              <a:rPr lang="zh-CN" altLang="en-US" sz="2400" dirty="0"/>
              <a:t> </a:t>
            </a:r>
            <a:r>
              <a:rPr lang="en-US" altLang="zh-CN" sz="2400" dirty="0"/>
              <a:t>pair</a:t>
            </a:r>
            <a:r>
              <a:rPr lang="zh-CN" altLang="en-US" sz="2400" dirty="0"/>
              <a:t> </a:t>
            </a:r>
            <a:r>
              <a:rPr lang="en-US" altLang="zh-CN" sz="2400" dirty="0"/>
              <a:t>of</a:t>
            </a:r>
            <a:r>
              <a:rPr lang="zh-CN" altLang="en-US" sz="2400" dirty="0"/>
              <a:t> </a:t>
            </a:r>
            <a:r>
              <a:rPr lang="en-US" altLang="zh-CN" sz="2400" dirty="0"/>
              <a:t>synthesized</a:t>
            </a:r>
            <a:r>
              <a:rPr lang="zh-CN" altLang="en-US" sz="2400" dirty="0"/>
              <a:t> </a:t>
            </a:r>
            <a:r>
              <a:rPr lang="en-US" altLang="zh-CN" sz="2400" dirty="0"/>
              <a:t>and</a:t>
            </a:r>
            <a:r>
              <a:rPr lang="zh-CN" altLang="en-US" sz="2400" dirty="0"/>
              <a:t> </a:t>
            </a:r>
            <a:r>
              <a:rPr lang="en-US" altLang="zh-CN" sz="2400" dirty="0"/>
              <a:t>real</a:t>
            </a:r>
            <a:r>
              <a:rPr lang="zh-CN" altLang="en-US" sz="2400" dirty="0"/>
              <a:t> </a:t>
            </a:r>
            <a:r>
              <a:rPr lang="en-US" altLang="zh-CN" sz="2400" dirty="0"/>
              <a:t>dynamic</a:t>
            </a:r>
            <a:r>
              <a:rPr lang="zh-CN" altLang="en-US" sz="2400" dirty="0"/>
              <a:t> </a:t>
            </a:r>
            <a:r>
              <a:rPr lang="en-US" altLang="zh-CN" sz="2400" dirty="0"/>
              <a:t>textures.</a:t>
            </a:r>
            <a:r>
              <a:rPr lang="zh-CN" altLang="en-US" sz="2400" dirty="0"/>
              <a:t> </a:t>
            </a:r>
            <a:endParaRPr lang="en-US" sz="2400" dirty="0"/>
          </a:p>
        </p:txBody>
      </p:sp>
      <p:sp>
        <p:nvSpPr>
          <p:cNvPr id="5" name="Title 1">
            <a:extLst>
              <a:ext uri="{FF2B5EF4-FFF2-40B4-BE49-F238E27FC236}">
                <a16:creationId xmlns:a16="http://schemas.microsoft.com/office/drawing/2014/main" id="{ECC40291-2821-4D8A-B5E7-31A9FB43A41D}"/>
              </a:ext>
            </a:extLst>
          </p:cNvPr>
          <p:cNvSpPr>
            <a:spLocks noGrp="1"/>
          </p:cNvSpPr>
          <p:nvPr>
            <p:ph type="title"/>
          </p:nvPr>
        </p:nvSpPr>
        <p:spPr>
          <a:xfrm>
            <a:off x="838200" y="365125"/>
            <a:ext cx="10515600" cy="1325563"/>
          </a:xfrm>
        </p:spPr>
        <p:txBody>
          <a:bodyPr/>
          <a:lstStyle/>
          <a:p>
            <a:r>
              <a:rPr lang="en-US" dirty="0">
                <a:latin typeface="Times New Roman" panose="02020603050405020304" pitchFamily="18" charset="0"/>
                <a:cs typeface="Times New Roman" panose="02020603050405020304" pitchFamily="18" charset="0"/>
              </a:rPr>
              <a:t>Experiment 1:</a:t>
            </a:r>
            <a:r>
              <a:rPr lang="en-US" sz="3600" dirty="0">
                <a:latin typeface="Times New Roman" panose="02020603050405020304" pitchFamily="18" charset="0"/>
                <a:cs typeface="Times New Roman" panose="02020603050405020304" pitchFamily="18" charset="0"/>
              </a:rPr>
              <a:t> learning to generate dynamic textures</a:t>
            </a:r>
          </a:p>
        </p:txBody>
      </p:sp>
    </p:spTree>
    <p:extLst>
      <p:ext uri="{BB962C8B-B14F-4D97-AF65-F5344CB8AC3E}">
        <p14:creationId xmlns:p14="http://schemas.microsoft.com/office/powerpoint/2010/main" val="119306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714" y="40246"/>
            <a:ext cx="10515600" cy="1325563"/>
          </a:xfrm>
        </p:spPr>
        <p:txBody>
          <a:bodyPr/>
          <a:lstStyle/>
          <a:p>
            <a:r>
              <a:rPr lang="en-US" dirty="0">
                <a:latin typeface="Times New Roman" panose="02020603050405020304" pitchFamily="18" charset="0"/>
                <a:cs typeface="Times New Roman" panose="02020603050405020304" pitchFamily="18" charset="0"/>
              </a:rPr>
              <a:t>Experiment 2:</a:t>
            </a:r>
            <a:r>
              <a:rPr lang="en-US" sz="3600" dirty="0">
                <a:latin typeface="Times New Roman" panose="02020603050405020304" pitchFamily="18" charset="0"/>
                <a:cs typeface="Times New Roman" panose="02020603050405020304" pitchFamily="18" charset="0"/>
              </a:rPr>
              <a:t> learning to generate action sequences</a:t>
            </a:r>
          </a:p>
        </p:txBody>
      </p:sp>
      <p:sp>
        <p:nvSpPr>
          <p:cNvPr id="3" name="Content Placeholder 2"/>
          <p:cNvSpPr>
            <a:spLocks noGrp="1"/>
          </p:cNvSpPr>
          <p:nvPr>
            <p:ph idx="1"/>
          </p:nvPr>
        </p:nvSpPr>
        <p:spPr>
          <a:xfrm>
            <a:off x="833714" y="1132260"/>
            <a:ext cx="10515600" cy="1229659"/>
          </a:xfrm>
        </p:spPr>
        <p:txBody>
          <a:bodyPr>
            <a:noAutofit/>
          </a:bodyPr>
          <a:lstStyle/>
          <a:p>
            <a:pPr marL="0" indent="0">
              <a:buNone/>
            </a:pPr>
            <a:r>
              <a:rPr lang="en-US" altLang="zh-CN" sz="2200" dirty="0"/>
              <a:t>Learn</a:t>
            </a:r>
            <a:r>
              <a:rPr lang="zh-CN" altLang="en-US" sz="2200" dirty="0"/>
              <a:t> </a:t>
            </a:r>
            <a:r>
              <a:rPr lang="en-US" altLang="zh-CN" sz="2200" dirty="0"/>
              <a:t>the</a:t>
            </a:r>
            <a:r>
              <a:rPr lang="zh-CN" altLang="en-US" sz="2200" dirty="0"/>
              <a:t> </a:t>
            </a:r>
            <a:r>
              <a:rPr lang="en-US" altLang="zh-CN" sz="2200" dirty="0"/>
              <a:t>model</a:t>
            </a:r>
            <a:r>
              <a:rPr lang="zh-CN" altLang="en-US" sz="2200" dirty="0"/>
              <a:t> </a:t>
            </a:r>
            <a:r>
              <a:rPr lang="en-US" altLang="zh-CN" sz="2200" dirty="0"/>
              <a:t>from</a:t>
            </a:r>
            <a:r>
              <a:rPr lang="zh-CN" altLang="en-US" sz="2200" dirty="0"/>
              <a:t> </a:t>
            </a:r>
            <a:r>
              <a:rPr lang="en-US" altLang="zh-CN" sz="2200" dirty="0"/>
              <a:t>multiple</a:t>
            </a:r>
            <a:r>
              <a:rPr lang="zh-CN" altLang="en-US" sz="2200" dirty="0"/>
              <a:t> </a:t>
            </a:r>
            <a:r>
              <a:rPr lang="en-US" altLang="zh-CN" sz="2200" dirty="0"/>
              <a:t>examples</a:t>
            </a:r>
            <a:r>
              <a:rPr lang="zh-CN" altLang="en-US" sz="2200" dirty="0"/>
              <a:t> </a:t>
            </a:r>
            <a:r>
              <a:rPr lang="en-US" altLang="zh-CN" sz="2200" dirty="0"/>
              <a:t>with</a:t>
            </a:r>
            <a:r>
              <a:rPr lang="zh-CN" altLang="en-US" sz="2200" dirty="0"/>
              <a:t> </a:t>
            </a:r>
            <a:r>
              <a:rPr lang="en-US" altLang="zh-CN" sz="2200" dirty="0"/>
              <a:t>different</a:t>
            </a:r>
            <a:r>
              <a:rPr lang="zh-CN" altLang="en-US" sz="2200" dirty="0"/>
              <a:t> </a:t>
            </a:r>
            <a:r>
              <a:rPr lang="en-US" altLang="zh-CN" sz="2200" dirty="0"/>
              <a:t>appearances.</a:t>
            </a:r>
            <a:r>
              <a:rPr lang="zh-CN" altLang="en-US" sz="2200" dirty="0"/>
              <a:t> </a:t>
            </a:r>
            <a:r>
              <a:rPr lang="en-US" altLang="zh-CN" sz="2200" dirty="0"/>
              <a:t>A</a:t>
            </a:r>
            <a:r>
              <a:rPr lang="zh-CN" altLang="en-US" sz="2200" dirty="0"/>
              <a:t> </a:t>
            </a:r>
            <a:r>
              <a:rPr lang="en-US" altLang="zh-CN" sz="2200" dirty="0"/>
              <a:t>single</a:t>
            </a:r>
            <a:r>
              <a:rPr lang="zh-CN" altLang="en-US" sz="2200" dirty="0"/>
              <a:t> </a:t>
            </a:r>
            <a:r>
              <a:rPr lang="en-US" altLang="zh-CN" sz="2200" dirty="0"/>
              <a:t>model</a:t>
            </a:r>
            <a:r>
              <a:rPr lang="zh-CN" altLang="en-US" sz="2200" dirty="0"/>
              <a:t> </a:t>
            </a:r>
            <a:r>
              <a:rPr lang="en-US" altLang="zh-CN" sz="2200" dirty="0"/>
              <a:t>is</a:t>
            </a:r>
            <a:r>
              <a:rPr lang="zh-CN" altLang="en-US" sz="2200" dirty="0"/>
              <a:t> </a:t>
            </a:r>
            <a:r>
              <a:rPr lang="en-US" altLang="zh-CN" sz="2200" dirty="0"/>
              <a:t>trained</a:t>
            </a:r>
            <a:r>
              <a:rPr lang="zh-CN" altLang="en-US" sz="2200" dirty="0"/>
              <a:t> </a:t>
            </a:r>
            <a:r>
              <a:rPr lang="en-US" altLang="zh-CN" sz="2200" dirty="0"/>
              <a:t>on</a:t>
            </a:r>
            <a:r>
              <a:rPr lang="zh-CN" altLang="en-US" sz="2200" dirty="0"/>
              <a:t> </a:t>
            </a:r>
            <a:r>
              <a:rPr lang="en-US" altLang="zh-CN" sz="2200" dirty="0"/>
              <a:t>the</a:t>
            </a:r>
            <a:r>
              <a:rPr lang="zh-CN" altLang="en-US" sz="2200" dirty="0"/>
              <a:t> </a:t>
            </a:r>
            <a:r>
              <a:rPr lang="en-US" altLang="zh-CN" sz="2200" dirty="0"/>
              <a:t>whole</a:t>
            </a:r>
            <a:r>
              <a:rPr lang="zh-CN" altLang="en-US" sz="2200" dirty="0"/>
              <a:t> </a:t>
            </a:r>
            <a:r>
              <a:rPr lang="en-US" altLang="zh-CN" sz="2200" dirty="0"/>
              <a:t>dataset</a:t>
            </a:r>
            <a:r>
              <a:rPr lang="zh-CN" altLang="en-US" sz="2200" dirty="0"/>
              <a:t> </a:t>
            </a:r>
            <a:r>
              <a:rPr lang="en-US" altLang="zh-CN" sz="2200" dirty="0"/>
              <a:t>without</a:t>
            </a:r>
            <a:r>
              <a:rPr lang="zh-CN" altLang="en-US" sz="2200" dirty="0"/>
              <a:t> </a:t>
            </a:r>
            <a:r>
              <a:rPr lang="en-US" altLang="zh-CN" sz="2200" dirty="0"/>
              <a:t>annotations.</a:t>
            </a:r>
            <a:r>
              <a:rPr lang="zh-CN" altLang="en-US" sz="2200" dirty="0"/>
              <a:t> </a:t>
            </a:r>
            <a:endParaRPr lang="en-US" altLang="zh-CN" sz="2200" dirty="0"/>
          </a:p>
          <a:p>
            <a:pPr marL="0" indent="0">
              <a:buNone/>
            </a:pPr>
            <a:r>
              <a:rPr lang="en-US" altLang="zh-CN" sz="2200" dirty="0"/>
              <a:t>After</a:t>
            </a:r>
            <a:r>
              <a:rPr lang="zh-CN" altLang="en-US" sz="2200" dirty="0"/>
              <a:t> </a:t>
            </a:r>
            <a:r>
              <a:rPr lang="en-US" altLang="zh-CN" sz="2200" dirty="0"/>
              <a:t>learning,</a:t>
            </a:r>
            <a:r>
              <a:rPr lang="zh-CN" altLang="en-US" sz="2200" dirty="0"/>
              <a:t> </a:t>
            </a:r>
            <a:r>
              <a:rPr lang="en-US" altLang="zh-CN" sz="2200" dirty="0"/>
              <a:t>we</a:t>
            </a:r>
            <a:r>
              <a:rPr lang="zh-CN" altLang="en-US" sz="2200" dirty="0"/>
              <a:t> </a:t>
            </a:r>
            <a:r>
              <a:rPr lang="en-US" altLang="zh-CN" sz="2200" dirty="0"/>
              <a:t>pick</a:t>
            </a:r>
            <a:r>
              <a:rPr lang="zh-CN" altLang="en-US" sz="2200" dirty="0"/>
              <a:t> </a:t>
            </a:r>
            <a:r>
              <a:rPr lang="en-US" altLang="zh-CN" sz="2200" dirty="0"/>
              <a:t>an</a:t>
            </a:r>
            <a:r>
              <a:rPr lang="zh-CN" altLang="en-US" sz="2200" dirty="0"/>
              <a:t> </a:t>
            </a:r>
            <a:r>
              <a:rPr lang="en-US" altLang="zh-CN" sz="2200" dirty="0"/>
              <a:t>appearance</a:t>
            </a:r>
            <a:r>
              <a:rPr lang="zh-CN" altLang="en-US" sz="2200" dirty="0"/>
              <a:t> </a:t>
            </a:r>
            <a:r>
              <a:rPr lang="en-US" altLang="zh-CN" sz="2200" dirty="0"/>
              <a:t>vector</a:t>
            </a:r>
            <a:r>
              <a:rPr lang="zh-CN" altLang="en-US" sz="2200" dirty="0"/>
              <a:t> </a:t>
            </a:r>
            <a:r>
              <a:rPr lang="en-US" altLang="zh-CN" sz="2200" dirty="0"/>
              <a:t>inferred</a:t>
            </a:r>
            <a:r>
              <a:rPr lang="zh-CN" altLang="en-US" sz="2200" dirty="0"/>
              <a:t> </a:t>
            </a:r>
            <a:r>
              <a:rPr lang="en-US" altLang="zh-CN" sz="2200" dirty="0"/>
              <a:t>from</a:t>
            </a:r>
            <a:r>
              <a:rPr lang="zh-CN" altLang="en-US" sz="2200" dirty="0"/>
              <a:t> </a:t>
            </a:r>
            <a:r>
              <a:rPr lang="en-US" altLang="zh-CN" sz="2200" dirty="0"/>
              <a:t>the</a:t>
            </a:r>
            <a:r>
              <a:rPr lang="zh-CN" altLang="en-US" sz="2200" dirty="0"/>
              <a:t> </a:t>
            </a:r>
            <a:r>
              <a:rPr lang="en-US" altLang="zh-CN" sz="2200" dirty="0"/>
              <a:t>observed</a:t>
            </a:r>
            <a:r>
              <a:rPr lang="zh-CN" altLang="en-US" sz="2200" dirty="0"/>
              <a:t> </a:t>
            </a:r>
            <a:r>
              <a:rPr lang="en-US" altLang="zh-CN" sz="2200" dirty="0"/>
              <a:t>video</a:t>
            </a:r>
            <a:r>
              <a:rPr lang="zh-CN" altLang="en-US" sz="2200" dirty="0"/>
              <a:t> </a:t>
            </a:r>
            <a:r>
              <a:rPr lang="en-US" altLang="zh-CN" sz="2200" dirty="0"/>
              <a:t>and</a:t>
            </a:r>
            <a:r>
              <a:rPr lang="zh-CN" altLang="en-US" sz="2200" dirty="0"/>
              <a:t> </a:t>
            </a:r>
            <a:r>
              <a:rPr lang="en-US" altLang="zh-CN" sz="2200" dirty="0"/>
              <a:t>generate</a:t>
            </a:r>
            <a:r>
              <a:rPr lang="zh-CN" altLang="en-US" sz="2200" dirty="0"/>
              <a:t> </a:t>
            </a:r>
            <a:r>
              <a:rPr lang="en-US" altLang="zh-CN" sz="2200" dirty="0"/>
              <a:t>new</a:t>
            </a:r>
            <a:r>
              <a:rPr lang="zh-CN" altLang="en-US" sz="2200" dirty="0"/>
              <a:t> </a:t>
            </a:r>
            <a:r>
              <a:rPr lang="en-US" altLang="zh-CN" sz="2200" dirty="0"/>
              <a:t>motion</a:t>
            </a:r>
            <a:r>
              <a:rPr lang="zh-CN" altLang="en-US" sz="2200" dirty="0"/>
              <a:t> </a:t>
            </a:r>
            <a:r>
              <a:rPr lang="en-US" altLang="zh-CN" sz="2200" dirty="0"/>
              <a:t>pattern:</a:t>
            </a:r>
            <a:endParaRPr lang="en-US" sz="2200" dirty="0"/>
          </a:p>
        </p:txBody>
      </p:sp>
      <p:pic>
        <p:nvPicPr>
          <p:cNvPr id="4" name="Picture 3">
            <a:extLst>
              <a:ext uri="{FF2B5EF4-FFF2-40B4-BE49-F238E27FC236}">
                <a16:creationId xmlns:a16="http://schemas.microsoft.com/office/drawing/2014/main" id="{89387EFD-31F4-0149-81A9-BA85E4759821}"/>
              </a:ext>
            </a:extLst>
          </p:cNvPr>
          <p:cNvPicPr>
            <a:picLocks noChangeAspect="1"/>
          </p:cNvPicPr>
          <p:nvPr/>
        </p:nvPicPr>
        <p:blipFill>
          <a:blip r:embed="rId2"/>
          <a:stretch>
            <a:fillRect/>
          </a:stretch>
        </p:blipFill>
        <p:spPr>
          <a:xfrm>
            <a:off x="910792" y="2501619"/>
            <a:ext cx="5095563" cy="4087159"/>
          </a:xfrm>
          <a:prstGeom prst="rect">
            <a:avLst/>
          </a:prstGeom>
        </p:spPr>
      </p:pic>
      <p:pic>
        <p:nvPicPr>
          <p:cNvPr id="5" name="Picture 4">
            <a:extLst>
              <a:ext uri="{FF2B5EF4-FFF2-40B4-BE49-F238E27FC236}">
                <a16:creationId xmlns:a16="http://schemas.microsoft.com/office/drawing/2014/main" id="{7ECB9223-0F0E-C048-83D7-B2A524F61D0A}"/>
              </a:ext>
            </a:extLst>
          </p:cNvPr>
          <p:cNvPicPr>
            <a:picLocks noChangeAspect="1"/>
          </p:cNvPicPr>
          <p:nvPr/>
        </p:nvPicPr>
        <p:blipFill>
          <a:blip r:embed="rId3"/>
          <a:stretch>
            <a:fillRect/>
          </a:stretch>
        </p:blipFill>
        <p:spPr>
          <a:xfrm>
            <a:off x="6239432" y="2519548"/>
            <a:ext cx="5109882" cy="4098644"/>
          </a:xfrm>
          <a:prstGeom prst="rect">
            <a:avLst/>
          </a:prstGeom>
        </p:spPr>
      </p:pic>
    </p:spTree>
    <p:extLst>
      <p:ext uri="{BB962C8B-B14F-4D97-AF65-F5344CB8AC3E}">
        <p14:creationId xmlns:p14="http://schemas.microsoft.com/office/powerpoint/2010/main" val="3647168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2:</a:t>
            </a:r>
            <a:r>
              <a:rPr lang="en-US" sz="3600" dirty="0">
                <a:latin typeface="Times New Roman" panose="02020603050405020304" pitchFamily="18" charset="0"/>
                <a:cs typeface="Times New Roman" panose="02020603050405020304" pitchFamily="18" charset="0"/>
              </a:rPr>
              <a:t> learning to generate action sequences</a:t>
            </a:r>
          </a:p>
        </p:txBody>
      </p:sp>
      <p:pic>
        <p:nvPicPr>
          <p:cNvPr id="10" name="Picture 9">
            <a:extLst>
              <a:ext uri="{FF2B5EF4-FFF2-40B4-BE49-F238E27FC236}">
                <a16:creationId xmlns:a16="http://schemas.microsoft.com/office/drawing/2014/main" id="{3B2315AB-5310-CD4C-8F5D-1E1F60A7FDB2}"/>
              </a:ext>
            </a:extLst>
          </p:cNvPr>
          <p:cNvPicPr>
            <a:picLocks noChangeAspect="1"/>
          </p:cNvPicPr>
          <p:nvPr/>
        </p:nvPicPr>
        <p:blipFill>
          <a:blip r:embed="rId2"/>
          <a:stretch>
            <a:fillRect/>
          </a:stretch>
        </p:blipFill>
        <p:spPr>
          <a:xfrm>
            <a:off x="838200" y="2284133"/>
            <a:ext cx="5366618" cy="2306543"/>
          </a:xfrm>
          <a:prstGeom prst="rect">
            <a:avLst/>
          </a:prstGeom>
        </p:spPr>
      </p:pic>
      <p:pic>
        <p:nvPicPr>
          <p:cNvPr id="11" name="Picture 10">
            <a:extLst>
              <a:ext uri="{FF2B5EF4-FFF2-40B4-BE49-F238E27FC236}">
                <a16:creationId xmlns:a16="http://schemas.microsoft.com/office/drawing/2014/main" id="{93785979-E4E9-054F-A5CA-CE39C751F284}"/>
              </a:ext>
            </a:extLst>
          </p:cNvPr>
          <p:cNvPicPr>
            <a:picLocks noChangeAspect="1"/>
          </p:cNvPicPr>
          <p:nvPr/>
        </p:nvPicPr>
        <p:blipFill>
          <a:blip r:embed="rId3"/>
          <a:stretch>
            <a:fillRect/>
          </a:stretch>
        </p:blipFill>
        <p:spPr>
          <a:xfrm>
            <a:off x="6204818" y="2284133"/>
            <a:ext cx="5273982" cy="2288709"/>
          </a:xfrm>
          <a:prstGeom prst="rect">
            <a:avLst/>
          </a:prstGeom>
        </p:spPr>
      </p:pic>
      <p:sp>
        <p:nvSpPr>
          <p:cNvPr id="12" name="TextBox 11">
            <a:extLst>
              <a:ext uri="{FF2B5EF4-FFF2-40B4-BE49-F238E27FC236}">
                <a16:creationId xmlns:a16="http://schemas.microsoft.com/office/drawing/2014/main" id="{F228E49E-DC7F-E74E-9AC8-C76BDE98DA6F}"/>
              </a:ext>
            </a:extLst>
          </p:cNvPr>
          <p:cNvSpPr txBox="1"/>
          <p:nvPr/>
        </p:nvSpPr>
        <p:spPr>
          <a:xfrm>
            <a:off x="838201" y="1584959"/>
            <a:ext cx="10640600" cy="830997"/>
          </a:xfrm>
          <a:prstGeom prst="rect">
            <a:avLst/>
          </a:prstGeom>
          <a:noFill/>
        </p:spPr>
        <p:txBody>
          <a:bodyPr wrap="square" rtlCol="0">
            <a:spAutoFit/>
          </a:bodyPr>
          <a:lstStyle/>
          <a:p>
            <a:pPr algn="l"/>
            <a:r>
              <a:rPr lang="en-US" altLang="zh-CN" sz="2400" dirty="0"/>
              <a:t>Video</a:t>
            </a:r>
            <a:r>
              <a:rPr lang="zh-CN" altLang="en-US" sz="2400" dirty="0"/>
              <a:t> </a:t>
            </a:r>
            <a:r>
              <a:rPr lang="en-US" altLang="zh-CN" sz="2400" dirty="0"/>
              <a:t>interpolation</a:t>
            </a:r>
            <a:r>
              <a:rPr lang="zh-CN" altLang="en-US" sz="2400" dirty="0"/>
              <a:t> </a:t>
            </a:r>
            <a:r>
              <a:rPr lang="en-US" altLang="zh-CN" sz="2400" dirty="0"/>
              <a:t>by</a:t>
            </a:r>
            <a:r>
              <a:rPr lang="zh-CN" altLang="en-US" sz="2400" dirty="0"/>
              <a:t> </a:t>
            </a:r>
            <a:r>
              <a:rPr lang="en-US" altLang="zh-CN" sz="2400" dirty="0"/>
              <a:t>interpolating</a:t>
            </a:r>
            <a:r>
              <a:rPr lang="zh-CN" altLang="en-US" sz="2400" dirty="0"/>
              <a:t> </a:t>
            </a:r>
            <a:r>
              <a:rPr lang="en-US" altLang="zh-CN" sz="2400" dirty="0"/>
              <a:t>between</a:t>
            </a:r>
            <a:r>
              <a:rPr lang="zh-CN" altLang="en-US" sz="2400" dirty="0"/>
              <a:t> </a:t>
            </a:r>
            <a:r>
              <a:rPr lang="en-US" altLang="zh-CN" sz="2400" dirty="0"/>
              <a:t>appearance</a:t>
            </a:r>
            <a:r>
              <a:rPr lang="zh-CN" altLang="en-US" sz="2400" dirty="0"/>
              <a:t> </a:t>
            </a:r>
            <a:r>
              <a:rPr lang="en-US" altLang="zh-CN" sz="2400" dirty="0"/>
              <a:t>latent</a:t>
            </a:r>
            <a:r>
              <a:rPr lang="zh-CN" altLang="en-US" sz="2400" dirty="0"/>
              <a:t> </a:t>
            </a:r>
            <a:r>
              <a:rPr lang="en-US" altLang="zh-CN" sz="2400" dirty="0"/>
              <a:t>vectors</a:t>
            </a:r>
            <a:r>
              <a:rPr lang="zh-CN" altLang="en-US" sz="2400" dirty="0"/>
              <a:t> </a:t>
            </a:r>
            <a:r>
              <a:rPr lang="en-US" altLang="zh-CN" sz="2400" dirty="0"/>
              <a:t>of</a:t>
            </a:r>
            <a:r>
              <a:rPr lang="zh-CN" altLang="en-US" sz="2400" dirty="0"/>
              <a:t> </a:t>
            </a:r>
            <a:r>
              <a:rPr lang="en-US" altLang="zh-CN" sz="2400" dirty="0"/>
              <a:t>videos</a:t>
            </a:r>
            <a:r>
              <a:rPr lang="zh-CN" altLang="en-US" sz="2400" dirty="0"/>
              <a:t> </a:t>
            </a:r>
            <a:r>
              <a:rPr lang="en-US" altLang="zh-CN" sz="2400" dirty="0"/>
              <a:t>at</a:t>
            </a:r>
            <a:r>
              <a:rPr lang="zh-CN" altLang="en-US" sz="2400" dirty="0"/>
              <a:t> </a:t>
            </a:r>
            <a:r>
              <a:rPr lang="en-US" altLang="zh-CN" sz="2400" dirty="0"/>
              <a:t>the</a:t>
            </a:r>
            <a:r>
              <a:rPr lang="zh-CN" altLang="en-US" sz="2400" dirty="0"/>
              <a:t> </a:t>
            </a:r>
            <a:r>
              <a:rPr lang="en-US" altLang="zh-CN" sz="2400" dirty="0"/>
              <a:t>two</a:t>
            </a:r>
            <a:r>
              <a:rPr lang="zh-CN" altLang="en-US" sz="2400" dirty="0"/>
              <a:t> </a:t>
            </a:r>
            <a:r>
              <a:rPr lang="en-US" altLang="zh-CN" sz="2400" dirty="0"/>
              <a:t>ends.</a:t>
            </a:r>
            <a:r>
              <a:rPr lang="zh-CN" altLang="en-US" sz="2400" dirty="0"/>
              <a:t> </a:t>
            </a:r>
            <a:endParaRPr lang="en-US" sz="2400" dirty="0"/>
          </a:p>
        </p:txBody>
      </p:sp>
      <p:pic>
        <p:nvPicPr>
          <p:cNvPr id="13" name="Picture 12">
            <a:extLst>
              <a:ext uri="{FF2B5EF4-FFF2-40B4-BE49-F238E27FC236}">
                <a16:creationId xmlns:a16="http://schemas.microsoft.com/office/drawing/2014/main" id="{33AF31B8-A352-534B-B06E-96D97C5CCA5D}"/>
              </a:ext>
            </a:extLst>
          </p:cNvPr>
          <p:cNvPicPr>
            <a:picLocks noChangeAspect="1"/>
          </p:cNvPicPr>
          <p:nvPr/>
        </p:nvPicPr>
        <p:blipFill rotWithShape="1">
          <a:blip r:embed="rId4"/>
          <a:srcRect t="40300"/>
          <a:stretch/>
        </p:blipFill>
        <p:spPr>
          <a:xfrm>
            <a:off x="2085776" y="5500615"/>
            <a:ext cx="7988300" cy="1015979"/>
          </a:xfrm>
          <a:prstGeom prst="rect">
            <a:avLst/>
          </a:prstGeom>
        </p:spPr>
      </p:pic>
      <p:sp>
        <p:nvSpPr>
          <p:cNvPr id="7" name="TextBox 6">
            <a:extLst>
              <a:ext uri="{FF2B5EF4-FFF2-40B4-BE49-F238E27FC236}">
                <a16:creationId xmlns:a16="http://schemas.microsoft.com/office/drawing/2014/main" id="{B53D29D7-C270-CC4F-A748-7DDDD02F0A51}"/>
              </a:ext>
            </a:extLst>
          </p:cNvPr>
          <p:cNvSpPr txBox="1"/>
          <p:nvPr/>
        </p:nvSpPr>
        <p:spPr>
          <a:xfrm>
            <a:off x="850900" y="4679576"/>
            <a:ext cx="10640600" cy="830997"/>
          </a:xfrm>
          <a:prstGeom prst="rect">
            <a:avLst/>
          </a:prstGeom>
          <a:noFill/>
        </p:spPr>
        <p:txBody>
          <a:bodyPr wrap="square" rtlCol="0">
            <a:spAutoFit/>
          </a:bodyPr>
          <a:lstStyle/>
          <a:p>
            <a:pPr algn="l"/>
            <a:r>
              <a:rPr lang="en-US" altLang="zh-CN" sz="2400" dirty="0"/>
              <a:t>Train</a:t>
            </a:r>
            <a:r>
              <a:rPr lang="zh-CN" altLang="en-US" sz="2400" dirty="0"/>
              <a:t> </a:t>
            </a:r>
            <a:r>
              <a:rPr lang="en-US" altLang="zh-CN" sz="2400" dirty="0"/>
              <a:t>on</a:t>
            </a:r>
            <a:r>
              <a:rPr lang="zh-CN" altLang="en-US" sz="2400" dirty="0"/>
              <a:t> </a:t>
            </a:r>
            <a:r>
              <a:rPr lang="en-US" altLang="zh-CN" sz="2400" dirty="0"/>
              <a:t>9</a:t>
            </a:r>
            <a:r>
              <a:rPr lang="zh-CN" altLang="en-US" sz="2400" dirty="0"/>
              <a:t> </a:t>
            </a:r>
            <a:r>
              <a:rPr lang="en-US" altLang="zh-CN" sz="2400" dirty="0"/>
              <a:t>categories</a:t>
            </a:r>
            <a:r>
              <a:rPr lang="zh-CN" altLang="en-US" sz="2400" dirty="0"/>
              <a:t> </a:t>
            </a:r>
            <a:r>
              <a:rPr lang="en-US" altLang="zh-CN" sz="2400" dirty="0"/>
              <a:t>of</a:t>
            </a:r>
            <a:r>
              <a:rPr lang="zh-CN" altLang="en-US" sz="2400" dirty="0"/>
              <a:t> </a:t>
            </a:r>
            <a:r>
              <a:rPr lang="en-US" altLang="zh-CN" sz="2400" dirty="0"/>
              <a:t>videos</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UCF101</a:t>
            </a:r>
            <a:r>
              <a:rPr lang="zh-CN" altLang="en-US" sz="2400" dirty="0"/>
              <a:t> </a:t>
            </a:r>
            <a:r>
              <a:rPr lang="en-US" altLang="zh-CN" sz="2400" dirty="0"/>
              <a:t>database</a:t>
            </a:r>
            <a:r>
              <a:rPr lang="zh-CN" altLang="en-US" sz="2400" dirty="0"/>
              <a:t> </a:t>
            </a:r>
            <a:r>
              <a:rPr lang="en-US" altLang="zh-CN" sz="2400" dirty="0"/>
              <a:t>and</a:t>
            </a:r>
            <a:r>
              <a:rPr lang="zh-CN" altLang="en-US" sz="2400" dirty="0"/>
              <a:t> </a:t>
            </a:r>
            <a:r>
              <a:rPr lang="en-US" altLang="zh-CN" sz="2400" dirty="0"/>
              <a:t>compute</a:t>
            </a:r>
            <a:r>
              <a:rPr lang="zh-CN" altLang="en-US" sz="2400" dirty="0"/>
              <a:t> </a:t>
            </a:r>
            <a:r>
              <a:rPr lang="en-US" altLang="zh-CN" sz="2400" dirty="0"/>
              <a:t>the</a:t>
            </a:r>
            <a:r>
              <a:rPr lang="zh-CN" altLang="en-US" sz="2400" dirty="0"/>
              <a:t> </a:t>
            </a:r>
            <a:r>
              <a:rPr lang="en-US" altLang="zh-CN" sz="2400" dirty="0"/>
              <a:t>inception</a:t>
            </a:r>
            <a:r>
              <a:rPr lang="zh-CN" altLang="en-US" sz="2400" dirty="0"/>
              <a:t> </a:t>
            </a:r>
            <a:r>
              <a:rPr lang="en-US" altLang="zh-CN" sz="2400" dirty="0"/>
              <a:t>score.</a:t>
            </a:r>
            <a:r>
              <a:rPr lang="zh-CN" altLang="en-US" sz="2400" dirty="0"/>
              <a:t> </a:t>
            </a:r>
            <a:endParaRPr lang="en-US" sz="2400" dirty="0"/>
          </a:p>
        </p:txBody>
      </p:sp>
    </p:spTree>
    <p:extLst>
      <p:ext uri="{BB962C8B-B14F-4D97-AF65-F5344CB8AC3E}">
        <p14:creationId xmlns:p14="http://schemas.microsoft.com/office/powerpoint/2010/main" val="324639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2:</a:t>
            </a:r>
            <a:r>
              <a:rPr lang="en-US" sz="3600" dirty="0">
                <a:latin typeface="Times New Roman" panose="02020603050405020304" pitchFamily="18" charset="0"/>
                <a:cs typeface="Times New Roman" panose="02020603050405020304" pitchFamily="18" charset="0"/>
              </a:rPr>
              <a:t> learning to generate action sequences</a:t>
            </a:r>
          </a:p>
        </p:txBody>
      </p:sp>
      <p:sp>
        <p:nvSpPr>
          <p:cNvPr id="12" name="TextBox 11">
            <a:extLst>
              <a:ext uri="{FF2B5EF4-FFF2-40B4-BE49-F238E27FC236}">
                <a16:creationId xmlns:a16="http://schemas.microsoft.com/office/drawing/2014/main" id="{F228E49E-DC7F-E74E-9AC8-C76BDE98DA6F}"/>
              </a:ext>
            </a:extLst>
          </p:cNvPr>
          <p:cNvSpPr txBox="1"/>
          <p:nvPr/>
        </p:nvSpPr>
        <p:spPr>
          <a:xfrm>
            <a:off x="838201" y="1584959"/>
            <a:ext cx="10640600" cy="830997"/>
          </a:xfrm>
          <a:prstGeom prst="rect">
            <a:avLst/>
          </a:prstGeom>
          <a:noFill/>
        </p:spPr>
        <p:txBody>
          <a:bodyPr wrap="square" rtlCol="0">
            <a:spAutoFit/>
          </a:bodyPr>
          <a:lstStyle/>
          <a:p>
            <a:pPr algn="l"/>
            <a:r>
              <a:rPr lang="en-US" altLang="zh-CN" sz="2400" dirty="0"/>
              <a:t>Video</a:t>
            </a:r>
            <a:r>
              <a:rPr lang="zh-CN" altLang="en-US" sz="2400" dirty="0"/>
              <a:t> </a:t>
            </a:r>
            <a:r>
              <a:rPr lang="en-US" altLang="zh-CN" sz="2400" dirty="0"/>
              <a:t>interpolation</a:t>
            </a:r>
            <a:r>
              <a:rPr lang="zh-CN" altLang="en-US" sz="2400" dirty="0"/>
              <a:t> </a:t>
            </a:r>
            <a:r>
              <a:rPr lang="en-US" altLang="zh-CN" sz="2400" dirty="0"/>
              <a:t>by</a:t>
            </a:r>
            <a:r>
              <a:rPr lang="zh-CN" altLang="en-US" sz="2400" dirty="0"/>
              <a:t> </a:t>
            </a:r>
            <a:r>
              <a:rPr lang="en-US" altLang="zh-CN" sz="2400" dirty="0"/>
              <a:t>interpolating</a:t>
            </a:r>
            <a:r>
              <a:rPr lang="zh-CN" altLang="en-US" sz="2400" dirty="0"/>
              <a:t> </a:t>
            </a:r>
            <a:r>
              <a:rPr lang="en-US" altLang="zh-CN" sz="2400" dirty="0"/>
              <a:t>between</a:t>
            </a:r>
            <a:r>
              <a:rPr lang="zh-CN" altLang="en-US" sz="2400" dirty="0"/>
              <a:t> </a:t>
            </a:r>
            <a:r>
              <a:rPr lang="en-US" altLang="zh-CN" sz="2400" dirty="0"/>
              <a:t>appearance</a:t>
            </a:r>
            <a:r>
              <a:rPr lang="zh-CN" altLang="en-US" sz="2400" dirty="0"/>
              <a:t> </a:t>
            </a:r>
            <a:r>
              <a:rPr lang="en-US" altLang="zh-CN" sz="2400" dirty="0"/>
              <a:t>latent</a:t>
            </a:r>
            <a:r>
              <a:rPr lang="zh-CN" altLang="en-US" sz="2400" dirty="0"/>
              <a:t> </a:t>
            </a:r>
            <a:r>
              <a:rPr lang="en-US" altLang="zh-CN" sz="2400" dirty="0"/>
              <a:t>vectors</a:t>
            </a:r>
            <a:r>
              <a:rPr lang="zh-CN" altLang="en-US" sz="2400" dirty="0"/>
              <a:t> </a:t>
            </a:r>
            <a:r>
              <a:rPr lang="en-US" altLang="zh-CN" sz="2400" dirty="0"/>
              <a:t>of</a:t>
            </a:r>
            <a:r>
              <a:rPr lang="zh-CN" altLang="en-US" sz="2400" dirty="0"/>
              <a:t> </a:t>
            </a:r>
            <a:r>
              <a:rPr lang="en-US" altLang="zh-CN" sz="2400" dirty="0"/>
              <a:t>videos</a:t>
            </a:r>
            <a:r>
              <a:rPr lang="zh-CN" altLang="en-US" sz="2400" dirty="0"/>
              <a:t> </a:t>
            </a:r>
            <a:r>
              <a:rPr lang="en-US" altLang="zh-CN" sz="2400" dirty="0"/>
              <a:t>at</a:t>
            </a:r>
            <a:r>
              <a:rPr lang="zh-CN" altLang="en-US" sz="2400" dirty="0"/>
              <a:t> </a:t>
            </a:r>
            <a:r>
              <a:rPr lang="en-US" altLang="zh-CN" sz="2400" dirty="0"/>
              <a:t>the</a:t>
            </a:r>
            <a:r>
              <a:rPr lang="zh-CN" altLang="en-US" sz="2400" dirty="0"/>
              <a:t> </a:t>
            </a:r>
            <a:r>
              <a:rPr lang="en-US" altLang="zh-CN" sz="2400" dirty="0"/>
              <a:t>two</a:t>
            </a:r>
            <a:r>
              <a:rPr lang="zh-CN" altLang="en-US" sz="2400" dirty="0"/>
              <a:t> </a:t>
            </a:r>
            <a:r>
              <a:rPr lang="en-US" altLang="zh-CN" sz="2400" dirty="0"/>
              <a:t>ends.</a:t>
            </a:r>
            <a:r>
              <a:rPr lang="zh-CN" altLang="en-US" sz="2400" dirty="0"/>
              <a:t> </a:t>
            </a:r>
            <a:endParaRPr lang="en-US" sz="2400" dirty="0"/>
          </a:p>
        </p:txBody>
      </p:sp>
      <p:pic>
        <p:nvPicPr>
          <p:cNvPr id="4" name="Picture 3" descr="A picture containing mollusk, looking&#10;&#10;Description generated with high confidence">
            <a:extLst>
              <a:ext uri="{FF2B5EF4-FFF2-40B4-BE49-F238E27FC236}">
                <a16:creationId xmlns:a16="http://schemas.microsoft.com/office/drawing/2014/main" id="{9EA7C014-FF38-4A17-BF04-B31ADC1D8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981" y="3057961"/>
            <a:ext cx="5010150" cy="1866900"/>
          </a:xfrm>
          <a:prstGeom prst="rect">
            <a:avLst/>
          </a:prstGeom>
        </p:spPr>
      </p:pic>
      <p:pic>
        <p:nvPicPr>
          <p:cNvPr id="5" name="Picture 4" descr="A close up of a flower&#10;&#10;Description generated with very high confidence">
            <a:extLst>
              <a:ext uri="{FF2B5EF4-FFF2-40B4-BE49-F238E27FC236}">
                <a16:creationId xmlns:a16="http://schemas.microsoft.com/office/drawing/2014/main" id="{47916DB1-FFDB-4EDB-8650-FB22F87A9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92" y="3057961"/>
            <a:ext cx="5010150" cy="1866900"/>
          </a:xfrm>
          <a:prstGeom prst="rect">
            <a:avLst/>
          </a:prstGeom>
        </p:spPr>
      </p:pic>
    </p:spTree>
    <p:extLst>
      <p:ext uri="{BB962C8B-B14F-4D97-AF65-F5344CB8AC3E}">
        <p14:creationId xmlns:p14="http://schemas.microsoft.com/office/powerpoint/2010/main" val="398096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118"/>
            <a:ext cx="10515600" cy="1325563"/>
          </a:xfrm>
        </p:spPr>
        <p:txBody>
          <a:bodyPr/>
          <a:lstStyle/>
          <a:p>
            <a:r>
              <a:rPr lang="en-US" dirty="0">
                <a:latin typeface="Times New Roman" panose="02020603050405020304" pitchFamily="18" charset="0"/>
                <a:cs typeface="Times New Roman" panose="02020603050405020304" pitchFamily="18" charset="0"/>
              </a:rPr>
              <a:t>Experiment 3: </a:t>
            </a:r>
            <a:r>
              <a:rPr lang="en-US" sz="3600" dirty="0">
                <a:latin typeface="Times New Roman" panose="02020603050405020304" pitchFamily="18" charset="0"/>
                <a:cs typeface="Times New Roman" panose="02020603050405020304" pitchFamily="18" charset="0"/>
              </a:rPr>
              <a:t>learning </a:t>
            </a:r>
            <a:r>
              <a:rPr lang="en-US" altLang="zh-CN" sz="3600" dirty="0">
                <a:latin typeface="Times New Roman" panose="02020603050405020304" pitchFamily="18" charset="0"/>
                <a:cs typeface="Times New Roman" panose="02020603050405020304" pitchFamily="18" charset="0"/>
              </a:rPr>
              <a:t>from</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incomplete</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data</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69814"/>
            <a:ext cx="10515600" cy="1580963"/>
          </a:xfrm>
        </p:spPr>
        <p:txBody>
          <a:bodyPr/>
          <a:lstStyle/>
          <a:p>
            <a:pPr marL="0" indent="0">
              <a:buNone/>
            </a:pPr>
            <a:r>
              <a:rPr lang="en-US" altLang="zh-CN" dirty="0"/>
              <a:t>We</a:t>
            </a:r>
            <a:r>
              <a:rPr lang="zh-CN" altLang="en-US" dirty="0"/>
              <a:t> </a:t>
            </a:r>
            <a:r>
              <a:rPr lang="en-US" altLang="zh-CN" dirty="0"/>
              <a:t>compute</a:t>
            </a:r>
            <a:r>
              <a:rPr lang="zh-CN" altLang="en-US" dirty="0"/>
              <a:t>                                       </a:t>
            </a:r>
            <a:r>
              <a:rPr lang="en-US" altLang="zh-CN" dirty="0"/>
              <a:t>by</a:t>
            </a:r>
            <a:r>
              <a:rPr lang="zh-CN" altLang="en-US" dirty="0"/>
              <a:t> </a:t>
            </a:r>
            <a:r>
              <a:rPr lang="en-US" altLang="zh-CN" dirty="0"/>
              <a:t>summing</a:t>
            </a:r>
            <a:r>
              <a:rPr lang="zh-CN" altLang="en-US" dirty="0"/>
              <a:t> </a:t>
            </a:r>
            <a:r>
              <a:rPr lang="en-US" altLang="zh-CN" dirty="0"/>
              <a:t>over</a:t>
            </a:r>
            <a:r>
              <a:rPr lang="zh-CN" altLang="en-US" dirty="0"/>
              <a:t> </a:t>
            </a:r>
            <a:r>
              <a:rPr lang="en-US" altLang="zh-CN" dirty="0"/>
              <a:t>only</a:t>
            </a:r>
            <a:r>
              <a:rPr lang="zh-CN" altLang="en-US" dirty="0"/>
              <a:t> </a:t>
            </a:r>
            <a:r>
              <a:rPr lang="en-US" altLang="zh-CN" dirty="0"/>
              <a:t>the</a:t>
            </a:r>
            <a:r>
              <a:rPr lang="zh-CN" altLang="en-US" dirty="0"/>
              <a:t> </a:t>
            </a:r>
            <a:r>
              <a:rPr lang="en-US" altLang="zh-CN" dirty="0"/>
              <a:t>visible</a:t>
            </a:r>
            <a:r>
              <a:rPr lang="zh-CN" altLang="en-US" dirty="0"/>
              <a:t> </a:t>
            </a:r>
            <a:r>
              <a:rPr lang="en-US" altLang="zh-CN" dirty="0"/>
              <a:t>pixels.</a:t>
            </a:r>
            <a:r>
              <a:rPr lang="zh-CN" altLang="en-US" dirty="0"/>
              <a:t> </a:t>
            </a:r>
            <a:r>
              <a:rPr lang="en-US" altLang="zh-CN" dirty="0"/>
              <a:t>With</a:t>
            </a:r>
            <a:r>
              <a:rPr lang="zh-CN" altLang="en-US" dirty="0"/>
              <a:t> </a:t>
            </a:r>
            <a:r>
              <a:rPr lang="en-US" altLang="zh-CN" dirty="0"/>
              <a:t>inferred</a:t>
            </a:r>
            <a:r>
              <a:rPr lang="zh-CN" altLang="en-US" dirty="0"/>
              <a:t>         </a:t>
            </a:r>
            <a:r>
              <a:rPr lang="en-US" altLang="zh-CN" dirty="0"/>
              <a:t>and</a:t>
            </a:r>
            <a:r>
              <a:rPr lang="zh-CN" altLang="en-US" dirty="0"/>
              <a:t>     </a:t>
            </a:r>
            <a:r>
              <a:rPr lang="en-US" altLang="zh-CN" dirty="0"/>
              <a:t>,</a:t>
            </a:r>
            <a:r>
              <a:rPr lang="zh-CN" altLang="en-US" dirty="0"/>
              <a:t> </a:t>
            </a:r>
            <a:r>
              <a:rPr lang="en-US" altLang="zh-CN" dirty="0"/>
              <a:t>and</a:t>
            </a:r>
            <a:r>
              <a:rPr lang="zh-CN" altLang="en-US" dirty="0"/>
              <a:t> </a:t>
            </a:r>
            <a:r>
              <a:rPr lang="en-US" altLang="zh-CN" dirty="0"/>
              <a:t>learned</a:t>
            </a:r>
            <a:r>
              <a:rPr lang="zh-CN" altLang="en-US" dirty="0"/>
              <a:t>     </a:t>
            </a:r>
            <a:r>
              <a:rPr lang="en-US" altLang="zh-CN" dirty="0"/>
              <a:t>and</a:t>
            </a:r>
            <a:r>
              <a:rPr lang="zh-CN" altLang="en-US" dirty="0"/>
              <a:t>    </a:t>
            </a:r>
            <a:r>
              <a:rPr lang="en-US" altLang="zh-CN" dirty="0"/>
              <a:t>,</a:t>
            </a:r>
            <a:r>
              <a:rPr lang="zh-CN" altLang="en-US" dirty="0"/>
              <a:t> </a:t>
            </a:r>
            <a:r>
              <a:rPr lang="en-US" altLang="zh-CN" dirty="0"/>
              <a:t>the</a:t>
            </a:r>
            <a:r>
              <a:rPr lang="zh-CN" altLang="en-US" dirty="0"/>
              <a:t> </a:t>
            </a:r>
            <a:r>
              <a:rPr lang="en-US" altLang="zh-CN" dirty="0"/>
              <a:t>occluded</a:t>
            </a:r>
            <a:r>
              <a:rPr lang="zh-CN" altLang="en-US" dirty="0"/>
              <a:t> </a:t>
            </a:r>
            <a:r>
              <a:rPr lang="en-US" altLang="zh-CN" dirty="0"/>
              <a:t>pixels</a:t>
            </a:r>
            <a:r>
              <a:rPr lang="zh-CN" altLang="en-US" dirty="0"/>
              <a:t> </a:t>
            </a:r>
            <a:r>
              <a:rPr lang="en-US" altLang="zh-CN" dirty="0"/>
              <a:t>can</a:t>
            </a:r>
            <a:r>
              <a:rPr lang="zh-CN" altLang="en-US" dirty="0"/>
              <a:t> </a:t>
            </a:r>
            <a:r>
              <a:rPr lang="en-US" altLang="zh-CN" dirty="0"/>
              <a:t>be</a:t>
            </a:r>
            <a:r>
              <a:rPr lang="zh-CN" altLang="en-US" dirty="0"/>
              <a:t> </a:t>
            </a:r>
            <a:r>
              <a:rPr lang="en-US" altLang="zh-CN" dirty="0"/>
              <a:t>recovered</a:t>
            </a:r>
            <a:r>
              <a:rPr lang="zh-CN" altLang="en-US" dirty="0"/>
              <a:t> </a:t>
            </a:r>
            <a:r>
              <a:rPr lang="en-US" altLang="zh-CN" dirty="0"/>
              <a:t>by</a:t>
            </a:r>
            <a:r>
              <a:rPr lang="zh-CN" altLang="en-US" dirty="0"/>
              <a:t>             </a:t>
            </a:r>
            <a:r>
              <a:rPr lang="en-US" altLang="zh-CN" dirty="0"/>
              <a:t>.</a:t>
            </a:r>
            <a:r>
              <a:rPr lang="zh-CN" altLang="en-US" dirty="0"/>
              <a:t> </a:t>
            </a:r>
            <a:endParaRPr lang="en-US" dirty="0"/>
          </a:p>
        </p:txBody>
      </p:sp>
      <p:pic>
        <p:nvPicPr>
          <p:cNvPr id="4" name="Picture 3">
            <a:extLst>
              <a:ext uri="{FF2B5EF4-FFF2-40B4-BE49-F238E27FC236}">
                <a16:creationId xmlns:a16="http://schemas.microsoft.com/office/drawing/2014/main" id="{204A4A49-31C9-F647-A3D5-08CCEC98DCB8}"/>
              </a:ext>
            </a:extLst>
          </p:cNvPr>
          <p:cNvPicPr>
            <a:picLocks noChangeAspect="1"/>
          </p:cNvPicPr>
          <p:nvPr/>
        </p:nvPicPr>
        <p:blipFill>
          <a:blip r:embed="rId2"/>
          <a:stretch>
            <a:fillRect/>
          </a:stretch>
        </p:blipFill>
        <p:spPr>
          <a:xfrm>
            <a:off x="2855259" y="1269814"/>
            <a:ext cx="1676400" cy="495300"/>
          </a:xfrm>
          <a:prstGeom prst="rect">
            <a:avLst/>
          </a:prstGeom>
        </p:spPr>
      </p:pic>
      <p:pic>
        <p:nvPicPr>
          <p:cNvPr id="5" name="Picture 4">
            <a:extLst>
              <a:ext uri="{FF2B5EF4-FFF2-40B4-BE49-F238E27FC236}">
                <a16:creationId xmlns:a16="http://schemas.microsoft.com/office/drawing/2014/main" id="{E6A65B3C-03C9-174D-985A-A1EA915835A6}"/>
              </a:ext>
            </a:extLst>
          </p:cNvPr>
          <p:cNvPicPr>
            <a:picLocks noChangeAspect="1"/>
          </p:cNvPicPr>
          <p:nvPr/>
        </p:nvPicPr>
        <p:blipFill>
          <a:blip r:embed="rId3"/>
          <a:stretch>
            <a:fillRect/>
          </a:stretch>
        </p:blipFill>
        <p:spPr>
          <a:xfrm>
            <a:off x="4531659" y="1315385"/>
            <a:ext cx="1308100" cy="431800"/>
          </a:xfrm>
          <a:prstGeom prst="rect">
            <a:avLst/>
          </a:prstGeom>
        </p:spPr>
      </p:pic>
      <p:pic>
        <p:nvPicPr>
          <p:cNvPr id="6" name="Picture 5">
            <a:extLst>
              <a:ext uri="{FF2B5EF4-FFF2-40B4-BE49-F238E27FC236}">
                <a16:creationId xmlns:a16="http://schemas.microsoft.com/office/drawing/2014/main" id="{53B3F716-A9F7-DB49-A1C5-3E8E8668EAD0}"/>
              </a:ext>
            </a:extLst>
          </p:cNvPr>
          <p:cNvPicPr>
            <a:picLocks noChangeAspect="1"/>
          </p:cNvPicPr>
          <p:nvPr/>
        </p:nvPicPr>
        <p:blipFill>
          <a:blip r:embed="rId4"/>
          <a:stretch>
            <a:fillRect/>
          </a:stretch>
        </p:blipFill>
        <p:spPr>
          <a:xfrm>
            <a:off x="3868272" y="1703201"/>
            <a:ext cx="609600" cy="393700"/>
          </a:xfrm>
          <a:prstGeom prst="rect">
            <a:avLst/>
          </a:prstGeom>
        </p:spPr>
      </p:pic>
      <p:pic>
        <p:nvPicPr>
          <p:cNvPr id="7" name="Picture 6">
            <a:extLst>
              <a:ext uri="{FF2B5EF4-FFF2-40B4-BE49-F238E27FC236}">
                <a16:creationId xmlns:a16="http://schemas.microsoft.com/office/drawing/2014/main" id="{A9090A19-E480-B94E-ACEE-A3EDFCDBDFCE}"/>
              </a:ext>
            </a:extLst>
          </p:cNvPr>
          <p:cNvPicPr>
            <a:picLocks noChangeAspect="1"/>
          </p:cNvPicPr>
          <p:nvPr/>
        </p:nvPicPr>
        <p:blipFill>
          <a:blip r:embed="rId5"/>
          <a:stretch>
            <a:fillRect/>
          </a:stretch>
        </p:blipFill>
        <p:spPr>
          <a:xfrm>
            <a:off x="5160685" y="1770809"/>
            <a:ext cx="330200" cy="330200"/>
          </a:xfrm>
          <a:prstGeom prst="rect">
            <a:avLst/>
          </a:prstGeom>
        </p:spPr>
      </p:pic>
      <p:pic>
        <p:nvPicPr>
          <p:cNvPr id="8" name="Picture 7">
            <a:extLst>
              <a:ext uri="{FF2B5EF4-FFF2-40B4-BE49-F238E27FC236}">
                <a16:creationId xmlns:a16="http://schemas.microsoft.com/office/drawing/2014/main" id="{18C9EB30-9584-8045-B0A2-BEFF30CAC75E}"/>
              </a:ext>
            </a:extLst>
          </p:cNvPr>
          <p:cNvPicPr>
            <a:picLocks noChangeAspect="1"/>
          </p:cNvPicPr>
          <p:nvPr/>
        </p:nvPicPr>
        <p:blipFill>
          <a:blip r:embed="rId6"/>
          <a:stretch>
            <a:fillRect/>
          </a:stretch>
        </p:blipFill>
        <p:spPr>
          <a:xfrm>
            <a:off x="7477685" y="1721130"/>
            <a:ext cx="292100" cy="368300"/>
          </a:xfrm>
          <a:prstGeom prst="rect">
            <a:avLst/>
          </a:prstGeom>
        </p:spPr>
      </p:pic>
      <p:pic>
        <p:nvPicPr>
          <p:cNvPr id="9" name="Picture 8">
            <a:extLst>
              <a:ext uri="{FF2B5EF4-FFF2-40B4-BE49-F238E27FC236}">
                <a16:creationId xmlns:a16="http://schemas.microsoft.com/office/drawing/2014/main" id="{FCA49602-BA71-A14B-8780-E65093B5D071}"/>
              </a:ext>
            </a:extLst>
          </p:cNvPr>
          <p:cNvPicPr>
            <a:picLocks noChangeAspect="1"/>
          </p:cNvPicPr>
          <p:nvPr/>
        </p:nvPicPr>
        <p:blipFill>
          <a:blip r:embed="rId7"/>
          <a:stretch>
            <a:fillRect/>
          </a:stretch>
        </p:blipFill>
        <p:spPr>
          <a:xfrm>
            <a:off x="8383123" y="1760351"/>
            <a:ext cx="292100" cy="279400"/>
          </a:xfrm>
          <a:prstGeom prst="rect">
            <a:avLst/>
          </a:prstGeom>
        </p:spPr>
      </p:pic>
      <p:pic>
        <p:nvPicPr>
          <p:cNvPr id="10" name="Picture 9">
            <a:extLst>
              <a:ext uri="{FF2B5EF4-FFF2-40B4-BE49-F238E27FC236}">
                <a16:creationId xmlns:a16="http://schemas.microsoft.com/office/drawing/2014/main" id="{B409BD0B-F2EB-334F-A7B1-2043A13E1E35}"/>
              </a:ext>
            </a:extLst>
          </p:cNvPr>
          <p:cNvPicPr>
            <a:picLocks noChangeAspect="1"/>
          </p:cNvPicPr>
          <p:nvPr/>
        </p:nvPicPr>
        <p:blipFill>
          <a:blip r:embed="rId8"/>
          <a:stretch>
            <a:fillRect/>
          </a:stretch>
        </p:blipFill>
        <p:spPr>
          <a:xfrm>
            <a:off x="4766050" y="2053572"/>
            <a:ext cx="990600" cy="431800"/>
          </a:xfrm>
          <a:prstGeom prst="rect">
            <a:avLst/>
          </a:prstGeom>
        </p:spPr>
      </p:pic>
      <p:pic>
        <p:nvPicPr>
          <p:cNvPr id="13" name="Picture 12">
            <a:extLst>
              <a:ext uri="{FF2B5EF4-FFF2-40B4-BE49-F238E27FC236}">
                <a16:creationId xmlns:a16="http://schemas.microsoft.com/office/drawing/2014/main" id="{C0F7FACB-CDDE-8142-A6D2-F0DC0561E751}"/>
              </a:ext>
            </a:extLst>
          </p:cNvPr>
          <p:cNvPicPr>
            <a:picLocks noChangeAspect="1"/>
          </p:cNvPicPr>
          <p:nvPr/>
        </p:nvPicPr>
        <p:blipFill>
          <a:blip r:embed="rId9"/>
          <a:stretch>
            <a:fillRect/>
          </a:stretch>
        </p:blipFill>
        <p:spPr>
          <a:xfrm>
            <a:off x="6970705" y="2682595"/>
            <a:ext cx="3983315" cy="3983315"/>
          </a:xfrm>
          <a:prstGeom prst="rect">
            <a:avLst/>
          </a:prstGeom>
        </p:spPr>
      </p:pic>
      <p:pic>
        <p:nvPicPr>
          <p:cNvPr id="11" name="Picture 10">
            <a:extLst>
              <a:ext uri="{FF2B5EF4-FFF2-40B4-BE49-F238E27FC236}">
                <a16:creationId xmlns:a16="http://schemas.microsoft.com/office/drawing/2014/main" id="{A79C3538-626A-4013-AEB6-559F9D944CA4}"/>
              </a:ext>
            </a:extLst>
          </p:cNvPr>
          <p:cNvPicPr>
            <a:picLocks noChangeAspect="1"/>
          </p:cNvPicPr>
          <p:nvPr/>
        </p:nvPicPr>
        <p:blipFill>
          <a:blip r:embed="rId10"/>
          <a:stretch>
            <a:fillRect/>
          </a:stretch>
        </p:blipFill>
        <p:spPr>
          <a:xfrm>
            <a:off x="1237980" y="2524897"/>
            <a:ext cx="2873819" cy="4182584"/>
          </a:xfrm>
          <a:prstGeom prst="rect">
            <a:avLst/>
          </a:prstGeom>
        </p:spPr>
      </p:pic>
      <p:pic>
        <p:nvPicPr>
          <p:cNvPr id="15" name="Picture 14" descr="A picture containing animal&#10;&#10;Description generated with very high confidence">
            <a:extLst>
              <a:ext uri="{FF2B5EF4-FFF2-40B4-BE49-F238E27FC236}">
                <a16:creationId xmlns:a16="http://schemas.microsoft.com/office/drawing/2014/main" id="{EA45019E-FE14-4816-A9AB-291179DF91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7421" y="2560549"/>
            <a:ext cx="1666829" cy="827895"/>
          </a:xfrm>
          <a:prstGeom prst="rect">
            <a:avLst/>
          </a:prstGeom>
        </p:spPr>
      </p:pic>
      <p:pic>
        <p:nvPicPr>
          <p:cNvPr id="17" name="Picture 16" descr="A picture containing tree, grass, outdoor&#10;&#10;Description generated with very high confidence">
            <a:extLst>
              <a:ext uri="{FF2B5EF4-FFF2-40B4-BE49-F238E27FC236}">
                <a16:creationId xmlns:a16="http://schemas.microsoft.com/office/drawing/2014/main" id="{B63EDF05-E33A-46F0-8D9A-9778E62346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31659" y="3646212"/>
            <a:ext cx="1666830" cy="827896"/>
          </a:xfrm>
          <a:prstGeom prst="rect">
            <a:avLst/>
          </a:prstGeom>
        </p:spPr>
      </p:pic>
      <p:pic>
        <p:nvPicPr>
          <p:cNvPr id="19" name="Picture 18">
            <a:extLst>
              <a:ext uri="{FF2B5EF4-FFF2-40B4-BE49-F238E27FC236}">
                <a16:creationId xmlns:a16="http://schemas.microsoft.com/office/drawing/2014/main" id="{1BE80224-B6D8-499A-9812-EC05DBA511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1919" y="4674252"/>
            <a:ext cx="1666828" cy="827895"/>
          </a:xfrm>
          <a:prstGeom prst="rect">
            <a:avLst/>
          </a:prstGeom>
        </p:spPr>
      </p:pic>
      <p:pic>
        <p:nvPicPr>
          <p:cNvPr id="21" name="Picture 20" descr="A flag hanging on a wall&#10;&#10;Description generated with very high confidence">
            <a:extLst>
              <a:ext uri="{FF2B5EF4-FFF2-40B4-BE49-F238E27FC236}">
                <a16:creationId xmlns:a16="http://schemas.microsoft.com/office/drawing/2014/main" id="{D383758F-F55B-4E68-98ED-A94B034B1F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6455" y="5702292"/>
            <a:ext cx="1652034" cy="820546"/>
          </a:xfrm>
          <a:prstGeom prst="rect">
            <a:avLst/>
          </a:prstGeom>
        </p:spPr>
      </p:pic>
    </p:spTree>
    <p:extLst>
      <p:ext uri="{BB962C8B-B14F-4D97-AF65-F5344CB8AC3E}">
        <p14:creationId xmlns:p14="http://schemas.microsoft.com/office/powerpoint/2010/main" val="403489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4: </a:t>
            </a:r>
            <a:r>
              <a:rPr lang="en-US" sz="3600" dirty="0">
                <a:latin typeface="Times New Roman" panose="02020603050405020304" pitchFamily="18" charset="0"/>
                <a:cs typeface="Times New Roman" panose="02020603050405020304" pitchFamily="18" charset="0"/>
              </a:rPr>
              <a:t>learning to </a:t>
            </a:r>
            <a:r>
              <a:rPr lang="en-US" sz="3600" dirty="0" err="1">
                <a:latin typeface="Times New Roman" panose="02020603050405020304" pitchFamily="18" charset="0"/>
                <a:cs typeface="Times New Roman" panose="02020603050405020304" pitchFamily="18" charset="0"/>
              </a:rPr>
              <a:t>inpaint</a:t>
            </a:r>
            <a:endParaRPr 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B063ABD-8C22-4048-BC56-B4E01B6E8DB2}"/>
              </a:ext>
            </a:extLst>
          </p:cNvPr>
          <p:cNvPicPr>
            <a:picLocks noChangeAspect="1"/>
          </p:cNvPicPr>
          <p:nvPr/>
        </p:nvPicPr>
        <p:blipFill>
          <a:blip r:embed="rId2"/>
          <a:stretch>
            <a:fillRect/>
          </a:stretch>
        </p:blipFill>
        <p:spPr>
          <a:xfrm>
            <a:off x="838200" y="2292840"/>
            <a:ext cx="4327869" cy="2863052"/>
          </a:xfrm>
          <a:prstGeom prst="rect">
            <a:avLst/>
          </a:prstGeom>
        </p:spPr>
      </p:pic>
      <p:pic>
        <p:nvPicPr>
          <p:cNvPr id="5" name="Picture 4">
            <a:extLst>
              <a:ext uri="{FF2B5EF4-FFF2-40B4-BE49-F238E27FC236}">
                <a16:creationId xmlns:a16="http://schemas.microsoft.com/office/drawing/2014/main" id="{AB70BADC-8F9D-2740-B601-CBE6BD11193C}"/>
              </a:ext>
            </a:extLst>
          </p:cNvPr>
          <p:cNvPicPr>
            <a:picLocks noChangeAspect="1"/>
          </p:cNvPicPr>
          <p:nvPr/>
        </p:nvPicPr>
        <p:blipFill>
          <a:blip r:embed="rId3"/>
          <a:stretch>
            <a:fillRect/>
          </a:stretch>
        </p:blipFill>
        <p:spPr>
          <a:xfrm>
            <a:off x="6480398" y="2292840"/>
            <a:ext cx="4308306" cy="2911822"/>
          </a:xfrm>
          <a:prstGeom prst="rect">
            <a:avLst/>
          </a:prstGeom>
        </p:spPr>
      </p:pic>
      <p:sp>
        <p:nvSpPr>
          <p:cNvPr id="7" name="TextBox 6">
            <a:extLst>
              <a:ext uri="{FF2B5EF4-FFF2-40B4-BE49-F238E27FC236}">
                <a16:creationId xmlns:a16="http://schemas.microsoft.com/office/drawing/2014/main" id="{62D33048-876C-4148-9649-BEDDA74CDC95}"/>
              </a:ext>
            </a:extLst>
          </p:cNvPr>
          <p:cNvSpPr txBox="1"/>
          <p:nvPr/>
        </p:nvSpPr>
        <p:spPr>
          <a:xfrm>
            <a:off x="838201" y="1584959"/>
            <a:ext cx="10640600" cy="830997"/>
          </a:xfrm>
          <a:prstGeom prst="rect">
            <a:avLst/>
          </a:prstGeom>
          <a:noFill/>
        </p:spPr>
        <p:txBody>
          <a:bodyPr wrap="square" rtlCol="0">
            <a:spAutoFit/>
          </a:bodyPr>
          <a:lstStyle/>
          <a:p>
            <a:pPr algn="l"/>
            <a:r>
              <a:rPr lang="en-US" altLang="zh-CN" sz="2400" dirty="0"/>
              <a:t>We</a:t>
            </a:r>
            <a:r>
              <a:rPr lang="zh-CN" altLang="en-US" sz="2400" dirty="0"/>
              <a:t> </a:t>
            </a:r>
            <a:r>
              <a:rPr lang="en-US" altLang="zh-CN" sz="2400" dirty="0"/>
              <a:t>manually</a:t>
            </a:r>
            <a:r>
              <a:rPr lang="zh-CN" altLang="en-US" sz="2400" dirty="0"/>
              <a:t> </a:t>
            </a:r>
            <a:r>
              <a:rPr lang="en-US" altLang="zh-CN" sz="2400" dirty="0"/>
              <a:t>mask</a:t>
            </a:r>
            <a:r>
              <a:rPr lang="zh-CN" altLang="en-US" sz="2400" dirty="0"/>
              <a:t> </a:t>
            </a:r>
            <a:r>
              <a:rPr lang="en-US" altLang="zh-CN" sz="2400" dirty="0"/>
              <a:t>the</a:t>
            </a:r>
            <a:r>
              <a:rPr lang="zh-CN" altLang="en-US" sz="2400" dirty="0"/>
              <a:t> </a:t>
            </a:r>
            <a:r>
              <a:rPr lang="en-US" altLang="zh-CN" sz="2400" dirty="0"/>
              <a:t>undesirable</a:t>
            </a:r>
            <a:r>
              <a:rPr lang="zh-CN" altLang="en-US" sz="2400" dirty="0"/>
              <a:t> </a:t>
            </a:r>
            <a:r>
              <a:rPr lang="en-US" altLang="zh-CN" sz="2400" dirty="0"/>
              <a:t>moving</a:t>
            </a:r>
            <a:r>
              <a:rPr lang="zh-CN" altLang="en-US" sz="2400" dirty="0"/>
              <a:t> </a:t>
            </a:r>
            <a:r>
              <a:rPr lang="en-US" altLang="zh-CN" sz="2400" dirty="0"/>
              <a:t>object</a:t>
            </a:r>
            <a:r>
              <a:rPr lang="zh-CN" altLang="en-US" sz="2400" dirty="0"/>
              <a:t> </a:t>
            </a:r>
            <a:r>
              <a:rPr lang="en-US" altLang="zh-CN" sz="2400" dirty="0"/>
              <a:t>in</a:t>
            </a:r>
            <a:r>
              <a:rPr lang="zh-CN" altLang="en-US" sz="2400" dirty="0"/>
              <a:t> </a:t>
            </a:r>
            <a:r>
              <a:rPr lang="en-US" altLang="zh-CN" sz="2400" dirty="0"/>
              <a:t>each</a:t>
            </a:r>
            <a:r>
              <a:rPr lang="zh-CN" altLang="en-US" sz="2400" dirty="0"/>
              <a:t> </a:t>
            </a:r>
            <a:r>
              <a:rPr lang="en-US" altLang="zh-CN" sz="2400" dirty="0"/>
              <a:t>frame,</a:t>
            </a:r>
            <a:r>
              <a:rPr lang="zh-CN" altLang="en-US" sz="2400" dirty="0"/>
              <a:t> </a:t>
            </a:r>
            <a:r>
              <a:rPr lang="en-US" altLang="zh-CN" sz="2400" dirty="0"/>
              <a:t>and</a:t>
            </a:r>
            <a:r>
              <a:rPr lang="zh-CN" altLang="en-US" sz="2400" dirty="0"/>
              <a:t> </a:t>
            </a:r>
            <a:r>
              <a:rPr lang="en-US" altLang="zh-CN" sz="2400" dirty="0"/>
              <a:t>learn</a:t>
            </a:r>
            <a:r>
              <a:rPr lang="zh-CN" altLang="en-US" sz="2400" dirty="0"/>
              <a:t> </a:t>
            </a:r>
            <a:r>
              <a:rPr lang="en-US" altLang="zh-CN" sz="2400" dirty="0"/>
              <a:t>the</a:t>
            </a:r>
            <a:r>
              <a:rPr lang="zh-CN" altLang="en-US" sz="2400" dirty="0"/>
              <a:t> </a:t>
            </a:r>
            <a:r>
              <a:rPr lang="en-US" altLang="zh-CN" sz="2400" dirty="0"/>
              <a:t>model</a:t>
            </a:r>
            <a:r>
              <a:rPr lang="zh-CN" altLang="en-US" sz="2400" dirty="0"/>
              <a:t> </a:t>
            </a:r>
            <a:r>
              <a:rPr lang="en-US" altLang="zh-CN" sz="2400" dirty="0"/>
              <a:t>from</a:t>
            </a:r>
            <a:r>
              <a:rPr lang="zh-CN" altLang="en-US" sz="2400" dirty="0"/>
              <a:t> </a:t>
            </a:r>
            <a:r>
              <a:rPr lang="en-US" altLang="zh-CN" sz="2400" dirty="0"/>
              <a:t>the</a:t>
            </a:r>
            <a:r>
              <a:rPr lang="zh-CN" altLang="en-US" sz="2400" dirty="0"/>
              <a:t> </a:t>
            </a:r>
            <a:r>
              <a:rPr lang="en-US" altLang="zh-CN" sz="2400" dirty="0"/>
              <a:t>masked</a:t>
            </a:r>
            <a:r>
              <a:rPr lang="zh-CN" altLang="en-US" sz="2400" dirty="0"/>
              <a:t> </a:t>
            </a:r>
            <a:r>
              <a:rPr lang="en-US" altLang="zh-CN" sz="2400" dirty="0"/>
              <a:t>video</a:t>
            </a:r>
            <a:r>
              <a:rPr lang="zh-CN" altLang="en-US" sz="2400" dirty="0"/>
              <a:t> </a:t>
            </a:r>
            <a:r>
              <a:rPr lang="en-US" altLang="zh-CN" sz="2400" dirty="0"/>
              <a:t>with</a:t>
            </a:r>
            <a:r>
              <a:rPr lang="zh-CN" altLang="en-US" sz="2400" dirty="0"/>
              <a:t> </a:t>
            </a:r>
            <a:r>
              <a:rPr lang="en-US" altLang="zh-CN" sz="2400" dirty="0"/>
              <a:t>the</a:t>
            </a:r>
            <a:r>
              <a:rPr lang="zh-CN" altLang="en-US" sz="2400" dirty="0"/>
              <a:t> </a:t>
            </a:r>
            <a:r>
              <a:rPr lang="en-US" altLang="zh-CN" sz="2400" dirty="0"/>
              <a:t>recovery</a:t>
            </a:r>
            <a:r>
              <a:rPr lang="zh-CN" altLang="en-US" sz="2400" dirty="0"/>
              <a:t> </a:t>
            </a:r>
            <a:r>
              <a:rPr lang="en-US" altLang="zh-CN" sz="2400" dirty="0"/>
              <a:t>algorithm</a:t>
            </a:r>
            <a:r>
              <a:rPr lang="zh-CN" altLang="en-US" sz="2400" dirty="0"/>
              <a:t> </a:t>
            </a:r>
            <a:r>
              <a:rPr lang="en-US" altLang="zh-CN" sz="2400" dirty="0"/>
              <a:t>in</a:t>
            </a:r>
            <a:r>
              <a:rPr lang="zh-CN" altLang="en-US" sz="2400" dirty="0"/>
              <a:t> </a:t>
            </a:r>
            <a:r>
              <a:rPr lang="en-US" altLang="zh-CN" sz="2400" dirty="0" err="1"/>
              <a:t>Exp</a:t>
            </a:r>
            <a:r>
              <a:rPr lang="zh-CN" altLang="en-US" sz="2400" dirty="0"/>
              <a:t> </a:t>
            </a:r>
            <a:r>
              <a:rPr lang="en-US" altLang="zh-CN" sz="2400" dirty="0"/>
              <a:t>3.</a:t>
            </a:r>
            <a:r>
              <a:rPr lang="zh-CN" altLang="en-US" sz="2400" dirty="0"/>
              <a:t> </a:t>
            </a:r>
            <a:endParaRPr lang="en-US" sz="2400" dirty="0"/>
          </a:p>
        </p:txBody>
      </p:sp>
      <p:pic>
        <p:nvPicPr>
          <p:cNvPr id="9" name="Picture 8" descr="A row of tall buildings&#10;&#10;Description generated with high confidence">
            <a:extLst>
              <a:ext uri="{FF2B5EF4-FFF2-40B4-BE49-F238E27FC236}">
                <a16:creationId xmlns:a16="http://schemas.microsoft.com/office/drawing/2014/main" id="{23913651-27C0-433E-8BE3-9C2E8B5A9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946" y="5273675"/>
            <a:ext cx="2457450" cy="1219200"/>
          </a:xfrm>
          <a:prstGeom prst="rect">
            <a:avLst/>
          </a:prstGeom>
        </p:spPr>
      </p:pic>
      <p:pic>
        <p:nvPicPr>
          <p:cNvPr id="11" name="Picture 10">
            <a:extLst>
              <a:ext uri="{FF2B5EF4-FFF2-40B4-BE49-F238E27FC236}">
                <a16:creationId xmlns:a16="http://schemas.microsoft.com/office/drawing/2014/main" id="{11B4B624-934D-4D98-B523-BF7896582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9453" y="5273675"/>
            <a:ext cx="2457450" cy="1219200"/>
          </a:xfrm>
          <a:prstGeom prst="rect">
            <a:avLst/>
          </a:prstGeom>
        </p:spPr>
      </p:pic>
    </p:spTree>
    <p:extLst>
      <p:ext uri="{BB962C8B-B14F-4D97-AF65-F5344CB8AC3E}">
        <p14:creationId xmlns:p14="http://schemas.microsoft.com/office/powerpoint/2010/main" val="44907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a:t>
            </a:r>
            <a:r>
              <a:rPr lang="en-US" altLang="zh-CN"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learning to </a:t>
            </a:r>
            <a:r>
              <a:rPr lang="en-US" altLang="zh-CN" sz="3600" dirty="0">
                <a:latin typeface="Times New Roman" panose="02020603050405020304" pitchFamily="18" charset="0"/>
                <a:cs typeface="Times New Roman" panose="02020603050405020304" pitchFamily="18" charset="0"/>
              </a:rPr>
              <a:t>predict</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from</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static</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image</a:t>
            </a:r>
            <a:endParaRPr lang="en-US"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E9BFE50-E50D-6044-AA99-F19241FF2940}"/>
              </a:ext>
            </a:extLst>
          </p:cNvPr>
          <p:cNvSpPr txBox="1"/>
          <p:nvPr/>
        </p:nvSpPr>
        <p:spPr>
          <a:xfrm>
            <a:off x="950259" y="1882588"/>
            <a:ext cx="10403541" cy="954107"/>
          </a:xfrm>
          <a:prstGeom prst="rect">
            <a:avLst/>
          </a:prstGeom>
          <a:noFill/>
        </p:spPr>
        <p:txBody>
          <a:bodyPr wrap="square" rtlCol="0">
            <a:spAutoFit/>
          </a:bodyPr>
          <a:lstStyle/>
          <a:p>
            <a:pPr algn="l"/>
            <a:r>
              <a:rPr lang="en-US" altLang="zh-CN" sz="2800" dirty="0"/>
              <a:t>Incorporate</a:t>
            </a:r>
            <a:r>
              <a:rPr lang="zh-CN" altLang="en-US" sz="2800" dirty="0"/>
              <a:t> </a:t>
            </a:r>
            <a:r>
              <a:rPr lang="en-US" altLang="zh-CN" sz="2800" dirty="0"/>
              <a:t>an</a:t>
            </a:r>
            <a:r>
              <a:rPr lang="zh-CN" altLang="en-US" sz="2800" dirty="0"/>
              <a:t> </a:t>
            </a:r>
            <a:r>
              <a:rPr lang="en-US" altLang="zh-CN" sz="2800" dirty="0"/>
              <a:t>extra</a:t>
            </a:r>
            <a:r>
              <a:rPr lang="zh-CN" altLang="en-US" sz="2800" dirty="0"/>
              <a:t> </a:t>
            </a:r>
            <a:r>
              <a:rPr lang="en-US" altLang="zh-CN" sz="2800" dirty="0"/>
              <a:t>encoder</a:t>
            </a:r>
            <a:r>
              <a:rPr lang="zh-CN" altLang="en-US" sz="2800" dirty="0"/>
              <a:t>        </a:t>
            </a:r>
            <a:r>
              <a:rPr lang="en-US" altLang="zh-CN" sz="2800" dirty="0"/>
              <a:t>to</a:t>
            </a:r>
            <a:r>
              <a:rPr lang="zh-CN" altLang="en-US" sz="2800" dirty="0"/>
              <a:t> </a:t>
            </a:r>
            <a:r>
              <a:rPr lang="en-US" altLang="zh-CN" sz="2800" dirty="0"/>
              <a:t>map</a:t>
            </a:r>
            <a:r>
              <a:rPr lang="zh-CN" altLang="en-US" sz="2800" dirty="0"/>
              <a:t> </a:t>
            </a:r>
            <a:r>
              <a:rPr lang="en-US" altLang="zh-CN" sz="2800" dirty="0"/>
              <a:t>the</a:t>
            </a:r>
            <a:r>
              <a:rPr lang="zh-CN" altLang="en-US" sz="2800" dirty="0"/>
              <a:t> </a:t>
            </a:r>
            <a:r>
              <a:rPr lang="en-US" altLang="zh-CN" sz="2800" dirty="0"/>
              <a:t>first</a:t>
            </a:r>
            <a:r>
              <a:rPr lang="zh-CN" altLang="en-US" sz="2800" dirty="0"/>
              <a:t> </a:t>
            </a:r>
            <a:r>
              <a:rPr lang="en-US" altLang="zh-CN" sz="2800" dirty="0"/>
              <a:t>frame</a:t>
            </a:r>
            <a:r>
              <a:rPr lang="zh-CN" altLang="en-US" sz="2800" dirty="0"/>
              <a:t> </a:t>
            </a:r>
            <a:r>
              <a:rPr lang="en-US" altLang="zh-CN" sz="2800" dirty="0"/>
              <a:t>into</a:t>
            </a:r>
            <a:r>
              <a:rPr lang="zh-CN" altLang="en-US" sz="2800" dirty="0"/>
              <a:t> </a:t>
            </a:r>
            <a:r>
              <a:rPr lang="en-US" altLang="zh-CN" sz="2800" dirty="0"/>
              <a:t>its</a:t>
            </a:r>
            <a:r>
              <a:rPr lang="zh-CN" altLang="en-US" sz="2800" dirty="0"/>
              <a:t> </a:t>
            </a:r>
            <a:r>
              <a:rPr lang="en-US" altLang="zh-CN" sz="2800" dirty="0"/>
              <a:t>appearance</a:t>
            </a:r>
            <a:r>
              <a:rPr lang="zh-CN" altLang="en-US" sz="2800" dirty="0"/>
              <a:t> </a:t>
            </a:r>
            <a:r>
              <a:rPr lang="en-US" altLang="zh-CN" sz="2800" dirty="0"/>
              <a:t>latent</a:t>
            </a:r>
            <a:r>
              <a:rPr lang="zh-CN" altLang="en-US" sz="2800" dirty="0"/>
              <a:t> </a:t>
            </a:r>
            <a:r>
              <a:rPr lang="en-US" altLang="zh-CN" sz="2800" dirty="0"/>
              <a:t>vector</a:t>
            </a:r>
            <a:r>
              <a:rPr lang="zh-CN" altLang="en-US" sz="2800" dirty="0"/>
              <a:t>        </a:t>
            </a:r>
            <a:r>
              <a:rPr lang="en-US" altLang="zh-CN" sz="2800" dirty="0"/>
              <a:t>and</a:t>
            </a:r>
            <a:r>
              <a:rPr lang="zh-CN" altLang="en-US" sz="2800" dirty="0"/>
              <a:t> </a:t>
            </a:r>
            <a:r>
              <a:rPr lang="en-US" altLang="zh-CN" sz="2800" dirty="0"/>
              <a:t>state</a:t>
            </a:r>
            <a:r>
              <a:rPr lang="zh-CN" altLang="en-US" sz="2800" dirty="0"/>
              <a:t> </a:t>
            </a:r>
            <a:r>
              <a:rPr lang="en-US" altLang="zh-CN" sz="2800" dirty="0"/>
              <a:t>vector</a:t>
            </a:r>
            <a:r>
              <a:rPr lang="zh-CN" altLang="en-US" sz="2800" dirty="0"/>
              <a:t>        </a:t>
            </a:r>
            <a:r>
              <a:rPr lang="en-US" altLang="zh-CN" sz="2800" dirty="0"/>
              <a:t>.</a:t>
            </a:r>
            <a:endParaRPr lang="en-US" sz="2800" dirty="0"/>
          </a:p>
        </p:txBody>
      </p:sp>
      <p:pic>
        <p:nvPicPr>
          <p:cNvPr id="6" name="Picture 5">
            <a:extLst>
              <a:ext uri="{FF2B5EF4-FFF2-40B4-BE49-F238E27FC236}">
                <a16:creationId xmlns:a16="http://schemas.microsoft.com/office/drawing/2014/main" id="{2C952B4B-5E6E-2A45-8D2E-6B7DC8F301E4}"/>
              </a:ext>
            </a:extLst>
          </p:cNvPr>
          <p:cNvPicPr>
            <a:picLocks noChangeAspect="1"/>
          </p:cNvPicPr>
          <p:nvPr/>
        </p:nvPicPr>
        <p:blipFill>
          <a:blip r:embed="rId2"/>
          <a:stretch>
            <a:fillRect/>
          </a:stretch>
        </p:blipFill>
        <p:spPr>
          <a:xfrm>
            <a:off x="5360488" y="1946227"/>
            <a:ext cx="444500" cy="431800"/>
          </a:xfrm>
          <a:prstGeom prst="rect">
            <a:avLst/>
          </a:prstGeom>
        </p:spPr>
      </p:pic>
      <p:pic>
        <p:nvPicPr>
          <p:cNvPr id="7" name="Picture 6">
            <a:extLst>
              <a:ext uri="{FF2B5EF4-FFF2-40B4-BE49-F238E27FC236}">
                <a16:creationId xmlns:a16="http://schemas.microsoft.com/office/drawing/2014/main" id="{EA4A9E82-1B99-BF4B-8210-7F13EEC677D2}"/>
              </a:ext>
            </a:extLst>
          </p:cNvPr>
          <p:cNvPicPr>
            <a:picLocks noChangeAspect="1"/>
          </p:cNvPicPr>
          <p:nvPr/>
        </p:nvPicPr>
        <p:blipFill>
          <a:blip r:embed="rId3"/>
          <a:stretch>
            <a:fillRect/>
          </a:stretch>
        </p:blipFill>
        <p:spPr>
          <a:xfrm>
            <a:off x="4675467" y="2341712"/>
            <a:ext cx="546100" cy="406400"/>
          </a:xfrm>
          <a:prstGeom prst="rect">
            <a:avLst/>
          </a:prstGeom>
        </p:spPr>
      </p:pic>
      <p:pic>
        <p:nvPicPr>
          <p:cNvPr id="8" name="Picture 7">
            <a:extLst>
              <a:ext uri="{FF2B5EF4-FFF2-40B4-BE49-F238E27FC236}">
                <a16:creationId xmlns:a16="http://schemas.microsoft.com/office/drawing/2014/main" id="{3892AFE7-67CC-3049-833F-67178E64CF80}"/>
              </a:ext>
            </a:extLst>
          </p:cNvPr>
          <p:cNvPicPr>
            <a:picLocks noChangeAspect="1"/>
          </p:cNvPicPr>
          <p:nvPr/>
        </p:nvPicPr>
        <p:blipFill>
          <a:blip r:embed="rId4"/>
          <a:stretch>
            <a:fillRect/>
          </a:stretch>
        </p:blipFill>
        <p:spPr>
          <a:xfrm>
            <a:off x="7712465" y="2305537"/>
            <a:ext cx="495300" cy="495300"/>
          </a:xfrm>
          <a:prstGeom prst="rect">
            <a:avLst/>
          </a:prstGeom>
        </p:spPr>
      </p:pic>
      <p:pic>
        <p:nvPicPr>
          <p:cNvPr id="9" name="Picture 8">
            <a:extLst>
              <a:ext uri="{FF2B5EF4-FFF2-40B4-BE49-F238E27FC236}">
                <a16:creationId xmlns:a16="http://schemas.microsoft.com/office/drawing/2014/main" id="{71BC12FC-C994-DE45-8376-CF2A3B0B46E4}"/>
              </a:ext>
            </a:extLst>
          </p:cNvPr>
          <p:cNvPicPr>
            <a:picLocks noChangeAspect="1"/>
          </p:cNvPicPr>
          <p:nvPr/>
        </p:nvPicPr>
        <p:blipFill>
          <a:blip r:embed="rId5"/>
          <a:stretch>
            <a:fillRect/>
          </a:stretch>
        </p:blipFill>
        <p:spPr>
          <a:xfrm>
            <a:off x="4304179" y="3207236"/>
            <a:ext cx="3695700" cy="1714500"/>
          </a:xfrm>
          <a:prstGeom prst="rect">
            <a:avLst/>
          </a:prstGeom>
        </p:spPr>
      </p:pic>
    </p:spTree>
    <p:extLst>
      <p:ext uri="{BB962C8B-B14F-4D97-AF65-F5344CB8AC3E}">
        <p14:creationId xmlns:p14="http://schemas.microsoft.com/office/powerpoint/2010/main" val="115663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a:t>
            </a:r>
            <a:r>
              <a:rPr lang="en-US" altLang="zh-CN"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learning to </a:t>
            </a:r>
            <a:r>
              <a:rPr lang="en-US" altLang="zh-CN" sz="3600" dirty="0">
                <a:latin typeface="Times New Roman" panose="02020603050405020304" pitchFamily="18" charset="0"/>
                <a:cs typeface="Times New Roman" panose="02020603050405020304" pitchFamily="18" charset="0"/>
              </a:rPr>
              <a:t>predict</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from</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static</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image</a:t>
            </a:r>
            <a:endParaRPr 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DA4B90A-8505-6A4C-9DB1-D89133E60A75}"/>
              </a:ext>
            </a:extLst>
          </p:cNvPr>
          <p:cNvPicPr>
            <a:picLocks noChangeAspect="1"/>
          </p:cNvPicPr>
          <p:nvPr/>
        </p:nvPicPr>
        <p:blipFill>
          <a:blip r:embed="rId2"/>
          <a:stretch>
            <a:fillRect/>
          </a:stretch>
        </p:blipFill>
        <p:spPr>
          <a:xfrm>
            <a:off x="587188" y="2816506"/>
            <a:ext cx="5373571" cy="2594441"/>
          </a:xfrm>
          <a:prstGeom prst="rect">
            <a:avLst/>
          </a:prstGeom>
        </p:spPr>
      </p:pic>
      <p:pic>
        <p:nvPicPr>
          <p:cNvPr id="5" name="Picture 4">
            <a:extLst>
              <a:ext uri="{FF2B5EF4-FFF2-40B4-BE49-F238E27FC236}">
                <a16:creationId xmlns:a16="http://schemas.microsoft.com/office/drawing/2014/main" id="{F2327A36-8E86-1047-9339-D99FA417CB98}"/>
              </a:ext>
            </a:extLst>
          </p:cNvPr>
          <p:cNvPicPr>
            <a:picLocks noChangeAspect="1"/>
          </p:cNvPicPr>
          <p:nvPr/>
        </p:nvPicPr>
        <p:blipFill>
          <a:blip r:embed="rId3"/>
          <a:stretch>
            <a:fillRect/>
          </a:stretch>
        </p:blipFill>
        <p:spPr>
          <a:xfrm>
            <a:off x="6239189" y="2816506"/>
            <a:ext cx="5449224" cy="2594441"/>
          </a:xfrm>
          <a:prstGeom prst="rect">
            <a:avLst/>
          </a:prstGeom>
        </p:spPr>
      </p:pic>
      <p:sp>
        <p:nvSpPr>
          <p:cNvPr id="3" name="TextBox 2">
            <a:extLst>
              <a:ext uri="{FF2B5EF4-FFF2-40B4-BE49-F238E27FC236}">
                <a16:creationId xmlns:a16="http://schemas.microsoft.com/office/drawing/2014/main" id="{02E11D40-EA4B-3244-9E2F-14B32B72E478}"/>
              </a:ext>
            </a:extLst>
          </p:cNvPr>
          <p:cNvSpPr txBox="1"/>
          <p:nvPr/>
        </p:nvSpPr>
        <p:spPr>
          <a:xfrm>
            <a:off x="685800" y="1689100"/>
            <a:ext cx="10668000" cy="830997"/>
          </a:xfrm>
          <a:prstGeom prst="rect">
            <a:avLst/>
          </a:prstGeom>
          <a:noFill/>
        </p:spPr>
        <p:txBody>
          <a:bodyPr wrap="square" rtlCol="0">
            <a:spAutoFit/>
          </a:bodyPr>
          <a:lstStyle/>
          <a:p>
            <a:pPr algn="l"/>
            <a:r>
              <a:rPr lang="en-US" altLang="zh-CN" sz="2400" dirty="0"/>
              <a:t>Image</a:t>
            </a:r>
            <a:r>
              <a:rPr lang="zh-CN" altLang="en-US" sz="2400" dirty="0"/>
              <a:t> </a:t>
            </a:r>
            <a:r>
              <a:rPr lang="en-US" altLang="zh-CN" sz="2400" dirty="0"/>
              <a:t>to</a:t>
            </a:r>
            <a:r>
              <a:rPr lang="zh-CN" altLang="en-US" sz="2400" dirty="0"/>
              <a:t> </a:t>
            </a:r>
            <a:r>
              <a:rPr lang="en-US" altLang="zh-CN" sz="2400" dirty="0"/>
              <a:t>video</a:t>
            </a:r>
            <a:r>
              <a:rPr lang="zh-CN" altLang="en-US" sz="2400" dirty="0"/>
              <a:t> </a:t>
            </a:r>
            <a:r>
              <a:rPr lang="en-US" altLang="zh-CN" sz="2400" dirty="0"/>
              <a:t>prediction.</a:t>
            </a:r>
            <a:r>
              <a:rPr lang="zh-CN" altLang="en-US" sz="2400" dirty="0"/>
              <a:t> </a:t>
            </a:r>
            <a:r>
              <a:rPr lang="en-US" altLang="zh-CN" sz="2400" dirty="0"/>
              <a:t>For</a:t>
            </a:r>
            <a:r>
              <a:rPr lang="zh-CN" altLang="en-US" sz="2400" dirty="0"/>
              <a:t> </a:t>
            </a:r>
            <a:r>
              <a:rPr lang="en-US" altLang="zh-CN" sz="2400" dirty="0"/>
              <a:t>each</a:t>
            </a:r>
            <a:r>
              <a:rPr lang="zh-CN" altLang="en-US" sz="2400" dirty="0"/>
              <a:t> </a:t>
            </a:r>
            <a:r>
              <a:rPr lang="en-US" altLang="zh-CN" sz="2400" dirty="0"/>
              <a:t>example,</a:t>
            </a:r>
            <a:r>
              <a:rPr lang="zh-CN" altLang="en-US" sz="2400" dirty="0"/>
              <a:t> </a:t>
            </a:r>
            <a:r>
              <a:rPr lang="en-US" altLang="zh-CN" sz="2400" dirty="0"/>
              <a:t>the</a:t>
            </a:r>
            <a:r>
              <a:rPr lang="zh-CN" altLang="en-US" sz="2400" dirty="0"/>
              <a:t> </a:t>
            </a:r>
            <a:r>
              <a:rPr lang="en-US" altLang="zh-CN" sz="2400" dirty="0"/>
              <a:t>first</a:t>
            </a:r>
            <a:r>
              <a:rPr lang="zh-CN" altLang="en-US" sz="2400" dirty="0"/>
              <a:t> </a:t>
            </a:r>
            <a:r>
              <a:rPr lang="en-US" altLang="zh-CN" sz="2400" dirty="0"/>
              <a:t>image</a:t>
            </a:r>
            <a:r>
              <a:rPr lang="zh-CN" altLang="en-US" sz="2400" dirty="0"/>
              <a:t> </a:t>
            </a:r>
            <a:r>
              <a:rPr lang="en-US" altLang="zh-CN" sz="2400" dirty="0"/>
              <a:t>is</a:t>
            </a:r>
            <a:r>
              <a:rPr lang="zh-CN" altLang="en-US" sz="2400" dirty="0"/>
              <a:t> </a:t>
            </a:r>
            <a:r>
              <a:rPr lang="en-US" altLang="zh-CN" sz="2400" dirty="0"/>
              <a:t>the</a:t>
            </a:r>
            <a:r>
              <a:rPr lang="zh-CN" altLang="en-US" sz="2400" dirty="0"/>
              <a:t> </a:t>
            </a:r>
            <a:r>
              <a:rPr lang="en-US" altLang="zh-CN" sz="2400" dirty="0"/>
              <a:t>static</a:t>
            </a:r>
            <a:r>
              <a:rPr lang="zh-CN" altLang="en-US" sz="2400" dirty="0"/>
              <a:t> </a:t>
            </a:r>
            <a:r>
              <a:rPr lang="en-US" altLang="zh-CN" sz="2400" dirty="0"/>
              <a:t>image</a:t>
            </a:r>
            <a:r>
              <a:rPr lang="zh-CN" altLang="en-US" sz="2400" dirty="0"/>
              <a:t> </a:t>
            </a:r>
            <a:r>
              <a:rPr lang="en-US" altLang="zh-CN" sz="2400" dirty="0"/>
              <a:t>frame,</a:t>
            </a:r>
            <a:r>
              <a:rPr lang="zh-CN" altLang="en-US" sz="2400" dirty="0"/>
              <a:t> </a:t>
            </a:r>
            <a:r>
              <a:rPr lang="en-US" altLang="zh-CN" sz="2400" dirty="0"/>
              <a:t>and</a:t>
            </a:r>
            <a:r>
              <a:rPr lang="zh-CN" altLang="en-US" sz="2400" dirty="0"/>
              <a:t> </a:t>
            </a:r>
            <a:r>
              <a:rPr lang="en-US" altLang="zh-CN" sz="2400" dirty="0"/>
              <a:t>the</a:t>
            </a:r>
            <a:r>
              <a:rPr lang="zh-CN" altLang="en-US" sz="2400" dirty="0"/>
              <a:t> </a:t>
            </a:r>
            <a:r>
              <a:rPr lang="en-US" altLang="zh-CN" sz="2400" dirty="0"/>
              <a:t>rest</a:t>
            </a:r>
            <a:r>
              <a:rPr lang="zh-CN" altLang="en-US" sz="2400" dirty="0"/>
              <a:t> </a:t>
            </a:r>
            <a:r>
              <a:rPr lang="en-US" altLang="zh-CN" sz="2400" dirty="0"/>
              <a:t>are</a:t>
            </a:r>
            <a:r>
              <a:rPr lang="zh-CN" altLang="en-US" sz="2400" dirty="0"/>
              <a:t> </a:t>
            </a:r>
            <a:r>
              <a:rPr lang="en-US" altLang="zh-CN" sz="2400" dirty="0"/>
              <a:t>6</a:t>
            </a:r>
            <a:r>
              <a:rPr lang="zh-CN" altLang="en-US" sz="2400" dirty="0"/>
              <a:t> </a:t>
            </a:r>
            <a:r>
              <a:rPr lang="en-US" altLang="zh-CN" sz="2400" dirty="0"/>
              <a:t>frames</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predicted</a:t>
            </a:r>
            <a:r>
              <a:rPr lang="zh-CN" altLang="en-US" sz="2400" dirty="0"/>
              <a:t> </a:t>
            </a:r>
            <a:r>
              <a:rPr lang="en-US" altLang="zh-CN" sz="2400" dirty="0"/>
              <a:t>sequence.</a:t>
            </a:r>
            <a:r>
              <a:rPr lang="zh-CN" altLang="en-US" sz="2400" dirty="0"/>
              <a:t> </a:t>
            </a:r>
            <a:endParaRPr lang="en-US" sz="2400" dirty="0"/>
          </a:p>
        </p:txBody>
      </p:sp>
    </p:spTree>
    <p:extLst>
      <p:ext uri="{BB962C8B-B14F-4D97-AF65-F5344CB8AC3E}">
        <p14:creationId xmlns:p14="http://schemas.microsoft.com/office/powerpoint/2010/main" val="353970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Related work</a:t>
            </a:r>
          </a:p>
        </p:txBody>
      </p:sp>
      <p:sp>
        <p:nvSpPr>
          <p:cNvPr id="3" name="Content Placeholder 2"/>
          <p:cNvSpPr>
            <a:spLocks noGrp="1"/>
          </p:cNvSpPr>
          <p:nvPr>
            <p:ph idx="1"/>
          </p:nvPr>
        </p:nvSpPr>
        <p:spPr>
          <a:xfrm>
            <a:off x="838200" y="1562100"/>
            <a:ext cx="10515600" cy="3015723"/>
          </a:xfrm>
        </p:spPr>
        <p:txBody>
          <a:bodyPr>
            <a:normAutofit fontScale="70000" lnSpcReduction="20000"/>
          </a:bodyPr>
          <a:lstStyle/>
          <a:p>
            <a:pPr>
              <a:lnSpc>
                <a:spcPct val="110000"/>
              </a:lnSpc>
            </a:pPr>
            <a:endParaRPr lang="en-US" sz="3600" dirty="0">
              <a:latin typeface="Times New Roman" panose="02020603050405020304" pitchFamily="18" charset="0"/>
              <a:cs typeface="Times New Roman" panose="02020603050405020304" pitchFamily="18" charset="0"/>
            </a:endParaRPr>
          </a:p>
          <a:p>
            <a:pPr>
              <a:lnSpc>
                <a:spcPct val="110000"/>
              </a:lnSpc>
            </a:pPr>
            <a:r>
              <a:rPr lang="en-US" sz="3600" dirty="0">
                <a:latin typeface="Times New Roman" panose="02020603050405020304" pitchFamily="18" charset="0"/>
                <a:cs typeface="Times New Roman" panose="02020603050405020304" pitchFamily="18" charset="0"/>
              </a:rPr>
              <a:t>Dynamic texture model (directly inspired our work)</a:t>
            </a:r>
          </a:p>
          <a:p>
            <a:pPr>
              <a:lnSpc>
                <a:spcPct val="110000"/>
              </a:lnSpc>
            </a:pPr>
            <a:r>
              <a:rPr lang="en-US" sz="3600" dirty="0">
                <a:latin typeface="Times New Roman" panose="02020603050405020304" pitchFamily="18" charset="0"/>
                <a:cs typeface="Times New Roman" panose="02020603050405020304" pitchFamily="18" charset="0"/>
              </a:rPr>
              <a:t>Chaos model, deterministic with observed latent vectors</a:t>
            </a:r>
          </a:p>
          <a:p>
            <a:pPr>
              <a:lnSpc>
                <a:spcPct val="110000"/>
              </a:lnSpc>
            </a:pPr>
            <a:r>
              <a:rPr lang="en-US" sz="3600" dirty="0">
                <a:latin typeface="Times New Roman" panose="02020603050405020304" pitchFamily="18" charset="0"/>
                <a:cs typeface="Times New Roman" panose="02020603050405020304" pitchFamily="18" charset="0"/>
              </a:rPr>
              <a:t>VAE: require extra inference model, non-trivial, non-adaptive input</a:t>
            </a:r>
          </a:p>
          <a:p>
            <a:pPr>
              <a:lnSpc>
                <a:spcPct val="110000"/>
              </a:lnSpc>
            </a:pPr>
            <a:r>
              <a:rPr lang="en-US" sz="3600" dirty="0">
                <a:latin typeface="Times New Roman" panose="02020603050405020304" pitchFamily="18" charset="0"/>
                <a:cs typeface="Times New Roman" panose="02020603050405020304" pitchFamily="18" charset="0"/>
              </a:rPr>
              <a:t>GAN: require extra discriminator, no inference</a:t>
            </a:r>
          </a:p>
          <a:p>
            <a:pPr>
              <a:lnSpc>
                <a:spcPct val="110000"/>
              </a:lnSpc>
            </a:pPr>
            <a:r>
              <a:rPr lang="en-US" sz="3600" dirty="0">
                <a:latin typeface="Times New Roman" panose="02020603050405020304" pitchFamily="18" charset="0"/>
                <a:cs typeface="Times New Roman" panose="02020603050405020304" pitchFamily="18" charset="0"/>
              </a:rPr>
              <a:t>Spatial-temporal energy-based model or generator: non-causal</a:t>
            </a:r>
          </a:p>
          <a:p>
            <a:endParaRPr lang="en-US"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916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Non-linear state space model</a:t>
            </a:r>
          </a:p>
          <a:p>
            <a:r>
              <a:rPr lang="en-US" dirty="0">
                <a:latin typeface="Times New Roman" panose="02020603050405020304" pitchFamily="18" charset="0"/>
                <a:cs typeface="Times New Roman" panose="02020603050405020304" pitchFamily="18" charset="0"/>
              </a:rPr>
              <a:t>Simple and efficient learning and inference algorithm</a:t>
            </a:r>
          </a:p>
          <a:p>
            <a:r>
              <a:rPr lang="en-US" dirty="0">
                <a:latin typeface="Times New Roman" panose="02020603050405020304" pitchFamily="18" charset="0"/>
                <a:cs typeface="Times New Roman" panose="02020603050405020304" pitchFamily="18" charset="0"/>
              </a:rPr>
              <a:t>Synthesis, </a:t>
            </a:r>
            <a:r>
              <a:rPr lang="en-US" dirty="0" err="1">
                <a:latin typeface="Times New Roman" panose="02020603050405020304" pitchFamily="18" charset="0"/>
                <a:cs typeface="Times New Roman" panose="02020603050405020304" pitchFamily="18" charset="0"/>
              </a:rPr>
              <a:t>inpainting</a:t>
            </a:r>
            <a:r>
              <a:rPr lang="en-US" dirty="0">
                <a:latin typeface="Times New Roman" panose="02020603050405020304" pitchFamily="18" charset="0"/>
                <a:cs typeface="Times New Roman" panose="02020603050405020304" pitchFamily="18" charset="0"/>
              </a:rPr>
              <a:t>, prediction</a:t>
            </a:r>
          </a:p>
          <a:p>
            <a:r>
              <a:rPr lang="en-US" dirty="0">
                <a:latin typeface="Times New Roman" panose="02020603050405020304" pitchFamily="18" charset="0"/>
                <a:cs typeface="Times New Roman" panose="02020603050405020304" pitchFamily="18" charset="0"/>
              </a:rPr>
              <a:t>Action, dynamics, control, policy</a:t>
            </a:r>
          </a:p>
          <a:p>
            <a:r>
              <a:rPr lang="en-US" dirty="0">
                <a:latin typeface="Times New Roman" panose="02020603050405020304" pitchFamily="18" charset="0"/>
                <a:cs typeface="Times New Roman" panose="02020603050405020304" pitchFamily="18" charset="0"/>
              </a:rPr>
              <a:t>Vector field, optical flow, mental physics, real physics </a:t>
            </a:r>
          </a:p>
        </p:txBody>
      </p:sp>
    </p:spTree>
    <p:extLst>
      <p:ext uri="{BB962C8B-B14F-4D97-AF65-F5344CB8AC3E}">
        <p14:creationId xmlns:p14="http://schemas.microsoft.com/office/powerpoint/2010/main" val="916516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Introduction</a:t>
            </a:r>
          </a:p>
          <a:p>
            <a:r>
              <a:rPr lang="en-US" dirty="0">
                <a:latin typeface="Times New Roman" panose="02020603050405020304" pitchFamily="18" charset="0"/>
                <a:cs typeface="Times New Roman" panose="02020603050405020304" pitchFamily="18" charset="0"/>
              </a:rPr>
              <a:t>Model: dynamic generator</a:t>
            </a:r>
          </a:p>
          <a:p>
            <a:r>
              <a:rPr lang="en-US" dirty="0">
                <a:latin typeface="Times New Roman" panose="02020603050405020304" pitchFamily="18" charset="0"/>
                <a:cs typeface="Times New Roman" panose="02020603050405020304" pitchFamily="18" charset="0"/>
              </a:rPr>
              <a:t>Learning and inference: alternating back-propagation through time</a:t>
            </a:r>
          </a:p>
          <a:p>
            <a:r>
              <a:rPr lang="en-US" dirty="0">
                <a:latin typeface="Times New Roman" panose="02020603050405020304" pitchFamily="18" charset="0"/>
                <a:cs typeface="Times New Roman" panose="02020603050405020304" pitchFamily="18" charset="0"/>
              </a:rPr>
              <a:t>Experiments on synthesis and </a:t>
            </a:r>
            <a:r>
              <a:rPr lang="en-US" dirty="0" err="1">
                <a:latin typeface="Times New Roman" panose="02020603050405020304" pitchFamily="18" charset="0"/>
                <a:cs typeface="Times New Roman" panose="02020603050405020304" pitchFamily="18" charset="0"/>
              </a:rPr>
              <a:t>inpainting</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Conclusion</a:t>
            </a:r>
          </a:p>
        </p:txBody>
      </p:sp>
    </p:spTree>
    <p:extLst>
      <p:ext uri="{BB962C8B-B14F-4D97-AF65-F5344CB8AC3E}">
        <p14:creationId xmlns:p14="http://schemas.microsoft.com/office/powerpoint/2010/main" val="405716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p>
        </p:txBody>
      </p:sp>
      <p:sp>
        <p:nvSpPr>
          <p:cNvPr id="3" name="Content Placeholder 2"/>
          <p:cNvSpPr>
            <a:spLocks noGrp="1"/>
          </p:cNvSpPr>
          <p:nvPr>
            <p:ph idx="1"/>
          </p:nvPr>
        </p:nvSpPr>
        <p:spPr>
          <a:xfrm>
            <a:off x="779958" y="1690688"/>
            <a:ext cx="10515600" cy="3312757"/>
          </a:xfrm>
        </p:spPr>
        <p:txBody>
          <a:bodyPr>
            <a:normAutofit fontScale="55000" lnSpcReduction="20000"/>
          </a:bodyPr>
          <a:lstStyle/>
          <a:p>
            <a:pPr>
              <a:lnSpc>
                <a:spcPct val="110000"/>
              </a:lnSpc>
            </a:pPr>
            <a:r>
              <a:rPr lang="en-US" dirty="0" err="1">
                <a:latin typeface="Times New Roman" panose="02020603050405020304" pitchFamily="18" charset="0"/>
                <a:cs typeface="Times New Roman" panose="02020603050405020304" pitchFamily="18" charset="0"/>
              </a:rPr>
              <a:t>Doretto</a:t>
            </a:r>
            <a:r>
              <a:rPr lang="en-US" dirty="0">
                <a:latin typeface="Times New Roman" panose="02020603050405020304" pitchFamily="18" charset="0"/>
                <a:cs typeface="Times New Roman" panose="02020603050405020304" pitchFamily="18" charset="0"/>
              </a:rPr>
              <a:t>, G.; </a:t>
            </a:r>
            <a:r>
              <a:rPr lang="en-US" dirty="0" err="1">
                <a:latin typeface="Times New Roman" panose="02020603050405020304" pitchFamily="18" charset="0"/>
                <a:cs typeface="Times New Roman" panose="02020603050405020304" pitchFamily="18" charset="0"/>
              </a:rPr>
              <a:t>Chiuso</a:t>
            </a:r>
            <a:r>
              <a:rPr lang="en-US" dirty="0">
                <a:latin typeface="Times New Roman" panose="02020603050405020304" pitchFamily="18" charset="0"/>
                <a:cs typeface="Times New Roman" panose="02020603050405020304" pitchFamily="18" charset="0"/>
              </a:rPr>
              <a:t>, A.; Wu, Y. N.; and </a:t>
            </a:r>
            <a:r>
              <a:rPr lang="en-US" dirty="0" err="1">
                <a:latin typeface="Times New Roman" panose="02020603050405020304" pitchFamily="18" charset="0"/>
                <a:cs typeface="Times New Roman" panose="02020603050405020304" pitchFamily="18" charset="0"/>
              </a:rPr>
              <a:t>Soatto</a:t>
            </a:r>
            <a:r>
              <a:rPr lang="en-US" dirty="0">
                <a:latin typeface="Times New Roman" panose="02020603050405020304" pitchFamily="18" charset="0"/>
                <a:cs typeface="Times New Roman" panose="02020603050405020304" pitchFamily="18" charset="0"/>
              </a:rPr>
              <a:t>, S. 2003. Dynamic textures. International Journal of Computer Vision 51(2):91–109. </a:t>
            </a:r>
          </a:p>
          <a:p>
            <a:pPr>
              <a:lnSpc>
                <a:spcPct val="110000"/>
              </a:lnSpc>
            </a:pPr>
            <a:r>
              <a:rPr lang="en-US" dirty="0">
                <a:latin typeface="Times New Roman" panose="02020603050405020304" pitchFamily="18" charset="0"/>
                <a:cs typeface="Times New Roman" panose="02020603050405020304" pitchFamily="18" charset="0"/>
              </a:rPr>
              <a:t>Saito, M.; Matsumoto, E.; and Saito, S. 2017. Temporal generative adversarial nets with singular value clipping. In IEEE International Conference on Computer Vision (ICCV). </a:t>
            </a:r>
          </a:p>
          <a:p>
            <a:pPr>
              <a:lnSpc>
                <a:spcPct val="110000"/>
              </a:lnSpc>
            </a:pPr>
            <a:r>
              <a:rPr lang="en-US" dirty="0" err="1">
                <a:latin typeface="Times New Roman" panose="02020603050405020304" pitchFamily="18" charset="0"/>
                <a:cs typeface="Times New Roman" panose="02020603050405020304" pitchFamily="18" charset="0"/>
              </a:rPr>
              <a:t>Tulyakov</a:t>
            </a:r>
            <a:r>
              <a:rPr lang="en-US" dirty="0">
                <a:latin typeface="Times New Roman" panose="02020603050405020304" pitchFamily="18" charset="0"/>
                <a:cs typeface="Times New Roman" panose="02020603050405020304" pitchFamily="18" charset="0"/>
              </a:rPr>
              <a:t>, S.; Liu, M.-Y.; Yang, X.; and Kautz, J. 2017. </a:t>
            </a:r>
            <a:r>
              <a:rPr lang="en-US" dirty="0" err="1">
                <a:latin typeface="Times New Roman" panose="02020603050405020304" pitchFamily="18" charset="0"/>
                <a:cs typeface="Times New Roman" panose="02020603050405020304" pitchFamily="18" charset="0"/>
              </a:rPr>
              <a:t>Mocogan</a:t>
            </a:r>
            <a:r>
              <a:rPr lang="en-US" dirty="0">
                <a:latin typeface="Times New Roman" panose="02020603050405020304" pitchFamily="18" charset="0"/>
                <a:cs typeface="Times New Roman" panose="02020603050405020304" pitchFamily="18" charset="0"/>
              </a:rPr>
              <a:t>: Decomposing motion and content for video generation. </a:t>
            </a:r>
            <a:r>
              <a:rPr lang="en-US" dirty="0" err="1">
                <a:latin typeface="Times New Roman" panose="02020603050405020304" pitchFamily="18" charset="0"/>
                <a:cs typeface="Times New Roman" panose="02020603050405020304" pitchFamily="18" charset="0"/>
              </a:rPr>
              <a:t>arXiv</a:t>
            </a:r>
            <a:r>
              <a:rPr lang="en-US" dirty="0">
                <a:latin typeface="Times New Roman" panose="02020603050405020304" pitchFamily="18" charset="0"/>
                <a:cs typeface="Times New Roman" panose="02020603050405020304" pitchFamily="18" charset="0"/>
              </a:rPr>
              <a:t> preprint arXiv:1707.04993. </a:t>
            </a:r>
          </a:p>
          <a:p>
            <a:pPr>
              <a:lnSpc>
                <a:spcPct val="110000"/>
              </a:lnSpc>
            </a:pPr>
            <a:r>
              <a:rPr lang="en-US" dirty="0" err="1">
                <a:latin typeface="Times New Roman" panose="02020603050405020304" pitchFamily="18" charset="0"/>
                <a:cs typeface="Times New Roman" panose="02020603050405020304" pitchFamily="18" charset="0"/>
              </a:rPr>
              <a:t>Xie</a:t>
            </a:r>
            <a:r>
              <a:rPr lang="en-US" dirty="0">
                <a:latin typeface="Times New Roman" panose="02020603050405020304" pitchFamily="18" charset="0"/>
                <a:cs typeface="Times New Roman" panose="02020603050405020304" pitchFamily="18" charset="0"/>
              </a:rPr>
              <a:t>, J.; Zhu, S.-C.; and Wu, Y. N. 2017. Synthesizing dynamic patterns by spatial-temporal generative convnet. In Proceedings of the IEEE Conference on Computer Vision and Pattern Recognition (CVPR), 7093–7101. </a:t>
            </a:r>
          </a:p>
          <a:p>
            <a:pPr>
              <a:lnSpc>
                <a:spcPct val="110000"/>
              </a:lnSpc>
            </a:pPr>
            <a:r>
              <a:rPr lang="en-US" dirty="0" err="1">
                <a:latin typeface="Times New Roman" panose="02020603050405020304" pitchFamily="18" charset="0"/>
                <a:cs typeface="Times New Roman" panose="02020603050405020304" pitchFamily="18" charset="0"/>
              </a:rPr>
              <a:t>Tesfaldet</a:t>
            </a:r>
            <a:r>
              <a:rPr lang="en-US" dirty="0">
                <a:latin typeface="Times New Roman" panose="02020603050405020304" pitchFamily="18" charset="0"/>
                <a:cs typeface="Times New Roman" panose="02020603050405020304" pitchFamily="18" charset="0"/>
              </a:rPr>
              <a:t>, M.; Brubaker, M. A.; and </a:t>
            </a:r>
            <a:r>
              <a:rPr lang="en-US" dirty="0" err="1">
                <a:latin typeface="Times New Roman" panose="02020603050405020304" pitchFamily="18" charset="0"/>
                <a:cs typeface="Times New Roman" panose="02020603050405020304" pitchFamily="18" charset="0"/>
              </a:rPr>
              <a:t>Derpanis</a:t>
            </a:r>
            <a:r>
              <a:rPr lang="en-US" dirty="0">
                <a:latin typeface="Times New Roman" panose="02020603050405020304" pitchFamily="18" charset="0"/>
                <a:cs typeface="Times New Roman" panose="02020603050405020304" pitchFamily="18" charset="0"/>
              </a:rPr>
              <a:t>, K. G. 2018. </a:t>
            </a:r>
            <a:r>
              <a:rPr lang="en-US" dirty="0" err="1">
                <a:latin typeface="Times New Roman" panose="02020603050405020304" pitchFamily="18" charset="0"/>
                <a:cs typeface="Times New Roman" panose="02020603050405020304" pitchFamily="18" charset="0"/>
              </a:rPr>
              <a:t>Twostream</a:t>
            </a:r>
            <a:r>
              <a:rPr lang="en-US" dirty="0">
                <a:latin typeface="Times New Roman" panose="02020603050405020304" pitchFamily="18" charset="0"/>
                <a:cs typeface="Times New Roman" panose="02020603050405020304" pitchFamily="18" charset="0"/>
              </a:rPr>
              <a:t> convolutional networks for dynamic texture synthesis. In IEEE Conference on Computer Vision and Pattern Recognition (CVPR). </a:t>
            </a:r>
          </a:p>
          <a:p>
            <a:pPr>
              <a:lnSpc>
                <a:spcPct val="110000"/>
              </a:lnSpc>
            </a:pPr>
            <a:r>
              <a:rPr lang="en-US" dirty="0">
                <a:latin typeface="Times New Roman" panose="02020603050405020304" pitchFamily="18" charset="0"/>
                <a:cs typeface="Times New Roman" panose="02020603050405020304" pitchFamily="18" charset="0"/>
              </a:rPr>
              <a:t>Han, T.; Lu, Y.; Xing, X.; and Wu, Y. N. 2019. Learning generator networks for dynamic patterns. In IEEE Winter Conference on Applications of Computer Vision (WACV). </a:t>
            </a:r>
          </a:p>
        </p:txBody>
      </p:sp>
    </p:spTree>
    <p:extLst>
      <p:ext uri="{BB962C8B-B14F-4D97-AF65-F5344CB8AC3E}">
        <p14:creationId xmlns:p14="http://schemas.microsoft.com/office/powerpoint/2010/main" val="2583967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a:t>
            </a:r>
            <a:r>
              <a:rPr lang="en-US" altLang="zh-CN" dirty="0">
                <a:latin typeface="Times New Roman" panose="02020603050405020304" pitchFamily="18" charset="0"/>
                <a:cs typeface="Times New Roman" panose="02020603050405020304" pitchFamily="18" charset="0"/>
              </a:rPr>
              <a:t>knowledgement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t>Part of the work was done while R. G. was an intern at Hikvision Research Institute during the summer of 2018. She thanks Director Jane Chen for her help and guidance. </a:t>
            </a:r>
          </a:p>
          <a:p>
            <a:r>
              <a:rPr lang="en-US" dirty="0"/>
              <a:t>The work is supported by Hikvision gift fund, DARPA SIM- PLEX N66001-15-C-4035, ONR MURI N00014-16-1-2007, and DARPA ARO W911NF-16-1-0579. </a:t>
            </a:r>
          </a:p>
          <a:p>
            <a:r>
              <a:rPr lang="en-US" dirty="0"/>
              <a:t>We gratefully acknowledge the support of NVIDIA Corporation with the donation of the Titan </a:t>
            </a:r>
            <a:r>
              <a:rPr lang="en-US" dirty="0" err="1"/>
              <a:t>Xp</a:t>
            </a:r>
            <a:r>
              <a:rPr lang="en-US"/>
              <a:t> GPU used for this research. </a:t>
            </a:r>
          </a:p>
        </p:txBody>
      </p:sp>
    </p:spTree>
    <p:extLst>
      <p:ext uri="{BB962C8B-B14F-4D97-AF65-F5344CB8AC3E}">
        <p14:creationId xmlns:p14="http://schemas.microsoft.com/office/powerpoint/2010/main" val="301713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Introduction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Learning dynamic model for dynamic textures and action sequences</a:t>
            </a:r>
          </a:p>
          <a:p>
            <a:r>
              <a:rPr lang="en-US" dirty="0">
                <a:latin typeface="Times New Roman" panose="02020603050405020304" pitchFamily="18" charset="0"/>
                <a:cs typeface="Times New Roman" panose="02020603050405020304" pitchFamily="18" charset="0"/>
              </a:rPr>
              <a:t>Non-linear generalization of state-space model</a:t>
            </a:r>
          </a:p>
          <a:p>
            <a:pPr lvl="1"/>
            <a:r>
              <a:rPr lang="en-US" dirty="0">
                <a:latin typeface="Times New Roman" panose="02020603050405020304" pitchFamily="18" charset="0"/>
                <a:cs typeface="Times New Roman" panose="02020603050405020304" pitchFamily="18" charset="0"/>
              </a:rPr>
              <a:t>Sub-model 1: transition model in state space </a:t>
            </a:r>
          </a:p>
          <a:p>
            <a:pPr lvl="1"/>
            <a:r>
              <a:rPr lang="en-US" dirty="0">
                <a:latin typeface="Times New Roman" panose="02020603050405020304" pitchFamily="18" charset="0"/>
                <a:cs typeface="Times New Roman" panose="02020603050405020304" pitchFamily="18" charset="0"/>
              </a:rPr>
              <a:t>Sub-model 2: generator model from state vector to image frame</a:t>
            </a:r>
          </a:p>
          <a:p>
            <a:r>
              <a:rPr lang="en-US" dirty="0">
                <a:latin typeface="Times New Roman" panose="02020603050405020304" pitchFamily="18" charset="0"/>
                <a:cs typeface="Times New Roman" panose="02020603050405020304" pitchFamily="18" charset="0"/>
              </a:rPr>
              <a:t>Maximum likelihood learning algorithm </a:t>
            </a:r>
          </a:p>
          <a:p>
            <a:pPr lvl="1"/>
            <a:r>
              <a:rPr lang="en-US" dirty="0">
                <a:latin typeface="Times New Roman" panose="02020603050405020304" pitchFamily="18" charset="0"/>
                <a:cs typeface="Times New Roman" panose="02020603050405020304" pitchFamily="18" charset="0"/>
              </a:rPr>
              <a:t>Step 1: inferring latent noise vectors by </a:t>
            </a:r>
            <a:r>
              <a:rPr lang="en-US" dirty="0" err="1">
                <a:latin typeface="Times New Roman" panose="02020603050405020304" pitchFamily="18" charset="0"/>
                <a:cs typeface="Times New Roman" panose="02020603050405020304" pitchFamily="18" charset="0"/>
              </a:rPr>
              <a:t>Langevin</a:t>
            </a:r>
            <a:r>
              <a:rPr lang="en-US" dirty="0">
                <a:latin typeface="Times New Roman" panose="02020603050405020304" pitchFamily="18" charset="0"/>
                <a:cs typeface="Times New Roman" panose="02020603050405020304" pitchFamily="18" charset="0"/>
              </a:rPr>
              <a:t> dynamics </a:t>
            </a:r>
          </a:p>
          <a:p>
            <a:pPr lvl="1"/>
            <a:r>
              <a:rPr lang="en-US" dirty="0">
                <a:latin typeface="Times New Roman" panose="02020603050405020304" pitchFamily="18" charset="0"/>
                <a:cs typeface="Times New Roman" panose="02020603050405020304" pitchFamily="18" charset="0"/>
              </a:rPr>
              <a:t>Step 2: updating model parameters by gradient descent</a:t>
            </a:r>
          </a:p>
        </p:txBody>
      </p:sp>
    </p:spTree>
    <p:extLst>
      <p:ext uri="{BB962C8B-B14F-4D97-AF65-F5344CB8AC3E}">
        <p14:creationId xmlns:p14="http://schemas.microsoft.com/office/powerpoint/2010/main" val="306651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622"/>
            <a:ext cx="10515600" cy="1325563"/>
          </a:xfrm>
        </p:spPr>
        <p:txBody>
          <a:bodyPr/>
          <a:lstStyle/>
          <a:p>
            <a:r>
              <a:rPr lang="en-US" dirty="0">
                <a:latin typeface="Times New Roman" panose="02020603050405020304" pitchFamily="18" charset="0"/>
                <a:cs typeface="Times New Roman" panose="02020603050405020304" pitchFamily="18" charset="0"/>
              </a:rPr>
              <a:t>Dynamic generator model</a:t>
            </a:r>
          </a:p>
        </p:txBody>
      </p:sp>
      <p:sp>
        <p:nvSpPr>
          <p:cNvPr id="3" name="Content Placeholder 2"/>
          <p:cNvSpPr>
            <a:spLocks noGrp="1"/>
          </p:cNvSpPr>
          <p:nvPr>
            <p:ph idx="1"/>
          </p:nvPr>
        </p:nvSpPr>
        <p:spPr>
          <a:xfrm>
            <a:off x="838200" y="1504174"/>
            <a:ext cx="10515600" cy="1819275"/>
          </a:xfrm>
        </p:spPr>
        <p:txBody>
          <a:bodyPr>
            <a:normAutofit/>
          </a:bodyPr>
          <a:lstStyle/>
          <a:p>
            <a:pPr marL="0" indent="0">
              <a:buNone/>
            </a:pPr>
            <a:r>
              <a:rPr lang="en-US" dirty="0"/>
              <a:t>L</a:t>
            </a:r>
            <a:r>
              <a:rPr lang="en-US" altLang="zh-CN" dirty="0"/>
              <a:t>et</a:t>
            </a:r>
            <a:r>
              <a:rPr lang="zh-CN" altLang="en-US" dirty="0"/>
              <a:t>                                    </a:t>
            </a:r>
            <a:r>
              <a:rPr lang="en-US" altLang="zh-CN" dirty="0"/>
              <a:t>be</a:t>
            </a:r>
            <a:r>
              <a:rPr lang="zh-CN" altLang="en-US" dirty="0"/>
              <a:t> </a:t>
            </a:r>
            <a:r>
              <a:rPr lang="en-US" altLang="zh-CN" dirty="0"/>
              <a:t>the</a:t>
            </a:r>
            <a:r>
              <a:rPr lang="zh-CN" altLang="en-US" dirty="0"/>
              <a:t> </a:t>
            </a:r>
            <a:r>
              <a:rPr lang="en-US" altLang="zh-CN" dirty="0"/>
              <a:t>observed</a:t>
            </a:r>
            <a:r>
              <a:rPr lang="zh-CN" altLang="en-US" dirty="0"/>
              <a:t> </a:t>
            </a:r>
            <a:r>
              <a:rPr lang="en-US" altLang="zh-CN" dirty="0"/>
              <a:t>video</a:t>
            </a:r>
            <a:r>
              <a:rPr lang="zh-CN" altLang="en-US" dirty="0"/>
              <a:t> </a:t>
            </a:r>
            <a:r>
              <a:rPr lang="en-US" altLang="zh-CN" dirty="0"/>
              <a:t>sequence.</a:t>
            </a:r>
            <a:r>
              <a:rPr lang="zh-CN" altLang="en-US" dirty="0"/>
              <a:t> </a:t>
            </a:r>
            <a:r>
              <a:rPr lang="en-US" altLang="zh-CN" dirty="0"/>
              <a:t>The</a:t>
            </a:r>
            <a:r>
              <a:rPr lang="zh-CN" altLang="en-US" dirty="0"/>
              <a:t> </a:t>
            </a:r>
            <a:r>
              <a:rPr lang="en-US" altLang="zh-CN" dirty="0"/>
              <a:t>dynamic</a:t>
            </a:r>
            <a:r>
              <a:rPr lang="zh-CN" altLang="en-US" dirty="0"/>
              <a:t> </a:t>
            </a:r>
            <a:r>
              <a:rPr lang="en-US" altLang="zh-CN" dirty="0"/>
              <a:t>generator</a:t>
            </a:r>
            <a:r>
              <a:rPr lang="zh-CN" altLang="en-US" dirty="0"/>
              <a:t>  </a:t>
            </a:r>
            <a:r>
              <a:rPr lang="en-US" altLang="zh-CN" dirty="0"/>
              <a:t>model</a:t>
            </a:r>
            <a:r>
              <a:rPr lang="zh-CN" altLang="en-US" dirty="0"/>
              <a:t> </a:t>
            </a:r>
            <a:r>
              <a:rPr lang="en-US" altLang="zh-CN" dirty="0"/>
              <a:t>consists</a:t>
            </a:r>
            <a:r>
              <a:rPr lang="zh-CN" altLang="en-US" dirty="0"/>
              <a:t> </a:t>
            </a:r>
            <a:r>
              <a:rPr lang="en-US" altLang="zh-CN" dirty="0"/>
              <a:t>of</a:t>
            </a:r>
            <a:r>
              <a:rPr lang="zh-CN" altLang="en-US" dirty="0"/>
              <a:t> </a:t>
            </a:r>
            <a:r>
              <a:rPr lang="en-US" altLang="zh-CN" dirty="0"/>
              <a:t>two</a:t>
            </a:r>
            <a:r>
              <a:rPr lang="zh-CN" altLang="en-US" dirty="0"/>
              <a:t> </a:t>
            </a:r>
            <a:r>
              <a:rPr lang="en-US" altLang="zh-CN" dirty="0"/>
              <a:t>components:</a:t>
            </a:r>
          </a:p>
          <a:p>
            <a:pPr marL="0" indent="0">
              <a:buNone/>
            </a:pPr>
            <a:endParaRPr lang="en-US" dirty="0"/>
          </a:p>
        </p:txBody>
      </p:sp>
      <p:pic>
        <p:nvPicPr>
          <p:cNvPr id="4" name="Picture 3">
            <a:extLst>
              <a:ext uri="{FF2B5EF4-FFF2-40B4-BE49-F238E27FC236}">
                <a16:creationId xmlns:a16="http://schemas.microsoft.com/office/drawing/2014/main" id="{E47FAA92-2971-E94B-B418-14F49FB3DD67}"/>
              </a:ext>
            </a:extLst>
          </p:cNvPr>
          <p:cNvPicPr>
            <a:picLocks noChangeAspect="1"/>
          </p:cNvPicPr>
          <p:nvPr/>
        </p:nvPicPr>
        <p:blipFill>
          <a:blip r:embed="rId2"/>
          <a:stretch>
            <a:fillRect/>
          </a:stretch>
        </p:blipFill>
        <p:spPr>
          <a:xfrm>
            <a:off x="1468663" y="1533655"/>
            <a:ext cx="2705100" cy="406400"/>
          </a:xfrm>
          <a:prstGeom prst="rect">
            <a:avLst/>
          </a:prstGeom>
        </p:spPr>
      </p:pic>
      <p:pic>
        <p:nvPicPr>
          <p:cNvPr id="6" name="Picture 5">
            <a:extLst>
              <a:ext uri="{FF2B5EF4-FFF2-40B4-BE49-F238E27FC236}">
                <a16:creationId xmlns:a16="http://schemas.microsoft.com/office/drawing/2014/main" id="{111A5569-4B54-664E-96F4-78F909EA9933}"/>
              </a:ext>
            </a:extLst>
          </p:cNvPr>
          <p:cNvPicPr>
            <a:picLocks noChangeAspect="1"/>
          </p:cNvPicPr>
          <p:nvPr/>
        </p:nvPicPr>
        <p:blipFill>
          <a:blip r:embed="rId3"/>
          <a:stretch>
            <a:fillRect/>
          </a:stretch>
        </p:blipFill>
        <p:spPr>
          <a:xfrm>
            <a:off x="4564743" y="2467106"/>
            <a:ext cx="2311400" cy="774700"/>
          </a:xfrm>
          <a:prstGeom prst="rect">
            <a:avLst/>
          </a:prstGeom>
        </p:spPr>
      </p:pic>
      <p:pic>
        <p:nvPicPr>
          <p:cNvPr id="7" name="Picture 6">
            <a:extLst>
              <a:ext uri="{FF2B5EF4-FFF2-40B4-BE49-F238E27FC236}">
                <a16:creationId xmlns:a16="http://schemas.microsoft.com/office/drawing/2014/main" id="{46590591-87C5-E34F-8282-2D8843EB5A31}"/>
              </a:ext>
            </a:extLst>
          </p:cNvPr>
          <p:cNvPicPr>
            <a:picLocks noChangeAspect="1"/>
          </p:cNvPicPr>
          <p:nvPr/>
        </p:nvPicPr>
        <p:blipFill>
          <a:blip r:embed="rId4"/>
          <a:stretch>
            <a:fillRect/>
          </a:stretch>
        </p:blipFill>
        <p:spPr>
          <a:xfrm>
            <a:off x="6876143" y="2418119"/>
            <a:ext cx="508000" cy="812800"/>
          </a:xfrm>
          <a:prstGeom prst="rect">
            <a:avLst/>
          </a:prstGeom>
        </p:spPr>
      </p:pic>
      <p:sp>
        <p:nvSpPr>
          <p:cNvPr id="8" name="TextBox 7">
            <a:extLst>
              <a:ext uri="{FF2B5EF4-FFF2-40B4-BE49-F238E27FC236}">
                <a16:creationId xmlns:a16="http://schemas.microsoft.com/office/drawing/2014/main" id="{152E8127-CF32-EB44-AA54-EFDAFD1B29CE}"/>
              </a:ext>
            </a:extLst>
          </p:cNvPr>
          <p:cNvSpPr txBox="1"/>
          <p:nvPr/>
        </p:nvSpPr>
        <p:spPr>
          <a:xfrm>
            <a:off x="996043" y="3662722"/>
            <a:ext cx="184731" cy="369332"/>
          </a:xfrm>
          <a:prstGeom prst="rect">
            <a:avLst/>
          </a:prstGeom>
          <a:noFill/>
        </p:spPr>
        <p:txBody>
          <a:bodyPr wrap="none" rtlCol="0">
            <a:spAutoFit/>
          </a:bodyPr>
          <a:lstStyle/>
          <a:p>
            <a:endParaRPr lang="en-US" dirty="0"/>
          </a:p>
        </p:txBody>
      </p:sp>
      <p:grpSp>
        <p:nvGrpSpPr>
          <p:cNvPr id="15" name="Group 14">
            <a:extLst>
              <a:ext uri="{FF2B5EF4-FFF2-40B4-BE49-F238E27FC236}">
                <a16:creationId xmlns:a16="http://schemas.microsoft.com/office/drawing/2014/main" id="{13806318-5F07-DF4A-A4EC-E48E363A7F11}"/>
              </a:ext>
            </a:extLst>
          </p:cNvPr>
          <p:cNvGrpSpPr/>
          <p:nvPr/>
        </p:nvGrpSpPr>
        <p:grpSpPr>
          <a:xfrm>
            <a:off x="832757" y="3303490"/>
            <a:ext cx="9391866" cy="954107"/>
            <a:chOff x="832757" y="3575954"/>
            <a:chExt cx="9391866" cy="954107"/>
          </a:xfrm>
        </p:grpSpPr>
        <p:sp>
          <p:nvSpPr>
            <p:cNvPr id="9" name="TextBox 8">
              <a:extLst>
                <a:ext uri="{FF2B5EF4-FFF2-40B4-BE49-F238E27FC236}">
                  <a16:creationId xmlns:a16="http://schemas.microsoft.com/office/drawing/2014/main" id="{AA682FE6-0D11-6747-86E1-88B33AAE57EA}"/>
                </a:ext>
              </a:extLst>
            </p:cNvPr>
            <p:cNvSpPr txBox="1"/>
            <p:nvPr/>
          </p:nvSpPr>
          <p:spPr>
            <a:xfrm>
              <a:off x="832757" y="3575954"/>
              <a:ext cx="9391866" cy="954107"/>
            </a:xfrm>
            <a:prstGeom prst="rect">
              <a:avLst/>
            </a:prstGeom>
            <a:noFill/>
          </p:spPr>
          <p:txBody>
            <a:bodyPr wrap="none" rtlCol="0">
              <a:spAutoFit/>
            </a:bodyPr>
            <a:lstStyle/>
            <a:p>
              <a:pPr marL="457200" indent="-457200">
                <a:buFont typeface="Arial" panose="020B0604020202020204" pitchFamily="34" charset="0"/>
                <a:buChar char="•"/>
              </a:pPr>
              <a:r>
                <a:rPr lang="en-US" altLang="zh-CN" sz="2800" dirty="0"/>
                <a:t>(1)</a:t>
              </a:r>
              <a:r>
                <a:rPr lang="zh-CN" altLang="en-US" sz="2800" dirty="0"/>
                <a:t> </a:t>
              </a:r>
              <a:r>
                <a:rPr lang="en-US" altLang="zh-CN" sz="2800" dirty="0"/>
                <a:t>transition</a:t>
              </a:r>
              <a:r>
                <a:rPr lang="zh-CN" altLang="en-US" sz="2800" dirty="0"/>
                <a:t> </a:t>
              </a:r>
              <a:r>
                <a:rPr lang="en-US" altLang="zh-CN" sz="2800" dirty="0"/>
                <a:t>model,</a:t>
              </a:r>
              <a:r>
                <a:rPr lang="zh-CN" altLang="en-US" sz="2800" dirty="0"/>
                <a:t> </a:t>
              </a:r>
              <a:r>
                <a:rPr lang="en-US" altLang="zh-CN" sz="2800" dirty="0"/>
                <a:t>(2)</a:t>
              </a:r>
              <a:r>
                <a:rPr lang="zh-CN" altLang="en-US" sz="2800" dirty="0"/>
                <a:t> </a:t>
              </a:r>
              <a:r>
                <a:rPr lang="en-US" altLang="zh-CN" sz="2800" dirty="0"/>
                <a:t>emission</a:t>
              </a:r>
              <a:r>
                <a:rPr lang="zh-CN" altLang="en-US" sz="2800" dirty="0"/>
                <a:t> </a:t>
              </a:r>
              <a:r>
                <a:rPr lang="en-US" altLang="zh-CN" sz="2800" dirty="0"/>
                <a:t>model</a:t>
              </a:r>
              <a:r>
                <a:rPr lang="zh-CN" altLang="en-US" sz="2800" dirty="0"/>
                <a:t>  </a:t>
              </a:r>
              <a:endParaRPr lang="en-US" altLang="zh-CN" sz="2800" dirty="0"/>
            </a:p>
            <a:p>
              <a:pPr marL="457200" indent="-457200">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hidden</a:t>
              </a:r>
              <a:r>
                <a:rPr lang="zh-CN" altLang="en-US" sz="2800" dirty="0"/>
                <a:t> </a:t>
              </a:r>
              <a:r>
                <a:rPr lang="en-US" altLang="zh-CN" sz="2800" dirty="0"/>
                <a:t>state</a:t>
              </a:r>
              <a:r>
                <a:rPr lang="zh-CN" altLang="en-US" sz="2800" dirty="0"/>
                <a:t> </a:t>
              </a:r>
              <a:r>
                <a:rPr lang="en-US" altLang="zh-CN" sz="2800" dirty="0"/>
                <a:t>vector,</a:t>
              </a: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noise</a:t>
              </a:r>
              <a:r>
                <a:rPr lang="zh-CN" altLang="en-US" sz="2800" dirty="0"/>
                <a:t> </a:t>
              </a:r>
              <a:r>
                <a:rPr lang="en-US" altLang="zh-CN" sz="2800" dirty="0"/>
                <a:t>vector.</a:t>
              </a:r>
              <a:endParaRPr lang="en-US" sz="2800" dirty="0"/>
            </a:p>
          </p:txBody>
        </p:sp>
        <p:pic>
          <p:nvPicPr>
            <p:cNvPr id="10" name="Picture 9">
              <a:extLst>
                <a:ext uri="{FF2B5EF4-FFF2-40B4-BE49-F238E27FC236}">
                  <a16:creationId xmlns:a16="http://schemas.microsoft.com/office/drawing/2014/main" id="{F567ADC1-F150-544C-87D6-FA06BAB91898}"/>
                </a:ext>
              </a:extLst>
            </p:cNvPr>
            <p:cNvPicPr>
              <a:picLocks noChangeAspect="1"/>
            </p:cNvPicPr>
            <p:nvPr/>
          </p:nvPicPr>
          <p:blipFill>
            <a:blip r:embed="rId5"/>
            <a:stretch>
              <a:fillRect/>
            </a:stretch>
          </p:blipFill>
          <p:spPr>
            <a:xfrm>
              <a:off x="1327731" y="4125805"/>
              <a:ext cx="342900" cy="342900"/>
            </a:xfrm>
            <a:prstGeom prst="rect">
              <a:avLst/>
            </a:prstGeom>
          </p:spPr>
        </p:pic>
        <p:grpSp>
          <p:nvGrpSpPr>
            <p:cNvPr id="13" name="Group 12">
              <a:extLst>
                <a:ext uri="{FF2B5EF4-FFF2-40B4-BE49-F238E27FC236}">
                  <a16:creationId xmlns:a16="http://schemas.microsoft.com/office/drawing/2014/main" id="{FB6AA2AC-C1F3-DC44-9EF4-9EB97A26969E}"/>
                </a:ext>
              </a:extLst>
            </p:cNvPr>
            <p:cNvGrpSpPr/>
            <p:nvPr/>
          </p:nvGrpSpPr>
          <p:grpSpPr>
            <a:xfrm>
              <a:off x="5571674" y="4084404"/>
              <a:ext cx="1772558" cy="393700"/>
              <a:chOff x="5473700" y="4084404"/>
              <a:chExt cx="1772558" cy="393700"/>
            </a:xfrm>
          </p:grpSpPr>
          <p:pic>
            <p:nvPicPr>
              <p:cNvPr id="11" name="Picture 10">
                <a:extLst>
                  <a:ext uri="{FF2B5EF4-FFF2-40B4-BE49-F238E27FC236}">
                    <a16:creationId xmlns:a16="http://schemas.microsoft.com/office/drawing/2014/main" id="{686990AE-011B-314D-B570-D8EF7565C88E}"/>
                  </a:ext>
                </a:extLst>
              </p:cNvPr>
              <p:cNvPicPr>
                <a:picLocks noChangeAspect="1"/>
              </p:cNvPicPr>
              <p:nvPr/>
            </p:nvPicPr>
            <p:blipFill>
              <a:blip r:embed="rId6"/>
              <a:stretch>
                <a:fillRect/>
              </a:stretch>
            </p:blipFill>
            <p:spPr>
              <a:xfrm>
                <a:off x="5473700" y="4084404"/>
                <a:ext cx="787400" cy="393700"/>
              </a:xfrm>
              <a:prstGeom prst="rect">
                <a:avLst/>
              </a:prstGeom>
            </p:spPr>
          </p:pic>
          <p:pic>
            <p:nvPicPr>
              <p:cNvPr id="12" name="Picture 11">
                <a:extLst>
                  <a:ext uri="{FF2B5EF4-FFF2-40B4-BE49-F238E27FC236}">
                    <a16:creationId xmlns:a16="http://schemas.microsoft.com/office/drawing/2014/main" id="{2B465E3C-1380-7F42-8E82-4991DB53F198}"/>
                  </a:ext>
                </a:extLst>
              </p:cNvPr>
              <p:cNvPicPr>
                <a:picLocks noChangeAspect="1"/>
              </p:cNvPicPr>
              <p:nvPr/>
            </p:nvPicPr>
            <p:blipFill>
              <a:blip r:embed="rId7"/>
              <a:stretch>
                <a:fillRect/>
              </a:stretch>
            </p:blipFill>
            <p:spPr>
              <a:xfrm>
                <a:off x="6293758" y="4084404"/>
                <a:ext cx="952500" cy="393700"/>
              </a:xfrm>
              <a:prstGeom prst="rect">
                <a:avLst/>
              </a:prstGeom>
            </p:spPr>
          </p:pic>
        </p:grpSp>
      </p:grpSp>
      <p:grpSp>
        <p:nvGrpSpPr>
          <p:cNvPr id="21" name="Group 20">
            <a:extLst>
              <a:ext uri="{FF2B5EF4-FFF2-40B4-BE49-F238E27FC236}">
                <a16:creationId xmlns:a16="http://schemas.microsoft.com/office/drawing/2014/main" id="{7719B7FE-1E65-B349-928A-7506388F8616}"/>
              </a:ext>
            </a:extLst>
          </p:cNvPr>
          <p:cNvGrpSpPr/>
          <p:nvPr/>
        </p:nvGrpSpPr>
        <p:grpSpPr>
          <a:xfrm>
            <a:off x="832757" y="4193851"/>
            <a:ext cx="10521043" cy="954107"/>
            <a:chOff x="832757" y="4466315"/>
            <a:chExt cx="10521043" cy="954107"/>
          </a:xfrm>
        </p:grpSpPr>
        <p:sp>
          <p:nvSpPr>
            <p:cNvPr id="14" name="TextBox 13">
              <a:extLst>
                <a:ext uri="{FF2B5EF4-FFF2-40B4-BE49-F238E27FC236}">
                  <a16:creationId xmlns:a16="http://schemas.microsoft.com/office/drawing/2014/main" id="{41E1E06B-6F6C-D645-81BB-65A8B98F4C0A}"/>
                </a:ext>
              </a:extLst>
            </p:cNvPr>
            <p:cNvSpPr txBox="1"/>
            <p:nvPr/>
          </p:nvSpPr>
          <p:spPr>
            <a:xfrm>
              <a:off x="832757" y="4466315"/>
              <a:ext cx="10521043"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t>                         </a:t>
              </a:r>
              <a:r>
                <a:rPr lang="en-US" altLang="zh-CN" sz="2800" dirty="0"/>
                <a:t>are</a:t>
              </a:r>
              <a:r>
                <a:rPr lang="zh-CN" altLang="en-US" sz="2800" dirty="0"/>
                <a:t> </a:t>
              </a:r>
              <a:r>
                <a:rPr lang="en-US" altLang="zh-CN" sz="2800" dirty="0"/>
                <a:t>independent.</a:t>
              </a:r>
              <a:r>
                <a:rPr lang="zh-CN" altLang="en-US" sz="2800" dirty="0"/>
                <a:t>                          </a:t>
              </a:r>
              <a:r>
                <a:rPr lang="en-US" altLang="zh-CN" sz="2800" dirty="0"/>
                <a:t>follows</a:t>
              </a:r>
              <a:r>
                <a:rPr lang="zh-CN" altLang="en-US" sz="2800" dirty="0"/>
                <a:t> </a:t>
              </a:r>
              <a:r>
                <a:rPr lang="en-US" altLang="zh-CN" sz="2800" dirty="0"/>
                <a:t>a</a:t>
              </a:r>
              <a:r>
                <a:rPr lang="zh-CN" altLang="en-US" sz="2800" dirty="0"/>
                <a:t> </a:t>
              </a:r>
              <a:r>
                <a:rPr lang="en-US" altLang="zh-CN" sz="2800" dirty="0"/>
                <a:t>non-linear</a:t>
              </a:r>
              <a:r>
                <a:rPr lang="zh-CN" altLang="en-US" sz="2800" dirty="0"/>
                <a:t> </a:t>
              </a:r>
              <a:r>
                <a:rPr lang="en-US" altLang="zh-CN" sz="2800" dirty="0"/>
                <a:t>auto-regress</a:t>
              </a:r>
              <a:r>
                <a:rPr lang="zh-CN" altLang="en-US" sz="2800" dirty="0"/>
                <a:t> </a:t>
              </a:r>
              <a:r>
                <a:rPr lang="en-US" altLang="zh-CN" sz="2800" dirty="0"/>
                <a:t>model.</a:t>
              </a:r>
              <a:r>
                <a:rPr lang="zh-CN" altLang="en-US" sz="2800" dirty="0"/>
                <a:t>       </a:t>
              </a:r>
              <a:r>
                <a:rPr lang="en-US" altLang="zh-CN" sz="2800" dirty="0"/>
                <a:t>is</a:t>
              </a:r>
              <a:r>
                <a:rPr lang="zh-CN" altLang="en-US" sz="2800" dirty="0"/>
                <a:t> </a:t>
              </a:r>
              <a:r>
                <a:rPr lang="en-US" altLang="zh-CN" sz="2800" dirty="0"/>
                <a:t>a</a:t>
              </a:r>
              <a:r>
                <a:rPr lang="zh-CN" altLang="en-US" sz="2800" dirty="0"/>
                <a:t> </a:t>
              </a:r>
              <a:r>
                <a:rPr lang="en-US" altLang="zh-CN" sz="2800" dirty="0"/>
                <a:t>feedforward</a:t>
              </a:r>
              <a:r>
                <a:rPr lang="zh-CN" altLang="en-US" sz="2800" dirty="0"/>
                <a:t> </a:t>
              </a:r>
              <a:r>
                <a:rPr lang="en-US" altLang="zh-CN" sz="2800" dirty="0"/>
                <a:t>neural</a:t>
              </a:r>
              <a:r>
                <a:rPr lang="zh-CN" altLang="en-US" sz="2800" dirty="0"/>
                <a:t> </a:t>
              </a:r>
              <a:r>
                <a:rPr lang="en-US" altLang="zh-CN" sz="2800" dirty="0"/>
                <a:t>network.</a:t>
              </a:r>
            </a:p>
          </p:txBody>
        </p:sp>
        <p:pic>
          <p:nvPicPr>
            <p:cNvPr id="17" name="Picture 16">
              <a:extLst>
                <a:ext uri="{FF2B5EF4-FFF2-40B4-BE49-F238E27FC236}">
                  <a16:creationId xmlns:a16="http://schemas.microsoft.com/office/drawing/2014/main" id="{2679611F-06E7-6B42-AC54-B1EF7FC377B3}"/>
                </a:ext>
              </a:extLst>
            </p:cNvPr>
            <p:cNvPicPr>
              <a:picLocks noChangeAspect="1"/>
            </p:cNvPicPr>
            <p:nvPr/>
          </p:nvPicPr>
          <p:blipFill>
            <a:blip r:embed="rId8"/>
            <a:stretch>
              <a:fillRect/>
            </a:stretch>
          </p:blipFill>
          <p:spPr>
            <a:xfrm>
              <a:off x="1327731" y="4550926"/>
              <a:ext cx="2006600" cy="368300"/>
            </a:xfrm>
            <a:prstGeom prst="rect">
              <a:avLst/>
            </a:prstGeom>
          </p:spPr>
        </p:pic>
        <p:pic>
          <p:nvPicPr>
            <p:cNvPr id="19" name="Picture 18">
              <a:extLst>
                <a:ext uri="{FF2B5EF4-FFF2-40B4-BE49-F238E27FC236}">
                  <a16:creationId xmlns:a16="http://schemas.microsoft.com/office/drawing/2014/main" id="{C24125E3-E1B9-734E-8F57-A54DD47A946F}"/>
                </a:ext>
              </a:extLst>
            </p:cNvPr>
            <p:cNvPicPr>
              <a:picLocks noChangeAspect="1"/>
            </p:cNvPicPr>
            <p:nvPr/>
          </p:nvPicPr>
          <p:blipFill>
            <a:blip r:embed="rId9"/>
            <a:stretch>
              <a:fillRect/>
            </a:stretch>
          </p:blipFill>
          <p:spPr>
            <a:xfrm>
              <a:off x="5933063" y="4551590"/>
              <a:ext cx="1981200" cy="368300"/>
            </a:xfrm>
            <a:prstGeom prst="rect">
              <a:avLst/>
            </a:prstGeom>
          </p:spPr>
        </p:pic>
        <p:pic>
          <p:nvPicPr>
            <p:cNvPr id="20" name="Picture 19">
              <a:extLst>
                <a:ext uri="{FF2B5EF4-FFF2-40B4-BE49-F238E27FC236}">
                  <a16:creationId xmlns:a16="http://schemas.microsoft.com/office/drawing/2014/main" id="{2905A19E-4B63-8549-8909-6BEDFE04CBEA}"/>
                </a:ext>
              </a:extLst>
            </p:cNvPr>
            <p:cNvPicPr>
              <a:picLocks noChangeAspect="1"/>
            </p:cNvPicPr>
            <p:nvPr/>
          </p:nvPicPr>
          <p:blipFill>
            <a:blip r:embed="rId10"/>
            <a:stretch>
              <a:fillRect/>
            </a:stretch>
          </p:blipFill>
          <p:spPr>
            <a:xfrm>
              <a:off x="4345214" y="4976026"/>
              <a:ext cx="406400" cy="393700"/>
            </a:xfrm>
            <a:prstGeom prst="rect">
              <a:avLst/>
            </a:prstGeom>
          </p:spPr>
        </p:pic>
      </p:grpSp>
      <p:grpSp>
        <p:nvGrpSpPr>
          <p:cNvPr id="29" name="Group 28">
            <a:extLst>
              <a:ext uri="{FF2B5EF4-FFF2-40B4-BE49-F238E27FC236}">
                <a16:creationId xmlns:a16="http://schemas.microsoft.com/office/drawing/2014/main" id="{26A055F8-5232-2C40-A2FD-1416F30DF2FD}"/>
              </a:ext>
            </a:extLst>
          </p:cNvPr>
          <p:cNvGrpSpPr/>
          <p:nvPr/>
        </p:nvGrpSpPr>
        <p:grpSpPr>
          <a:xfrm>
            <a:off x="832756" y="5062893"/>
            <a:ext cx="10521043" cy="954107"/>
            <a:chOff x="832756" y="5302699"/>
            <a:chExt cx="10521043" cy="954107"/>
          </a:xfrm>
        </p:grpSpPr>
        <p:sp>
          <p:nvSpPr>
            <p:cNvPr id="23" name="TextBox 22">
              <a:extLst>
                <a:ext uri="{FF2B5EF4-FFF2-40B4-BE49-F238E27FC236}">
                  <a16:creationId xmlns:a16="http://schemas.microsoft.com/office/drawing/2014/main" id="{2B314DC6-2905-E84B-9232-A72280293684}"/>
                </a:ext>
              </a:extLst>
            </p:cNvPr>
            <p:cNvSpPr txBox="1"/>
            <p:nvPr/>
          </p:nvSpPr>
          <p:spPr>
            <a:xfrm>
              <a:off x="832756" y="5302699"/>
              <a:ext cx="10521043"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a</a:t>
              </a:r>
              <a:r>
                <a:rPr lang="zh-CN" altLang="en-US" sz="2800" dirty="0"/>
                <a:t> </a:t>
              </a:r>
              <a:r>
                <a:rPr lang="en-US" altLang="zh-CN" sz="2800" dirty="0"/>
                <a:t>top-down</a:t>
              </a:r>
              <a:r>
                <a:rPr lang="zh-CN" altLang="en-US" sz="2800" dirty="0"/>
                <a:t> </a:t>
              </a:r>
              <a:r>
                <a:rPr lang="en-US" altLang="zh-CN" sz="2800" dirty="0"/>
                <a:t>convolutional</a:t>
              </a:r>
              <a:r>
                <a:rPr lang="zh-CN" altLang="en-US" sz="2800" dirty="0"/>
                <a:t> </a:t>
              </a:r>
              <a:r>
                <a:rPr lang="en-US" altLang="zh-CN" sz="2800" dirty="0"/>
                <a:t>network.</a:t>
              </a: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residual</a:t>
              </a:r>
              <a:r>
                <a:rPr lang="zh-CN" altLang="en-US" sz="2800" dirty="0"/>
                <a:t> </a:t>
              </a:r>
              <a:r>
                <a:rPr lang="en-US" altLang="zh-CN" sz="2800" dirty="0"/>
                <a:t>error.</a:t>
              </a:r>
              <a:r>
                <a:rPr lang="zh-CN" altLang="en-US" sz="2800" dirty="0"/>
                <a:t> </a:t>
              </a:r>
              <a:endParaRPr lang="en-US" altLang="zh-CN" sz="2800" dirty="0"/>
            </a:p>
          </p:txBody>
        </p:sp>
        <p:pic>
          <p:nvPicPr>
            <p:cNvPr id="27" name="Picture 26">
              <a:extLst>
                <a:ext uri="{FF2B5EF4-FFF2-40B4-BE49-F238E27FC236}">
                  <a16:creationId xmlns:a16="http://schemas.microsoft.com/office/drawing/2014/main" id="{ECA68DE9-7739-C344-B78D-DEF64DDD14A9}"/>
                </a:ext>
              </a:extLst>
            </p:cNvPr>
            <p:cNvPicPr>
              <a:picLocks noChangeAspect="1"/>
            </p:cNvPicPr>
            <p:nvPr/>
          </p:nvPicPr>
          <p:blipFill>
            <a:blip r:embed="rId11"/>
            <a:stretch>
              <a:fillRect/>
            </a:stretch>
          </p:blipFill>
          <p:spPr>
            <a:xfrm>
              <a:off x="1327731" y="5420422"/>
              <a:ext cx="482600" cy="368300"/>
            </a:xfrm>
            <a:prstGeom prst="rect">
              <a:avLst/>
            </a:prstGeom>
          </p:spPr>
        </p:pic>
        <p:pic>
          <p:nvPicPr>
            <p:cNvPr id="28" name="Picture 27">
              <a:extLst>
                <a:ext uri="{FF2B5EF4-FFF2-40B4-BE49-F238E27FC236}">
                  <a16:creationId xmlns:a16="http://schemas.microsoft.com/office/drawing/2014/main" id="{D391C95E-6A68-3E4F-8C27-EEDFD1E217BB}"/>
                </a:ext>
              </a:extLst>
            </p:cNvPr>
            <p:cNvPicPr>
              <a:picLocks noChangeAspect="1"/>
            </p:cNvPicPr>
            <p:nvPr/>
          </p:nvPicPr>
          <p:blipFill>
            <a:blip r:embed="rId12"/>
            <a:stretch>
              <a:fillRect/>
            </a:stretch>
          </p:blipFill>
          <p:spPr>
            <a:xfrm>
              <a:off x="7295245" y="5381537"/>
              <a:ext cx="2146300" cy="355600"/>
            </a:xfrm>
            <a:prstGeom prst="rect">
              <a:avLst/>
            </a:prstGeom>
          </p:spPr>
        </p:pic>
      </p:grpSp>
      <p:grpSp>
        <p:nvGrpSpPr>
          <p:cNvPr id="35" name="Group 34">
            <a:extLst>
              <a:ext uri="{FF2B5EF4-FFF2-40B4-BE49-F238E27FC236}">
                <a16:creationId xmlns:a16="http://schemas.microsoft.com/office/drawing/2014/main" id="{315FA529-3D71-0E47-89C9-CCA3A542F46F}"/>
              </a:ext>
            </a:extLst>
          </p:cNvPr>
          <p:cNvGrpSpPr/>
          <p:nvPr/>
        </p:nvGrpSpPr>
        <p:grpSpPr>
          <a:xfrm>
            <a:off x="832756" y="5915257"/>
            <a:ext cx="10521043" cy="523220"/>
            <a:chOff x="832756" y="6122405"/>
            <a:chExt cx="10521043" cy="523220"/>
          </a:xfrm>
        </p:grpSpPr>
        <p:sp>
          <p:nvSpPr>
            <p:cNvPr id="31" name="TextBox 30">
              <a:extLst>
                <a:ext uri="{FF2B5EF4-FFF2-40B4-BE49-F238E27FC236}">
                  <a16:creationId xmlns:a16="http://schemas.microsoft.com/office/drawing/2014/main" id="{2852DD66-31FD-0345-9DA5-E37D05C8B797}"/>
                </a:ext>
              </a:extLst>
            </p:cNvPr>
            <p:cNvSpPr txBox="1"/>
            <p:nvPr/>
          </p:nvSpPr>
          <p:spPr>
            <a:xfrm>
              <a:off x="832756" y="6122405"/>
              <a:ext cx="10521043" cy="523220"/>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t>                  </a:t>
              </a:r>
              <a:r>
                <a:rPr lang="en-US" altLang="zh-CN" sz="2800" dirty="0"/>
                <a:t>are</a:t>
              </a:r>
              <a:r>
                <a:rPr lang="zh-CN" altLang="en-US" sz="2800" dirty="0"/>
                <a:t> </a:t>
              </a:r>
              <a:r>
                <a:rPr lang="en-US" altLang="zh-CN" sz="2800" dirty="0"/>
                <a:t>all</a:t>
              </a:r>
              <a:r>
                <a:rPr lang="zh-CN" altLang="en-US" sz="2800" dirty="0"/>
                <a:t> </a:t>
              </a:r>
              <a:r>
                <a:rPr lang="en-US" altLang="zh-CN" sz="2800" dirty="0"/>
                <a:t>the</a:t>
              </a:r>
              <a:r>
                <a:rPr lang="zh-CN" altLang="en-US" sz="2800" dirty="0"/>
                <a:t> </a:t>
              </a:r>
              <a:r>
                <a:rPr lang="en-US" altLang="zh-CN" sz="2800" dirty="0"/>
                <a:t>model</a:t>
              </a:r>
              <a:r>
                <a:rPr lang="zh-CN" altLang="en-US" sz="2800" dirty="0"/>
                <a:t> </a:t>
              </a:r>
              <a:r>
                <a:rPr lang="en-US" altLang="zh-CN" sz="2800" dirty="0"/>
                <a:t>parameters.</a:t>
              </a:r>
            </a:p>
          </p:txBody>
        </p:sp>
        <p:pic>
          <p:nvPicPr>
            <p:cNvPr id="34" name="Picture 33">
              <a:extLst>
                <a:ext uri="{FF2B5EF4-FFF2-40B4-BE49-F238E27FC236}">
                  <a16:creationId xmlns:a16="http://schemas.microsoft.com/office/drawing/2014/main" id="{0408A00D-6156-C347-9659-3D8950FCD4BB}"/>
                </a:ext>
              </a:extLst>
            </p:cNvPr>
            <p:cNvPicPr>
              <a:picLocks noChangeAspect="1"/>
            </p:cNvPicPr>
            <p:nvPr/>
          </p:nvPicPr>
          <p:blipFill>
            <a:blip r:embed="rId13"/>
            <a:stretch>
              <a:fillRect/>
            </a:stretch>
          </p:blipFill>
          <p:spPr>
            <a:xfrm>
              <a:off x="1343369" y="6207322"/>
              <a:ext cx="1397000" cy="419100"/>
            </a:xfrm>
            <a:prstGeom prst="rect">
              <a:avLst/>
            </a:prstGeom>
          </p:spPr>
        </p:pic>
      </p:grpSp>
    </p:spTree>
    <p:extLst>
      <p:ext uri="{BB962C8B-B14F-4D97-AF65-F5344CB8AC3E}">
        <p14:creationId xmlns:p14="http://schemas.microsoft.com/office/powerpoint/2010/main" val="82133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480"/>
            <a:ext cx="10515600" cy="1325563"/>
          </a:xfrm>
        </p:spPr>
        <p:txBody>
          <a:bodyPr/>
          <a:lstStyle/>
          <a:p>
            <a:r>
              <a:rPr lang="en-US" dirty="0">
                <a:latin typeface="Times New Roman" panose="02020603050405020304" pitchFamily="18" charset="0"/>
                <a:cs typeface="Times New Roman" panose="02020603050405020304" pitchFamily="18" charset="0"/>
              </a:rPr>
              <a:t>Alternating Back-prop Through Time</a:t>
            </a:r>
          </a:p>
        </p:txBody>
      </p:sp>
      <p:sp>
        <p:nvSpPr>
          <p:cNvPr id="3" name="Content Placeholder 2"/>
          <p:cNvSpPr>
            <a:spLocks noGrp="1"/>
          </p:cNvSpPr>
          <p:nvPr>
            <p:ph idx="1"/>
          </p:nvPr>
        </p:nvSpPr>
        <p:spPr>
          <a:xfrm>
            <a:off x="838200" y="1540033"/>
            <a:ext cx="10515600" cy="1026678"/>
          </a:xfrm>
        </p:spPr>
        <p:txBody>
          <a:bodyPr>
            <a:normAutofit/>
          </a:bodyPr>
          <a:lstStyle/>
          <a:p>
            <a:pPr marL="0" indent="0">
              <a:buNone/>
            </a:pPr>
            <a:r>
              <a:rPr lang="en-US" altLang="zh-CN" dirty="0"/>
              <a:t>We</a:t>
            </a:r>
            <a:r>
              <a:rPr lang="zh-CN" altLang="en-US" dirty="0"/>
              <a:t> </a:t>
            </a:r>
            <a:r>
              <a:rPr lang="en-US" altLang="zh-CN" dirty="0"/>
              <a:t>estimate</a:t>
            </a:r>
            <a:r>
              <a:rPr lang="zh-CN" altLang="en-US" dirty="0"/>
              <a:t> </a:t>
            </a:r>
            <a:r>
              <a:rPr lang="en-US" altLang="zh-CN" dirty="0"/>
              <a:t>the</a:t>
            </a:r>
            <a:r>
              <a:rPr lang="zh-CN" altLang="en-US" dirty="0"/>
              <a:t> </a:t>
            </a:r>
            <a:r>
              <a:rPr lang="en-US" altLang="zh-CN" dirty="0"/>
              <a:t>model</a:t>
            </a:r>
            <a:r>
              <a:rPr lang="zh-CN" altLang="en-US" dirty="0"/>
              <a:t> </a:t>
            </a:r>
            <a:r>
              <a:rPr lang="en-US" altLang="zh-CN" dirty="0"/>
              <a:t>parameter</a:t>
            </a:r>
            <a:r>
              <a:rPr lang="zh-CN" altLang="en-US" dirty="0"/>
              <a:t>  </a:t>
            </a:r>
            <a:r>
              <a:rPr lang="en-US" altLang="zh-CN" dirty="0"/>
              <a:t>:</a:t>
            </a:r>
            <a:r>
              <a:rPr lang="zh-CN" altLang="en-US" dirty="0"/>
              <a:t>  </a:t>
            </a:r>
            <a:r>
              <a:rPr lang="en-US" altLang="zh-CN" dirty="0"/>
              <a:t>by</a:t>
            </a:r>
            <a:r>
              <a:rPr lang="zh-CN" altLang="en-US" dirty="0"/>
              <a:t> </a:t>
            </a:r>
            <a:r>
              <a:rPr lang="en-US" altLang="zh-CN" dirty="0"/>
              <a:t>maximizing</a:t>
            </a:r>
            <a:r>
              <a:rPr lang="zh-CN" altLang="en-US" dirty="0"/>
              <a:t> </a:t>
            </a:r>
            <a:r>
              <a:rPr lang="en-US" altLang="zh-CN" dirty="0"/>
              <a:t>the</a:t>
            </a:r>
            <a:r>
              <a:rPr lang="zh-CN" altLang="en-US" dirty="0"/>
              <a:t> </a:t>
            </a:r>
            <a:r>
              <a:rPr lang="en-US" altLang="zh-CN" dirty="0"/>
              <a:t>observed</a:t>
            </a:r>
            <a:r>
              <a:rPr lang="zh-CN" altLang="en-US" dirty="0"/>
              <a:t> </a:t>
            </a:r>
            <a:r>
              <a:rPr lang="en-US" altLang="zh-CN" dirty="0"/>
              <a:t>log-likelihood</a:t>
            </a:r>
            <a:r>
              <a:rPr lang="zh-CN" altLang="en-US" dirty="0"/>
              <a:t>                  </a:t>
            </a:r>
            <a:r>
              <a:rPr lang="en-US" altLang="zh-CN" dirty="0"/>
              <a:t>.</a:t>
            </a:r>
            <a:r>
              <a:rPr lang="zh-CN" altLang="en-US" dirty="0"/>
              <a:t> </a:t>
            </a:r>
            <a:r>
              <a:rPr lang="en-US" altLang="zh-CN" dirty="0"/>
              <a:t>The</a:t>
            </a:r>
            <a:r>
              <a:rPr lang="zh-CN" altLang="en-US" dirty="0"/>
              <a:t> </a:t>
            </a:r>
            <a:r>
              <a:rPr lang="en-US" altLang="zh-CN" dirty="0"/>
              <a:t>gradient</a:t>
            </a:r>
            <a:r>
              <a:rPr lang="zh-CN" altLang="en-US" dirty="0"/>
              <a:t> </a:t>
            </a:r>
            <a:r>
              <a:rPr lang="en-US" altLang="zh-CN" dirty="0"/>
              <a:t>of</a:t>
            </a:r>
            <a:r>
              <a:rPr lang="zh-CN" altLang="en-US" dirty="0"/>
              <a:t> </a:t>
            </a:r>
            <a:r>
              <a:rPr lang="en-US" altLang="zh-CN" dirty="0"/>
              <a:t>the</a:t>
            </a:r>
            <a:r>
              <a:rPr lang="zh-CN" altLang="en-US" dirty="0"/>
              <a:t> </a:t>
            </a:r>
            <a:r>
              <a:rPr lang="en-US" altLang="zh-CN" dirty="0"/>
              <a:t>log-likelihood</a:t>
            </a:r>
            <a:r>
              <a:rPr lang="zh-CN" altLang="en-US" dirty="0"/>
              <a:t> </a:t>
            </a:r>
            <a:r>
              <a:rPr lang="en-US" altLang="zh-CN" dirty="0"/>
              <a:t>is</a:t>
            </a:r>
            <a:r>
              <a:rPr lang="zh-CN" altLang="en-US" dirty="0"/>
              <a:t> </a:t>
            </a:r>
            <a:endParaRPr lang="en-US" altLang="zh-CN" dirty="0"/>
          </a:p>
          <a:p>
            <a:pPr marL="0" indent="0">
              <a:buNone/>
            </a:pPr>
            <a:endParaRPr lang="en-US" dirty="0"/>
          </a:p>
        </p:txBody>
      </p:sp>
      <p:sp>
        <p:nvSpPr>
          <p:cNvPr id="8" name="TextBox 7">
            <a:extLst>
              <a:ext uri="{FF2B5EF4-FFF2-40B4-BE49-F238E27FC236}">
                <a16:creationId xmlns:a16="http://schemas.microsoft.com/office/drawing/2014/main" id="{152E8127-CF32-EB44-AA54-EFDAFD1B29CE}"/>
              </a:ext>
            </a:extLst>
          </p:cNvPr>
          <p:cNvSpPr txBox="1"/>
          <p:nvPr/>
        </p:nvSpPr>
        <p:spPr>
          <a:xfrm>
            <a:off x="996043" y="3796554"/>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D97FBF73-5D3B-0A40-9B34-2DEB6897B4E3}"/>
              </a:ext>
            </a:extLst>
          </p:cNvPr>
          <p:cNvPicPr>
            <a:picLocks noChangeAspect="1"/>
          </p:cNvPicPr>
          <p:nvPr/>
        </p:nvPicPr>
        <p:blipFill>
          <a:blip r:embed="rId2"/>
          <a:stretch>
            <a:fillRect/>
          </a:stretch>
        </p:blipFill>
        <p:spPr>
          <a:xfrm>
            <a:off x="5998379" y="1580276"/>
            <a:ext cx="266700" cy="368300"/>
          </a:xfrm>
          <a:prstGeom prst="rect">
            <a:avLst/>
          </a:prstGeom>
        </p:spPr>
      </p:pic>
      <p:pic>
        <p:nvPicPr>
          <p:cNvPr id="18" name="Picture 17">
            <a:extLst>
              <a:ext uri="{FF2B5EF4-FFF2-40B4-BE49-F238E27FC236}">
                <a16:creationId xmlns:a16="http://schemas.microsoft.com/office/drawing/2014/main" id="{4C189352-5485-684D-8B0A-99F30E1ECB7B}"/>
              </a:ext>
            </a:extLst>
          </p:cNvPr>
          <p:cNvPicPr>
            <a:picLocks noChangeAspect="1"/>
          </p:cNvPicPr>
          <p:nvPr/>
        </p:nvPicPr>
        <p:blipFill>
          <a:blip r:embed="rId3"/>
          <a:stretch>
            <a:fillRect/>
          </a:stretch>
        </p:blipFill>
        <p:spPr>
          <a:xfrm>
            <a:off x="2402113" y="1964905"/>
            <a:ext cx="1346200" cy="419100"/>
          </a:xfrm>
          <a:prstGeom prst="rect">
            <a:avLst/>
          </a:prstGeom>
        </p:spPr>
      </p:pic>
      <p:grpSp>
        <p:nvGrpSpPr>
          <p:cNvPr id="25" name="Group 24">
            <a:extLst>
              <a:ext uri="{FF2B5EF4-FFF2-40B4-BE49-F238E27FC236}">
                <a16:creationId xmlns:a16="http://schemas.microsoft.com/office/drawing/2014/main" id="{50899FA6-8CB8-6C49-BDD0-465E5ADCB924}"/>
              </a:ext>
            </a:extLst>
          </p:cNvPr>
          <p:cNvGrpSpPr/>
          <p:nvPr/>
        </p:nvGrpSpPr>
        <p:grpSpPr>
          <a:xfrm>
            <a:off x="2076288" y="2317773"/>
            <a:ext cx="8157563" cy="2794000"/>
            <a:chOff x="2076288" y="2636024"/>
            <a:chExt cx="8157563" cy="2794000"/>
          </a:xfrm>
        </p:grpSpPr>
        <p:pic>
          <p:nvPicPr>
            <p:cNvPr id="22" name="Picture 21">
              <a:extLst>
                <a:ext uri="{FF2B5EF4-FFF2-40B4-BE49-F238E27FC236}">
                  <a16:creationId xmlns:a16="http://schemas.microsoft.com/office/drawing/2014/main" id="{6A0836E9-786F-284E-811E-052C323081FC}"/>
                </a:ext>
              </a:extLst>
            </p:cNvPr>
            <p:cNvPicPr>
              <a:picLocks noChangeAspect="1"/>
            </p:cNvPicPr>
            <p:nvPr/>
          </p:nvPicPr>
          <p:blipFill>
            <a:blip r:embed="rId4"/>
            <a:stretch>
              <a:fillRect/>
            </a:stretch>
          </p:blipFill>
          <p:spPr>
            <a:xfrm>
              <a:off x="2076288" y="2636024"/>
              <a:ext cx="8001000" cy="2794000"/>
            </a:xfrm>
            <a:prstGeom prst="rect">
              <a:avLst/>
            </a:prstGeom>
          </p:spPr>
        </p:pic>
        <p:sp>
          <p:nvSpPr>
            <p:cNvPr id="24" name="Rectangle 23">
              <a:extLst>
                <a:ext uri="{FF2B5EF4-FFF2-40B4-BE49-F238E27FC236}">
                  <a16:creationId xmlns:a16="http://schemas.microsoft.com/office/drawing/2014/main" id="{E3100E97-3B2D-6A4A-88BF-CE6D7E77F968}"/>
                </a:ext>
              </a:extLst>
            </p:cNvPr>
            <p:cNvSpPr/>
            <p:nvPr/>
          </p:nvSpPr>
          <p:spPr>
            <a:xfrm>
              <a:off x="9270466" y="4304518"/>
              <a:ext cx="963385" cy="890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F79605DD-B156-854E-B573-87C1C28E4786}"/>
              </a:ext>
            </a:extLst>
          </p:cNvPr>
          <p:cNvGrpSpPr/>
          <p:nvPr/>
        </p:nvGrpSpPr>
        <p:grpSpPr>
          <a:xfrm>
            <a:off x="930729" y="5004862"/>
            <a:ext cx="10469958" cy="1384995"/>
            <a:chOff x="930729" y="5372100"/>
            <a:chExt cx="10469958" cy="1384995"/>
          </a:xfrm>
        </p:grpSpPr>
        <p:sp>
          <p:nvSpPr>
            <p:cNvPr id="26" name="TextBox 25">
              <a:extLst>
                <a:ext uri="{FF2B5EF4-FFF2-40B4-BE49-F238E27FC236}">
                  <a16:creationId xmlns:a16="http://schemas.microsoft.com/office/drawing/2014/main" id="{B1C55D1C-1E7D-AB4C-80CA-A3A7D71461F3}"/>
                </a:ext>
              </a:extLst>
            </p:cNvPr>
            <p:cNvSpPr txBox="1"/>
            <p:nvPr/>
          </p:nvSpPr>
          <p:spPr>
            <a:xfrm>
              <a:off x="930729" y="5372100"/>
              <a:ext cx="10469958" cy="1384995"/>
            </a:xfrm>
            <a:prstGeom prst="rect">
              <a:avLst/>
            </a:prstGeom>
            <a:noFill/>
          </p:spPr>
          <p:txBody>
            <a:bodyPr wrap="square" rtlCol="0">
              <a:spAutoFit/>
            </a:bodyPr>
            <a:lstStyle/>
            <a:p>
              <a:pPr marL="457200" indent="-457200" algn="l">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complete-data</a:t>
              </a:r>
              <a:r>
                <a:rPr lang="zh-CN" altLang="en-US" sz="2800" dirty="0"/>
                <a:t> </a:t>
              </a:r>
              <a:r>
                <a:rPr lang="en-US" altLang="zh-CN" sz="2800" dirty="0"/>
                <a:t>log-likelihood.</a:t>
              </a:r>
            </a:p>
            <a:p>
              <a:pPr marL="457200" indent="-457200" algn="l">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posterior</a:t>
              </a:r>
              <a:r>
                <a:rPr lang="zh-CN" altLang="en-US" sz="2800" dirty="0"/>
                <a:t> </a:t>
              </a:r>
              <a:r>
                <a:rPr lang="en-US" altLang="zh-CN" sz="2800" dirty="0"/>
                <a:t>distribution</a:t>
              </a:r>
              <a:r>
                <a:rPr lang="zh-CN" altLang="en-US" sz="2800" dirty="0"/>
                <a:t> </a:t>
              </a:r>
              <a:r>
                <a:rPr lang="en-US" altLang="zh-CN" sz="2800" dirty="0"/>
                <a:t>of</a:t>
              </a:r>
              <a:r>
                <a:rPr lang="zh-CN" altLang="en-US" sz="2800" dirty="0"/>
                <a:t>     </a:t>
              </a:r>
              <a:r>
                <a:rPr lang="en-US" altLang="zh-CN" sz="2800" dirty="0"/>
                <a:t>given</a:t>
              </a:r>
              <a:r>
                <a:rPr lang="zh-CN" altLang="en-US" sz="2800" dirty="0"/>
                <a:t>     </a:t>
              </a:r>
              <a:r>
                <a:rPr lang="en-US" altLang="zh-CN" sz="2800" dirty="0"/>
                <a:t>.</a:t>
              </a:r>
            </a:p>
            <a:p>
              <a:pPr marL="457200" indent="-457200" algn="l">
                <a:buFont typeface="Arial" panose="020B0604020202020204" pitchFamily="34" charset="0"/>
                <a:buChar char="•"/>
              </a:pPr>
              <a:r>
                <a:rPr lang="en-US" altLang="zh-CN" sz="2800" dirty="0"/>
                <a:t>The</a:t>
              </a:r>
              <a:r>
                <a:rPr lang="zh-CN" altLang="en-US" sz="2800" dirty="0"/>
                <a:t> </a:t>
              </a:r>
              <a:r>
                <a:rPr lang="en-US" altLang="zh-CN" sz="2800" dirty="0"/>
                <a:t>expectation</a:t>
              </a:r>
              <a:r>
                <a:rPr lang="zh-CN" altLang="en-US" sz="2800" dirty="0"/>
                <a:t> </a:t>
              </a:r>
              <a:r>
                <a:rPr lang="en-US" altLang="zh-CN" sz="2800" dirty="0"/>
                <a:t>can</a:t>
              </a:r>
              <a:r>
                <a:rPr lang="zh-CN" altLang="en-US" sz="2800" dirty="0"/>
                <a:t> </a:t>
              </a:r>
              <a:r>
                <a:rPr lang="en-US" altLang="zh-CN" sz="2800" dirty="0"/>
                <a:t>be</a:t>
              </a:r>
              <a:r>
                <a:rPr lang="zh-CN" altLang="en-US" sz="2800" dirty="0"/>
                <a:t> </a:t>
              </a:r>
              <a:r>
                <a:rPr lang="en-US" altLang="zh-CN" sz="2800" dirty="0"/>
                <a:t>approximated</a:t>
              </a:r>
              <a:r>
                <a:rPr lang="zh-CN" altLang="en-US" sz="2800" dirty="0"/>
                <a:t> </a:t>
              </a:r>
              <a:r>
                <a:rPr lang="en-US" altLang="zh-CN" sz="2800" dirty="0"/>
                <a:t>by</a:t>
              </a:r>
              <a:r>
                <a:rPr lang="zh-CN" altLang="en-US" sz="2800" dirty="0"/>
                <a:t> </a:t>
              </a:r>
              <a:r>
                <a:rPr lang="en-US" altLang="zh-CN" sz="2800" dirty="0"/>
                <a:t>Monte</a:t>
              </a:r>
              <a:r>
                <a:rPr lang="zh-CN" altLang="en-US" sz="2800" dirty="0"/>
                <a:t> </a:t>
              </a:r>
              <a:r>
                <a:rPr lang="en-US" altLang="zh-CN" sz="2800" dirty="0"/>
                <a:t>Carlo</a:t>
              </a:r>
              <a:r>
                <a:rPr lang="zh-CN" altLang="en-US" sz="2800" dirty="0"/>
                <a:t> </a:t>
              </a:r>
              <a:r>
                <a:rPr lang="en-US" altLang="zh-CN" sz="2800" dirty="0"/>
                <a:t>average.</a:t>
              </a:r>
            </a:p>
          </p:txBody>
        </p:sp>
        <p:pic>
          <p:nvPicPr>
            <p:cNvPr id="32" name="Picture 31">
              <a:extLst>
                <a:ext uri="{FF2B5EF4-FFF2-40B4-BE49-F238E27FC236}">
                  <a16:creationId xmlns:a16="http://schemas.microsoft.com/office/drawing/2014/main" id="{8AFD3BF5-2E27-4E4A-9DA6-EC9F4B63F405}"/>
                </a:ext>
              </a:extLst>
            </p:cNvPr>
            <p:cNvPicPr>
              <a:picLocks noChangeAspect="1"/>
            </p:cNvPicPr>
            <p:nvPr/>
          </p:nvPicPr>
          <p:blipFill>
            <a:blip r:embed="rId5"/>
            <a:stretch>
              <a:fillRect/>
            </a:stretch>
          </p:blipFill>
          <p:spPr>
            <a:xfrm>
              <a:off x="1482115" y="5485847"/>
              <a:ext cx="1612900" cy="393700"/>
            </a:xfrm>
            <a:prstGeom prst="rect">
              <a:avLst/>
            </a:prstGeom>
          </p:spPr>
        </p:pic>
        <p:pic>
          <p:nvPicPr>
            <p:cNvPr id="33" name="Picture 32">
              <a:extLst>
                <a:ext uri="{FF2B5EF4-FFF2-40B4-BE49-F238E27FC236}">
                  <a16:creationId xmlns:a16="http://schemas.microsoft.com/office/drawing/2014/main" id="{573B2938-4AC5-7849-9858-867E575A63AE}"/>
                </a:ext>
              </a:extLst>
            </p:cNvPr>
            <p:cNvPicPr>
              <a:picLocks noChangeAspect="1"/>
            </p:cNvPicPr>
            <p:nvPr/>
          </p:nvPicPr>
          <p:blipFill>
            <a:blip r:embed="rId6"/>
            <a:stretch>
              <a:fillRect/>
            </a:stretch>
          </p:blipFill>
          <p:spPr>
            <a:xfrm>
              <a:off x="1482115" y="5843185"/>
              <a:ext cx="3683000" cy="457200"/>
            </a:xfrm>
            <a:prstGeom prst="rect">
              <a:avLst/>
            </a:prstGeom>
          </p:spPr>
        </p:pic>
        <p:pic>
          <p:nvPicPr>
            <p:cNvPr id="35" name="Picture 34">
              <a:extLst>
                <a:ext uri="{FF2B5EF4-FFF2-40B4-BE49-F238E27FC236}">
                  <a16:creationId xmlns:a16="http://schemas.microsoft.com/office/drawing/2014/main" id="{16D243EC-6780-7F4E-9126-65BF6DA5C50E}"/>
                </a:ext>
              </a:extLst>
            </p:cNvPr>
            <p:cNvPicPr>
              <a:picLocks noChangeAspect="1"/>
            </p:cNvPicPr>
            <p:nvPr/>
          </p:nvPicPr>
          <p:blipFill>
            <a:blip r:embed="rId7"/>
            <a:stretch>
              <a:fillRect/>
            </a:stretch>
          </p:blipFill>
          <p:spPr>
            <a:xfrm>
              <a:off x="9706145" y="5883739"/>
              <a:ext cx="241300" cy="393700"/>
            </a:xfrm>
            <a:prstGeom prst="rect">
              <a:avLst/>
            </a:prstGeom>
          </p:spPr>
        </p:pic>
        <p:pic>
          <p:nvPicPr>
            <p:cNvPr id="36" name="Picture 35">
              <a:extLst>
                <a:ext uri="{FF2B5EF4-FFF2-40B4-BE49-F238E27FC236}">
                  <a16:creationId xmlns:a16="http://schemas.microsoft.com/office/drawing/2014/main" id="{6A7DC9A9-99E0-234B-8842-6831225B35F1}"/>
                </a:ext>
              </a:extLst>
            </p:cNvPr>
            <p:cNvPicPr>
              <a:picLocks noChangeAspect="1"/>
            </p:cNvPicPr>
            <p:nvPr/>
          </p:nvPicPr>
          <p:blipFill>
            <a:blip r:embed="rId8"/>
            <a:stretch>
              <a:fillRect/>
            </a:stretch>
          </p:blipFill>
          <p:spPr>
            <a:xfrm>
              <a:off x="10828408" y="5883876"/>
              <a:ext cx="355600" cy="342900"/>
            </a:xfrm>
            <a:prstGeom prst="rect">
              <a:avLst/>
            </a:prstGeom>
          </p:spPr>
        </p:pic>
      </p:grpSp>
    </p:spTree>
    <p:extLst>
      <p:ext uri="{BB962C8B-B14F-4D97-AF65-F5344CB8AC3E}">
        <p14:creationId xmlns:p14="http://schemas.microsoft.com/office/powerpoint/2010/main" val="146607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693"/>
            <a:ext cx="10515600" cy="1325563"/>
          </a:xfrm>
        </p:spPr>
        <p:txBody>
          <a:bodyPr/>
          <a:lstStyle/>
          <a:p>
            <a:r>
              <a:rPr lang="en-US" dirty="0">
                <a:latin typeface="Times New Roman" panose="02020603050405020304" pitchFamily="18" charset="0"/>
                <a:cs typeface="Times New Roman" panose="02020603050405020304" pitchFamily="18" charset="0"/>
              </a:rPr>
              <a:t>Alternating Back-prop Through Time</a:t>
            </a:r>
          </a:p>
        </p:txBody>
      </p:sp>
      <p:sp>
        <p:nvSpPr>
          <p:cNvPr id="3" name="Content Placeholder 2"/>
          <p:cNvSpPr>
            <a:spLocks noGrp="1"/>
          </p:cNvSpPr>
          <p:nvPr>
            <p:ph idx="1"/>
          </p:nvPr>
        </p:nvSpPr>
        <p:spPr>
          <a:xfrm>
            <a:off x="529520" y="1428005"/>
            <a:ext cx="10515600" cy="4609758"/>
          </a:xfrm>
        </p:spPr>
        <p:txBody>
          <a:bodyPr>
            <a:normAutofit/>
          </a:bodyPr>
          <a:lstStyle/>
          <a:p>
            <a:pPr marL="0" indent="0">
              <a:buNone/>
            </a:pPr>
            <a:r>
              <a:rPr lang="en-US" altLang="zh-CN" dirty="0"/>
              <a:t>The</a:t>
            </a:r>
            <a:r>
              <a:rPr lang="zh-CN" altLang="en-US" dirty="0"/>
              <a:t> </a:t>
            </a:r>
            <a:r>
              <a:rPr lang="en-US" altLang="zh-CN" dirty="0"/>
              <a:t>learning</a:t>
            </a:r>
            <a:r>
              <a:rPr lang="zh-CN" altLang="en-US" dirty="0"/>
              <a:t> </a:t>
            </a:r>
            <a:r>
              <a:rPr lang="en-US" altLang="zh-CN" dirty="0"/>
              <a:t>algorithm</a:t>
            </a:r>
            <a:r>
              <a:rPr lang="zh-CN" altLang="en-US" dirty="0"/>
              <a:t> </a:t>
            </a:r>
            <a:r>
              <a:rPr lang="en-US" altLang="zh-CN" dirty="0"/>
              <a:t>iterates</a:t>
            </a:r>
            <a:r>
              <a:rPr lang="zh-CN" altLang="en-US" dirty="0"/>
              <a:t> </a:t>
            </a:r>
            <a:r>
              <a:rPr lang="en-US" altLang="zh-CN" dirty="0"/>
              <a:t>the</a:t>
            </a:r>
            <a:r>
              <a:rPr lang="zh-CN" altLang="en-US" dirty="0"/>
              <a:t> </a:t>
            </a:r>
            <a:r>
              <a:rPr lang="en-US" altLang="zh-CN" dirty="0"/>
              <a:t>following</a:t>
            </a:r>
            <a:r>
              <a:rPr lang="zh-CN" altLang="en-US" dirty="0"/>
              <a:t> </a:t>
            </a:r>
            <a:r>
              <a:rPr lang="en-US" altLang="zh-CN" dirty="0"/>
              <a:t>two</a:t>
            </a:r>
            <a:r>
              <a:rPr lang="zh-CN" altLang="en-US" dirty="0"/>
              <a:t> </a:t>
            </a:r>
            <a:r>
              <a:rPr lang="en-US" altLang="zh-CN" dirty="0"/>
              <a:t>steps:</a:t>
            </a:r>
          </a:p>
          <a:p>
            <a:pPr marL="514350" indent="-514350">
              <a:buAutoNum type="arabicParenBoth"/>
            </a:pPr>
            <a:r>
              <a:rPr lang="en-US" altLang="zh-CN" dirty="0"/>
              <a:t>Inference</a:t>
            </a:r>
            <a:r>
              <a:rPr lang="zh-CN" altLang="en-US" dirty="0"/>
              <a:t> </a:t>
            </a:r>
            <a:r>
              <a:rPr lang="en-US" altLang="zh-CN" dirty="0"/>
              <a:t>step:</a:t>
            </a:r>
            <a:r>
              <a:rPr lang="zh-CN" altLang="en-US" dirty="0"/>
              <a:t> </a:t>
            </a:r>
            <a:r>
              <a:rPr lang="en-US" altLang="zh-CN" dirty="0"/>
              <a:t>given</a:t>
            </a:r>
            <a:r>
              <a:rPr lang="zh-CN" altLang="en-US" dirty="0"/>
              <a:t> </a:t>
            </a:r>
            <a:r>
              <a:rPr lang="en-US" altLang="zh-CN" dirty="0"/>
              <a:t>the</a:t>
            </a:r>
            <a:r>
              <a:rPr lang="zh-CN" altLang="en-US" dirty="0"/>
              <a:t> </a:t>
            </a:r>
            <a:r>
              <a:rPr lang="en-US" altLang="zh-CN" dirty="0"/>
              <a:t>current</a:t>
            </a:r>
            <a:r>
              <a:rPr lang="zh-CN" altLang="en-US" dirty="0"/>
              <a:t>     </a:t>
            </a:r>
            <a:r>
              <a:rPr lang="en-US" altLang="zh-CN" dirty="0"/>
              <a:t>,</a:t>
            </a:r>
            <a:r>
              <a:rPr lang="zh-CN" altLang="en-US" dirty="0"/>
              <a:t> </a:t>
            </a:r>
            <a:r>
              <a:rPr lang="en-US" altLang="zh-CN" dirty="0"/>
              <a:t>sample</a:t>
            </a:r>
            <a:r>
              <a:rPr lang="zh-CN" altLang="en-US" dirty="0"/>
              <a:t>     </a:t>
            </a:r>
            <a:r>
              <a:rPr lang="en-US" altLang="zh-CN" dirty="0"/>
              <a:t>from</a:t>
            </a:r>
            <a:r>
              <a:rPr lang="zh-CN" altLang="en-US" dirty="0"/>
              <a:t>                </a:t>
            </a:r>
            <a:r>
              <a:rPr lang="en-US" altLang="zh-CN" dirty="0"/>
              <a:t>by</a:t>
            </a:r>
            <a:r>
              <a:rPr lang="zh-CN" altLang="en-US" dirty="0"/>
              <a:t> </a:t>
            </a:r>
            <a:r>
              <a:rPr lang="en-US" altLang="zh-CN" dirty="0"/>
              <a:t>the</a:t>
            </a:r>
            <a:r>
              <a:rPr lang="zh-CN" altLang="en-US" dirty="0"/>
              <a:t> </a:t>
            </a:r>
            <a:r>
              <a:rPr lang="en-US" altLang="zh-CN" dirty="0"/>
              <a:t>Langevin</a:t>
            </a:r>
            <a:r>
              <a:rPr lang="zh-CN" altLang="en-US" dirty="0"/>
              <a:t> </a:t>
            </a:r>
            <a:r>
              <a:rPr lang="en-US" altLang="zh-CN" dirty="0"/>
              <a:t>dynamics</a:t>
            </a:r>
            <a:r>
              <a:rPr lang="zh-CN" altLang="en-US" dirty="0"/>
              <a:t> </a:t>
            </a:r>
            <a:endParaRPr lang="en-US" altLang="zh-CN" dirty="0"/>
          </a:p>
          <a:p>
            <a:pPr marL="514350" indent="-514350">
              <a:buAutoNum type="arabicParenBoth"/>
            </a:pPr>
            <a:endParaRPr lang="en-US" altLang="zh-CN" dirty="0"/>
          </a:p>
          <a:p>
            <a:pPr marL="514350" indent="-514350">
              <a:buAutoNum type="arabicParenBoth"/>
            </a:pPr>
            <a:endParaRPr lang="en-US" altLang="zh-CN" dirty="0"/>
          </a:p>
          <a:p>
            <a:pPr marL="514350" indent="-514350">
              <a:buAutoNum type="arabicParenBoth"/>
            </a:pPr>
            <a:r>
              <a:rPr lang="en-US" altLang="zh-CN" dirty="0"/>
              <a:t>Learning</a:t>
            </a:r>
            <a:r>
              <a:rPr lang="zh-CN" altLang="en-US" dirty="0"/>
              <a:t> </a:t>
            </a:r>
            <a:r>
              <a:rPr lang="en-US" altLang="zh-CN" dirty="0"/>
              <a:t>step:</a:t>
            </a:r>
            <a:r>
              <a:rPr lang="zh-CN" altLang="en-US" dirty="0"/>
              <a:t> </a:t>
            </a:r>
            <a:r>
              <a:rPr lang="en-US" altLang="zh-CN" dirty="0"/>
              <a:t>given</a:t>
            </a:r>
            <a:r>
              <a:rPr lang="zh-CN" altLang="en-US" dirty="0"/>
              <a:t>    </a:t>
            </a:r>
            <a:r>
              <a:rPr lang="en-US" altLang="zh-CN" dirty="0"/>
              <a:t>,</a:t>
            </a:r>
            <a:r>
              <a:rPr lang="zh-CN" altLang="en-US" dirty="0"/>
              <a:t> </a:t>
            </a:r>
            <a:r>
              <a:rPr lang="en-US" altLang="zh-CN" dirty="0"/>
              <a:t>update</a:t>
            </a:r>
            <a:r>
              <a:rPr lang="zh-CN" altLang="en-US" dirty="0"/>
              <a:t>     </a:t>
            </a:r>
            <a:r>
              <a:rPr lang="en-US" altLang="zh-CN" dirty="0"/>
              <a:t>by</a:t>
            </a:r>
            <a:r>
              <a:rPr lang="zh-CN" altLang="en-US" dirty="0"/>
              <a:t> </a:t>
            </a:r>
            <a:r>
              <a:rPr lang="en-US" altLang="zh-CN" dirty="0"/>
              <a:t>stochastic</a:t>
            </a:r>
            <a:r>
              <a:rPr lang="zh-CN" altLang="en-US" dirty="0"/>
              <a:t> </a:t>
            </a:r>
            <a:r>
              <a:rPr lang="en-US" altLang="zh-CN" dirty="0"/>
              <a:t>gradient</a:t>
            </a:r>
            <a:r>
              <a:rPr lang="zh-CN" altLang="en-US" dirty="0"/>
              <a:t> </a:t>
            </a:r>
            <a:r>
              <a:rPr lang="en-US" altLang="zh-CN" dirty="0"/>
              <a:t>descent</a:t>
            </a:r>
          </a:p>
          <a:p>
            <a:pPr marL="514350" indent="-514350">
              <a:buAutoNum type="arabicParenBoth"/>
            </a:pPr>
            <a:endParaRPr lang="en-US" altLang="zh-CN" dirty="0"/>
          </a:p>
          <a:p>
            <a:pPr marL="0" indent="0">
              <a:buNone/>
            </a:pPr>
            <a:endParaRPr lang="en-US" altLang="zh-CN" dirty="0"/>
          </a:p>
          <a:p>
            <a:pPr marL="0" indent="0">
              <a:buNone/>
            </a:pPr>
            <a:r>
              <a:rPr lang="en-US" altLang="zh-CN" dirty="0"/>
              <a:t>Both</a:t>
            </a:r>
            <a:r>
              <a:rPr lang="zh-CN" altLang="en-US" dirty="0"/>
              <a:t> </a:t>
            </a:r>
            <a:r>
              <a:rPr lang="en-US" altLang="zh-CN" dirty="0"/>
              <a:t>steps</a:t>
            </a:r>
            <a:r>
              <a:rPr lang="zh-CN" altLang="en-US" dirty="0"/>
              <a:t> </a:t>
            </a:r>
            <a:r>
              <a:rPr lang="en-US" altLang="zh-CN" dirty="0"/>
              <a:t>involves</a:t>
            </a:r>
            <a:r>
              <a:rPr lang="zh-CN" altLang="en-US" dirty="0"/>
              <a:t> </a:t>
            </a:r>
            <a:r>
              <a:rPr lang="en-US" altLang="zh-CN" dirty="0"/>
              <a:t>derivatives</a:t>
            </a:r>
            <a:r>
              <a:rPr lang="zh-CN" altLang="en-US" dirty="0"/>
              <a:t> </a:t>
            </a:r>
            <a:r>
              <a:rPr lang="en-US" altLang="zh-CN" dirty="0"/>
              <a:t>of</a:t>
            </a:r>
            <a:r>
              <a:rPr lang="zh-CN" altLang="en-US" dirty="0"/>
              <a:t> </a:t>
            </a:r>
            <a:endParaRPr lang="en-US" altLang="zh-CN" dirty="0"/>
          </a:p>
        </p:txBody>
      </p:sp>
      <p:sp>
        <p:nvSpPr>
          <p:cNvPr id="8" name="TextBox 7">
            <a:extLst>
              <a:ext uri="{FF2B5EF4-FFF2-40B4-BE49-F238E27FC236}">
                <a16:creationId xmlns:a16="http://schemas.microsoft.com/office/drawing/2014/main" id="{152E8127-CF32-EB44-AA54-EFDAFD1B29CE}"/>
              </a:ext>
            </a:extLst>
          </p:cNvPr>
          <p:cNvSpPr txBox="1"/>
          <p:nvPr/>
        </p:nvSpPr>
        <p:spPr>
          <a:xfrm>
            <a:off x="687363" y="3684527"/>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4AEF8664-C046-5B4E-BE30-62910F19E017}"/>
              </a:ext>
            </a:extLst>
          </p:cNvPr>
          <p:cNvPicPr>
            <a:picLocks noChangeAspect="1"/>
          </p:cNvPicPr>
          <p:nvPr/>
        </p:nvPicPr>
        <p:blipFill>
          <a:blip r:embed="rId2"/>
          <a:stretch>
            <a:fillRect/>
          </a:stretch>
        </p:blipFill>
        <p:spPr>
          <a:xfrm>
            <a:off x="5889686" y="1997792"/>
            <a:ext cx="228600" cy="330200"/>
          </a:xfrm>
          <a:prstGeom prst="rect">
            <a:avLst/>
          </a:prstGeom>
        </p:spPr>
      </p:pic>
      <p:pic>
        <p:nvPicPr>
          <p:cNvPr id="6" name="Picture 5">
            <a:extLst>
              <a:ext uri="{FF2B5EF4-FFF2-40B4-BE49-F238E27FC236}">
                <a16:creationId xmlns:a16="http://schemas.microsoft.com/office/drawing/2014/main" id="{44D545B9-C3F4-F24D-95F3-A836CEAFD7C7}"/>
              </a:ext>
            </a:extLst>
          </p:cNvPr>
          <p:cNvPicPr>
            <a:picLocks noChangeAspect="1"/>
          </p:cNvPicPr>
          <p:nvPr/>
        </p:nvPicPr>
        <p:blipFill>
          <a:blip r:embed="rId3"/>
          <a:stretch>
            <a:fillRect/>
          </a:stretch>
        </p:blipFill>
        <p:spPr>
          <a:xfrm>
            <a:off x="7489120" y="1980976"/>
            <a:ext cx="254000" cy="368300"/>
          </a:xfrm>
          <a:prstGeom prst="rect">
            <a:avLst/>
          </a:prstGeom>
        </p:spPr>
      </p:pic>
      <p:pic>
        <p:nvPicPr>
          <p:cNvPr id="7" name="Picture 6">
            <a:extLst>
              <a:ext uri="{FF2B5EF4-FFF2-40B4-BE49-F238E27FC236}">
                <a16:creationId xmlns:a16="http://schemas.microsoft.com/office/drawing/2014/main" id="{196549BF-944A-5C4F-8B44-8B891EB4673F}"/>
              </a:ext>
            </a:extLst>
          </p:cNvPr>
          <p:cNvPicPr>
            <a:picLocks noChangeAspect="1"/>
          </p:cNvPicPr>
          <p:nvPr/>
        </p:nvPicPr>
        <p:blipFill>
          <a:blip r:embed="rId4"/>
          <a:stretch>
            <a:fillRect/>
          </a:stretch>
        </p:blipFill>
        <p:spPr>
          <a:xfrm>
            <a:off x="8607472" y="1977203"/>
            <a:ext cx="1143000" cy="381000"/>
          </a:xfrm>
          <a:prstGeom prst="rect">
            <a:avLst/>
          </a:prstGeom>
        </p:spPr>
      </p:pic>
      <p:pic>
        <p:nvPicPr>
          <p:cNvPr id="9" name="Picture 8">
            <a:extLst>
              <a:ext uri="{FF2B5EF4-FFF2-40B4-BE49-F238E27FC236}">
                <a16:creationId xmlns:a16="http://schemas.microsoft.com/office/drawing/2014/main" id="{E332F766-3184-504C-B185-95385DEC3C37}"/>
              </a:ext>
            </a:extLst>
          </p:cNvPr>
          <p:cNvPicPr>
            <a:picLocks noChangeAspect="1"/>
          </p:cNvPicPr>
          <p:nvPr/>
        </p:nvPicPr>
        <p:blipFill>
          <a:blip r:embed="rId5"/>
          <a:stretch>
            <a:fillRect/>
          </a:stretch>
        </p:blipFill>
        <p:spPr>
          <a:xfrm>
            <a:off x="2809170" y="2805986"/>
            <a:ext cx="5956300" cy="914400"/>
          </a:xfrm>
          <a:prstGeom prst="rect">
            <a:avLst/>
          </a:prstGeom>
        </p:spPr>
      </p:pic>
      <p:pic>
        <p:nvPicPr>
          <p:cNvPr id="10" name="Picture 9">
            <a:extLst>
              <a:ext uri="{FF2B5EF4-FFF2-40B4-BE49-F238E27FC236}">
                <a16:creationId xmlns:a16="http://schemas.microsoft.com/office/drawing/2014/main" id="{6D73483A-3D02-6F43-ADA2-D6451AC616E9}"/>
              </a:ext>
            </a:extLst>
          </p:cNvPr>
          <p:cNvPicPr>
            <a:picLocks noChangeAspect="1"/>
          </p:cNvPicPr>
          <p:nvPr/>
        </p:nvPicPr>
        <p:blipFill>
          <a:blip r:embed="rId6"/>
          <a:stretch>
            <a:fillRect/>
          </a:stretch>
        </p:blipFill>
        <p:spPr>
          <a:xfrm>
            <a:off x="4083654" y="3929445"/>
            <a:ext cx="215900" cy="355600"/>
          </a:xfrm>
          <a:prstGeom prst="rect">
            <a:avLst/>
          </a:prstGeom>
        </p:spPr>
      </p:pic>
      <p:pic>
        <p:nvPicPr>
          <p:cNvPr id="11" name="Picture 10">
            <a:extLst>
              <a:ext uri="{FF2B5EF4-FFF2-40B4-BE49-F238E27FC236}">
                <a16:creationId xmlns:a16="http://schemas.microsoft.com/office/drawing/2014/main" id="{18CE2887-AC91-6347-9224-57AC10B84752}"/>
              </a:ext>
            </a:extLst>
          </p:cNvPr>
          <p:cNvPicPr>
            <a:picLocks noChangeAspect="1"/>
          </p:cNvPicPr>
          <p:nvPr/>
        </p:nvPicPr>
        <p:blipFill>
          <a:blip r:embed="rId7"/>
          <a:stretch>
            <a:fillRect/>
          </a:stretch>
        </p:blipFill>
        <p:spPr>
          <a:xfrm>
            <a:off x="5612883" y="3934417"/>
            <a:ext cx="241300" cy="342900"/>
          </a:xfrm>
          <a:prstGeom prst="rect">
            <a:avLst/>
          </a:prstGeom>
        </p:spPr>
      </p:pic>
      <p:pic>
        <p:nvPicPr>
          <p:cNvPr id="12" name="Picture 11">
            <a:extLst>
              <a:ext uri="{FF2B5EF4-FFF2-40B4-BE49-F238E27FC236}">
                <a16:creationId xmlns:a16="http://schemas.microsoft.com/office/drawing/2014/main" id="{8148586F-F5EC-4E4C-8811-FA6AC043B3A4}"/>
              </a:ext>
            </a:extLst>
          </p:cNvPr>
          <p:cNvPicPr>
            <a:picLocks noChangeAspect="1"/>
          </p:cNvPicPr>
          <p:nvPr/>
        </p:nvPicPr>
        <p:blipFill>
          <a:blip r:embed="rId8"/>
          <a:stretch>
            <a:fillRect/>
          </a:stretch>
        </p:blipFill>
        <p:spPr>
          <a:xfrm>
            <a:off x="4193470" y="4409458"/>
            <a:ext cx="3187700" cy="825500"/>
          </a:xfrm>
          <a:prstGeom prst="rect">
            <a:avLst/>
          </a:prstGeom>
        </p:spPr>
      </p:pic>
      <p:pic>
        <p:nvPicPr>
          <p:cNvPr id="13" name="Picture 12">
            <a:extLst>
              <a:ext uri="{FF2B5EF4-FFF2-40B4-BE49-F238E27FC236}">
                <a16:creationId xmlns:a16="http://schemas.microsoft.com/office/drawing/2014/main" id="{214B2F9E-E44F-7547-A816-B21EBDBBADC1}"/>
              </a:ext>
            </a:extLst>
          </p:cNvPr>
          <p:cNvPicPr>
            <a:picLocks noChangeAspect="1"/>
          </p:cNvPicPr>
          <p:nvPr/>
        </p:nvPicPr>
        <p:blipFill>
          <a:blip r:embed="rId9"/>
          <a:stretch>
            <a:fillRect/>
          </a:stretch>
        </p:blipFill>
        <p:spPr>
          <a:xfrm>
            <a:off x="1866383" y="5792728"/>
            <a:ext cx="7975600" cy="863600"/>
          </a:xfrm>
          <a:prstGeom prst="rect">
            <a:avLst/>
          </a:prstGeom>
        </p:spPr>
      </p:pic>
      <p:sp>
        <p:nvSpPr>
          <p:cNvPr id="14" name="TextBox 13">
            <a:extLst>
              <a:ext uri="{FF2B5EF4-FFF2-40B4-BE49-F238E27FC236}">
                <a16:creationId xmlns:a16="http://schemas.microsoft.com/office/drawing/2014/main" id="{78102A79-593E-4D43-9575-C625957D3AC2}"/>
              </a:ext>
            </a:extLst>
          </p:cNvPr>
          <p:cNvSpPr txBox="1"/>
          <p:nvPr/>
        </p:nvSpPr>
        <p:spPr>
          <a:xfrm>
            <a:off x="5475787" y="5313515"/>
            <a:ext cx="6579365" cy="523220"/>
          </a:xfrm>
          <a:prstGeom prst="rect">
            <a:avLst/>
          </a:prstGeom>
          <a:noFill/>
        </p:spPr>
        <p:txBody>
          <a:bodyPr wrap="none" rtlCol="0">
            <a:spAutoFit/>
          </a:bodyPr>
          <a:lstStyle/>
          <a:p>
            <a:pPr algn="l"/>
            <a:r>
              <a:rPr lang="en-US" altLang="zh-CN" sz="2800" dirty="0">
                <a:solidFill>
                  <a:srgbClr val="C00000"/>
                </a:solidFill>
              </a:rPr>
              <a:t>“alternating</a:t>
            </a:r>
            <a:r>
              <a:rPr lang="zh-CN" altLang="en-US" sz="2800" dirty="0">
                <a:solidFill>
                  <a:srgbClr val="C00000"/>
                </a:solidFill>
              </a:rPr>
              <a:t> </a:t>
            </a:r>
            <a:r>
              <a:rPr lang="en-US" altLang="zh-CN" sz="2800" dirty="0">
                <a:solidFill>
                  <a:srgbClr val="C00000"/>
                </a:solidFill>
              </a:rPr>
              <a:t>back-propagation though time”</a:t>
            </a:r>
            <a:endParaRPr lang="en-US" sz="2800" dirty="0">
              <a:solidFill>
                <a:srgbClr val="C00000"/>
              </a:solidFill>
            </a:endParaRPr>
          </a:p>
        </p:txBody>
      </p:sp>
    </p:spTree>
    <p:extLst>
      <p:ext uri="{BB962C8B-B14F-4D97-AF65-F5344CB8AC3E}">
        <p14:creationId xmlns:p14="http://schemas.microsoft.com/office/powerpoint/2010/main" val="197252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Learning from multiple sequences</a:t>
            </a:r>
          </a:p>
        </p:txBody>
      </p:sp>
      <p:sp>
        <p:nvSpPr>
          <p:cNvPr id="3" name="Content Placeholder 2"/>
          <p:cNvSpPr>
            <a:spLocks noGrp="1"/>
          </p:cNvSpPr>
          <p:nvPr>
            <p:ph idx="1"/>
          </p:nvPr>
        </p:nvSpPr>
        <p:spPr>
          <a:xfrm>
            <a:off x="838200" y="1825625"/>
            <a:ext cx="10515600" cy="4351338"/>
          </a:xfrm>
        </p:spPr>
        <p:txBody>
          <a:bodyPr/>
          <a:lstStyle/>
          <a:p>
            <a:pPr marL="0" indent="0">
              <a:buNone/>
            </a:pPr>
            <a:r>
              <a:rPr lang="en-US" altLang="zh-CN" dirty="0"/>
              <a:t>We</a:t>
            </a:r>
            <a:r>
              <a:rPr lang="zh-CN" altLang="en-US" dirty="0"/>
              <a:t> </a:t>
            </a:r>
            <a:r>
              <a:rPr lang="en-US" altLang="zh-CN" dirty="0"/>
              <a:t>can</a:t>
            </a:r>
            <a:r>
              <a:rPr lang="zh-CN" altLang="en-US" dirty="0"/>
              <a:t> </a:t>
            </a:r>
            <a:r>
              <a:rPr lang="en-US" altLang="zh-CN" dirty="0"/>
              <a:t>learn</a:t>
            </a:r>
            <a:r>
              <a:rPr lang="zh-CN" altLang="en-US" dirty="0"/>
              <a:t> </a:t>
            </a:r>
            <a:r>
              <a:rPr lang="en-US" altLang="zh-CN" dirty="0"/>
              <a:t>the</a:t>
            </a:r>
            <a:r>
              <a:rPr lang="zh-CN" altLang="en-US" dirty="0"/>
              <a:t> </a:t>
            </a:r>
            <a:r>
              <a:rPr lang="en-US" altLang="zh-CN" dirty="0"/>
              <a:t>model</a:t>
            </a:r>
            <a:r>
              <a:rPr lang="zh-CN" altLang="en-US" dirty="0"/>
              <a:t> </a:t>
            </a:r>
            <a:r>
              <a:rPr lang="en-US" altLang="zh-CN" dirty="0"/>
              <a:t>from</a:t>
            </a:r>
            <a:r>
              <a:rPr lang="zh-CN" altLang="en-US" dirty="0"/>
              <a:t> </a:t>
            </a:r>
            <a:r>
              <a:rPr lang="en-US" altLang="zh-CN" dirty="0"/>
              <a:t>multiple</a:t>
            </a:r>
            <a:r>
              <a:rPr lang="zh-CN" altLang="en-US" dirty="0"/>
              <a:t> </a:t>
            </a:r>
            <a:r>
              <a:rPr lang="en-US" altLang="zh-CN" dirty="0"/>
              <a:t>sequences</a:t>
            </a:r>
            <a:r>
              <a:rPr lang="zh-CN" altLang="en-US" dirty="0"/>
              <a:t> </a:t>
            </a:r>
            <a:r>
              <a:rPr lang="en-US" altLang="zh-CN" dirty="0"/>
              <a:t>of</a:t>
            </a:r>
            <a:r>
              <a:rPr lang="zh-CN" altLang="en-US" dirty="0"/>
              <a:t> </a:t>
            </a:r>
            <a:r>
              <a:rPr lang="en-US" altLang="zh-CN" dirty="0"/>
              <a:t>different</a:t>
            </a:r>
            <a:r>
              <a:rPr lang="zh-CN" altLang="en-US" dirty="0"/>
              <a:t> </a:t>
            </a:r>
            <a:r>
              <a:rPr lang="en-US" altLang="zh-CN" dirty="0"/>
              <a:t>appearances</a:t>
            </a:r>
            <a:r>
              <a:rPr lang="zh-CN" altLang="en-US" dirty="0"/>
              <a:t> </a:t>
            </a:r>
            <a:r>
              <a:rPr lang="en-US" altLang="zh-CN" dirty="0"/>
              <a:t>but</a:t>
            </a:r>
            <a:r>
              <a:rPr lang="zh-CN" altLang="en-US" dirty="0"/>
              <a:t> </a:t>
            </a:r>
            <a:r>
              <a:rPr lang="en-US" altLang="zh-CN" dirty="0"/>
              <a:t>of</a:t>
            </a:r>
            <a:r>
              <a:rPr lang="zh-CN" altLang="en-US" dirty="0"/>
              <a:t> </a:t>
            </a:r>
            <a:r>
              <a:rPr lang="en-US" altLang="zh-CN" dirty="0"/>
              <a:t>similar</a:t>
            </a:r>
            <a:r>
              <a:rPr lang="zh-CN" altLang="en-US" dirty="0"/>
              <a:t> </a:t>
            </a:r>
            <a:r>
              <a:rPr lang="en-US" altLang="zh-CN" dirty="0"/>
              <a:t>motion</a:t>
            </a:r>
            <a:r>
              <a:rPr lang="zh-CN" altLang="en-US" dirty="0"/>
              <a:t> </a:t>
            </a:r>
            <a:r>
              <a:rPr lang="en-US" altLang="zh-CN" dirty="0"/>
              <a:t>patterns.</a:t>
            </a:r>
            <a:r>
              <a:rPr lang="zh-CN" altLang="en-US" dirty="0"/>
              <a:t> </a:t>
            </a:r>
            <a:endParaRPr lang="en-US" dirty="0"/>
          </a:p>
        </p:txBody>
      </p:sp>
      <p:pic>
        <p:nvPicPr>
          <p:cNvPr id="4" name="Picture 3">
            <a:extLst>
              <a:ext uri="{FF2B5EF4-FFF2-40B4-BE49-F238E27FC236}">
                <a16:creationId xmlns:a16="http://schemas.microsoft.com/office/drawing/2014/main" id="{2DA83722-A20C-6947-B005-56F98E17C3AD}"/>
              </a:ext>
            </a:extLst>
          </p:cNvPr>
          <p:cNvPicPr>
            <a:picLocks noChangeAspect="1"/>
          </p:cNvPicPr>
          <p:nvPr/>
        </p:nvPicPr>
        <p:blipFill>
          <a:blip r:embed="rId2"/>
          <a:stretch>
            <a:fillRect/>
          </a:stretch>
        </p:blipFill>
        <p:spPr>
          <a:xfrm>
            <a:off x="6096000" y="2731294"/>
            <a:ext cx="3860800" cy="1270000"/>
          </a:xfrm>
          <a:prstGeom prst="rect">
            <a:avLst/>
          </a:prstGeom>
        </p:spPr>
      </p:pic>
      <p:cxnSp>
        <p:nvCxnSpPr>
          <p:cNvPr id="8" name="Straight Arrow Connector 7">
            <a:extLst>
              <a:ext uri="{FF2B5EF4-FFF2-40B4-BE49-F238E27FC236}">
                <a16:creationId xmlns:a16="http://schemas.microsoft.com/office/drawing/2014/main" id="{34424C67-6C4E-2E4F-87BE-47CC5A5DFAB9}"/>
              </a:ext>
            </a:extLst>
          </p:cNvPr>
          <p:cNvCxnSpPr>
            <a:cxnSpLocks/>
          </p:cNvCxnSpPr>
          <p:nvPr/>
        </p:nvCxnSpPr>
        <p:spPr>
          <a:xfrm>
            <a:off x="5289178" y="3366294"/>
            <a:ext cx="6633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313166A4-5FA6-594B-9328-B53D5A43CF0B}"/>
              </a:ext>
            </a:extLst>
          </p:cNvPr>
          <p:cNvPicPr>
            <a:picLocks noChangeAspect="1"/>
          </p:cNvPicPr>
          <p:nvPr/>
        </p:nvPicPr>
        <p:blipFill>
          <a:blip r:embed="rId3"/>
          <a:stretch>
            <a:fillRect/>
          </a:stretch>
        </p:blipFill>
        <p:spPr>
          <a:xfrm>
            <a:off x="2605744" y="2922588"/>
            <a:ext cx="2540000" cy="457200"/>
          </a:xfrm>
          <a:prstGeom prst="rect">
            <a:avLst/>
          </a:prstGeom>
        </p:spPr>
      </p:pic>
      <p:pic>
        <p:nvPicPr>
          <p:cNvPr id="10" name="Picture 9">
            <a:extLst>
              <a:ext uri="{FF2B5EF4-FFF2-40B4-BE49-F238E27FC236}">
                <a16:creationId xmlns:a16="http://schemas.microsoft.com/office/drawing/2014/main" id="{DD136ED8-4645-2349-8961-2D2793FCE121}"/>
              </a:ext>
            </a:extLst>
          </p:cNvPr>
          <p:cNvPicPr>
            <a:picLocks noChangeAspect="1"/>
          </p:cNvPicPr>
          <p:nvPr/>
        </p:nvPicPr>
        <p:blipFill>
          <a:blip r:embed="rId4"/>
          <a:stretch>
            <a:fillRect/>
          </a:stretch>
        </p:blipFill>
        <p:spPr>
          <a:xfrm>
            <a:off x="2605744" y="3497778"/>
            <a:ext cx="2552700" cy="431800"/>
          </a:xfrm>
          <a:prstGeom prst="rect">
            <a:avLst/>
          </a:prstGeom>
        </p:spPr>
      </p:pic>
      <p:sp>
        <p:nvSpPr>
          <p:cNvPr id="12" name="Rectangle 11">
            <a:extLst>
              <a:ext uri="{FF2B5EF4-FFF2-40B4-BE49-F238E27FC236}">
                <a16:creationId xmlns:a16="http://schemas.microsoft.com/office/drawing/2014/main" id="{CDD7690B-9828-8146-9375-B2BBE60452EC}"/>
              </a:ext>
            </a:extLst>
          </p:cNvPr>
          <p:cNvSpPr/>
          <p:nvPr/>
        </p:nvSpPr>
        <p:spPr>
          <a:xfrm>
            <a:off x="8229599" y="3379788"/>
            <a:ext cx="555812" cy="5497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6AE0C0-BF51-AC49-8F03-EE5FC60ABA8D}"/>
              </a:ext>
            </a:extLst>
          </p:cNvPr>
          <p:cNvSpPr txBox="1"/>
          <p:nvPr/>
        </p:nvSpPr>
        <p:spPr>
          <a:xfrm>
            <a:off x="8677834" y="3854826"/>
            <a:ext cx="1408912" cy="400110"/>
          </a:xfrm>
          <a:prstGeom prst="rect">
            <a:avLst/>
          </a:prstGeom>
          <a:noFill/>
        </p:spPr>
        <p:txBody>
          <a:bodyPr wrap="none" rtlCol="0">
            <a:spAutoFit/>
          </a:bodyPr>
          <a:lstStyle/>
          <a:p>
            <a:pPr algn="l"/>
            <a:r>
              <a:rPr lang="en-US" altLang="zh-CN" sz="2000" dirty="0">
                <a:solidFill>
                  <a:srgbClr val="C00000"/>
                </a:solidFill>
              </a:rPr>
              <a:t>appearance</a:t>
            </a:r>
            <a:endParaRPr lang="en-US" sz="2000" dirty="0">
              <a:solidFill>
                <a:srgbClr val="C00000"/>
              </a:solidFill>
            </a:endParaRPr>
          </a:p>
        </p:txBody>
      </p:sp>
      <p:grpSp>
        <p:nvGrpSpPr>
          <p:cNvPr id="28" name="Group 27">
            <a:extLst>
              <a:ext uri="{FF2B5EF4-FFF2-40B4-BE49-F238E27FC236}">
                <a16:creationId xmlns:a16="http://schemas.microsoft.com/office/drawing/2014/main" id="{052502CB-2543-5246-8570-0A66DB734301}"/>
              </a:ext>
            </a:extLst>
          </p:cNvPr>
          <p:cNvGrpSpPr/>
          <p:nvPr/>
        </p:nvGrpSpPr>
        <p:grpSpPr>
          <a:xfrm>
            <a:off x="838200" y="4119284"/>
            <a:ext cx="10515600" cy="2270321"/>
            <a:chOff x="838200" y="4119284"/>
            <a:chExt cx="10515600" cy="2270321"/>
          </a:xfrm>
        </p:grpSpPr>
        <p:pic>
          <p:nvPicPr>
            <p:cNvPr id="22" name="Picture 21">
              <a:extLst>
                <a:ext uri="{FF2B5EF4-FFF2-40B4-BE49-F238E27FC236}">
                  <a16:creationId xmlns:a16="http://schemas.microsoft.com/office/drawing/2014/main" id="{CF95EE38-E87F-5446-8F32-DDAEE2DD13F8}"/>
                </a:ext>
              </a:extLst>
            </p:cNvPr>
            <p:cNvPicPr>
              <a:picLocks noChangeAspect="1"/>
            </p:cNvPicPr>
            <p:nvPr/>
          </p:nvPicPr>
          <p:blipFill>
            <a:blip r:embed="rId5"/>
            <a:stretch>
              <a:fillRect/>
            </a:stretch>
          </p:blipFill>
          <p:spPr>
            <a:xfrm>
              <a:off x="4031507" y="5034105"/>
              <a:ext cx="2120900" cy="431800"/>
            </a:xfrm>
            <a:prstGeom prst="rect">
              <a:avLst/>
            </a:prstGeom>
          </p:spPr>
        </p:pic>
        <p:grpSp>
          <p:nvGrpSpPr>
            <p:cNvPr id="26" name="Group 25">
              <a:extLst>
                <a:ext uri="{FF2B5EF4-FFF2-40B4-BE49-F238E27FC236}">
                  <a16:creationId xmlns:a16="http://schemas.microsoft.com/office/drawing/2014/main" id="{34F5A271-05B6-BE47-84BC-83F7C23386A9}"/>
                </a:ext>
              </a:extLst>
            </p:cNvPr>
            <p:cNvGrpSpPr/>
            <p:nvPr/>
          </p:nvGrpSpPr>
          <p:grpSpPr>
            <a:xfrm>
              <a:off x="838200" y="4119284"/>
              <a:ext cx="10515600" cy="2270321"/>
              <a:chOff x="838200" y="4370637"/>
              <a:chExt cx="10515600" cy="2270321"/>
            </a:xfrm>
          </p:grpSpPr>
          <p:grpSp>
            <p:nvGrpSpPr>
              <p:cNvPr id="18" name="Group 17">
                <a:extLst>
                  <a:ext uri="{FF2B5EF4-FFF2-40B4-BE49-F238E27FC236}">
                    <a16:creationId xmlns:a16="http://schemas.microsoft.com/office/drawing/2014/main" id="{D2A052B1-FD0D-AB4B-88C7-E42E304A836A}"/>
                  </a:ext>
                </a:extLst>
              </p:cNvPr>
              <p:cNvGrpSpPr/>
              <p:nvPr/>
            </p:nvGrpSpPr>
            <p:grpSpPr>
              <a:xfrm>
                <a:off x="838200" y="4370637"/>
                <a:ext cx="10515600" cy="1815882"/>
                <a:chOff x="838200" y="4567858"/>
                <a:chExt cx="10515600" cy="1815882"/>
              </a:xfrm>
            </p:grpSpPr>
            <p:pic>
              <p:nvPicPr>
                <p:cNvPr id="13" name="Picture 12">
                  <a:extLst>
                    <a:ext uri="{FF2B5EF4-FFF2-40B4-BE49-F238E27FC236}">
                      <a16:creationId xmlns:a16="http://schemas.microsoft.com/office/drawing/2014/main" id="{83EE121F-1DF2-4B47-9D67-78BF267EA684}"/>
                    </a:ext>
                  </a:extLst>
                </p:cNvPr>
                <p:cNvPicPr>
                  <a:picLocks noChangeAspect="1"/>
                </p:cNvPicPr>
                <p:nvPr/>
              </p:nvPicPr>
              <p:blipFill>
                <a:blip r:embed="rId6"/>
                <a:stretch>
                  <a:fillRect/>
                </a:stretch>
              </p:blipFill>
              <p:spPr>
                <a:xfrm>
                  <a:off x="1304368" y="4597956"/>
                  <a:ext cx="2413000" cy="495300"/>
                </a:xfrm>
                <a:prstGeom prst="rect">
                  <a:avLst/>
                </a:prstGeom>
              </p:spPr>
            </p:pic>
            <p:sp>
              <p:nvSpPr>
                <p:cNvPr id="14" name="TextBox 13">
                  <a:extLst>
                    <a:ext uri="{FF2B5EF4-FFF2-40B4-BE49-F238E27FC236}">
                      <a16:creationId xmlns:a16="http://schemas.microsoft.com/office/drawing/2014/main" id="{3F5D3C7F-3920-B542-BCBB-E52032993FF2}"/>
                    </a:ext>
                  </a:extLst>
                </p:cNvPr>
                <p:cNvSpPr txBox="1"/>
                <p:nvPr/>
              </p:nvSpPr>
              <p:spPr>
                <a:xfrm>
                  <a:off x="838200" y="4567858"/>
                  <a:ext cx="10515600" cy="1815882"/>
                </a:xfrm>
                <a:prstGeom prst="rect">
                  <a:avLst/>
                </a:prstGeom>
                <a:noFill/>
              </p:spPr>
              <p:txBody>
                <a:bodyPr wrap="square" rtlCol="0">
                  <a:spAutoFit/>
                </a:bodyPr>
                <a:lstStyle/>
                <a:p>
                  <a:pPr marL="457200" indent="-457200" algn="l">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a:t>
                  </a:r>
                  <a:r>
                    <a:rPr lang="en-US" altLang="zh-CN" sz="2800" dirty="0" err="1"/>
                    <a:t>th</a:t>
                  </a:r>
                  <a:r>
                    <a:rPr lang="zh-CN" altLang="en-US" sz="2800" dirty="0"/>
                    <a:t> </a:t>
                  </a:r>
                  <a:r>
                    <a:rPr lang="en-US" altLang="zh-CN" sz="2800" dirty="0"/>
                    <a:t>training</a:t>
                  </a:r>
                  <a:r>
                    <a:rPr lang="zh-CN" altLang="en-US" sz="2800" dirty="0"/>
                    <a:t> </a:t>
                  </a:r>
                  <a:r>
                    <a:rPr lang="en-US" altLang="zh-CN" sz="2800" dirty="0"/>
                    <a:t>sequence,</a:t>
                  </a:r>
                </a:p>
                <a:p>
                  <a:pPr marL="457200" indent="-457200" algn="l">
                    <a:buFont typeface="Arial" panose="020B0604020202020204" pitchFamily="34" charset="0"/>
                    <a:buChar char="•"/>
                  </a:pPr>
                  <a:r>
                    <a:rPr lang="zh-CN" altLang="en-US" sz="2800" dirty="0"/>
                    <a:t>       </a:t>
                  </a:r>
                  <a:r>
                    <a:rPr lang="en-US" altLang="zh-CN" sz="2800" dirty="0"/>
                    <a:t>is</a:t>
                  </a:r>
                  <a:r>
                    <a:rPr lang="zh-CN" altLang="en-US" sz="2800" dirty="0"/>
                    <a:t> </a:t>
                  </a:r>
                  <a:r>
                    <a:rPr lang="en-US" altLang="zh-CN" sz="2800" dirty="0"/>
                    <a:t>the</a:t>
                  </a:r>
                  <a:r>
                    <a:rPr lang="zh-CN" altLang="en-US" sz="2800" dirty="0"/>
                    <a:t> </a:t>
                  </a:r>
                  <a:r>
                    <a:rPr lang="en-US" altLang="zh-CN" sz="2800" dirty="0"/>
                    <a:t>appearance</a:t>
                  </a:r>
                  <a:r>
                    <a:rPr lang="zh-CN" altLang="en-US" sz="2800" dirty="0"/>
                    <a:t> </a:t>
                  </a:r>
                  <a:r>
                    <a:rPr lang="en-US" altLang="zh-CN" sz="2800" dirty="0"/>
                    <a:t>vector,</a:t>
                  </a:r>
                  <a:r>
                    <a:rPr lang="zh-CN" altLang="en-US" sz="2800" dirty="0"/>
                    <a:t> </a:t>
                  </a:r>
                  <a:r>
                    <a:rPr lang="en-US" altLang="zh-CN" sz="2800" dirty="0"/>
                    <a:t>fixed</a:t>
                  </a:r>
                  <a:r>
                    <a:rPr lang="zh-CN" altLang="en-US" sz="2800" dirty="0"/>
                    <a:t> </a:t>
                  </a:r>
                  <a:r>
                    <a:rPr lang="en-US" altLang="zh-CN" sz="2800" dirty="0"/>
                    <a:t>over</a:t>
                  </a:r>
                  <a:r>
                    <a:rPr lang="zh-CN" altLang="en-US" sz="2800" dirty="0"/>
                    <a:t> </a:t>
                  </a:r>
                  <a:r>
                    <a:rPr lang="en-US" altLang="zh-CN" sz="2800" dirty="0"/>
                    <a:t>time</a:t>
                  </a:r>
                  <a:r>
                    <a:rPr lang="zh-CN" altLang="en-US" sz="2800" dirty="0"/>
                    <a:t> </a:t>
                  </a:r>
                  <a:r>
                    <a:rPr lang="en-US" altLang="zh-CN" sz="2800" dirty="0"/>
                    <a:t>for</a:t>
                  </a:r>
                  <a:r>
                    <a:rPr lang="zh-CN" altLang="en-US" sz="2800" dirty="0"/>
                    <a:t> </a:t>
                  </a:r>
                  <a:r>
                    <a:rPr lang="en-US" altLang="zh-CN" sz="2800" dirty="0"/>
                    <a:t>each</a:t>
                  </a:r>
                  <a:r>
                    <a:rPr lang="zh-CN" altLang="en-US" sz="2800" dirty="0"/>
                    <a:t> </a:t>
                  </a:r>
                  <a:r>
                    <a:rPr lang="en-US" altLang="zh-CN" sz="2800" dirty="0"/>
                    <a:t>sequence.</a:t>
                  </a:r>
                </a:p>
                <a:p>
                  <a:pPr marL="457200" indent="-457200" algn="l">
                    <a:buFont typeface="Arial" panose="020B0604020202020204" pitchFamily="34" charset="0"/>
                    <a:buChar char="•"/>
                  </a:pPr>
                  <a:r>
                    <a:rPr lang="en-US" altLang="zh-CN" sz="2800" dirty="0"/>
                    <a:t>We</a:t>
                  </a:r>
                  <a:r>
                    <a:rPr lang="zh-CN" altLang="en-US" sz="2800" dirty="0"/>
                    <a:t> </a:t>
                  </a:r>
                  <a:r>
                    <a:rPr lang="en-US" altLang="zh-CN" sz="2800" dirty="0"/>
                    <a:t>can</a:t>
                  </a:r>
                  <a:r>
                    <a:rPr lang="zh-CN" altLang="en-US" sz="2800" dirty="0"/>
                    <a:t> </a:t>
                  </a:r>
                  <a:r>
                    <a:rPr lang="en-US" altLang="zh-CN" sz="2800" dirty="0"/>
                    <a:t>introduce</a:t>
                  </a:r>
                  <a:r>
                    <a:rPr lang="zh-CN" altLang="en-US" sz="2800" dirty="0"/>
                    <a:t>                             </a:t>
                  </a:r>
                  <a:r>
                    <a:rPr lang="en-US" altLang="zh-CN" sz="2800" dirty="0"/>
                    <a:t>to</a:t>
                  </a:r>
                  <a:r>
                    <a:rPr lang="zh-CN" altLang="en-US" sz="2800" dirty="0"/>
                    <a:t> </a:t>
                  </a:r>
                  <a:r>
                    <a:rPr lang="en-US" altLang="zh-CN" sz="2800" dirty="0"/>
                    <a:t>account</a:t>
                  </a:r>
                  <a:r>
                    <a:rPr lang="zh-CN" altLang="en-US" sz="2800" dirty="0"/>
                    <a:t> </a:t>
                  </a:r>
                  <a:r>
                    <a:rPr lang="en-US" altLang="zh-CN" sz="2800" dirty="0"/>
                    <a:t>for</a:t>
                  </a:r>
                  <a:r>
                    <a:rPr lang="zh-CN" altLang="en-US" sz="2800" dirty="0"/>
                    <a:t> </a:t>
                  </a:r>
                  <a:r>
                    <a:rPr lang="en-US" altLang="zh-CN" sz="2800" dirty="0"/>
                    <a:t>the</a:t>
                  </a:r>
                  <a:r>
                    <a:rPr lang="zh-CN" altLang="en-US" sz="2800" dirty="0"/>
                    <a:t> </a:t>
                  </a:r>
                  <a:r>
                    <a:rPr lang="en-US" altLang="zh-CN" sz="2800" dirty="0"/>
                    <a:t>variations</a:t>
                  </a:r>
                  <a:r>
                    <a:rPr lang="zh-CN" altLang="en-US" sz="2800" dirty="0"/>
                    <a:t> </a:t>
                  </a:r>
                  <a:r>
                    <a:rPr lang="en-US" altLang="zh-CN" sz="2800" dirty="0"/>
                    <a:t>of</a:t>
                  </a:r>
                  <a:r>
                    <a:rPr lang="zh-CN" altLang="en-US" sz="2800" dirty="0"/>
                    <a:t> </a:t>
                  </a:r>
                  <a:r>
                    <a:rPr lang="en-US" altLang="zh-CN" sz="2800" dirty="0"/>
                    <a:t>motion</a:t>
                  </a:r>
                  <a:r>
                    <a:rPr lang="zh-CN" altLang="en-US" sz="2800" dirty="0"/>
                    <a:t> </a:t>
                  </a:r>
                  <a:r>
                    <a:rPr lang="en-US" altLang="zh-CN" sz="2800" dirty="0"/>
                    <a:t>patterns.</a:t>
                  </a:r>
                  <a:r>
                    <a:rPr lang="zh-CN" altLang="en-US" sz="2800" dirty="0"/>
                    <a:t> </a:t>
                  </a:r>
                  <a:r>
                    <a:rPr lang="en-US" altLang="zh-CN" sz="2800" dirty="0"/>
                    <a:t>The</a:t>
                  </a:r>
                  <a:r>
                    <a:rPr lang="zh-CN" altLang="en-US" sz="2800" dirty="0"/>
                    <a:t> </a:t>
                  </a:r>
                  <a:r>
                    <a:rPr lang="en-US" altLang="zh-CN" sz="2800" dirty="0"/>
                    <a:t>transition</a:t>
                  </a:r>
                  <a:r>
                    <a:rPr lang="zh-CN" altLang="en-US" sz="2800" dirty="0"/>
                    <a:t> </a:t>
                  </a:r>
                  <a:r>
                    <a:rPr lang="en-US" altLang="zh-CN" sz="2800" dirty="0"/>
                    <a:t>model</a:t>
                  </a:r>
                  <a:r>
                    <a:rPr lang="zh-CN" altLang="en-US" sz="2800" dirty="0"/>
                    <a:t> </a:t>
                  </a:r>
                  <a:r>
                    <a:rPr lang="en-US" altLang="zh-CN" sz="2800" dirty="0"/>
                    <a:t>becomes</a:t>
                  </a:r>
                  <a:endParaRPr lang="en-US" sz="2800" dirty="0"/>
                </a:p>
              </p:txBody>
            </p:sp>
            <p:pic>
              <p:nvPicPr>
                <p:cNvPr id="15" name="Picture 14">
                  <a:extLst>
                    <a:ext uri="{FF2B5EF4-FFF2-40B4-BE49-F238E27FC236}">
                      <a16:creationId xmlns:a16="http://schemas.microsoft.com/office/drawing/2014/main" id="{4281103B-BF1F-B04B-BDB4-28B19CB56B78}"/>
                    </a:ext>
                  </a:extLst>
                </p:cNvPr>
                <p:cNvPicPr>
                  <a:picLocks noChangeAspect="1"/>
                </p:cNvPicPr>
                <p:nvPr/>
              </p:nvPicPr>
              <p:blipFill>
                <a:blip r:embed="rId7"/>
                <a:stretch>
                  <a:fillRect/>
                </a:stretch>
              </p:blipFill>
              <p:spPr>
                <a:xfrm>
                  <a:off x="4639334" y="4682287"/>
                  <a:ext cx="165100" cy="330200"/>
                </a:xfrm>
                <a:prstGeom prst="rect">
                  <a:avLst/>
                </a:prstGeom>
              </p:spPr>
            </p:pic>
            <p:pic>
              <p:nvPicPr>
                <p:cNvPr id="16" name="Picture 15">
                  <a:extLst>
                    <a:ext uri="{FF2B5EF4-FFF2-40B4-BE49-F238E27FC236}">
                      <a16:creationId xmlns:a16="http://schemas.microsoft.com/office/drawing/2014/main" id="{50923021-4FB7-454F-99A2-444C244BBF09}"/>
                    </a:ext>
                  </a:extLst>
                </p:cNvPr>
                <p:cNvPicPr>
                  <a:picLocks noChangeAspect="1"/>
                </p:cNvPicPr>
                <p:nvPr/>
              </p:nvPicPr>
              <p:blipFill>
                <a:blip r:embed="rId8"/>
                <a:stretch>
                  <a:fillRect/>
                </a:stretch>
              </p:blipFill>
              <p:spPr>
                <a:xfrm>
                  <a:off x="8060770" y="4685741"/>
                  <a:ext cx="1574800" cy="355600"/>
                </a:xfrm>
                <a:prstGeom prst="rect">
                  <a:avLst/>
                </a:prstGeom>
              </p:spPr>
            </p:pic>
            <p:pic>
              <p:nvPicPr>
                <p:cNvPr id="17" name="Picture 16">
                  <a:extLst>
                    <a:ext uri="{FF2B5EF4-FFF2-40B4-BE49-F238E27FC236}">
                      <a16:creationId xmlns:a16="http://schemas.microsoft.com/office/drawing/2014/main" id="{90246478-83EC-AA45-88DB-12BABA52679B}"/>
                    </a:ext>
                  </a:extLst>
                </p:cNvPr>
                <p:cNvPicPr>
                  <a:picLocks noChangeAspect="1"/>
                </p:cNvPicPr>
                <p:nvPr/>
              </p:nvPicPr>
              <p:blipFill>
                <a:blip r:embed="rId9"/>
                <a:stretch>
                  <a:fillRect/>
                </a:stretch>
              </p:blipFill>
              <p:spPr>
                <a:xfrm>
                  <a:off x="1304368" y="5058948"/>
                  <a:ext cx="508000" cy="393700"/>
                </a:xfrm>
                <a:prstGeom prst="rect">
                  <a:avLst/>
                </a:prstGeom>
              </p:spPr>
            </p:pic>
          </p:grpSp>
          <p:pic>
            <p:nvPicPr>
              <p:cNvPr id="25" name="Picture 24">
                <a:extLst>
                  <a:ext uri="{FF2B5EF4-FFF2-40B4-BE49-F238E27FC236}">
                    <a16:creationId xmlns:a16="http://schemas.microsoft.com/office/drawing/2014/main" id="{B8D0F736-2A46-C74D-9E72-254FD70B91A9}"/>
                  </a:ext>
                </a:extLst>
              </p:cNvPr>
              <p:cNvPicPr>
                <a:picLocks noChangeAspect="1"/>
              </p:cNvPicPr>
              <p:nvPr/>
            </p:nvPicPr>
            <p:blipFill>
              <a:blip r:embed="rId10"/>
              <a:stretch>
                <a:fillRect/>
              </a:stretch>
            </p:blipFill>
            <p:spPr>
              <a:xfrm>
                <a:off x="4238066" y="6171058"/>
                <a:ext cx="3429000" cy="469900"/>
              </a:xfrm>
              <a:prstGeom prst="rect">
                <a:avLst/>
              </a:prstGeom>
            </p:spPr>
          </p:pic>
        </p:grpSp>
      </p:grpSp>
    </p:spTree>
    <p:extLst>
      <p:ext uri="{BB962C8B-B14F-4D97-AF65-F5344CB8AC3E}">
        <p14:creationId xmlns:p14="http://schemas.microsoft.com/office/powerpoint/2010/main" val="112812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 1:</a:t>
            </a:r>
            <a:r>
              <a:rPr lang="en-US" sz="3600" dirty="0">
                <a:latin typeface="Times New Roman" panose="02020603050405020304" pitchFamily="18" charset="0"/>
                <a:cs typeface="Times New Roman" panose="02020603050405020304" pitchFamily="18" charset="0"/>
              </a:rPr>
              <a:t> learning to generate dynamic textures</a:t>
            </a:r>
          </a:p>
        </p:txBody>
      </p:sp>
      <p:sp>
        <p:nvSpPr>
          <p:cNvPr id="3" name="Content Placeholder 2"/>
          <p:cNvSpPr>
            <a:spLocks noGrp="1"/>
          </p:cNvSpPr>
          <p:nvPr>
            <p:ph idx="1"/>
          </p:nvPr>
        </p:nvSpPr>
        <p:spPr>
          <a:xfrm>
            <a:off x="838200" y="1575318"/>
            <a:ext cx="10515600" cy="720351"/>
          </a:xfrm>
        </p:spPr>
        <p:txBody>
          <a:bodyPr>
            <a:normAutofit/>
          </a:bodyPr>
          <a:lstStyle/>
          <a:p>
            <a:pPr marL="0" indent="0">
              <a:buNone/>
            </a:pPr>
            <a:r>
              <a:rPr lang="en-US" altLang="zh-CN" sz="2400" dirty="0"/>
              <a:t>We</a:t>
            </a:r>
            <a:r>
              <a:rPr lang="zh-CN" altLang="en-US" sz="2400" dirty="0"/>
              <a:t> </a:t>
            </a:r>
            <a:r>
              <a:rPr lang="en-US" altLang="zh-CN" sz="2400" dirty="0"/>
              <a:t>learn</a:t>
            </a:r>
            <a:r>
              <a:rPr lang="zh-CN" altLang="en-US" sz="2400" dirty="0"/>
              <a:t> </a:t>
            </a:r>
            <a:r>
              <a:rPr lang="en-US" altLang="zh-CN" sz="2400" dirty="0"/>
              <a:t>a</a:t>
            </a:r>
            <a:r>
              <a:rPr lang="zh-CN" altLang="en-US" sz="2400" dirty="0"/>
              <a:t> </a:t>
            </a:r>
            <a:r>
              <a:rPr lang="en-US" altLang="zh-CN" sz="2400" dirty="0"/>
              <a:t>separate</a:t>
            </a:r>
            <a:r>
              <a:rPr lang="zh-CN" altLang="en-US" sz="2400" dirty="0"/>
              <a:t> </a:t>
            </a:r>
            <a:r>
              <a:rPr lang="en-US" altLang="zh-CN" sz="2400" dirty="0"/>
              <a:t>model</a:t>
            </a:r>
            <a:r>
              <a:rPr lang="zh-CN" altLang="en-US" sz="2400" dirty="0"/>
              <a:t> </a:t>
            </a:r>
            <a:r>
              <a:rPr lang="en-US" altLang="zh-CN" sz="2400" dirty="0"/>
              <a:t>from</a:t>
            </a:r>
            <a:r>
              <a:rPr lang="zh-CN" altLang="en-US" sz="2400" dirty="0"/>
              <a:t> </a:t>
            </a:r>
            <a:r>
              <a:rPr lang="en-US" altLang="zh-CN" sz="2400" dirty="0"/>
              <a:t>each</a:t>
            </a:r>
            <a:r>
              <a:rPr lang="zh-CN" altLang="en-US" sz="2400" dirty="0"/>
              <a:t> </a:t>
            </a:r>
            <a:r>
              <a:rPr lang="en-US" altLang="zh-CN" sz="2400" dirty="0"/>
              <a:t>example.</a:t>
            </a:r>
            <a:r>
              <a:rPr lang="zh-CN" altLang="en-US" sz="2400" dirty="0"/>
              <a:t> </a:t>
            </a:r>
            <a:endParaRPr lang="en-US" sz="2400" dirty="0"/>
          </a:p>
        </p:txBody>
      </p:sp>
      <p:pic>
        <p:nvPicPr>
          <p:cNvPr id="4" name="Picture 3">
            <a:extLst>
              <a:ext uri="{FF2B5EF4-FFF2-40B4-BE49-F238E27FC236}">
                <a16:creationId xmlns:a16="http://schemas.microsoft.com/office/drawing/2014/main" id="{61A373DD-7BD5-0E4E-91C0-66129E6D0BD7}"/>
              </a:ext>
            </a:extLst>
          </p:cNvPr>
          <p:cNvPicPr>
            <a:picLocks noChangeAspect="1"/>
          </p:cNvPicPr>
          <p:nvPr/>
        </p:nvPicPr>
        <p:blipFill rotWithShape="1">
          <a:blip r:embed="rId2"/>
          <a:srcRect b="11736"/>
          <a:stretch/>
        </p:blipFill>
        <p:spPr>
          <a:xfrm>
            <a:off x="616833" y="2598394"/>
            <a:ext cx="5156078" cy="2478726"/>
          </a:xfrm>
          <a:prstGeom prst="rect">
            <a:avLst/>
          </a:prstGeom>
        </p:spPr>
      </p:pic>
      <p:pic>
        <p:nvPicPr>
          <p:cNvPr id="7" name="Picture 6">
            <a:extLst>
              <a:ext uri="{FF2B5EF4-FFF2-40B4-BE49-F238E27FC236}">
                <a16:creationId xmlns:a16="http://schemas.microsoft.com/office/drawing/2014/main" id="{E939942F-E5C8-4A46-8CEF-09AED2D39F67}"/>
              </a:ext>
            </a:extLst>
          </p:cNvPr>
          <p:cNvPicPr>
            <a:picLocks noChangeAspect="1"/>
          </p:cNvPicPr>
          <p:nvPr/>
        </p:nvPicPr>
        <p:blipFill rotWithShape="1">
          <a:blip r:embed="rId3"/>
          <a:srcRect b="8915"/>
          <a:stretch/>
        </p:blipFill>
        <p:spPr>
          <a:xfrm>
            <a:off x="6096000" y="2680913"/>
            <a:ext cx="5136705" cy="2482758"/>
          </a:xfrm>
          <a:prstGeom prst="rect">
            <a:avLst/>
          </a:prstGeom>
        </p:spPr>
      </p:pic>
      <p:sp>
        <p:nvSpPr>
          <p:cNvPr id="6" name="TextBox 5">
            <a:extLst>
              <a:ext uri="{FF2B5EF4-FFF2-40B4-BE49-F238E27FC236}">
                <a16:creationId xmlns:a16="http://schemas.microsoft.com/office/drawing/2014/main" id="{D5DBDD49-5EE2-7145-B989-DA9F4F065DE1}"/>
              </a:ext>
            </a:extLst>
          </p:cNvPr>
          <p:cNvSpPr txBox="1"/>
          <p:nvPr/>
        </p:nvSpPr>
        <p:spPr>
          <a:xfrm>
            <a:off x="1674432" y="5077120"/>
            <a:ext cx="3178114" cy="400110"/>
          </a:xfrm>
          <a:prstGeom prst="rect">
            <a:avLst/>
          </a:prstGeom>
          <a:noFill/>
        </p:spPr>
        <p:txBody>
          <a:bodyPr wrap="none" rtlCol="0">
            <a:spAutoFit/>
          </a:bodyPr>
          <a:lstStyle/>
          <a:p>
            <a:pPr algn="l"/>
            <a:r>
              <a:rPr lang="en-US" altLang="zh-CN" sz="2000" dirty="0"/>
              <a:t>(a)</a:t>
            </a:r>
            <a:r>
              <a:rPr lang="zh-CN" altLang="en-US" sz="2000" dirty="0"/>
              <a:t> </a:t>
            </a:r>
            <a:r>
              <a:rPr lang="en-US" altLang="zh-CN" sz="2000" dirty="0"/>
              <a:t>burning</a:t>
            </a:r>
            <a:r>
              <a:rPr lang="zh-CN" altLang="en-US" sz="2000" dirty="0"/>
              <a:t> </a:t>
            </a:r>
            <a:r>
              <a:rPr lang="en-US" altLang="zh-CN" sz="2000" dirty="0"/>
              <a:t>fire</a:t>
            </a:r>
            <a:r>
              <a:rPr lang="zh-CN" altLang="en-US" sz="2000" dirty="0"/>
              <a:t> </a:t>
            </a:r>
            <a:r>
              <a:rPr lang="en-US" altLang="zh-CN" sz="2000" dirty="0"/>
              <a:t>heating</a:t>
            </a:r>
            <a:r>
              <a:rPr lang="zh-CN" altLang="en-US" sz="2000" dirty="0"/>
              <a:t> </a:t>
            </a:r>
            <a:r>
              <a:rPr lang="en-US" altLang="zh-CN" sz="2000" dirty="0"/>
              <a:t>a</a:t>
            </a:r>
            <a:r>
              <a:rPr lang="zh-CN" altLang="en-US" sz="2000" dirty="0"/>
              <a:t> </a:t>
            </a:r>
            <a:r>
              <a:rPr lang="en-US" altLang="zh-CN" sz="2000" dirty="0"/>
              <a:t>pot</a:t>
            </a:r>
            <a:endParaRPr lang="en-US" sz="2000" dirty="0"/>
          </a:p>
        </p:txBody>
      </p:sp>
      <p:sp>
        <p:nvSpPr>
          <p:cNvPr id="14" name="TextBox 13">
            <a:extLst>
              <a:ext uri="{FF2B5EF4-FFF2-40B4-BE49-F238E27FC236}">
                <a16:creationId xmlns:a16="http://schemas.microsoft.com/office/drawing/2014/main" id="{C35FC79C-5246-CF4F-8619-DF651FBC13D9}"/>
              </a:ext>
            </a:extLst>
          </p:cNvPr>
          <p:cNvSpPr txBox="1"/>
          <p:nvPr/>
        </p:nvSpPr>
        <p:spPr>
          <a:xfrm>
            <a:off x="8099934" y="5077120"/>
            <a:ext cx="1128835" cy="400110"/>
          </a:xfrm>
          <a:prstGeom prst="rect">
            <a:avLst/>
          </a:prstGeom>
          <a:noFill/>
        </p:spPr>
        <p:txBody>
          <a:bodyPr wrap="none" rtlCol="0">
            <a:spAutoFit/>
          </a:bodyPr>
          <a:lstStyle/>
          <a:p>
            <a:pPr algn="l"/>
            <a:r>
              <a:rPr lang="en-US" altLang="zh-CN" sz="2000" dirty="0"/>
              <a:t>(b)</a:t>
            </a:r>
            <a:r>
              <a:rPr lang="zh-CN" altLang="en-US" sz="2000" dirty="0"/>
              <a:t> </a:t>
            </a:r>
            <a:r>
              <a:rPr lang="en-US" altLang="zh-CN" sz="2000" dirty="0"/>
              <a:t>flame</a:t>
            </a:r>
            <a:endParaRPr lang="en-US" sz="2000" dirty="0"/>
          </a:p>
        </p:txBody>
      </p:sp>
      <p:sp>
        <p:nvSpPr>
          <p:cNvPr id="15" name="TextBox 14">
            <a:extLst>
              <a:ext uri="{FF2B5EF4-FFF2-40B4-BE49-F238E27FC236}">
                <a16:creationId xmlns:a16="http://schemas.microsoft.com/office/drawing/2014/main" id="{04E65AEA-6041-C345-878E-0809CD0520AD}"/>
              </a:ext>
            </a:extLst>
          </p:cNvPr>
          <p:cNvSpPr txBox="1"/>
          <p:nvPr/>
        </p:nvSpPr>
        <p:spPr>
          <a:xfrm>
            <a:off x="838200" y="2060719"/>
            <a:ext cx="7009419" cy="461665"/>
          </a:xfrm>
          <a:prstGeom prst="rect">
            <a:avLst/>
          </a:prstGeom>
          <a:noFill/>
        </p:spPr>
        <p:txBody>
          <a:bodyPr wrap="none" rtlCol="0">
            <a:spAutoFit/>
          </a:bodyPr>
          <a:lstStyle/>
          <a:p>
            <a:pPr algn="l"/>
            <a:r>
              <a:rPr lang="en-US" altLang="zh-CN" sz="2400" dirty="0"/>
              <a:t>Synthesized</a:t>
            </a:r>
            <a:r>
              <a:rPr lang="zh-CN" altLang="en-US" sz="2400" dirty="0"/>
              <a:t> </a:t>
            </a:r>
            <a:r>
              <a:rPr lang="en-US" altLang="zh-CN" sz="2400" dirty="0"/>
              <a:t>dynamic</a:t>
            </a:r>
            <a:r>
              <a:rPr lang="zh-CN" altLang="en-US" sz="2400" dirty="0"/>
              <a:t> </a:t>
            </a:r>
            <a:r>
              <a:rPr lang="en-US" altLang="zh-CN" sz="2400" dirty="0"/>
              <a:t>textures</a:t>
            </a:r>
            <a:r>
              <a:rPr lang="zh-CN" altLang="en-US" sz="2400" dirty="0"/>
              <a:t> </a:t>
            </a:r>
            <a:r>
              <a:rPr lang="en-US" altLang="zh-CN" sz="2400" dirty="0"/>
              <a:t>from</a:t>
            </a:r>
            <a:r>
              <a:rPr lang="zh-CN" altLang="en-US" sz="2400" dirty="0"/>
              <a:t> </a:t>
            </a:r>
            <a:r>
              <a:rPr lang="en-US" altLang="zh-CN" sz="2400" dirty="0"/>
              <a:t>the</a:t>
            </a:r>
            <a:r>
              <a:rPr lang="zh-CN" altLang="en-US" sz="2400" dirty="0"/>
              <a:t> </a:t>
            </a:r>
            <a:r>
              <a:rPr lang="en-US" altLang="zh-CN" sz="2400" dirty="0"/>
              <a:t>learned</a:t>
            </a:r>
            <a:r>
              <a:rPr lang="zh-CN" altLang="en-US" sz="2400" dirty="0"/>
              <a:t> </a:t>
            </a:r>
            <a:r>
              <a:rPr lang="en-US" altLang="zh-CN" sz="2400" dirty="0"/>
              <a:t>model:</a:t>
            </a:r>
            <a:endParaRPr lang="en-US" sz="2400" dirty="0"/>
          </a:p>
        </p:txBody>
      </p:sp>
      <p:pic>
        <p:nvPicPr>
          <p:cNvPr id="16" name="Picture 15" descr="A picture containing indoor&#10;&#10;Description generated with very high confidence">
            <a:extLst>
              <a:ext uri="{FF2B5EF4-FFF2-40B4-BE49-F238E27FC236}">
                <a16:creationId xmlns:a16="http://schemas.microsoft.com/office/drawing/2014/main" id="{F20F22D8-0E2A-46CF-928A-9B9E112ED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689" y="5680026"/>
            <a:ext cx="2495550" cy="609600"/>
          </a:xfrm>
          <a:prstGeom prst="rect">
            <a:avLst/>
          </a:prstGeom>
        </p:spPr>
      </p:pic>
      <p:pic>
        <p:nvPicPr>
          <p:cNvPr id="18" name="Picture 17" descr="A picture containing hairpiece, looking, animal, sitting&#10;&#10;Description generated with high confidence">
            <a:extLst>
              <a:ext uri="{FF2B5EF4-FFF2-40B4-BE49-F238E27FC236}">
                <a16:creationId xmlns:a16="http://schemas.microsoft.com/office/drawing/2014/main" id="{9172D5D1-C2AF-454E-B7CA-B7421FE59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2761" y="5682245"/>
            <a:ext cx="2495550" cy="609600"/>
          </a:xfrm>
          <a:prstGeom prst="rect">
            <a:avLst/>
          </a:prstGeom>
        </p:spPr>
      </p:pic>
    </p:spTree>
    <p:extLst>
      <p:ext uri="{BB962C8B-B14F-4D97-AF65-F5344CB8AC3E}">
        <p14:creationId xmlns:p14="http://schemas.microsoft.com/office/powerpoint/2010/main" val="422082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99642F-5D6F-644C-A86D-78978AB995F3}"/>
              </a:ext>
            </a:extLst>
          </p:cNvPr>
          <p:cNvPicPr>
            <a:picLocks noChangeAspect="1"/>
          </p:cNvPicPr>
          <p:nvPr/>
        </p:nvPicPr>
        <p:blipFill rotWithShape="1">
          <a:blip r:embed="rId2"/>
          <a:srcRect b="11253"/>
          <a:stretch/>
        </p:blipFill>
        <p:spPr>
          <a:xfrm>
            <a:off x="718671" y="2483181"/>
            <a:ext cx="5131920" cy="2424787"/>
          </a:xfrm>
          <a:prstGeom prst="rect">
            <a:avLst/>
          </a:prstGeom>
        </p:spPr>
      </p:pic>
      <p:pic>
        <p:nvPicPr>
          <p:cNvPr id="11" name="Picture 10">
            <a:extLst>
              <a:ext uri="{FF2B5EF4-FFF2-40B4-BE49-F238E27FC236}">
                <a16:creationId xmlns:a16="http://schemas.microsoft.com/office/drawing/2014/main" id="{6D1EE6B4-2A5D-2D47-81C2-9FEC41A4E425}"/>
              </a:ext>
            </a:extLst>
          </p:cNvPr>
          <p:cNvPicPr>
            <a:picLocks noChangeAspect="1"/>
          </p:cNvPicPr>
          <p:nvPr/>
        </p:nvPicPr>
        <p:blipFill rotWithShape="1">
          <a:blip r:embed="rId3"/>
          <a:srcRect b="11446"/>
          <a:stretch/>
        </p:blipFill>
        <p:spPr>
          <a:xfrm>
            <a:off x="6219781" y="2496329"/>
            <a:ext cx="5067567" cy="2378546"/>
          </a:xfrm>
          <a:prstGeom prst="rect">
            <a:avLst/>
          </a:prstGeom>
        </p:spPr>
      </p:pic>
      <p:sp>
        <p:nvSpPr>
          <p:cNvPr id="12" name="TextBox 11">
            <a:extLst>
              <a:ext uri="{FF2B5EF4-FFF2-40B4-BE49-F238E27FC236}">
                <a16:creationId xmlns:a16="http://schemas.microsoft.com/office/drawing/2014/main" id="{EDFCBCA7-FB43-204B-B7A7-F2EEDD12DED3}"/>
              </a:ext>
            </a:extLst>
          </p:cNvPr>
          <p:cNvSpPr txBox="1"/>
          <p:nvPr/>
        </p:nvSpPr>
        <p:spPr>
          <a:xfrm>
            <a:off x="2642252" y="4874875"/>
            <a:ext cx="1426801" cy="400110"/>
          </a:xfrm>
          <a:prstGeom prst="rect">
            <a:avLst/>
          </a:prstGeom>
          <a:noFill/>
        </p:spPr>
        <p:txBody>
          <a:bodyPr wrap="none" rtlCol="0">
            <a:spAutoFit/>
          </a:bodyPr>
          <a:lstStyle/>
          <a:p>
            <a:pPr algn="l"/>
            <a:r>
              <a:rPr lang="en-US" altLang="zh-CN" sz="2000" dirty="0"/>
              <a:t>(c)</a:t>
            </a:r>
            <a:r>
              <a:rPr lang="zh-CN" altLang="en-US" sz="2000" dirty="0"/>
              <a:t> </a:t>
            </a:r>
            <a:r>
              <a:rPr lang="en-US" altLang="zh-CN" sz="2000" dirty="0"/>
              <a:t>waterfall</a:t>
            </a:r>
            <a:endParaRPr lang="en-US" sz="2000" dirty="0"/>
          </a:p>
        </p:txBody>
      </p:sp>
      <p:sp>
        <p:nvSpPr>
          <p:cNvPr id="13" name="TextBox 12">
            <a:extLst>
              <a:ext uri="{FF2B5EF4-FFF2-40B4-BE49-F238E27FC236}">
                <a16:creationId xmlns:a16="http://schemas.microsoft.com/office/drawing/2014/main" id="{BC0F256E-2F08-3049-A96F-F51320236C3E}"/>
              </a:ext>
            </a:extLst>
          </p:cNvPr>
          <p:cNvSpPr txBox="1"/>
          <p:nvPr/>
        </p:nvSpPr>
        <p:spPr>
          <a:xfrm>
            <a:off x="7772750" y="4864596"/>
            <a:ext cx="1961627" cy="400110"/>
          </a:xfrm>
          <a:prstGeom prst="rect">
            <a:avLst/>
          </a:prstGeom>
          <a:noFill/>
        </p:spPr>
        <p:txBody>
          <a:bodyPr wrap="none" rtlCol="0">
            <a:spAutoFit/>
          </a:bodyPr>
          <a:lstStyle/>
          <a:p>
            <a:pPr algn="l"/>
            <a:r>
              <a:rPr lang="en-US" altLang="zh-CN" sz="2000" dirty="0"/>
              <a:t>(d)</a:t>
            </a:r>
            <a:r>
              <a:rPr lang="zh-CN" altLang="en-US" sz="2000" dirty="0"/>
              <a:t> </a:t>
            </a:r>
            <a:r>
              <a:rPr lang="en-US" altLang="zh-CN" sz="2000" dirty="0"/>
              <a:t>flashing</a:t>
            </a:r>
            <a:r>
              <a:rPr lang="zh-CN" altLang="en-US" sz="2000" dirty="0"/>
              <a:t> </a:t>
            </a:r>
            <a:r>
              <a:rPr lang="en-US" altLang="zh-CN" sz="2000" dirty="0"/>
              <a:t>lights</a:t>
            </a:r>
            <a:endParaRPr lang="en-US" sz="2000" dirty="0"/>
          </a:p>
        </p:txBody>
      </p:sp>
      <p:sp>
        <p:nvSpPr>
          <p:cNvPr id="14" name="TextBox 13">
            <a:extLst>
              <a:ext uri="{FF2B5EF4-FFF2-40B4-BE49-F238E27FC236}">
                <a16:creationId xmlns:a16="http://schemas.microsoft.com/office/drawing/2014/main" id="{8ECCEE62-CAF8-744F-AA58-535DC7ACB5F7}"/>
              </a:ext>
            </a:extLst>
          </p:cNvPr>
          <p:cNvSpPr txBox="1"/>
          <p:nvPr/>
        </p:nvSpPr>
        <p:spPr>
          <a:xfrm>
            <a:off x="460202" y="1748158"/>
            <a:ext cx="7009419" cy="461665"/>
          </a:xfrm>
          <a:prstGeom prst="rect">
            <a:avLst/>
          </a:prstGeom>
          <a:noFill/>
        </p:spPr>
        <p:txBody>
          <a:bodyPr wrap="none" rtlCol="0">
            <a:spAutoFit/>
          </a:bodyPr>
          <a:lstStyle/>
          <a:p>
            <a:pPr algn="l"/>
            <a:r>
              <a:rPr lang="en-US" altLang="zh-CN" sz="2400" dirty="0"/>
              <a:t>Synthesized</a:t>
            </a:r>
            <a:r>
              <a:rPr lang="zh-CN" altLang="en-US" sz="2400" dirty="0"/>
              <a:t> </a:t>
            </a:r>
            <a:r>
              <a:rPr lang="en-US" altLang="zh-CN" sz="2400" dirty="0"/>
              <a:t>dynamic</a:t>
            </a:r>
            <a:r>
              <a:rPr lang="zh-CN" altLang="en-US" sz="2400" dirty="0"/>
              <a:t> </a:t>
            </a:r>
            <a:r>
              <a:rPr lang="en-US" altLang="zh-CN" sz="2400" dirty="0"/>
              <a:t>textures</a:t>
            </a:r>
            <a:r>
              <a:rPr lang="zh-CN" altLang="en-US" sz="2400" dirty="0"/>
              <a:t> </a:t>
            </a:r>
            <a:r>
              <a:rPr lang="en-US" altLang="zh-CN" sz="2400" dirty="0"/>
              <a:t>from</a:t>
            </a:r>
            <a:r>
              <a:rPr lang="zh-CN" altLang="en-US" sz="2400" dirty="0"/>
              <a:t> </a:t>
            </a:r>
            <a:r>
              <a:rPr lang="en-US" altLang="zh-CN" sz="2400" dirty="0"/>
              <a:t>the</a:t>
            </a:r>
            <a:r>
              <a:rPr lang="zh-CN" altLang="en-US" sz="2400" dirty="0"/>
              <a:t> </a:t>
            </a:r>
            <a:r>
              <a:rPr lang="en-US" altLang="zh-CN" sz="2400" dirty="0"/>
              <a:t>learned</a:t>
            </a:r>
            <a:r>
              <a:rPr lang="zh-CN" altLang="en-US" sz="2400" dirty="0"/>
              <a:t> </a:t>
            </a:r>
            <a:r>
              <a:rPr lang="en-US" altLang="zh-CN" sz="2400" dirty="0"/>
              <a:t>model:</a:t>
            </a:r>
            <a:endParaRPr lang="en-US" sz="2400" dirty="0"/>
          </a:p>
        </p:txBody>
      </p:sp>
      <p:sp>
        <p:nvSpPr>
          <p:cNvPr id="16" name="Title 1">
            <a:extLst>
              <a:ext uri="{FF2B5EF4-FFF2-40B4-BE49-F238E27FC236}">
                <a16:creationId xmlns:a16="http://schemas.microsoft.com/office/drawing/2014/main" id="{BBFEF9D7-18A1-4568-9FF7-BAFFA82CC92E}"/>
              </a:ext>
            </a:extLst>
          </p:cNvPr>
          <p:cNvSpPr>
            <a:spLocks noGrp="1"/>
          </p:cNvSpPr>
          <p:nvPr>
            <p:ph type="title"/>
          </p:nvPr>
        </p:nvSpPr>
        <p:spPr>
          <a:xfrm>
            <a:off x="838200" y="365125"/>
            <a:ext cx="10515600" cy="1325563"/>
          </a:xfrm>
        </p:spPr>
        <p:txBody>
          <a:bodyPr/>
          <a:lstStyle/>
          <a:p>
            <a:r>
              <a:rPr lang="en-US" dirty="0">
                <a:latin typeface="Times New Roman" panose="02020603050405020304" pitchFamily="18" charset="0"/>
                <a:cs typeface="Times New Roman" panose="02020603050405020304" pitchFamily="18" charset="0"/>
              </a:rPr>
              <a:t>Experiment 1:</a:t>
            </a:r>
            <a:r>
              <a:rPr lang="en-US" sz="3600" dirty="0">
                <a:latin typeface="Times New Roman" panose="02020603050405020304" pitchFamily="18" charset="0"/>
                <a:cs typeface="Times New Roman" panose="02020603050405020304" pitchFamily="18" charset="0"/>
              </a:rPr>
              <a:t> learning to generate dynamic textures</a:t>
            </a:r>
          </a:p>
        </p:txBody>
      </p:sp>
      <p:pic>
        <p:nvPicPr>
          <p:cNvPr id="3" name="Picture 2" descr="A close up of an animal&#10;&#10;Description generated with high confidence">
            <a:extLst>
              <a:ext uri="{FF2B5EF4-FFF2-40B4-BE49-F238E27FC236}">
                <a16:creationId xmlns:a16="http://schemas.microsoft.com/office/drawing/2014/main" id="{4E97B191-0844-45CD-BB0D-95682819C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35" y="5485659"/>
            <a:ext cx="2495550" cy="609600"/>
          </a:xfrm>
          <a:prstGeom prst="rect">
            <a:avLst/>
          </a:prstGeom>
        </p:spPr>
      </p:pic>
      <p:pic>
        <p:nvPicPr>
          <p:cNvPr id="17" name="Picture 16" descr="A picture containing light, traffic, stop, outdoor&#10;&#10;Description generated with very high confidence">
            <a:extLst>
              <a:ext uri="{FF2B5EF4-FFF2-40B4-BE49-F238E27FC236}">
                <a16:creationId xmlns:a16="http://schemas.microsoft.com/office/drawing/2014/main" id="{ABCA6EC6-45A4-4112-A969-C7CF31EA0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936" y="5485659"/>
            <a:ext cx="2495550" cy="609600"/>
          </a:xfrm>
          <a:prstGeom prst="rect">
            <a:avLst/>
          </a:prstGeom>
        </p:spPr>
      </p:pic>
    </p:spTree>
    <p:extLst>
      <p:ext uri="{BB962C8B-B14F-4D97-AF65-F5344CB8AC3E}">
        <p14:creationId xmlns:p14="http://schemas.microsoft.com/office/powerpoint/2010/main" val="4061050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1084</Words>
  <Application>Microsoft Office PowerPoint</Application>
  <PresentationFormat>Widescreen</PresentationFormat>
  <Paragraphs>99</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宋体</vt:lpstr>
      <vt:lpstr>Arial</vt:lpstr>
      <vt:lpstr>Calibri</vt:lpstr>
      <vt:lpstr>Calibri Light</vt:lpstr>
      <vt:lpstr>Times New Roman</vt:lpstr>
      <vt:lpstr>Office Theme</vt:lpstr>
      <vt:lpstr>Learning Dynamic Generator by Alternating Back-propagation Through Time</vt:lpstr>
      <vt:lpstr>Summary</vt:lpstr>
      <vt:lpstr>Introduction</vt:lpstr>
      <vt:lpstr>Dynamic generator model</vt:lpstr>
      <vt:lpstr>Alternating Back-prop Through Time</vt:lpstr>
      <vt:lpstr>Alternating Back-prop Through Time</vt:lpstr>
      <vt:lpstr>Learning from multiple sequences</vt:lpstr>
      <vt:lpstr>Experiment 1: learning to generate dynamic textures</vt:lpstr>
      <vt:lpstr>Experiment 1: learning to generate dynamic textures</vt:lpstr>
      <vt:lpstr>Experiment 1: learning to generate dynamic textures</vt:lpstr>
      <vt:lpstr>Experiment 2: learning to generate action sequences</vt:lpstr>
      <vt:lpstr>Experiment 2: learning to generate action sequences</vt:lpstr>
      <vt:lpstr>Experiment 2: learning to generate action sequences</vt:lpstr>
      <vt:lpstr>Experiment 3: learning from incomplete data</vt:lpstr>
      <vt:lpstr>Experiment 4: learning to inpaint</vt:lpstr>
      <vt:lpstr>Experiment 5: learning to predict from static image</vt:lpstr>
      <vt:lpstr>Experiment 5: learning to predict from static image</vt:lpstr>
      <vt:lpstr>Related work</vt:lpstr>
      <vt:lpstr>Conclusion</vt:lpstr>
      <vt:lpstr>References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Dynamic Generator by Alternating Back-propagation through time</dc:title>
  <dc:creator>ywu</dc:creator>
  <cp:lastModifiedBy>jianwen xie</cp:lastModifiedBy>
  <cp:revision>53</cp:revision>
  <dcterms:created xsi:type="dcterms:W3CDTF">2018-11-11T19:26:26Z</dcterms:created>
  <dcterms:modified xsi:type="dcterms:W3CDTF">2018-11-15T00:35:13Z</dcterms:modified>
</cp:coreProperties>
</file>