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2"/>
  </p:notesMasterIdLst>
  <p:sldIdLst>
    <p:sldId id="266" r:id="rId2"/>
    <p:sldId id="316" r:id="rId3"/>
    <p:sldId id="344" r:id="rId4"/>
    <p:sldId id="345" r:id="rId5"/>
    <p:sldId id="346" r:id="rId6"/>
    <p:sldId id="347" r:id="rId7"/>
    <p:sldId id="348" r:id="rId8"/>
    <p:sldId id="349" r:id="rId9"/>
    <p:sldId id="350" r:id="rId10"/>
    <p:sldId id="351" r:id="rId11"/>
    <p:sldId id="361" r:id="rId12"/>
    <p:sldId id="359" r:id="rId13"/>
    <p:sldId id="360" r:id="rId14"/>
    <p:sldId id="352" r:id="rId15"/>
    <p:sldId id="362" r:id="rId16"/>
    <p:sldId id="353" r:id="rId17"/>
    <p:sldId id="354" r:id="rId18"/>
    <p:sldId id="355" r:id="rId19"/>
    <p:sldId id="357" r:id="rId20"/>
    <p:sldId id="356" r:id="rId21"/>
    <p:sldId id="36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364" r:id="rId30"/>
    <p:sldId id="326" r:id="rId31"/>
    <p:sldId id="327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65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314" r:id="rId49"/>
    <p:sldId id="315" r:id="rId50"/>
    <p:sldId id="292" r:id="rId51"/>
    <p:sldId id="294" r:id="rId52"/>
    <p:sldId id="295" r:id="rId53"/>
    <p:sldId id="296" r:id="rId54"/>
    <p:sldId id="297" r:id="rId55"/>
    <p:sldId id="298" r:id="rId56"/>
    <p:sldId id="299" r:id="rId57"/>
    <p:sldId id="300" r:id="rId58"/>
    <p:sldId id="301" r:id="rId59"/>
    <p:sldId id="302" r:id="rId60"/>
    <p:sldId id="303" r:id="rId61"/>
    <p:sldId id="304" r:id="rId62"/>
    <p:sldId id="305" r:id="rId63"/>
    <p:sldId id="307" r:id="rId64"/>
    <p:sldId id="308" r:id="rId65"/>
    <p:sldId id="310" r:id="rId66"/>
    <p:sldId id="311" r:id="rId67"/>
    <p:sldId id="312" r:id="rId68"/>
    <p:sldId id="313" r:id="rId69"/>
    <p:sldId id="336" r:id="rId70"/>
    <p:sldId id="337" r:id="rId71"/>
    <p:sldId id="338" r:id="rId72"/>
    <p:sldId id="339" r:id="rId73"/>
    <p:sldId id="340" r:id="rId74"/>
    <p:sldId id="341" r:id="rId75"/>
    <p:sldId id="309" r:id="rId76"/>
    <p:sldId id="319" r:id="rId77"/>
    <p:sldId id="322" r:id="rId78"/>
    <p:sldId id="323" r:id="rId79"/>
    <p:sldId id="325" r:id="rId80"/>
    <p:sldId id="342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6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Relationship Id="rId2" Type="http://schemas.openxmlformats.org/officeDocument/2006/relationships/image" Target="../media/image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D4C18-9FC5-8A45-BDEC-C6F9B06F0CEF}" type="datetimeFigureOut">
              <a:rPr lang="en-US" smtClean="0"/>
              <a:t>9/28/15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7FDD7-1097-C942-B7F8-31AF7A7F7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4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5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820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30F55-B320-4C72-B46D-E5ACBF7EC324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7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6CB4D-AFC4-4703-A283-FA3FB268A2E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739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82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5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44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69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75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5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94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F95EF-5CF7-3548-A963-E0D71BFDC4B5}" type="datetimeFigureOut">
              <a:rPr lang="en-US" smtClean="0"/>
              <a:t>9/28/15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55FD1-F7E3-2843-B80F-0F97F5028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66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3" Type="http://schemas.openxmlformats.org/officeDocument/2006/relationships/image" Target="../media/image45.png"/><Relationship Id="rId14" Type="http://schemas.openxmlformats.org/officeDocument/2006/relationships/image" Target="../media/image46.png"/><Relationship Id="rId15" Type="http://schemas.openxmlformats.org/officeDocument/2006/relationships/image" Target="../media/image47.png"/><Relationship Id="rId16" Type="http://schemas.openxmlformats.org/officeDocument/2006/relationships/image" Target="../media/image48.png"/><Relationship Id="rId17" Type="http://schemas.openxmlformats.org/officeDocument/2006/relationships/image" Target="../media/image49.png"/><Relationship Id="rId18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6" Type="http://schemas.openxmlformats.org/officeDocument/2006/relationships/image" Target="../media/image66.png"/><Relationship Id="rId7" Type="http://schemas.openxmlformats.org/officeDocument/2006/relationships/oleObject" Target="../embeddings/oleObject1.bin"/><Relationship Id="rId8" Type="http://schemas.openxmlformats.org/officeDocument/2006/relationships/image" Target="../media/image6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63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oleObject" Target="../embeddings/oleObject2.bin"/><Relationship Id="rId5" Type="http://schemas.openxmlformats.org/officeDocument/2006/relationships/image" Target="../media/image72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7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oleObject" Target="../embeddings/oleObject4.bin"/><Relationship Id="rId5" Type="http://schemas.openxmlformats.org/officeDocument/2006/relationships/image" Target="../media/image72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75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0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90.png"/><Relationship Id="rId9" Type="http://schemas.openxmlformats.org/officeDocument/2006/relationships/image" Target="../media/image91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Relationship Id="rId3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24.jpeg"/><Relationship Id="rId14" Type="http://schemas.openxmlformats.org/officeDocument/2006/relationships/image" Target="../media/image25.jpeg"/><Relationship Id="rId15" Type="http://schemas.openxmlformats.org/officeDocument/2006/relationships/image" Target="../media/image26.jpeg"/><Relationship Id="rId16" Type="http://schemas.openxmlformats.org/officeDocument/2006/relationships/image" Target="../media/image27.jpeg"/><Relationship Id="rId17" Type="http://schemas.openxmlformats.org/officeDocument/2006/relationships/image" Target="../media/image28.jpeg"/><Relationship Id="rId18" Type="http://schemas.openxmlformats.org/officeDocument/2006/relationships/image" Target="../media/image29.jpeg"/><Relationship Id="rId19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14.png"/><Relationship Id="rId9" Type="http://schemas.openxmlformats.org/officeDocument/2006/relationships/image" Target="../media/image115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0.png"/><Relationship Id="rId12" Type="http://schemas.openxmlformats.org/officeDocument/2006/relationships/image" Target="../media/image121.png"/><Relationship Id="rId13" Type="http://schemas.openxmlformats.org/officeDocument/2006/relationships/image" Target="../media/image122.png"/><Relationship Id="rId14" Type="http://schemas.openxmlformats.org/officeDocument/2006/relationships/image" Target="../media/image123.png"/><Relationship Id="rId15" Type="http://schemas.openxmlformats.org/officeDocument/2006/relationships/image" Target="../media/image124.png"/><Relationship Id="rId16" Type="http://schemas.openxmlformats.org/officeDocument/2006/relationships/image" Target="../media/image105.png"/><Relationship Id="rId17" Type="http://schemas.openxmlformats.org/officeDocument/2006/relationships/image" Target="../media/image12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9" Type="http://schemas.openxmlformats.org/officeDocument/2006/relationships/image" Target="../media/image118.png"/><Relationship Id="rId10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2.png"/><Relationship Id="rId20" Type="http://schemas.openxmlformats.org/officeDocument/2006/relationships/image" Target="../media/image28.jpeg"/><Relationship Id="rId21" Type="http://schemas.openxmlformats.org/officeDocument/2006/relationships/image" Target="../media/image29.jpeg"/><Relationship Id="rId22" Type="http://schemas.openxmlformats.org/officeDocument/2006/relationships/image" Target="../media/image30.jpeg"/><Relationship Id="rId23" Type="http://schemas.openxmlformats.org/officeDocument/2006/relationships/image" Target="../media/image135.gif"/><Relationship Id="rId10" Type="http://schemas.openxmlformats.org/officeDocument/2006/relationships/image" Target="../media/image133.png"/><Relationship Id="rId11" Type="http://schemas.openxmlformats.org/officeDocument/2006/relationships/image" Target="../media/image134.png"/><Relationship Id="rId12" Type="http://schemas.openxmlformats.org/officeDocument/2006/relationships/image" Target="../media/image19.jpeg"/><Relationship Id="rId13" Type="http://schemas.openxmlformats.org/officeDocument/2006/relationships/image" Target="../media/image20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6" Type="http://schemas.openxmlformats.org/officeDocument/2006/relationships/image" Target="../media/image24.jpeg"/><Relationship Id="rId17" Type="http://schemas.openxmlformats.org/officeDocument/2006/relationships/image" Target="../media/image25.jpeg"/><Relationship Id="rId18" Type="http://schemas.openxmlformats.org/officeDocument/2006/relationships/image" Target="../media/image26.jpeg"/><Relationship Id="rId19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png"/><Relationship Id="rId3" Type="http://schemas.openxmlformats.org/officeDocument/2006/relationships/image" Target="../media/image105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Relationship Id="rId8" Type="http://schemas.openxmlformats.org/officeDocument/2006/relationships/image" Target="../media/image13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Relationship Id="rId3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54.png"/><Relationship Id="rId21" Type="http://schemas.openxmlformats.org/officeDocument/2006/relationships/image" Target="../media/image155.png"/><Relationship Id="rId22" Type="http://schemas.openxmlformats.org/officeDocument/2006/relationships/image" Target="../media/image156.png"/><Relationship Id="rId23" Type="http://schemas.openxmlformats.org/officeDocument/2006/relationships/image" Target="../media/image157.png"/><Relationship Id="rId24" Type="http://schemas.openxmlformats.org/officeDocument/2006/relationships/image" Target="../media/image158.png"/><Relationship Id="rId25" Type="http://schemas.openxmlformats.org/officeDocument/2006/relationships/image" Target="../media/image118.png"/><Relationship Id="rId26" Type="http://schemas.openxmlformats.org/officeDocument/2006/relationships/image" Target="../media/image159.png"/><Relationship Id="rId27" Type="http://schemas.openxmlformats.org/officeDocument/2006/relationships/image" Target="../media/image160.png"/><Relationship Id="rId28" Type="http://schemas.openxmlformats.org/officeDocument/2006/relationships/image" Target="../media/image161.png"/><Relationship Id="rId29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Relationship Id="rId3" Type="http://schemas.openxmlformats.org/officeDocument/2006/relationships/image" Target="../media/image138.png"/><Relationship Id="rId4" Type="http://schemas.openxmlformats.org/officeDocument/2006/relationships/image" Target="../media/image139.png"/><Relationship Id="rId5" Type="http://schemas.openxmlformats.org/officeDocument/2006/relationships/image" Target="../media/image140.png"/><Relationship Id="rId30" Type="http://schemas.openxmlformats.org/officeDocument/2006/relationships/image" Target="../media/image163.png"/><Relationship Id="rId31" Type="http://schemas.openxmlformats.org/officeDocument/2006/relationships/image" Target="../media/image164.png"/><Relationship Id="rId32" Type="http://schemas.openxmlformats.org/officeDocument/2006/relationships/image" Target="../media/image165.png"/><Relationship Id="rId9" Type="http://schemas.openxmlformats.org/officeDocument/2006/relationships/image" Target="../media/image143.pn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34.png"/><Relationship Id="rId33" Type="http://schemas.openxmlformats.org/officeDocument/2006/relationships/image" Target="../media/image166.png"/><Relationship Id="rId34" Type="http://schemas.openxmlformats.org/officeDocument/2006/relationships/image" Target="../media/image167.png"/><Relationship Id="rId35" Type="http://schemas.openxmlformats.org/officeDocument/2006/relationships/image" Target="../media/image168.png"/><Relationship Id="rId10" Type="http://schemas.openxmlformats.org/officeDocument/2006/relationships/image" Target="../media/image144.png"/><Relationship Id="rId11" Type="http://schemas.openxmlformats.org/officeDocument/2006/relationships/image" Target="../media/image145.png"/><Relationship Id="rId12" Type="http://schemas.openxmlformats.org/officeDocument/2006/relationships/image" Target="../media/image146.png"/><Relationship Id="rId13" Type="http://schemas.openxmlformats.org/officeDocument/2006/relationships/image" Target="../media/image147.png"/><Relationship Id="rId14" Type="http://schemas.openxmlformats.org/officeDocument/2006/relationships/image" Target="../media/image148.png"/><Relationship Id="rId15" Type="http://schemas.openxmlformats.org/officeDocument/2006/relationships/image" Target="../media/image149.png"/><Relationship Id="rId16" Type="http://schemas.openxmlformats.org/officeDocument/2006/relationships/image" Target="../media/image150.png"/><Relationship Id="rId17" Type="http://schemas.openxmlformats.org/officeDocument/2006/relationships/image" Target="../media/image151.png"/><Relationship Id="rId18" Type="http://schemas.openxmlformats.org/officeDocument/2006/relationships/image" Target="../media/image152.png"/><Relationship Id="rId19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6.png"/><Relationship Id="rId20" Type="http://schemas.openxmlformats.org/officeDocument/2006/relationships/image" Target="../media/image187.png"/><Relationship Id="rId21" Type="http://schemas.openxmlformats.org/officeDocument/2006/relationships/image" Target="../media/image188.png"/><Relationship Id="rId22" Type="http://schemas.openxmlformats.org/officeDocument/2006/relationships/image" Target="../media/image189.png"/><Relationship Id="rId23" Type="http://schemas.openxmlformats.org/officeDocument/2006/relationships/image" Target="../media/image190.png"/><Relationship Id="rId10" Type="http://schemas.openxmlformats.org/officeDocument/2006/relationships/image" Target="../media/image177.png"/><Relationship Id="rId11" Type="http://schemas.openxmlformats.org/officeDocument/2006/relationships/image" Target="../media/image178.png"/><Relationship Id="rId12" Type="http://schemas.openxmlformats.org/officeDocument/2006/relationships/image" Target="../media/image179.png"/><Relationship Id="rId13" Type="http://schemas.openxmlformats.org/officeDocument/2006/relationships/image" Target="../media/image180.png"/><Relationship Id="rId14" Type="http://schemas.openxmlformats.org/officeDocument/2006/relationships/image" Target="../media/image181.png"/><Relationship Id="rId15" Type="http://schemas.openxmlformats.org/officeDocument/2006/relationships/image" Target="../media/image182.png"/><Relationship Id="rId16" Type="http://schemas.openxmlformats.org/officeDocument/2006/relationships/image" Target="../media/image183.png"/><Relationship Id="rId17" Type="http://schemas.openxmlformats.org/officeDocument/2006/relationships/image" Target="../media/image184.png"/><Relationship Id="rId18" Type="http://schemas.openxmlformats.org/officeDocument/2006/relationships/image" Target="../media/image185.png"/><Relationship Id="rId19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9.png"/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6" Type="http://schemas.openxmlformats.org/officeDocument/2006/relationships/image" Target="../media/image173.png"/><Relationship Id="rId7" Type="http://schemas.openxmlformats.org/officeDocument/2006/relationships/image" Target="../media/image174.png"/><Relationship Id="rId8" Type="http://schemas.openxmlformats.org/officeDocument/2006/relationships/image" Target="../media/image1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01.png"/><Relationship Id="rId5" Type="http://schemas.openxmlformats.org/officeDocument/2006/relationships/image" Target="../media/image2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4" Type="http://schemas.openxmlformats.org/officeDocument/2006/relationships/image" Target="../media/image205.png"/><Relationship Id="rId5" Type="http://schemas.openxmlformats.org/officeDocument/2006/relationships/image" Target="../media/image206.png"/><Relationship Id="rId6" Type="http://schemas.openxmlformats.org/officeDocument/2006/relationships/image" Target="../media/image207.png"/><Relationship Id="rId7" Type="http://schemas.openxmlformats.org/officeDocument/2006/relationships/image" Target="../media/image192.png"/><Relationship Id="rId8" Type="http://schemas.openxmlformats.org/officeDocument/2006/relationships/image" Target="../media/image208.png"/><Relationship Id="rId9" Type="http://schemas.openxmlformats.org/officeDocument/2006/relationships/image" Target="../media/image209.png"/><Relationship Id="rId10" Type="http://schemas.openxmlformats.org/officeDocument/2006/relationships/image" Target="../media/image210.png"/><Relationship Id="rId11" Type="http://schemas.openxmlformats.org/officeDocument/2006/relationships/image" Target="../media/image2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29.png"/><Relationship Id="rId21" Type="http://schemas.openxmlformats.org/officeDocument/2006/relationships/image" Target="../media/image230.png"/><Relationship Id="rId22" Type="http://schemas.openxmlformats.org/officeDocument/2006/relationships/image" Target="../media/image231.png"/><Relationship Id="rId23" Type="http://schemas.openxmlformats.org/officeDocument/2006/relationships/image" Target="../media/image232.png"/><Relationship Id="rId24" Type="http://schemas.openxmlformats.org/officeDocument/2006/relationships/image" Target="../media/image233.png"/><Relationship Id="rId25" Type="http://schemas.openxmlformats.org/officeDocument/2006/relationships/image" Target="../media/image234.png"/><Relationship Id="rId26" Type="http://schemas.openxmlformats.org/officeDocument/2006/relationships/image" Target="../media/image235.png"/><Relationship Id="rId27" Type="http://schemas.openxmlformats.org/officeDocument/2006/relationships/image" Target="../media/image236.png"/><Relationship Id="rId28" Type="http://schemas.openxmlformats.org/officeDocument/2006/relationships/image" Target="../media/image237.png"/><Relationship Id="rId29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30" Type="http://schemas.openxmlformats.org/officeDocument/2006/relationships/image" Target="../media/image239.png"/><Relationship Id="rId31" Type="http://schemas.openxmlformats.org/officeDocument/2006/relationships/image" Target="../media/image240.png"/><Relationship Id="rId32" Type="http://schemas.openxmlformats.org/officeDocument/2006/relationships/image" Target="../media/image241.png"/><Relationship Id="rId9" Type="http://schemas.openxmlformats.org/officeDocument/2006/relationships/image" Target="../media/image218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33" Type="http://schemas.openxmlformats.org/officeDocument/2006/relationships/image" Target="../media/image242.png"/><Relationship Id="rId34" Type="http://schemas.openxmlformats.org/officeDocument/2006/relationships/image" Target="../media/image243.png"/><Relationship Id="rId35" Type="http://schemas.openxmlformats.org/officeDocument/2006/relationships/image" Target="../media/image244.png"/><Relationship Id="rId36" Type="http://schemas.openxmlformats.org/officeDocument/2006/relationships/image" Target="../media/image245.png"/><Relationship Id="rId10" Type="http://schemas.openxmlformats.org/officeDocument/2006/relationships/image" Target="../media/image219.png"/><Relationship Id="rId11" Type="http://schemas.openxmlformats.org/officeDocument/2006/relationships/image" Target="../media/image220.png"/><Relationship Id="rId12" Type="http://schemas.openxmlformats.org/officeDocument/2006/relationships/image" Target="../media/image221.png"/><Relationship Id="rId13" Type="http://schemas.openxmlformats.org/officeDocument/2006/relationships/image" Target="../media/image222.png"/><Relationship Id="rId14" Type="http://schemas.openxmlformats.org/officeDocument/2006/relationships/image" Target="../media/image223.png"/><Relationship Id="rId15" Type="http://schemas.openxmlformats.org/officeDocument/2006/relationships/image" Target="../media/image224.png"/><Relationship Id="rId16" Type="http://schemas.openxmlformats.org/officeDocument/2006/relationships/image" Target="../media/image225.png"/><Relationship Id="rId17" Type="http://schemas.openxmlformats.org/officeDocument/2006/relationships/image" Target="../media/image226.png"/><Relationship Id="rId18" Type="http://schemas.openxmlformats.org/officeDocument/2006/relationships/image" Target="../media/image227.png"/><Relationship Id="rId19" Type="http://schemas.openxmlformats.org/officeDocument/2006/relationships/image" Target="../media/image22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image" Target="../media/image20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4" Type="http://schemas.openxmlformats.org/officeDocument/2006/relationships/image" Target="../media/image251.png"/><Relationship Id="rId5" Type="http://schemas.openxmlformats.org/officeDocument/2006/relationships/image" Target="../media/image19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2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4" Type="http://schemas.openxmlformats.org/officeDocument/2006/relationships/image" Target="../media/image191.png"/><Relationship Id="rId5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4" Type="http://schemas.openxmlformats.org/officeDocument/2006/relationships/image" Target="../media/image262.png"/><Relationship Id="rId5" Type="http://schemas.openxmlformats.org/officeDocument/2006/relationships/image" Target="../media/image2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4.png"/></Relationships>
</file>

<file path=ppt/slides/_rels/slide65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09.png"/><Relationship Id="rId47" Type="http://schemas.openxmlformats.org/officeDocument/2006/relationships/image" Target="../media/image310.png"/><Relationship Id="rId48" Type="http://schemas.openxmlformats.org/officeDocument/2006/relationships/image" Target="../media/image311.png"/><Relationship Id="rId49" Type="http://schemas.openxmlformats.org/officeDocument/2006/relationships/image" Target="../media/image312.png"/><Relationship Id="rId20" Type="http://schemas.openxmlformats.org/officeDocument/2006/relationships/image" Target="../media/image283.png"/><Relationship Id="rId21" Type="http://schemas.openxmlformats.org/officeDocument/2006/relationships/image" Target="../media/image284.png"/><Relationship Id="rId22" Type="http://schemas.openxmlformats.org/officeDocument/2006/relationships/image" Target="../media/image285.png"/><Relationship Id="rId23" Type="http://schemas.openxmlformats.org/officeDocument/2006/relationships/image" Target="../media/image286.png"/><Relationship Id="rId24" Type="http://schemas.openxmlformats.org/officeDocument/2006/relationships/image" Target="../media/image287.png"/><Relationship Id="rId25" Type="http://schemas.openxmlformats.org/officeDocument/2006/relationships/image" Target="../media/image288.png"/><Relationship Id="rId26" Type="http://schemas.openxmlformats.org/officeDocument/2006/relationships/image" Target="../media/image289.png"/><Relationship Id="rId27" Type="http://schemas.openxmlformats.org/officeDocument/2006/relationships/image" Target="../media/image290.png"/><Relationship Id="rId28" Type="http://schemas.openxmlformats.org/officeDocument/2006/relationships/image" Target="../media/image291.jpeg"/><Relationship Id="rId29" Type="http://schemas.openxmlformats.org/officeDocument/2006/relationships/image" Target="../media/image292.png"/><Relationship Id="rId50" Type="http://schemas.openxmlformats.org/officeDocument/2006/relationships/image" Target="../media/image313.png"/><Relationship Id="rId51" Type="http://schemas.openxmlformats.org/officeDocument/2006/relationships/image" Target="../media/image3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5.jpeg"/><Relationship Id="rId3" Type="http://schemas.openxmlformats.org/officeDocument/2006/relationships/image" Target="../media/image266.png"/><Relationship Id="rId4" Type="http://schemas.openxmlformats.org/officeDocument/2006/relationships/image" Target="../media/image267.png"/><Relationship Id="rId5" Type="http://schemas.openxmlformats.org/officeDocument/2006/relationships/image" Target="../media/image268.png"/><Relationship Id="rId30" Type="http://schemas.openxmlformats.org/officeDocument/2006/relationships/image" Target="../media/image293.png"/><Relationship Id="rId31" Type="http://schemas.openxmlformats.org/officeDocument/2006/relationships/image" Target="../media/image294.png"/><Relationship Id="rId32" Type="http://schemas.openxmlformats.org/officeDocument/2006/relationships/image" Target="../media/image295.png"/><Relationship Id="rId9" Type="http://schemas.openxmlformats.org/officeDocument/2006/relationships/image" Target="../media/image272.jpeg"/><Relationship Id="rId6" Type="http://schemas.openxmlformats.org/officeDocument/2006/relationships/image" Target="../media/image269.png"/><Relationship Id="rId7" Type="http://schemas.openxmlformats.org/officeDocument/2006/relationships/image" Target="../media/image270.jpeg"/><Relationship Id="rId8" Type="http://schemas.openxmlformats.org/officeDocument/2006/relationships/image" Target="../media/image271.jpeg"/><Relationship Id="rId33" Type="http://schemas.openxmlformats.org/officeDocument/2006/relationships/image" Target="../media/image296.png"/><Relationship Id="rId34" Type="http://schemas.openxmlformats.org/officeDocument/2006/relationships/image" Target="../media/image297.jpeg"/><Relationship Id="rId35" Type="http://schemas.openxmlformats.org/officeDocument/2006/relationships/image" Target="../media/image298.jpeg"/><Relationship Id="rId36" Type="http://schemas.openxmlformats.org/officeDocument/2006/relationships/image" Target="../media/image299.png"/><Relationship Id="rId10" Type="http://schemas.openxmlformats.org/officeDocument/2006/relationships/image" Target="../media/image273.png"/><Relationship Id="rId11" Type="http://schemas.openxmlformats.org/officeDocument/2006/relationships/image" Target="../media/image274.png"/><Relationship Id="rId12" Type="http://schemas.openxmlformats.org/officeDocument/2006/relationships/image" Target="../media/image275.png"/><Relationship Id="rId13" Type="http://schemas.openxmlformats.org/officeDocument/2006/relationships/image" Target="../media/image276.png"/><Relationship Id="rId14" Type="http://schemas.openxmlformats.org/officeDocument/2006/relationships/image" Target="../media/image277.png"/><Relationship Id="rId15" Type="http://schemas.openxmlformats.org/officeDocument/2006/relationships/image" Target="../media/image278.png"/><Relationship Id="rId16" Type="http://schemas.openxmlformats.org/officeDocument/2006/relationships/image" Target="../media/image279.png"/><Relationship Id="rId17" Type="http://schemas.openxmlformats.org/officeDocument/2006/relationships/image" Target="../media/image280.png"/><Relationship Id="rId18" Type="http://schemas.openxmlformats.org/officeDocument/2006/relationships/image" Target="../media/image281.png"/><Relationship Id="rId19" Type="http://schemas.openxmlformats.org/officeDocument/2006/relationships/image" Target="../media/image282.png"/><Relationship Id="rId37" Type="http://schemas.openxmlformats.org/officeDocument/2006/relationships/image" Target="../media/image300.jpeg"/><Relationship Id="rId38" Type="http://schemas.openxmlformats.org/officeDocument/2006/relationships/image" Target="../media/image301.jpeg"/><Relationship Id="rId39" Type="http://schemas.openxmlformats.org/officeDocument/2006/relationships/image" Target="../media/image302.jpeg"/><Relationship Id="rId40" Type="http://schemas.openxmlformats.org/officeDocument/2006/relationships/image" Target="../media/image303.jpeg"/><Relationship Id="rId41" Type="http://schemas.openxmlformats.org/officeDocument/2006/relationships/image" Target="../media/image304.jpeg"/><Relationship Id="rId42" Type="http://schemas.openxmlformats.org/officeDocument/2006/relationships/image" Target="../media/image305.jpeg"/><Relationship Id="rId43" Type="http://schemas.openxmlformats.org/officeDocument/2006/relationships/image" Target="../media/image306.png"/><Relationship Id="rId44" Type="http://schemas.openxmlformats.org/officeDocument/2006/relationships/image" Target="../media/image307.png"/><Relationship Id="rId45" Type="http://schemas.openxmlformats.org/officeDocument/2006/relationships/image" Target="../media/image30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Relationship Id="rId7" Type="http://schemas.openxmlformats.org/officeDocument/2006/relationships/image" Target="../media/image320.png"/><Relationship Id="rId8" Type="http://schemas.openxmlformats.org/officeDocument/2006/relationships/image" Target="../media/image321.png"/><Relationship Id="rId9" Type="http://schemas.openxmlformats.org/officeDocument/2006/relationships/image" Target="../media/image3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5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2.png"/><Relationship Id="rId12" Type="http://schemas.openxmlformats.org/officeDocument/2006/relationships/image" Target="../media/image333.png"/><Relationship Id="rId13" Type="http://schemas.openxmlformats.org/officeDocument/2006/relationships/image" Target="../media/image334.png"/><Relationship Id="rId14" Type="http://schemas.openxmlformats.org/officeDocument/2006/relationships/image" Target="../media/image335.png"/><Relationship Id="rId15" Type="http://schemas.openxmlformats.org/officeDocument/2006/relationships/image" Target="../media/image336.png"/><Relationship Id="rId16" Type="http://schemas.openxmlformats.org/officeDocument/2006/relationships/image" Target="../media/image337.jpeg"/><Relationship Id="rId17" Type="http://schemas.openxmlformats.org/officeDocument/2006/relationships/image" Target="../media/image3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3.png"/><Relationship Id="rId3" Type="http://schemas.openxmlformats.org/officeDocument/2006/relationships/image" Target="../media/image324.png"/><Relationship Id="rId4" Type="http://schemas.openxmlformats.org/officeDocument/2006/relationships/image" Target="../media/image325.png"/><Relationship Id="rId5" Type="http://schemas.openxmlformats.org/officeDocument/2006/relationships/image" Target="../media/image326.png"/><Relationship Id="rId6" Type="http://schemas.openxmlformats.org/officeDocument/2006/relationships/image" Target="../media/image327.png"/><Relationship Id="rId7" Type="http://schemas.openxmlformats.org/officeDocument/2006/relationships/image" Target="../media/image328.png"/><Relationship Id="rId8" Type="http://schemas.openxmlformats.org/officeDocument/2006/relationships/image" Target="../media/image329.png"/><Relationship Id="rId9" Type="http://schemas.openxmlformats.org/officeDocument/2006/relationships/image" Target="../media/image330.png"/><Relationship Id="rId10" Type="http://schemas.openxmlformats.org/officeDocument/2006/relationships/image" Target="../media/image3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4" Type="http://schemas.openxmlformats.org/officeDocument/2006/relationships/image" Target="../media/image340.png"/><Relationship Id="rId5" Type="http://schemas.openxmlformats.org/officeDocument/2006/relationships/image" Target="../media/image3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5.png"/><Relationship Id="rId3" Type="http://schemas.openxmlformats.org/officeDocument/2006/relationships/image" Target="../media/image3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png"/><Relationship Id="rId4" Type="http://schemas.openxmlformats.org/officeDocument/2006/relationships/image" Target="../media/image349.png"/><Relationship Id="rId5" Type="http://schemas.openxmlformats.org/officeDocument/2006/relationships/image" Target="../media/image350.png"/><Relationship Id="rId6" Type="http://schemas.openxmlformats.org/officeDocument/2006/relationships/image" Target="../media/image351.png"/><Relationship Id="rId7" Type="http://schemas.openxmlformats.org/officeDocument/2006/relationships/image" Target="../media/image352.png"/><Relationship Id="rId8" Type="http://schemas.openxmlformats.org/officeDocument/2006/relationships/image" Target="../media/image35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5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6.em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0551" y="2606795"/>
            <a:ext cx="4764170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200" b="1" dirty="0" smtClean="0">
              <a:latin typeface="Arial"/>
              <a:cs typeface="Arial"/>
            </a:endParaRPr>
          </a:p>
          <a:p>
            <a:pPr algn="ctr"/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Ying Nian Wu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UCLA Department of Statistics</a:t>
            </a:r>
          </a:p>
          <a:p>
            <a:pPr algn="ctr"/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endParaRPr lang="en-US" sz="2400" dirty="0" smtClean="0">
              <a:latin typeface="Times New Roman"/>
              <a:cs typeface="Times New Roman"/>
            </a:endParaRP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w</a:t>
            </a:r>
            <a:r>
              <a:rPr lang="en-US" sz="2000" dirty="0" smtClean="0">
                <a:latin typeface="Times New Roman"/>
                <a:cs typeface="Times New Roman"/>
              </a:rPr>
              <a:t>ith </a:t>
            </a:r>
            <a:r>
              <a:rPr lang="en-US" sz="2000" dirty="0" err="1" smtClean="0">
                <a:latin typeface="Times New Roman"/>
                <a:cs typeface="Times New Roman"/>
              </a:rPr>
              <a:t>Jianwen</a:t>
            </a:r>
            <a:r>
              <a:rPr lang="en-US" sz="2000" dirty="0" smtClean="0">
                <a:latin typeface="Times New Roman"/>
                <a:cs typeface="Times New Roman"/>
              </a:rPr>
              <a:t> </a:t>
            </a:r>
            <a:r>
              <a:rPr lang="en-US" sz="2000" dirty="0" err="1" smtClean="0">
                <a:latin typeface="Times New Roman"/>
                <a:cs typeface="Times New Roman"/>
              </a:rPr>
              <a:t>Xie</a:t>
            </a:r>
            <a:r>
              <a:rPr lang="en-US" sz="2000" dirty="0" smtClean="0">
                <a:latin typeface="Times New Roman"/>
                <a:cs typeface="Times New Roman"/>
              </a:rPr>
              <a:t>, Yang Lu, Song-Chun Zhu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Oct 2015</a:t>
            </a:r>
          </a:p>
          <a:p>
            <a:pPr algn="ctr"/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33728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Times New Roman"/>
                <a:cs typeface="Times New Roman"/>
              </a:rPr>
              <a:t>Inducing Wavelets into Random </a:t>
            </a:r>
            <a:r>
              <a:rPr lang="en-US" sz="4000" b="1" dirty="0" smtClean="0">
                <a:latin typeface="Times New Roman"/>
                <a:cs typeface="Times New Roman"/>
              </a:rPr>
              <a:t>Field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10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cvpr\cvpr\detection_sparseFrame\lion\testing\detection-0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905000"/>
            <a:ext cx="1898319" cy="1269094"/>
          </a:xfrm>
          <a:prstGeom prst="rect">
            <a:avLst/>
          </a:prstGeom>
          <a:noFill/>
        </p:spPr>
      </p:pic>
      <p:pic>
        <p:nvPicPr>
          <p:cNvPr id="3075" name="Picture 3" descr="C:\Users\user\Desktop\cvpr\cvpr\detection_sparseFrame\lion\testing\detection-00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1919017" cy="1069209"/>
          </a:xfrm>
          <a:prstGeom prst="rect">
            <a:avLst/>
          </a:prstGeom>
          <a:noFill/>
        </p:spPr>
      </p:pic>
      <p:pic>
        <p:nvPicPr>
          <p:cNvPr id="3076" name="Picture 4" descr="C:\Users\user\Desktop\cvpr\cvpr\detection_sparseFrame\lion\testing\detection-00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28600"/>
            <a:ext cx="1907189" cy="1432905"/>
          </a:xfrm>
          <a:prstGeom prst="rect">
            <a:avLst/>
          </a:prstGeom>
          <a:noFill/>
        </p:spPr>
      </p:pic>
      <p:pic>
        <p:nvPicPr>
          <p:cNvPr id="3077" name="Picture 5" descr="C:\Users\user\Desktop\cvpr\cvpr\detection_sparseFrame\lion\testing\detection-00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905000"/>
            <a:ext cx="1698434" cy="1267320"/>
          </a:xfrm>
          <a:prstGeom prst="rect">
            <a:avLst/>
          </a:prstGeom>
          <a:noFill/>
        </p:spPr>
      </p:pic>
      <p:pic>
        <p:nvPicPr>
          <p:cNvPr id="3078" name="Picture 6" descr="C:\Users\user\Desktop\cvpr\cvpr\detection_sparseFrame\lion\testing\detection-000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3276600"/>
            <a:ext cx="1995897" cy="1353070"/>
          </a:xfrm>
          <a:prstGeom prst="rect">
            <a:avLst/>
          </a:prstGeom>
          <a:noFill/>
        </p:spPr>
      </p:pic>
      <p:pic>
        <p:nvPicPr>
          <p:cNvPr id="3079" name="Picture 7" descr="C:\Users\user\Desktop\cvpr\cvpr\detection_sparseFrame\lion\testing\detection-000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3600" y="3276600"/>
            <a:ext cx="1764077" cy="1178613"/>
          </a:xfrm>
          <a:prstGeom prst="rect">
            <a:avLst/>
          </a:prstGeom>
          <a:noFill/>
        </p:spPr>
      </p:pic>
      <p:pic>
        <p:nvPicPr>
          <p:cNvPr id="3080" name="Picture 8" descr="C:\Users\user\Desktop\cvpr\cvpr\detection_sparseFrame\lion\testing\detection-000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124200"/>
            <a:ext cx="1868751" cy="1239526"/>
          </a:xfrm>
          <a:prstGeom prst="rect">
            <a:avLst/>
          </a:prstGeom>
          <a:noFill/>
        </p:spPr>
      </p:pic>
      <p:pic>
        <p:nvPicPr>
          <p:cNvPr id="3081" name="Picture 9" descr="C:\Users\user\Desktop\cvpr\cvpr\detection_sparseFrame\lion\testing\detection-00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5181600"/>
            <a:ext cx="2057400" cy="1157915"/>
          </a:xfrm>
          <a:prstGeom prst="rect">
            <a:avLst/>
          </a:prstGeom>
          <a:noFill/>
        </p:spPr>
      </p:pic>
      <p:pic>
        <p:nvPicPr>
          <p:cNvPr id="3082" name="Picture 10" descr="C:\Users\user\Desktop\cvpr\cvpr\detection_sparseFrame\lion\testing\detection-001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33600" y="5029200"/>
            <a:ext cx="2066271" cy="1221785"/>
          </a:xfrm>
          <a:prstGeom prst="rect">
            <a:avLst/>
          </a:prstGeom>
          <a:noFill/>
        </p:spPr>
      </p:pic>
      <p:pic>
        <p:nvPicPr>
          <p:cNvPr id="3083" name="Picture 11" descr="C:\Users\user\Desktop\cvpr\cvpr\detection_sparseFrame\lion\testing\detection-001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876800"/>
            <a:ext cx="1968692" cy="1394466"/>
          </a:xfrm>
          <a:prstGeom prst="rect">
            <a:avLst/>
          </a:prstGeom>
          <a:noFill/>
        </p:spPr>
      </p:pic>
      <p:pic>
        <p:nvPicPr>
          <p:cNvPr id="3084" name="Picture 12" descr="C:\Users\user\Desktop\cvpr\cvpr\detection_sparseFrame\lion\testing\detection-0012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00401" y="228600"/>
            <a:ext cx="2034336" cy="1137809"/>
          </a:xfrm>
          <a:prstGeom prst="rect">
            <a:avLst/>
          </a:prstGeom>
          <a:noFill/>
        </p:spPr>
      </p:pic>
      <p:pic>
        <p:nvPicPr>
          <p:cNvPr id="3085" name="Picture 13" descr="C:\Users\user\Desktop\cvpr\cvpr\detection_sparseFrame\lion\testing\detection-0013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0" y="228600"/>
            <a:ext cx="1814344" cy="1208183"/>
          </a:xfrm>
          <a:prstGeom prst="rect">
            <a:avLst/>
          </a:prstGeom>
          <a:noFill/>
        </p:spPr>
      </p:pic>
      <p:pic>
        <p:nvPicPr>
          <p:cNvPr id="3086" name="Picture 14" descr="C:\Users\user\Desktop\cvpr\cvpr\detection_sparseFrame\lion\testing\detection-0014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96000" y="1905000"/>
            <a:ext cx="1973424" cy="1309899"/>
          </a:xfrm>
          <a:prstGeom prst="rect">
            <a:avLst/>
          </a:prstGeom>
          <a:noFill/>
        </p:spPr>
      </p:pic>
      <p:pic>
        <p:nvPicPr>
          <p:cNvPr id="3087" name="Picture 15" descr="C:\Users\user\Desktop\cvpr\cvpr\detection_sparseFrame\lion\testing\detection-0015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8400" y="3276600"/>
            <a:ext cx="1328232" cy="1621555"/>
          </a:xfrm>
          <a:prstGeom prst="rect">
            <a:avLst/>
          </a:prstGeom>
          <a:noFill/>
        </p:spPr>
      </p:pic>
      <p:pic>
        <p:nvPicPr>
          <p:cNvPr id="3088" name="Picture 16" descr="C:\Users\user\Desktop\cvpr\cvpr\detection_sparseFrame\lion\testing\detection-0016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5600" y="5105400"/>
            <a:ext cx="1957457" cy="1341833"/>
          </a:xfrm>
          <a:prstGeom prst="rect">
            <a:avLst/>
          </a:prstGeom>
          <a:noFill/>
        </p:spPr>
      </p:pic>
      <p:pic>
        <p:nvPicPr>
          <p:cNvPr id="3089" name="Picture 17" descr="C:\Users\user\Desktop\cvpr\cvpr\detection_sparseFrame\lion\testing\detection-0017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228600"/>
            <a:ext cx="1012437" cy="1535214"/>
          </a:xfrm>
          <a:prstGeom prst="rect">
            <a:avLst/>
          </a:prstGeom>
          <a:noFill/>
        </p:spPr>
      </p:pic>
      <p:pic>
        <p:nvPicPr>
          <p:cNvPr id="3090" name="Picture 18" descr="C:\Users\user\Desktop\cvpr\cvpr\detection_sparseFrame\lion\testing\detection-000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39000" y="228600"/>
            <a:ext cx="1919017" cy="107157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1295400" y="6488668"/>
            <a:ext cx="6777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learned model can be used to detect the pattern in testing images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06019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-eps-converted-to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5" name="Picture 4" descr="gfc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7951"/>
            <a:ext cx="3657600" cy="2754217"/>
          </a:xfrm>
          <a:prstGeom prst="rect">
            <a:avLst/>
          </a:prstGeom>
        </p:spPr>
      </p:pic>
      <p:pic>
        <p:nvPicPr>
          <p:cNvPr id="6" name="Picture 5" descr="gfs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8999"/>
            <a:ext cx="3657600" cy="2754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7266" y="977503"/>
            <a:ext cx="2150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Wavelets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8922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1"/>
            <a:ext cx="5562600" cy="428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857266"/>
            <a:ext cx="64262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Each </a:t>
            </a:r>
            <a:r>
              <a:rPr lang="en-US" dirty="0">
                <a:latin typeface="Times New Roman"/>
                <a:cs typeface="Times New Roman"/>
              </a:rPr>
              <a:t>black bar is a Gabor wavelet, darker for </a:t>
            </a:r>
            <a:r>
              <a:rPr lang="en-US" dirty="0" smtClean="0">
                <a:latin typeface="Times New Roman"/>
                <a:cs typeface="Times New Roman"/>
              </a:rPr>
              <a:t>smaller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Each circle is a Difference of Gaussian wavelet</a:t>
            </a:r>
          </a:p>
          <a:p>
            <a:r>
              <a:rPr lang="en-US" dirty="0" smtClean="0"/>
              <a:t>Like an artist painting a picture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87159" y="393801"/>
            <a:ext cx="846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Inducing Wavelets into Random Field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786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6591300" cy="471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7159" y="393801"/>
            <a:ext cx="846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Inducing Wavelets into Random Field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46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54" y="571278"/>
            <a:ext cx="9106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Times New Roman"/>
                <a:cs typeface="Times New Roman"/>
              </a:rPr>
              <a:t>Convolutional</a:t>
            </a:r>
            <a:r>
              <a:rPr lang="zh-CN" altLang="en-US" sz="4000" b="1" dirty="0">
                <a:latin typeface="Times New Roman"/>
                <a:cs typeface="Times New Roman"/>
              </a:rPr>
              <a:t> </a:t>
            </a:r>
            <a:r>
              <a:rPr lang="en-US" altLang="zh-CN" sz="4000" b="1" dirty="0">
                <a:latin typeface="Times New Roman"/>
                <a:cs typeface="Times New Roman"/>
              </a:rPr>
              <a:t>Neural</a:t>
            </a:r>
            <a:r>
              <a:rPr lang="zh-CN" altLang="en-US" sz="4000" b="1" dirty="0">
                <a:latin typeface="Times New Roman"/>
                <a:cs typeface="Times New Roman"/>
              </a:rPr>
              <a:t> </a:t>
            </a:r>
            <a:r>
              <a:rPr lang="en-US" altLang="zh-CN" sz="4000" b="1" dirty="0" smtClean="0">
                <a:latin typeface="Times New Roman"/>
                <a:cs typeface="Times New Roman"/>
              </a:rPr>
              <a:t>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8" y="1620632"/>
            <a:ext cx="8712225" cy="328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6876" y="5081506"/>
            <a:ext cx="616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www.es.ele.tue.nl</a:t>
            </a:r>
            <a:r>
              <a:rPr lang="en-US" dirty="0">
                <a:latin typeface="Times New Roman"/>
                <a:cs typeface="Times New Roman"/>
              </a:rPr>
              <a:t>/~</a:t>
            </a:r>
            <a:r>
              <a:rPr lang="en-US" dirty="0" err="1">
                <a:latin typeface="Times New Roman"/>
                <a:cs typeface="Times New Roman"/>
              </a:rPr>
              <a:t>dshe</a:t>
            </a:r>
            <a:r>
              <a:rPr lang="en-US" dirty="0">
                <a:latin typeface="Times New Roman"/>
                <a:cs typeface="Times New Roman"/>
              </a:rPr>
              <a:t>/Education/Dmm2012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6326" y="5512278"/>
            <a:ext cx="8581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onvolution + point-wise non-linear + max-pooling + subsampling</a:t>
            </a:r>
          </a:p>
          <a:p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ottom-up classifier (how), features at different layers, increasing abstract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what has been learned by CNN? top-down generative model (what), </a:t>
            </a:r>
            <a:r>
              <a:rPr lang="en-US" dirty="0">
                <a:latin typeface="Times New Roman"/>
                <a:cs typeface="Times New Roman"/>
              </a:rPr>
              <a:t>u</a:t>
            </a:r>
            <a:r>
              <a:rPr lang="en-US" dirty="0" smtClean="0">
                <a:latin typeface="Times New Roman"/>
                <a:cs typeface="Times New Roman"/>
              </a:rPr>
              <a:t>nsupervised learning</a:t>
            </a:r>
          </a:p>
          <a:p>
            <a:r>
              <a:rPr lang="en-US" dirty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magine, dream, fantasize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4267" y="1564864"/>
            <a:ext cx="219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 </a:t>
            </a:r>
            <a:r>
              <a:rPr lang="en-US" dirty="0" err="1" smtClean="0">
                <a:latin typeface="Times New Roman"/>
                <a:cs typeface="Times New Roman"/>
              </a:rPr>
              <a:t>Cun</a:t>
            </a:r>
            <a:r>
              <a:rPr lang="en-US" dirty="0" smtClean="0">
                <a:latin typeface="Times New Roman"/>
                <a:cs typeface="Times New Roman"/>
              </a:rPr>
              <a:t>, Hint</a:t>
            </a:r>
            <a:r>
              <a:rPr lang="en-US" altLang="zh-CN" dirty="0" smtClean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n, et al.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02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http://www.owlnet.rice.edu/~psyc351/Images/visualcort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09" y="438567"/>
            <a:ext cx="5133505" cy="513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1020031" y="5572072"/>
            <a:ext cx="3717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/>
                <a:cs typeface="Times New Roman"/>
              </a:rPr>
              <a:t>Source: Scientific American, 1999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2080" y="1222858"/>
            <a:ext cx="30371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Multi-layer structure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Half devoted to vision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How knowledge is represented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                        and learned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3580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590" y="1050540"/>
            <a:ext cx="5114843" cy="5114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590" y="302725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761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549" y="1992744"/>
            <a:ext cx="4851214" cy="2425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5646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71" y="1652112"/>
            <a:ext cx="5453288" cy="36503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455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232" y="2137933"/>
            <a:ext cx="5332121" cy="1806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366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74" y="664258"/>
            <a:ext cx="898802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/>
                <a:cs typeface="Times New Roman"/>
              </a:rPr>
              <a:t>Outline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Theme 1: Wavelets and sparse representation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Theme 2: Markov random fields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Our work: Inducing wavelets into random fields</a:t>
            </a:r>
          </a:p>
        </p:txBody>
      </p:sp>
    </p:spTree>
    <p:extLst>
      <p:ext uri="{BB962C8B-B14F-4D97-AF65-F5344CB8AC3E}">
        <p14:creationId xmlns:p14="http://schemas.microsoft.com/office/powerpoint/2010/main" val="605879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359" y="1010611"/>
            <a:ext cx="5174080" cy="5217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590" y="302725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7182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74" y="664258"/>
            <a:ext cx="898802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/>
                <a:cs typeface="Times New Roman"/>
              </a:rPr>
              <a:t>Outline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b="1" dirty="0" smtClean="0">
                <a:latin typeface="Times New Roman"/>
                <a:cs typeface="Times New Roman"/>
              </a:rPr>
              <a:t>Theme 1: Wavelets and sparse representation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Theme 2: Markov random fields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Our work: Inducing wavelets into random fields</a:t>
            </a:r>
          </a:p>
        </p:txBody>
      </p:sp>
    </p:spTree>
    <p:extLst>
      <p:ext uri="{BB962C8B-B14F-4D97-AF65-F5344CB8AC3E}">
        <p14:creationId xmlns:p14="http://schemas.microsoft.com/office/powerpoint/2010/main" val="10907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3" descr="bruinwal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7292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4800600"/>
            <a:ext cx="3256769" cy="45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0" y="5410200"/>
            <a:ext cx="7005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Basic notation:  an image defined on a lattice of pixels, x is 2D coordinate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                     I can be considered a vector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                     or a function on a 2D domain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65129" y="4049355"/>
            <a:ext cx="191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UCLA Bruin Walk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6154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5" name="Picture 4" descr="gfc-eps-converted-to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37951"/>
            <a:ext cx="3657600" cy="2754217"/>
          </a:xfrm>
          <a:prstGeom prst="rect">
            <a:avLst/>
          </a:prstGeom>
        </p:spPr>
      </p:pic>
      <p:pic>
        <p:nvPicPr>
          <p:cNvPr id="6" name="Picture 5" descr="gfs-eps-converted-to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428999"/>
            <a:ext cx="3657600" cy="2754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1000" y="381000"/>
            <a:ext cx="1447800" cy="563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295400"/>
            <a:ext cx="47348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Gabor wavelets: Gaussian modulated sine waves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localized, elongate and oriented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x: location, s: scale, a: orientation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They serve as basis functions or filters</a:t>
            </a:r>
          </a:p>
        </p:txBody>
      </p:sp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747978"/>
              </p:ext>
            </p:extLst>
          </p:nvPr>
        </p:nvGraphicFramePr>
        <p:xfrm>
          <a:off x="2057400" y="5811044"/>
          <a:ext cx="4419600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3" name="Equation" r:id="rId7" imgW="1905000" imgH="469900" progId="Equation.3">
                  <p:embed/>
                </p:oleObj>
              </mc:Choice>
              <mc:Fallback>
                <p:oleObj name="Equation" r:id="rId7" imgW="19050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5811044"/>
                        <a:ext cx="4419600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284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-eps-converted-to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599"/>
            <a:ext cx="3048000" cy="3056490"/>
          </a:xfrm>
          <a:prstGeom prst="rect">
            <a:avLst/>
          </a:prstGeom>
        </p:spPr>
      </p:pic>
      <p:pic>
        <p:nvPicPr>
          <p:cNvPr id="4" name="Picture 33" descr="bruinwal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419600"/>
            <a:ext cx="6705600" cy="1073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791200"/>
            <a:ext cx="544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Filtering operation:  inner product, extract local features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3027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4267200"/>
            <a:ext cx="5334000" cy="1581036"/>
          </a:xfrm>
          <a:prstGeom prst="rect">
            <a:avLst/>
          </a:prstGeom>
        </p:spPr>
      </p:pic>
      <p:pic>
        <p:nvPicPr>
          <p:cNvPr id="4" name="Picture 3" descr="gf-eps-converted-to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811568" cy="2819400"/>
          </a:xfrm>
          <a:prstGeom prst="rect">
            <a:avLst/>
          </a:prstGeom>
        </p:spPr>
      </p:pic>
      <p:pic>
        <p:nvPicPr>
          <p:cNvPr id="5" name="Picture 33" descr="bruinwal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46482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5845094"/>
            <a:ext cx="5029200" cy="1044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3657600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Representation: each image is a linear combination of a small number of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                      basis functions selected from a given dictionary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556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reg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4343400" cy="358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52400"/>
            <a:ext cx="4572000" cy="13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5742118"/>
            <a:ext cx="2832100" cy="1102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5400" y="3048000"/>
            <a:ext cx="3899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This can be mapped to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Linear regression model in statistics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Each image is a response vector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Each basis function is a predictor vector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71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45164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765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960707"/>
              </p:ext>
            </p:extLst>
          </p:nvPr>
        </p:nvGraphicFramePr>
        <p:xfrm>
          <a:off x="533400" y="8382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r:id="rId4" imgW="1942893" imgH="241415" progId="Equation.3">
                  <p:embed/>
                </p:oleObj>
              </mc:Choice>
              <mc:Fallback>
                <p:oleObj r:id="rId4" imgW="1942893" imgH="24141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838200"/>
                        <a:ext cx="6019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600165"/>
              </p:ext>
            </p:extLst>
          </p:nvPr>
        </p:nvGraphicFramePr>
        <p:xfrm>
          <a:off x="457200" y="1752600"/>
          <a:ext cx="82613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Equation" r:id="rId6" imgW="4534560" imgH="447840" progId="Equation.3">
                  <p:embed/>
                </p:oleObj>
              </mc:Choice>
              <mc:Fallback>
                <p:oleObj name="Equation" r:id="rId6" imgW="4534560" imgH="447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752600"/>
                        <a:ext cx="8261350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6933" y="152400"/>
            <a:ext cx="791755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/>
                <a:cs typeface="Times New Roman"/>
              </a:rPr>
              <a:t>Sparse coding </a:t>
            </a:r>
            <a:r>
              <a:rPr lang="en-US" sz="3600" b="1" dirty="0" smtClean="0">
                <a:latin typeface="Times New Roman"/>
                <a:cs typeface="Times New Roman"/>
              </a:rPr>
              <a:t>of natural image patches</a:t>
            </a:r>
            <a:endParaRPr lang="en-US" sz="2800" b="1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6172200"/>
            <a:ext cx="217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/>
                <a:cs typeface="Times New Roman"/>
              </a:rPr>
              <a:t>Olshausen</a:t>
            </a:r>
            <a:r>
              <a:rPr lang="en-US" b="1" dirty="0">
                <a:latin typeface="Times New Roman"/>
                <a:cs typeface="Times New Roman"/>
              </a:rPr>
              <a:t>, </a:t>
            </a:r>
            <a:r>
              <a:rPr lang="en-US" b="1" dirty="0" smtClean="0">
                <a:latin typeface="Times New Roman"/>
                <a:cs typeface="Times New Roman"/>
              </a:rPr>
              <a:t>Field, 96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124200"/>
            <a:ext cx="36100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/>
                <a:cs typeface="Times New Roman"/>
              </a:rPr>
              <a:t>Dictionary 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Localized, elongated, oriented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Wavelets</a:t>
            </a:r>
          </a:p>
          <a:p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latin typeface="Times New Roman"/>
                <a:cs typeface="Times New Roman"/>
              </a:rPr>
              <a:t>    Basis functions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     Atoms 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8302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27" descr="http://www.owlnet.rice.edu/~psyc351/Images/visualcorte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85800" y="6324600"/>
            <a:ext cx="371740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2000" dirty="0">
                <a:latin typeface="Times New Roman"/>
                <a:cs typeface="Times New Roman"/>
              </a:rPr>
              <a:t>Source: Scientific American, 1999</a:t>
            </a:r>
          </a:p>
        </p:txBody>
      </p:sp>
      <p:sp>
        <p:nvSpPr>
          <p:cNvPr id="6" name="Text Box 1032"/>
          <p:cNvSpPr txBox="1">
            <a:spLocks noChangeArrowheads="1"/>
          </p:cNvSpPr>
          <p:nvPr/>
        </p:nvSpPr>
        <p:spPr bwMode="auto">
          <a:xfrm>
            <a:off x="4175873" y="2667000"/>
            <a:ext cx="328797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Visual cortex</a:t>
            </a:r>
          </a:p>
          <a:p>
            <a:pPr eaLnBrk="1" hangingPunct="1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layers above V1</a:t>
            </a:r>
            <a:endParaRPr lang="en-US" dirty="0">
              <a:latin typeface="Times New Roman"/>
              <a:cs typeface="Times New Roman"/>
            </a:endParaRPr>
          </a:p>
          <a:p>
            <a:pPr eaLnBrk="1" hangingPunct="1"/>
            <a:r>
              <a:rPr lang="en-US" dirty="0">
                <a:latin typeface="Times New Roman"/>
                <a:cs typeface="Times New Roman"/>
              </a:rPr>
              <a:t>       </a:t>
            </a:r>
          </a:p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Harmonic analysis</a:t>
            </a:r>
          </a:p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     beyond wavelets</a:t>
            </a:r>
          </a:p>
          <a:p>
            <a:pPr eaLnBrk="1" hangingPunct="1"/>
            <a:endParaRPr lang="en-US" dirty="0">
              <a:latin typeface="Times New Roman"/>
              <a:cs typeface="Times New Roman"/>
            </a:endParaRPr>
          </a:p>
          <a:p>
            <a:pPr eaLnBrk="1" hangingPunct="1"/>
            <a:r>
              <a:rPr lang="en-US" dirty="0" smtClean="0">
                <a:latin typeface="Times New Roman"/>
                <a:cs typeface="Times New Roman"/>
              </a:rPr>
              <a:t>Statistical modeling</a:t>
            </a:r>
          </a:p>
          <a:p>
            <a:pPr eaLnBrk="1" hangingPunct="1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beyond sparse coding</a:t>
            </a:r>
          </a:p>
          <a:p>
            <a:pPr eaLnBrk="1" hangingPunct="1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</a:t>
            </a:r>
            <a:endParaRPr lang="en-US" dirty="0">
              <a:latin typeface="Times New Roman"/>
              <a:cs typeface="Times New Roman"/>
            </a:endParaRPr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745544"/>
              </p:ext>
            </p:extLst>
          </p:nvPr>
        </p:nvGraphicFramePr>
        <p:xfrm>
          <a:off x="533400" y="762000"/>
          <a:ext cx="601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" r:id="rId4" imgW="1943100" imgH="241300" progId="Equation.3">
                  <p:embed/>
                </p:oleObj>
              </mc:Choice>
              <mc:Fallback>
                <p:oleObj r:id="rId4" imgW="1943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762000"/>
                        <a:ext cx="6019800" cy="73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498299"/>
              </p:ext>
            </p:extLst>
          </p:nvPr>
        </p:nvGraphicFramePr>
        <p:xfrm>
          <a:off x="533400" y="1600200"/>
          <a:ext cx="589915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" name="Equation" r:id="rId6" imgW="2794000" imgH="457200" progId="Equation.3">
                  <p:embed/>
                </p:oleObj>
              </mc:Choice>
              <mc:Fallback>
                <p:oleObj name="Equation" r:id="rId6" imgW="2794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600200"/>
                        <a:ext cx="5899150" cy="963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0" y="0"/>
            <a:ext cx="5174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What is beyond </a:t>
            </a:r>
            <a:r>
              <a:rPr lang="en-US" sz="3600" b="1" dirty="0" err="1" smtClean="0">
                <a:latin typeface="Times New Roman"/>
                <a:cs typeface="Times New Roman"/>
              </a:rPr>
              <a:t>sparsity</a:t>
            </a:r>
            <a:r>
              <a:rPr lang="en-US" sz="3600" b="1" dirty="0" smtClean="0">
                <a:latin typeface="Times New Roman"/>
                <a:cs typeface="Times New Roman"/>
              </a:rPr>
              <a:t>?</a:t>
            </a:r>
            <a:endParaRPr lang="en-US" sz="36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50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74" y="664258"/>
            <a:ext cx="898802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>
                <a:latin typeface="Times New Roman"/>
                <a:cs typeface="Times New Roman"/>
              </a:rPr>
              <a:t>Outline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Theme 1: Wavelets and sparse representation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Theme 2: Markov random fields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Our work: Inducing wavelets into random fields</a:t>
            </a:r>
          </a:p>
        </p:txBody>
      </p:sp>
    </p:spTree>
    <p:extLst>
      <p:ext uri="{BB962C8B-B14F-4D97-AF65-F5344CB8AC3E}">
        <p14:creationId xmlns:p14="http://schemas.microsoft.com/office/powerpoint/2010/main" val="10907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age\zebra\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0284" y="2286000"/>
            <a:ext cx="1153716" cy="914400"/>
          </a:xfrm>
          <a:prstGeom prst="rect">
            <a:avLst/>
          </a:prstGeom>
          <a:noFill/>
        </p:spPr>
      </p:pic>
      <p:pic>
        <p:nvPicPr>
          <p:cNvPr id="2051" name="Picture 3" descr="C:\Users\user\Desktop\Image\zebra\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4884" y="2286000"/>
            <a:ext cx="1110852" cy="914399"/>
          </a:xfrm>
          <a:prstGeom prst="rect">
            <a:avLst/>
          </a:prstGeom>
          <a:noFill/>
        </p:spPr>
      </p:pic>
      <p:pic>
        <p:nvPicPr>
          <p:cNvPr id="2052" name="Picture 4" descr="C:\Users\user\Desktop\Image\zebra\z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67" y="2286000"/>
            <a:ext cx="1092995" cy="914401"/>
          </a:xfrm>
          <a:prstGeom prst="rect">
            <a:avLst/>
          </a:prstGeom>
          <a:noFill/>
        </p:spPr>
      </p:pic>
      <p:pic>
        <p:nvPicPr>
          <p:cNvPr id="2053" name="Picture 5" descr="C:\Users\user\Desktop\Image\zebra\z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284" y="2286000"/>
            <a:ext cx="1143000" cy="914177"/>
          </a:xfrm>
          <a:prstGeom prst="rect">
            <a:avLst/>
          </a:prstGeom>
          <a:noFill/>
        </p:spPr>
      </p:pic>
      <p:pic>
        <p:nvPicPr>
          <p:cNvPr id="2054" name="Picture 6" descr="C:\Users\user\Desktop\Image\zebra\z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884" y="2285999"/>
            <a:ext cx="1143000" cy="920151"/>
          </a:xfrm>
          <a:prstGeom prst="rect">
            <a:avLst/>
          </a:prstGeom>
          <a:noFill/>
        </p:spPr>
      </p:pic>
      <p:pic>
        <p:nvPicPr>
          <p:cNvPr id="2055" name="Picture 7" descr="C:\Users\user\Desktop\Image\zebra\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484" y="2285999"/>
            <a:ext cx="1143000" cy="923053"/>
          </a:xfrm>
          <a:prstGeom prst="rect">
            <a:avLst/>
          </a:prstGeom>
          <a:noFill/>
        </p:spPr>
      </p:pic>
      <p:pic>
        <p:nvPicPr>
          <p:cNvPr id="2056" name="Picture 8" descr="C:\Users\user\Desktop\Image\zebra\z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510" y="2286000"/>
            <a:ext cx="1171574" cy="914400"/>
          </a:xfrm>
          <a:prstGeom prst="rect">
            <a:avLst/>
          </a:prstGeom>
          <a:noFill/>
        </p:spPr>
      </p:pic>
      <p:pic>
        <p:nvPicPr>
          <p:cNvPr id="2049" name="Picture 1" descr="C:\Users\user\Desktop\sparseFRAMEcode\image\lion\A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9084" y="3429000"/>
            <a:ext cx="969188" cy="914399"/>
          </a:xfrm>
          <a:prstGeom prst="rect">
            <a:avLst/>
          </a:prstGeom>
          <a:noFill/>
        </p:spPr>
      </p:pic>
      <p:pic>
        <p:nvPicPr>
          <p:cNvPr id="2" name="Picture 2" descr="C:\Users\user\Desktop\sparseFRAMEcode\image\lion\A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1672" y="3429001"/>
            <a:ext cx="914812" cy="884528"/>
          </a:xfrm>
          <a:prstGeom prst="rect">
            <a:avLst/>
          </a:prstGeom>
          <a:noFill/>
        </p:spPr>
      </p:pic>
      <p:pic>
        <p:nvPicPr>
          <p:cNvPr id="3" name="Picture 3" descr="C:\Users\user\Desktop\sparseFRAMEcode\image\lion\A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18684" y="3429000"/>
            <a:ext cx="991829" cy="914812"/>
          </a:xfrm>
          <a:prstGeom prst="rect">
            <a:avLst/>
          </a:prstGeom>
          <a:noFill/>
        </p:spPr>
      </p:pic>
      <p:pic>
        <p:nvPicPr>
          <p:cNvPr id="4" name="Picture 4" descr="C:\Users\user\Desktop\sparseFRAMEcode\image\lion\A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75685" y="3429000"/>
            <a:ext cx="990600" cy="866775"/>
          </a:xfrm>
          <a:prstGeom prst="rect">
            <a:avLst/>
          </a:prstGeom>
          <a:noFill/>
        </p:spPr>
      </p:pic>
      <p:pic>
        <p:nvPicPr>
          <p:cNvPr id="5" name="Picture 5" descr="C:\Users\user\Desktop\sparseFRAMEcode\image\lion\A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85084" y="3429000"/>
            <a:ext cx="844442" cy="89740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828800" y="5105400"/>
            <a:ext cx="5916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There are a large number of object patterns in natural scenes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2681" y="667091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088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81000" y="1524000"/>
            <a:ext cx="3733800" cy="2438400"/>
            <a:chOff x="288" y="2448"/>
            <a:chExt cx="2352" cy="1536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776" y="2880"/>
              <a:ext cx="432" cy="432"/>
              <a:chOff x="1776" y="2880"/>
              <a:chExt cx="432" cy="432"/>
            </a:xfrm>
          </p:grpSpPr>
          <p:sp>
            <p:nvSpPr>
              <p:cNvPr id="70" name="Oval 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Line 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1344" y="2880"/>
              <a:ext cx="432" cy="432"/>
              <a:chOff x="1776" y="2880"/>
              <a:chExt cx="432" cy="432"/>
            </a:xfrm>
          </p:grpSpPr>
          <p:sp>
            <p:nvSpPr>
              <p:cNvPr id="67" name="Oval 1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912" y="2880"/>
              <a:ext cx="432" cy="432"/>
              <a:chOff x="1776" y="2880"/>
              <a:chExt cx="432" cy="432"/>
            </a:xfrm>
          </p:grpSpPr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Line 1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776" y="3312"/>
              <a:ext cx="432" cy="432"/>
              <a:chOff x="1776" y="2880"/>
              <a:chExt cx="432" cy="432"/>
            </a:xfrm>
          </p:grpSpPr>
          <p:sp>
            <p:nvSpPr>
              <p:cNvPr id="61" name="Oval 1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2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344" y="3312"/>
              <a:ext cx="432" cy="432"/>
              <a:chOff x="1776" y="2880"/>
              <a:chExt cx="432" cy="432"/>
            </a:xfrm>
          </p:grpSpPr>
          <p:sp>
            <p:nvSpPr>
              <p:cNvPr id="58" name="Oval 2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Line 2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912" y="3312"/>
              <a:ext cx="432" cy="432"/>
              <a:chOff x="1776" y="2880"/>
              <a:chExt cx="432" cy="432"/>
            </a:xfrm>
          </p:grpSpPr>
          <p:sp>
            <p:nvSpPr>
              <p:cNvPr id="55" name="Oval 2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Line 2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2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2208" y="3312"/>
              <a:ext cx="432" cy="432"/>
              <a:chOff x="1776" y="2880"/>
              <a:chExt cx="432" cy="432"/>
            </a:xfrm>
          </p:grpSpPr>
          <p:sp>
            <p:nvSpPr>
              <p:cNvPr id="52" name="Oval 3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Line 3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08" y="2880"/>
              <a:ext cx="432" cy="432"/>
              <a:chOff x="1776" y="2880"/>
              <a:chExt cx="432" cy="432"/>
            </a:xfrm>
          </p:grpSpPr>
          <p:sp>
            <p:nvSpPr>
              <p:cNvPr id="49" name="Oval 3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Line 3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480" y="2880"/>
              <a:ext cx="432" cy="432"/>
              <a:chOff x="1776" y="2880"/>
              <a:chExt cx="432" cy="432"/>
            </a:xfrm>
          </p:grpSpPr>
          <p:sp>
            <p:nvSpPr>
              <p:cNvPr id="46" name="Oval 3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2208" y="2448"/>
              <a:ext cx="432" cy="432"/>
              <a:chOff x="1776" y="2880"/>
              <a:chExt cx="432" cy="432"/>
            </a:xfrm>
          </p:grpSpPr>
          <p:sp>
            <p:nvSpPr>
              <p:cNvPr id="43" name="Oval 4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1776" y="2448"/>
              <a:ext cx="432" cy="432"/>
              <a:chOff x="1776" y="2880"/>
              <a:chExt cx="432" cy="432"/>
            </a:xfrm>
          </p:grpSpPr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1344" y="2448"/>
              <a:ext cx="432" cy="432"/>
              <a:chOff x="1776" y="2880"/>
              <a:chExt cx="432" cy="432"/>
            </a:xfrm>
          </p:grpSpPr>
          <p:sp>
            <p:nvSpPr>
              <p:cNvPr id="37" name="Oval 5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Line 5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912" y="2448"/>
              <a:ext cx="432" cy="432"/>
              <a:chOff x="1776" y="2880"/>
              <a:chExt cx="432" cy="432"/>
            </a:xfrm>
          </p:grpSpPr>
          <p:sp>
            <p:nvSpPr>
              <p:cNvPr id="34" name="Oval 5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5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8"/>
            <p:cNvGrpSpPr>
              <a:grpSpLocks/>
            </p:cNvGrpSpPr>
            <p:nvPr/>
          </p:nvGrpSpPr>
          <p:grpSpPr bwMode="auto">
            <a:xfrm>
              <a:off x="480" y="2448"/>
              <a:ext cx="432" cy="432"/>
              <a:chOff x="1776" y="2880"/>
              <a:chExt cx="432" cy="432"/>
            </a:xfrm>
          </p:grpSpPr>
          <p:sp>
            <p:nvSpPr>
              <p:cNvPr id="31" name="Oval 5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480" y="3312"/>
              <a:ext cx="432" cy="432"/>
              <a:chOff x="1776" y="2880"/>
              <a:chExt cx="432" cy="432"/>
            </a:xfrm>
          </p:grpSpPr>
          <p:sp>
            <p:nvSpPr>
              <p:cNvPr id="28" name="Oval 6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6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Line 66"/>
            <p:cNvSpPr>
              <a:spLocks noChangeShapeType="1"/>
            </p:cNvSpPr>
            <p:nvPr/>
          </p:nvSpPr>
          <p:spPr bwMode="auto">
            <a:xfrm>
              <a:off x="2304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1872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8"/>
            <p:cNvSpPr>
              <a:spLocks noChangeShapeType="1"/>
            </p:cNvSpPr>
            <p:nvPr/>
          </p:nvSpPr>
          <p:spPr bwMode="auto">
            <a:xfrm>
              <a:off x="1440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9"/>
            <p:cNvSpPr>
              <a:spLocks noChangeShapeType="1"/>
            </p:cNvSpPr>
            <p:nvPr/>
          </p:nvSpPr>
          <p:spPr bwMode="auto">
            <a:xfrm>
              <a:off x="1008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>
              <a:off x="57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H="1">
              <a:off x="288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 flipH="1">
              <a:off x="28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3"/>
            <p:cNvSpPr>
              <a:spLocks noChangeShapeType="1"/>
            </p:cNvSpPr>
            <p:nvPr/>
          </p:nvSpPr>
          <p:spPr bwMode="auto">
            <a:xfrm flipH="1">
              <a:off x="288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685800" y="457200"/>
            <a:ext cx="539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Markov Random Fields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5" name="Group 5"/>
          <p:cNvGrpSpPr>
            <a:grpSpLocks/>
          </p:cNvGrpSpPr>
          <p:nvPr/>
        </p:nvGrpSpPr>
        <p:grpSpPr bwMode="auto">
          <a:xfrm>
            <a:off x="4953000" y="1524000"/>
            <a:ext cx="3733800" cy="2438400"/>
            <a:chOff x="288" y="2448"/>
            <a:chExt cx="2352" cy="1536"/>
          </a:xfrm>
        </p:grpSpPr>
        <p:grpSp>
          <p:nvGrpSpPr>
            <p:cNvPr id="76" name="Group 6"/>
            <p:cNvGrpSpPr>
              <a:grpSpLocks/>
            </p:cNvGrpSpPr>
            <p:nvPr/>
          </p:nvGrpSpPr>
          <p:grpSpPr bwMode="auto">
            <a:xfrm>
              <a:off x="1872" y="2880"/>
              <a:ext cx="336" cy="336"/>
              <a:chOff x="1872" y="2880"/>
              <a:chExt cx="336" cy="336"/>
            </a:xfrm>
          </p:grpSpPr>
          <p:sp>
            <p:nvSpPr>
              <p:cNvPr id="142" name="Line 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" name="Line 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10"/>
            <p:cNvGrpSpPr>
              <a:grpSpLocks/>
            </p:cNvGrpSpPr>
            <p:nvPr/>
          </p:nvGrpSpPr>
          <p:grpSpPr bwMode="auto">
            <a:xfrm>
              <a:off x="1440" y="2880"/>
              <a:ext cx="336" cy="336"/>
              <a:chOff x="1872" y="2880"/>
              <a:chExt cx="336" cy="336"/>
            </a:xfrm>
          </p:grpSpPr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" name="Line 1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14"/>
            <p:cNvGrpSpPr>
              <a:grpSpLocks/>
            </p:cNvGrpSpPr>
            <p:nvPr/>
          </p:nvGrpSpPr>
          <p:grpSpPr bwMode="auto">
            <a:xfrm>
              <a:off x="1008" y="2880"/>
              <a:ext cx="336" cy="336"/>
              <a:chOff x="1872" y="2880"/>
              <a:chExt cx="336" cy="336"/>
            </a:xfrm>
          </p:grpSpPr>
          <p:sp>
            <p:nvSpPr>
              <p:cNvPr id="136" name="Line 1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1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18"/>
            <p:cNvGrpSpPr>
              <a:grpSpLocks/>
            </p:cNvGrpSpPr>
            <p:nvPr/>
          </p:nvGrpSpPr>
          <p:grpSpPr bwMode="auto">
            <a:xfrm>
              <a:off x="1776" y="3312"/>
              <a:ext cx="432" cy="432"/>
              <a:chOff x="1776" y="2880"/>
              <a:chExt cx="432" cy="432"/>
            </a:xfrm>
          </p:grpSpPr>
          <p:sp>
            <p:nvSpPr>
              <p:cNvPr id="132" name="Oval 1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3" name="Line 2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Line 2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" name="Group 22"/>
            <p:cNvGrpSpPr>
              <a:grpSpLocks/>
            </p:cNvGrpSpPr>
            <p:nvPr/>
          </p:nvGrpSpPr>
          <p:grpSpPr bwMode="auto">
            <a:xfrm>
              <a:off x="1440" y="3312"/>
              <a:ext cx="336" cy="336"/>
              <a:chOff x="1872" y="2880"/>
              <a:chExt cx="336" cy="336"/>
            </a:xfrm>
          </p:grpSpPr>
          <p:sp>
            <p:nvSpPr>
              <p:cNvPr id="130" name="Line 2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26"/>
            <p:cNvGrpSpPr>
              <a:grpSpLocks/>
            </p:cNvGrpSpPr>
            <p:nvPr/>
          </p:nvGrpSpPr>
          <p:grpSpPr bwMode="auto">
            <a:xfrm>
              <a:off x="912" y="3312"/>
              <a:ext cx="432" cy="432"/>
              <a:chOff x="1776" y="2880"/>
              <a:chExt cx="432" cy="432"/>
            </a:xfrm>
          </p:grpSpPr>
          <p:sp>
            <p:nvSpPr>
              <p:cNvPr id="126" name="Oval 2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7" name="Line 2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2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" name="Group 30"/>
            <p:cNvGrpSpPr>
              <a:grpSpLocks/>
            </p:cNvGrpSpPr>
            <p:nvPr/>
          </p:nvGrpSpPr>
          <p:grpSpPr bwMode="auto">
            <a:xfrm>
              <a:off x="2208" y="3312"/>
              <a:ext cx="432" cy="432"/>
              <a:chOff x="1776" y="2880"/>
              <a:chExt cx="432" cy="432"/>
            </a:xfrm>
          </p:grpSpPr>
          <p:sp>
            <p:nvSpPr>
              <p:cNvPr id="123" name="Oval 3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4" name="Line 3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Line 3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34"/>
            <p:cNvGrpSpPr>
              <a:grpSpLocks/>
            </p:cNvGrpSpPr>
            <p:nvPr/>
          </p:nvGrpSpPr>
          <p:grpSpPr bwMode="auto">
            <a:xfrm>
              <a:off x="2208" y="2880"/>
              <a:ext cx="432" cy="432"/>
              <a:chOff x="1776" y="2880"/>
              <a:chExt cx="432" cy="432"/>
            </a:xfrm>
          </p:grpSpPr>
          <p:sp>
            <p:nvSpPr>
              <p:cNvPr id="120" name="Oval 3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1" name="Line 3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Line 3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" name="Group 38"/>
            <p:cNvGrpSpPr>
              <a:grpSpLocks/>
            </p:cNvGrpSpPr>
            <p:nvPr/>
          </p:nvGrpSpPr>
          <p:grpSpPr bwMode="auto">
            <a:xfrm>
              <a:off x="480" y="2880"/>
              <a:ext cx="432" cy="432"/>
              <a:chOff x="1776" y="2880"/>
              <a:chExt cx="432" cy="432"/>
            </a:xfrm>
          </p:grpSpPr>
          <p:sp>
            <p:nvSpPr>
              <p:cNvPr id="117" name="Oval 3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8" name="Line 4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Line 4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42"/>
            <p:cNvGrpSpPr>
              <a:grpSpLocks/>
            </p:cNvGrpSpPr>
            <p:nvPr/>
          </p:nvGrpSpPr>
          <p:grpSpPr bwMode="auto">
            <a:xfrm>
              <a:off x="2208" y="2448"/>
              <a:ext cx="432" cy="432"/>
              <a:chOff x="1776" y="2880"/>
              <a:chExt cx="432" cy="432"/>
            </a:xfrm>
          </p:grpSpPr>
          <p:sp>
            <p:nvSpPr>
              <p:cNvPr id="114" name="Oval 4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Line 4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Line 4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6" name="Group 46"/>
            <p:cNvGrpSpPr>
              <a:grpSpLocks/>
            </p:cNvGrpSpPr>
            <p:nvPr/>
          </p:nvGrpSpPr>
          <p:grpSpPr bwMode="auto">
            <a:xfrm>
              <a:off x="1776" y="2448"/>
              <a:ext cx="432" cy="432"/>
              <a:chOff x="1776" y="2880"/>
              <a:chExt cx="432" cy="432"/>
            </a:xfrm>
          </p:grpSpPr>
          <p:sp>
            <p:nvSpPr>
              <p:cNvPr id="111" name="Oval 4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Line 4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" name="Line 4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50"/>
            <p:cNvGrpSpPr>
              <a:grpSpLocks/>
            </p:cNvGrpSpPr>
            <p:nvPr/>
          </p:nvGrpSpPr>
          <p:grpSpPr bwMode="auto">
            <a:xfrm>
              <a:off x="1440" y="2448"/>
              <a:ext cx="336" cy="336"/>
              <a:chOff x="1872" y="2880"/>
              <a:chExt cx="336" cy="336"/>
            </a:xfrm>
          </p:grpSpPr>
          <p:sp>
            <p:nvSpPr>
              <p:cNvPr id="109" name="Line 5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" name="Line 5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54"/>
            <p:cNvGrpSpPr>
              <a:grpSpLocks/>
            </p:cNvGrpSpPr>
            <p:nvPr/>
          </p:nvGrpSpPr>
          <p:grpSpPr bwMode="auto">
            <a:xfrm>
              <a:off x="912" y="2448"/>
              <a:ext cx="432" cy="432"/>
              <a:chOff x="1776" y="2880"/>
              <a:chExt cx="432" cy="432"/>
            </a:xfrm>
          </p:grpSpPr>
          <p:sp>
            <p:nvSpPr>
              <p:cNvPr id="105" name="Oval 5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6" name="Line 5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" name="Line 5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58"/>
            <p:cNvGrpSpPr>
              <a:grpSpLocks/>
            </p:cNvGrpSpPr>
            <p:nvPr/>
          </p:nvGrpSpPr>
          <p:grpSpPr bwMode="auto">
            <a:xfrm>
              <a:off x="480" y="2448"/>
              <a:ext cx="432" cy="432"/>
              <a:chOff x="1776" y="2880"/>
              <a:chExt cx="432" cy="432"/>
            </a:xfrm>
          </p:grpSpPr>
          <p:sp>
            <p:nvSpPr>
              <p:cNvPr id="102" name="Oval 5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Line 6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" name="Line 6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0" name="Group 62"/>
            <p:cNvGrpSpPr>
              <a:grpSpLocks/>
            </p:cNvGrpSpPr>
            <p:nvPr/>
          </p:nvGrpSpPr>
          <p:grpSpPr bwMode="auto">
            <a:xfrm>
              <a:off x="480" y="3312"/>
              <a:ext cx="432" cy="432"/>
              <a:chOff x="1776" y="2880"/>
              <a:chExt cx="432" cy="432"/>
            </a:xfrm>
          </p:grpSpPr>
          <p:sp>
            <p:nvSpPr>
              <p:cNvPr id="99" name="Oval 6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0" name="Line 6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1" name="Line 6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1" name="Line 66"/>
            <p:cNvSpPr>
              <a:spLocks noChangeShapeType="1"/>
            </p:cNvSpPr>
            <p:nvPr/>
          </p:nvSpPr>
          <p:spPr bwMode="auto">
            <a:xfrm>
              <a:off x="2304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67"/>
            <p:cNvSpPr>
              <a:spLocks noChangeShapeType="1"/>
            </p:cNvSpPr>
            <p:nvPr/>
          </p:nvSpPr>
          <p:spPr bwMode="auto">
            <a:xfrm>
              <a:off x="1872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68"/>
            <p:cNvSpPr>
              <a:spLocks noChangeShapeType="1"/>
            </p:cNvSpPr>
            <p:nvPr/>
          </p:nvSpPr>
          <p:spPr bwMode="auto">
            <a:xfrm>
              <a:off x="1440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69"/>
            <p:cNvSpPr>
              <a:spLocks noChangeShapeType="1"/>
            </p:cNvSpPr>
            <p:nvPr/>
          </p:nvSpPr>
          <p:spPr bwMode="auto">
            <a:xfrm>
              <a:off x="1008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70"/>
            <p:cNvSpPr>
              <a:spLocks noChangeShapeType="1"/>
            </p:cNvSpPr>
            <p:nvPr/>
          </p:nvSpPr>
          <p:spPr bwMode="auto">
            <a:xfrm>
              <a:off x="57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71"/>
            <p:cNvSpPr>
              <a:spLocks noChangeShapeType="1"/>
            </p:cNvSpPr>
            <p:nvPr/>
          </p:nvSpPr>
          <p:spPr bwMode="auto">
            <a:xfrm flipH="1">
              <a:off x="288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72"/>
            <p:cNvSpPr>
              <a:spLocks noChangeShapeType="1"/>
            </p:cNvSpPr>
            <p:nvPr/>
          </p:nvSpPr>
          <p:spPr bwMode="auto">
            <a:xfrm flipH="1">
              <a:off x="28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73"/>
            <p:cNvSpPr>
              <a:spLocks noChangeShapeType="1"/>
            </p:cNvSpPr>
            <p:nvPr/>
          </p:nvSpPr>
          <p:spPr bwMode="auto">
            <a:xfrm flipH="1">
              <a:off x="288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590800"/>
            <a:ext cx="634314" cy="30480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05000"/>
            <a:ext cx="838200" cy="223118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590800"/>
            <a:ext cx="858795" cy="22860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276600"/>
            <a:ext cx="812800" cy="216357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590800"/>
            <a:ext cx="850900" cy="226499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962400"/>
            <a:ext cx="990600" cy="38581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0" y="5867400"/>
            <a:ext cx="8090186" cy="370841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00" y="5334000"/>
            <a:ext cx="1143000" cy="402771"/>
          </a:xfrm>
          <a:prstGeom prst="rect">
            <a:avLst/>
          </a:prstGeom>
        </p:spPr>
      </p:pic>
      <p:sp>
        <p:nvSpPr>
          <p:cNvPr id="152" name="TextBox 151"/>
          <p:cNvSpPr txBox="1"/>
          <p:nvPr/>
        </p:nvSpPr>
        <p:spPr>
          <a:xfrm>
            <a:off x="2057400" y="5257800"/>
            <a:ext cx="2466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ll the other pixels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3352800" y="6324600"/>
            <a:ext cx="473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Nearest neighborhood, first order neighborhood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81000" y="3886200"/>
            <a:ext cx="3650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Markov Property</a:t>
            </a:r>
            <a:endParaRPr lang="en-US" sz="3600" b="1" dirty="0">
              <a:latin typeface="Times New Roman"/>
              <a:cs typeface="Times New Roman"/>
            </a:endParaRPr>
          </a:p>
        </p:txBody>
      </p:sp>
      <p:sp>
        <p:nvSpPr>
          <p:cNvPr id="156" name="Text Box 9"/>
          <p:cNvSpPr txBox="1">
            <a:spLocks noChangeArrowheads="1"/>
          </p:cNvSpPr>
          <p:nvPr/>
        </p:nvSpPr>
        <p:spPr bwMode="auto">
          <a:xfrm>
            <a:off x="90488" y="6553200"/>
            <a:ext cx="2805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latin typeface="Times New Roman" charset="0"/>
                <a:cs typeface="Times New Roman" charset="0"/>
              </a:rPr>
              <a:t>From Slides by S. Seitz - University of Washington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2000" y="4648200"/>
            <a:ext cx="6350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30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81000" y="1524000"/>
            <a:ext cx="3733800" cy="2438400"/>
            <a:chOff x="288" y="2448"/>
            <a:chExt cx="2352" cy="1536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776" y="2880"/>
              <a:ext cx="432" cy="432"/>
              <a:chOff x="1776" y="2880"/>
              <a:chExt cx="432" cy="432"/>
            </a:xfrm>
          </p:grpSpPr>
          <p:sp>
            <p:nvSpPr>
              <p:cNvPr id="70" name="Oval 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Line 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Line 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1344" y="2880"/>
              <a:ext cx="432" cy="432"/>
              <a:chOff x="1776" y="2880"/>
              <a:chExt cx="432" cy="432"/>
            </a:xfrm>
          </p:grpSpPr>
          <p:sp>
            <p:nvSpPr>
              <p:cNvPr id="67" name="Oval 1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Line 1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Line 1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912" y="2880"/>
              <a:ext cx="432" cy="432"/>
              <a:chOff x="1776" y="2880"/>
              <a:chExt cx="432" cy="432"/>
            </a:xfrm>
          </p:grpSpPr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Line 1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776" y="3312"/>
              <a:ext cx="432" cy="432"/>
              <a:chOff x="1776" y="2880"/>
              <a:chExt cx="432" cy="432"/>
            </a:xfrm>
          </p:grpSpPr>
          <p:sp>
            <p:nvSpPr>
              <p:cNvPr id="61" name="Oval 1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Line 2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2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344" y="3312"/>
              <a:ext cx="432" cy="432"/>
              <a:chOff x="1776" y="2880"/>
              <a:chExt cx="432" cy="432"/>
            </a:xfrm>
          </p:grpSpPr>
          <p:sp>
            <p:nvSpPr>
              <p:cNvPr id="58" name="Oval 2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Line 2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2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912" y="3312"/>
              <a:ext cx="432" cy="432"/>
              <a:chOff x="1776" y="2880"/>
              <a:chExt cx="432" cy="432"/>
            </a:xfrm>
          </p:grpSpPr>
          <p:sp>
            <p:nvSpPr>
              <p:cNvPr id="55" name="Oval 2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Line 2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2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2208" y="3312"/>
              <a:ext cx="432" cy="432"/>
              <a:chOff x="1776" y="2880"/>
              <a:chExt cx="432" cy="432"/>
            </a:xfrm>
          </p:grpSpPr>
          <p:sp>
            <p:nvSpPr>
              <p:cNvPr id="52" name="Oval 3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Line 3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Line 3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08" y="2880"/>
              <a:ext cx="432" cy="432"/>
              <a:chOff x="1776" y="2880"/>
              <a:chExt cx="432" cy="432"/>
            </a:xfrm>
          </p:grpSpPr>
          <p:sp>
            <p:nvSpPr>
              <p:cNvPr id="49" name="Oval 3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Line 3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480" y="2880"/>
              <a:ext cx="432" cy="432"/>
              <a:chOff x="1776" y="2880"/>
              <a:chExt cx="432" cy="432"/>
            </a:xfrm>
          </p:grpSpPr>
          <p:sp>
            <p:nvSpPr>
              <p:cNvPr id="46" name="Oval 3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Line 4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4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2208" y="2448"/>
              <a:ext cx="432" cy="432"/>
              <a:chOff x="1776" y="2880"/>
              <a:chExt cx="432" cy="432"/>
            </a:xfrm>
          </p:grpSpPr>
          <p:sp>
            <p:nvSpPr>
              <p:cNvPr id="43" name="Oval 4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Line 4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4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1776" y="2448"/>
              <a:ext cx="432" cy="432"/>
              <a:chOff x="1776" y="2880"/>
              <a:chExt cx="432" cy="432"/>
            </a:xfrm>
          </p:grpSpPr>
          <p:sp>
            <p:nvSpPr>
              <p:cNvPr id="40" name="Oval 4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Line 4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4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1344" y="2448"/>
              <a:ext cx="432" cy="432"/>
              <a:chOff x="1776" y="2880"/>
              <a:chExt cx="432" cy="432"/>
            </a:xfrm>
          </p:grpSpPr>
          <p:sp>
            <p:nvSpPr>
              <p:cNvPr id="37" name="Oval 5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Line 5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5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912" y="2448"/>
              <a:ext cx="432" cy="432"/>
              <a:chOff x="1776" y="2880"/>
              <a:chExt cx="432" cy="432"/>
            </a:xfrm>
          </p:grpSpPr>
          <p:sp>
            <p:nvSpPr>
              <p:cNvPr id="34" name="Oval 5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5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8"/>
            <p:cNvGrpSpPr>
              <a:grpSpLocks/>
            </p:cNvGrpSpPr>
            <p:nvPr/>
          </p:nvGrpSpPr>
          <p:grpSpPr bwMode="auto">
            <a:xfrm>
              <a:off x="480" y="2448"/>
              <a:ext cx="432" cy="432"/>
              <a:chOff x="1776" y="2880"/>
              <a:chExt cx="432" cy="432"/>
            </a:xfrm>
          </p:grpSpPr>
          <p:sp>
            <p:nvSpPr>
              <p:cNvPr id="31" name="Oval 5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480" y="3312"/>
              <a:ext cx="432" cy="432"/>
              <a:chOff x="1776" y="2880"/>
              <a:chExt cx="432" cy="432"/>
            </a:xfrm>
          </p:grpSpPr>
          <p:sp>
            <p:nvSpPr>
              <p:cNvPr id="28" name="Oval 6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6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Line 66"/>
            <p:cNvSpPr>
              <a:spLocks noChangeShapeType="1"/>
            </p:cNvSpPr>
            <p:nvPr/>
          </p:nvSpPr>
          <p:spPr bwMode="auto">
            <a:xfrm>
              <a:off x="2304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1872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8"/>
            <p:cNvSpPr>
              <a:spLocks noChangeShapeType="1"/>
            </p:cNvSpPr>
            <p:nvPr/>
          </p:nvSpPr>
          <p:spPr bwMode="auto">
            <a:xfrm>
              <a:off x="1440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9"/>
            <p:cNvSpPr>
              <a:spLocks noChangeShapeType="1"/>
            </p:cNvSpPr>
            <p:nvPr/>
          </p:nvSpPr>
          <p:spPr bwMode="auto">
            <a:xfrm>
              <a:off x="1008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>
              <a:off x="57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H="1">
              <a:off x="288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 flipH="1">
              <a:off x="28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3"/>
            <p:cNvSpPr>
              <a:spLocks noChangeShapeType="1"/>
            </p:cNvSpPr>
            <p:nvPr/>
          </p:nvSpPr>
          <p:spPr bwMode="auto">
            <a:xfrm flipH="1">
              <a:off x="288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685800" y="457200"/>
            <a:ext cx="539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Markov Random Fields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4" name="Group 5"/>
          <p:cNvGrpSpPr>
            <a:grpSpLocks/>
          </p:cNvGrpSpPr>
          <p:nvPr/>
        </p:nvGrpSpPr>
        <p:grpSpPr bwMode="auto">
          <a:xfrm>
            <a:off x="4953000" y="1524000"/>
            <a:ext cx="3733800" cy="2438400"/>
            <a:chOff x="288" y="2448"/>
            <a:chExt cx="2352" cy="1536"/>
          </a:xfrm>
        </p:grpSpPr>
        <p:grpSp>
          <p:nvGrpSpPr>
            <p:cNvPr id="75" name="Group 6"/>
            <p:cNvGrpSpPr>
              <a:grpSpLocks/>
            </p:cNvGrpSpPr>
            <p:nvPr/>
          </p:nvGrpSpPr>
          <p:grpSpPr bwMode="auto">
            <a:xfrm>
              <a:off x="1872" y="2880"/>
              <a:ext cx="336" cy="336"/>
              <a:chOff x="1872" y="2880"/>
              <a:chExt cx="336" cy="336"/>
            </a:xfrm>
          </p:grpSpPr>
          <p:sp>
            <p:nvSpPr>
              <p:cNvPr id="136" name="Line 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" name="Line 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6" name="Group 10"/>
            <p:cNvGrpSpPr>
              <a:grpSpLocks/>
            </p:cNvGrpSpPr>
            <p:nvPr/>
          </p:nvGrpSpPr>
          <p:grpSpPr bwMode="auto">
            <a:xfrm>
              <a:off x="1440" y="2880"/>
              <a:ext cx="336" cy="336"/>
              <a:chOff x="1872" y="2880"/>
              <a:chExt cx="336" cy="336"/>
            </a:xfrm>
          </p:grpSpPr>
          <p:sp>
            <p:nvSpPr>
              <p:cNvPr id="134" name="Line 1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5" name="Line 1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7" name="Group 14"/>
            <p:cNvGrpSpPr>
              <a:grpSpLocks/>
            </p:cNvGrpSpPr>
            <p:nvPr/>
          </p:nvGrpSpPr>
          <p:grpSpPr bwMode="auto">
            <a:xfrm>
              <a:off x="1008" y="2880"/>
              <a:ext cx="336" cy="336"/>
              <a:chOff x="1872" y="2880"/>
              <a:chExt cx="336" cy="336"/>
            </a:xfrm>
          </p:grpSpPr>
          <p:sp>
            <p:nvSpPr>
              <p:cNvPr id="132" name="Line 1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1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8" name="Group 18"/>
            <p:cNvGrpSpPr>
              <a:grpSpLocks/>
            </p:cNvGrpSpPr>
            <p:nvPr/>
          </p:nvGrpSpPr>
          <p:grpSpPr bwMode="auto">
            <a:xfrm>
              <a:off x="1872" y="3312"/>
              <a:ext cx="336" cy="336"/>
              <a:chOff x="1872" y="2880"/>
              <a:chExt cx="336" cy="336"/>
            </a:xfrm>
          </p:grpSpPr>
          <p:sp>
            <p:nvSpPr>
              <p:cNvPr id="130" name="Line 2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" name="Line 2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" name="Group 22"/>
            <p:cNvGrpSpPr>
              <a:grpSpLocks/>
            </p:cNvGrpSpPr>
            <p:nvPr/>
          </p:nvGrpSpPr>
          <p:grpSpPr bwMode="auto">
            <a:xfrm>
              <a:off x="1440" y="3312"/>
              <a:ext cx="336" cy="336"/>
              <a:chOff x="1872" y="2880"/>
              <a:chExt cx="336" cy="336"/>
            </a:xfrm>
          </p:grpSpPr>
          <p:sp>
            <p:nvSpPr>
              <p:cNvPr id="127" name="Line 2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Line 2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" name="Group 26"/>
            <p:cNvGrpSpPr>
              <a:grpSpLocks/>
            </p:cNvGrpSpPr>
            <p:nvPr/>
          </p:nvGrpSpPr>
          <p:grpSpPr bwMode="auto">
            <a:xfrm>
              <a:off x="1008" y="3312"/>
              <a:ext cx="336" cy="336"/>
              <a:chOff x="1872" y="2880"/>
              <a:chExt cx="336" cy="336"/>
            </a:xfrm>
          </p:grpSpPr>
          <p:sp>
            <p:nvSpPr>
              <p:cNvPr id="125" name="Line 2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Line 2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1" name="Group 30"/>
            <p:cNvGrpSpPr>
              <a:grpSpLocks/>
            </p:cNvGrpSpPr>
            <p:nvPr/>
          </p:nvGrpSpPr>
          <p:grpSpPr bwMode="auto">
            <a:xfrm>
              <a:off x="2208" y="3312"/>
              <a:ext cx="432" cy="432"/>
              <a:chOff x="1776" y="2880"/>
              <a:chExt cx="432" cy="432"/>
            </a:xfrm>
          </p:grpSpPr>
          <p:sp>
            <p:nvSpPr>
              <p:cNvPr id="121" name="Oval 3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2" name="Line 3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Line 3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" name="Group 34"/>
            <p:cNvGrpSpPr>
              <a:grpSpLocks/>
            </p:cNvGrpSpPr>
            <p:nvPr/>
          </p:nvGrpSpPr>
          <p:grpSpPr bwMode="auto">
            <a:xfrm>
              <a:off x="2208" y="2880"/>
              <a:ext cx="432" cy="432"/>
              <a:chOff x="1776" y="2880"/>
              <a:chExt cx="432" cy="432"/>
            </a:xfrm>
          </p:grpSpPr>
          <p:sp>
            <p:nvSpPr>
              <p:cNvPr id="118" name="Oval 3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9" name="Line 3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Line 3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3" name="Group 38"/>
            <p:cNvGrpSpPr>
              <a:grpSpLocks/>
            </p:cNvGrpSpPr>
            <p:nvPr/>
          </p:nvGrpSpPr>
          <p:grpSpPr bwMode="auto">
            <a:xfrm>
              <a:off x="480" y="2880"/>
              <a:ext cx="432" cy="432"/>
              <a:chOff x="1776" y="2880"/>
              <a:chExt cx="432" cy="432"/>
            </a:xfrm>
          </p:grpSpPr>
          <p:sp>
            <p:nvSpPr>
              <p:cNvPr id="115" name="Oval 3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Line 4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Line 4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4" name="Group 42"/>
            <p:cNvGrpSpPr>
              <a:grpSpLocks/>
            </p:cNvGrpSpPr>
            <p:nvPr/>
          </p:nvGrpSpPr>
          <p:grpSpPr bwMode="auto">
            <a:xfrm>
              <a:off x="2208" y="2448"/>
              <a:ext cx="432" cy="432"/>
              <a:chOff x="1776" y="2880"/>
              <a:chExt cx="432" cy="432"/>
            </a:xfrm>
          </p:grpSpPr>
          <p:sp>
            <p:nvSpPr>
              <p:cNvPr id="112" name="Oval 4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Line 4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Line 4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5" name="Group 46"/>
            <p:cNvGrpSpPr>
              <a:grpSpLocks/>
            </p:cNvGrpSpPr>
            <p:nvPr/>
          </p:nvGrpSpPr>
          <p:grpSpPr bwMode="auto">
            <a:xfrm>
              <a:off x="1872" y="2448"/>
              <a:ext cx="336" cy="336"/>
              <a:chOff x="1872" y="2880"/>
              <a:chExt cx="336" cy="336"/>
            </a:xfrm>
          </p:grpSpPr>
          <p:sp>
            <p:nvSpPr>
              <p:cNvPr id="110" name="Line 4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" name="Line 4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6" name="Group 50"/>
            <p:cNvGrpSpPr>
              <a:grpSpLocks/>
            </p:cNvGrpSpPr>
            <p:nvPr/>
          </p:nvGrpSpPr>
          <p:grpSpPr bwMode="auto">
            <a:xfrm>
              <a:off x="1440" y="2448"/>
              <a:ext cx="336" cy="336"/>
              <a:chOff x="1872" y="2880"/>
              <a:chExt cx="336" cy="336"/>
            </a:xfrm>
          </p:grpSpPr>
          <p:sp>
            <p:nvSpPr>
              <p:cNvPr id="107" name="Line 5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8" name="Line 5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7" name="Group 54"/>
            <p:cNvGrpSpPr>
              <a:grpSpLocks/>
            </p:cNvGrpSpPr>
            <p:nvPr/>
          </p:nvGrpSpPr>
          <p:grpSpPr bwMode="auto">
            <a:xfrm>
              <a:off x="1008" y="2448"/>
              <a:ext cx="336" cy="336"/>
              <a:chOff x="1872" y="2880"/>
              <a:chExt cx="336" cy="336"/>
            </a:xfrm>
          </p:grpSpPr>
          <p:sp>
            <p:nvSpPr>
              <p:cNvPr id="105" name="Line 5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" name="Line 5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8" name="Group 58"/>
            <p:cNvGrpSpPr>
              <a:grpSpLocks/>
            </p:cNvGrpSpPr>
            <p:nvPr/>
          </p:nvGrpSpPr>
          <p:grpSpPr bwMode="auto">
            <a:xfrm>
              <a:off x="480" y="2448"/>
              <a:ext cx="432" cy="432"/>
              <a:chOff x="1776" y="2880"/>
              <a:chExt cx="432" cy="432"/>
            </a:xfrm>
          </p:grpSpPr>
          <p:sp>
            <p:nvSpPr>
              <p:cNvPr id="101" name="Oval 5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2" name="Line 6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" name="Line 6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9" name="Group 62"/>
            <p:cNvGrpSpPr>
              <a:grpSpLocks/>
            </p:cNvGrpSpPr>
            <p:nvPr/>
          </p:nvGrpSpPr>
          <p:grpSpPr bwMode="auto">
            <a:xfrm>
              <a:off x="480" y="3312"/>
              <a:ext cx="432" cy="432"/>
              <a:chOff x="1776" y="2880"/>
              <a:chExt cx="432" cy="432"/>
            </a:xfrm>
          </p:grpSpPr>
          <p:sp>
            <p:nvSpPr>
              <p:cNvPr id="98" name="Oval 6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9" name="Line 6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0" name="Line 6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0" name="Line 66"/>
            <p:cNvSpPr>
              <a:spLocks noChangeShapeType="1"/>
            </p:cNvSpPr>
            <p:nvPr/>
          </p:nvSpPr>
          <p:spPr bwMode="auto">
            <a:xfrm>
              <a:off x="2304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Line 67"/>
            <p:cNvSpPr>
              <a:spLocks noChangeShapeType="1"/>
            </p:cNvSpPr>
            <p:nvPr/>
          </p:nvSpPr>
          <p:spPr bwMode="auto">
            <a:xfrm>
              <a:off x="1872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Line 68"/>
            <p:cNvSpPr>
              <a:spLocks noChangeShapeType="1"/>
            </p:cNvSpPr>
            <p:nvPr/>
          </p:nvSpPr>
          <p:spPr bwMode="auto">
            <a:xfrm>
              <a:off x="1440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Line 69"/>
            <p:cNvSpPr>
              <a:spLocks noChangeShapeType="1"/>
            </p:cNvSpPr>
            <p:nvPr/>
          </p:nvSpPr>
          <p:spPr bwMode="auto">
            <a:xfrm>
              <a:off x="1008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Line 70"/>
            <p:cNvSpPr>
              <a:spLocks noChangeShapeType="1"/>
            </p:cNvSpPr>
            <p:nvPr/>
          </p:nvSpPr>
          <p:spPr bwMode="auto">
            <a:xfrm>
              <a:off x="57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Line 71"/>
            <p:cNvSpPr>
              <a:spLocks noChangeShapeType="1"/>
            </p:cNvSpPr>
            <p:nvPr/>
          </p:nvSpPr>
          <p:spPr bwMode="auto">
            <a:xfrm flipH="1">
              <a:off x="288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Line 72"/>
            <p:cNvSpPr>
              <a:spLocks noChangeShapeType="1"/>
            </p:cNvSpPr>
            <p:nvPr/>
          </p:nvSpPr>
          <p:spPr bwMode="auto">
            <a:xfrm flipH="1">
              <a:off x="28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73"/>
            <p:cNvSpPr>
              <a:spLocks noChangeShapeType="1"/>
            </p:cNvSpPr>
            <p:nvPr/>
          </p:nvSpPr>
          <p:spPr bwMode="auto">
            <a:xfrm flipH="1">
              <a:off x="288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8" name="Picture 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590800"/>
            <a:ext cx="634314" cy="3048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905000"/>
            <a:ext cx="838200" cy="223118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590800"/>
            <a:ext cx="858795" cy="22860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276600"/>
            <a:ext cx="812800" cy="216357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2590800"/>
            <a:ext cx="850900" cy="226499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400" y="3962400"/>
            <a:ext cx="990600" cy="385813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00816" y="3352800"/>
            <a:ext cx="823784" cy="15240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3352800"/>
            <a:ext cx="736600" cy="136271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5200" y="1905000"/>
            <a:ext cx="823784" cy="1524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00" y="1905000"/>
            <a:ext cx="889000" cy="164465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0600" y="5486400"/>
            <a:ext cx="7964915" cy="817144"/>
          </a:xfrm>
          <a:prstGeom prst="rect">
            <a:avLst/>
          </a:prstGeom>
        </p:spPr>
      </p:pic>
      <p:sp>
        <p:nvSpPr>
          <p:cNvPr id="153" name="TextBox 152"/>
          <p:cNvSpPr txBox="1"/>
          <p:nvPr/>
        </p:nvSpPr>
        <p:spPr>
          <a:xfrm>
            <a:off x="2362200" y="64008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Second order neighborhood</a:t>
            </a:r>
            <a:endParaRPr lang="en-US" dirty="0">
              <a:latin typeface="Times New Roman"/>
              <a:cs typeface="Times New Roman"/>
            </a:endParaRPr>
          </a:p>
        </p:txBody>
      </p:sp>
      <p:pic>
        <p:nvPicPr>
          <p:cNvPr id="145" name="Picture 1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2000" y="4648200"/>
            <a:ext cx="6350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79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295400" y="1524000"/>
            <a:ext cx="3733800" cy="2438400"/>
            <a:chOff x="288" y="2448"/>
            <a:chExt cx="2352" cy="1536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1872" y="2880"/>
              <a:ext cx="336" cy="336"/>
              <a:chOff x="1872" y="2880"/>
              <a:chExt cx="336" cy="336"/>
            </a:xfrm>
          </p:grpSpPr>
          <p:sp>
            <p:nvSpPr>
              <p:cNvPr id="66" name="Line 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1440" y="2880"/>
              <a:ext cx="336" cy="336"/>
              <a:chOff x="1872" y="2880"/>
              <a:chExt cx="336" cy="336"/>
            </a:xfrm>
          </p:grpSpPr>
          <p:sp>
            <p:nvSpPr>
              <p:cNvPr id="64" name="Line 1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008" y="2880"/>
              <a:ext cx="336" cy="336"/>
              <a:chOff x="1872" y="2880"/>
              <a:chExt cx="336" cy="336"/>
            </a:xfrm>
          </p:grpSpPr>
          <p:sp>
            <p:nvSpPr>
              <p:cNvPr id="62" name="Line 1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8"/>
            <p:cNvGrpSpPr>
              <a:grpSpLocks/>
            </p:cNvGrpSpPr>
            <p:nvPr/>
          </p:nvGrpSpPr>
          <p:grpSpPr bwMode="auto">
            <a:xfrm>
              <a:off x="1776" y="3312"/>
              <a:ext cx="432" cy="432"/>
              <a:chOff x="1776" y="2880"/>
              <a:chExt cx="432" cy="432"/>
            </a:xfrm>
          </p:grpSpPr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Line 2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Line 2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1440" y="3312"/>
              <a:ext cx="336" cy="336"/>
              <a:chOff x="1872" y="2880"/>
              <a:chExt cx="336" cy="336"/>
            </a:xfrm>
          </p:grpSpPr>
          <p:sp>
            <p:nvSpPr>
              <p:cNvPr id="57" name="Line 2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Line 2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912" y="3312"/>
              <a:ext cx="432" cy="432"/>
              <a:chOff x="1776" y="2880"/>
              <a:chExt cx="432" cy="432"/>
            </a:xfrm>
          </p:grpSpPr>
          <p:sp>
            <p:nvSpPr>
              <p:cNvPr id="54" name="Oval 2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Line 2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2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" name="Group 30"/>
            <p:cNvGrpSpPr>
              <a:grpSpLocks/>
            </p:cNvGrpSpPr>
            <p:nvPr/>
          </p:nvGrpSpPr>
          <p:grpSpPr bwMode="auto">
            <a:xfrm>
              <a:off x="2208" y="3312"/>
              <a:ext cx="432" cy="432"/>
              <a:chOff x="1776" y="2880"/>
              <a:chExt cx="432" cy="432"/>
            </a:xfrm>
          </p:grpSpPr>
          <p:sp>
            <p:nvSpPr>
              <p:cNvPr id="51" name="Oval 31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Line 3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3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34"/>
            <p:cNvGrpSpPr>
              <a:grpSpLocks/>
            </p:cNvGrpSpPr>
            <p:nvPr/>
          </p:nvGrpSpPr>
          <p:grpSpPr bwMode="auto">
            <a:xfrm>
              <a:off x="2208" y="2880"/>
              <a:ext cx="432" cy="432"/>
              <a:chOff x="1776" y="2880"/>
              <a:chExt cx="432" cy="432"/>
            </a:xfrm>
          </p:grpSpPr>
          <p:sp>
            <p:nvSpPr>
              <p:cNvPr id="48" name="Oval 3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Line 3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3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" name="Group 38"/>
            <p:cNvGrpSpPr>
              <a:grpSpLocks/>
            </p:cNvGrpSpPr>
            <p:nvPr/>
          </p:nvGrpSpPr>
          <p:grpSpPr bwMode="auto">
            <a:xfrm>
              <a:off x="480" y="2880"/>
              <a:ext cx="432" cy="432"/>
              <a:chOff x="1776" y="2880"/>
              <a:chExt cx="432" cy="432"/>
            </a:xfrm>
          </p:grpSpPr>
          <p:sp>
            <p:nvSpPr>
              <p:cNvPr id="45" name="Oval 3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Line 4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4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42"/>
            <p:cNvGrpSpPr>
              <a:grpSpLocks/>
            </p:cNvGrpSpPr>
            <p:nvPr/>
          </p:nvGrpSpPr>
          <p:grpSpPr bwMode="auto">
            <a:xfrm>
              <a:off x="2208" y="2448"/>
              <a:ext cx="432" cy="432"/>
              <a:chOff x="1776" y="2880"/>
              <a:chExt cx="432" cy="432"/>
            </a:xfrm>
          </p:grpSpPr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Line 4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4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" name="Group 46"/>
            <p:cNvGrpSpPr>
              <a:grpSpLocks/>
            </p:cNvGrpSpPr>
            <p:nvPr/>
          </p:nvGrpSpPr>
          <p:grpSpPr bwMode="auto">
            <a:xfrm>
              <a:off x="1776" y="2448"/>
              <a:ext cx="432" cy="432"/>
              <a:chOff x="1776" y="2880"/>
              <a:chExt cx="432" cy="432"/>
            </a:xfrm>
          </p:grpSpPr>
          <p:sp>
            <p:nvSpPr>
              <p:cNvPr id="39" name="Oval 47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50"/>
            <p:cNvGrpSpPr>
              <a:grpSpLocks/>
            </p:cNvGrpSpPr>
            <p:nvPr/>
          </p:nvGrpSpPr>
          <p:grpSpPr bwMode="auto">
            <a:xfrm>
              <a:off x="1440" y="2448"/>
              <a:ext cx="336" cy="336"/>
              <a:chOff x="1872" y="2880"/>
              <a:chExt cx="336" cy="336"/>
            </a:xfrm>
          </p:grpSpPr>
          <p:sp>
            <p:nvSpPr>
              <p:cNvPr id="37" name="Line 52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53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912" y="2448"/>
              <a:ext cx="432" cy="432"/>
              <a:chOff x="1776" y="2880"/>
              <a:chExt cx="432" cy="432"/>
            </a:xfrm>
          </p:grpSpPr>
          <p:sp>
            <p:nvSpPr>
              <p:cNvPr id="34" name="Oval 55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Line 56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57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" name="Group 58"/>
            <p:cNvGrpSpPr>
              <a:grpSpLocks/>
            </p:cNvGrpSpPr>
            <p:nvPr/>
          </p:nvGrpSpPr>
          <p:grpSpPr bwMode="auto">
            <a:xfrm>
              <a:off x="480" y="2448"/>
              <a:ext cx="432" cy="432"/>
              <a:chOff x="1776" y="2880"/>
              <a:chExt cx="432" cy="432"/>
            </a:xfrm>
          </p:grpSpPr>
          <p:sp>
            <p:nvSpPr>
              <p:cNvPr id="31" name="Oval 59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2" name="Line 60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61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62"/>
            <p:cNvGrpSpPr>
              <a:grpSpLocks/>
            </p:cNvGrpSpPr>
            <p:nvPr/>
          </p:nvGrpSpPr>
          <p:grpSpPr bwMode="auto">
            <a:xfrm>
              <a:off x="480" y="3312"/>
              <a:ext cx="432" cy="432"/>
              <a:chOff x="1776" y="2880"/>
              <a:chExt cx="432" cy="432"/>
            </a:xfrm>
          </p:grpSpPr>
          <p:sp>
            <p:nvSpPr>
              <p:cNvPr id="28" name="Oval 63"/>
              <p:cNvSpPr>
                <a:spLocks noChangeArrowheads="1"/>
              </p:cNvSpPr>
              <p:nvPr/>
            </p:nvSpPr>
            <p:spPr bwMode="auto">
              <a:xfrm>
                <a:off x="1776" y="3120"/>
                <a:ext cx="192" cy="19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b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Line 64"/>
              <p:cNvSpPr>
                <a:spLocks noChangeShapeType="1"/>
              </p:cNvSpPr>
              <p:nvPr/>
            </p:nvSpPr>
            <p:spPr bwMode="auto">
              <a:xfrm>
                <a:off x="1968" y="3216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65"/>
              <p:cNvSpPr>
                <a:spLocks noChangeShapeType="1"/>
              </p:cNvSpPr>
              <p:nvPr/>
            </p:nvSpPr>
            <p:spPr bwMode="auto">
              <a:xfrm flipV="1">
                <a:off x="1872" y="28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Line 66"/>
            <p:cNvSpPr>
              <a:spLocks noChangeShapeType="1"/>
            </p:cNvSpPr>
            <p:nvPr/>
          </p:nvSpPr>
          <p:spPr bwMode="auto">
            <a:xfrm>
              <a:off x="2304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1872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68"/>
            <p:cNvSpPr>
              <a:spLocks noChangeShapeType="1"/>
            </p:cNvSpPr>
            <p:nvPr/>
          </p:nvSpPr>
          <p:spPr bwMode="auto">
            <a:xfrm>
              <a:off x="1440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69"/>
            <p:cNvSpPr>
              <a:spLocks noChangeShapeType="1"/>
            </p:cNvSpPr>
            <p:nvPr/>
          </p:nvSpPr>
          <p:spPr bwMode="auto">
            <a:xfrm>
              <a:off x="1008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70"/>
            <p:cNvSpPr>
              <a:spLocks noChangeShapeType="1"/>
            </p:cNvSpPr>
            <p:nvPr/>
          </p:nvSpPr>
          <p:spPr bwMode="auto">
            <a:xfrm>
              <a:off x="576" y="3744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71"/>
            <p:cNvSpPr>
              <a:spLocks noChangeShapeType="1"/>
            </p:cNvSpPr>
            <p:nvPr/>
          </p:nvSpPr>
          <p:spPr bwMode="auto">
            <a:xfrm flipH="1">
              <a:off x="288" y="364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72"/>
            <p:cNvSpPr>
              <a:spLocks noChangeShapeType="1"/>
            </p:cNvSpPr>
            <p:nvPr/>
          </p:nvSpPr>
          <p:spPr bwMode="auto">
            <a:xfrm flipH="1">
              <a:off x="288" y="3216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73"/>
            <p:cNvSpPr>
              <a:spLocks noChangeShapeType="1"/>
            </p:cNvSpPr>
            <p:nvPr/>
          </p:nvSpPr>
          <p:spPr bwMode="auto">
            <a:xfrm flipH="1">
              <a:off x="288" y="27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590800"/>
            <a:ext cx="634314" cy="3048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905000"/>
            <a:ext cx="838200" cy="22311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590800"/>
            <a:ext cx="858795" cy="2286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200" y="3276600"/>
            <a:ext cx="812800" cy="21635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2590800"/>
            <a:ext cx="850900" cy="226499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3962400"/>
            <a:ext cx="990600" cy="385813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685800" y="457200"/>
            <a:ext cx="5399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Markov Random Fields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5334000"/>
            <a:ext cx="1092200" cy="4699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5257800"/>
            <a:ext cx="3352800" cy="4826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1371600" y="5181600"/>
            <a:ext cx="1449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What is</a:t>
            </a:r>
            <a:endParaRPr lang="en-US" sz="3200" dirty="0">
              <a:latin typeface="Times New Roman"/>
              <a:cs typeface="Times New Roman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0600" y="4572000"/>
            <a:ext cx="635000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90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70866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3914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7239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7056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65532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7150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019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8674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7086600" y="5181600"/>
            <a:ext cx="685800" cy="685800"/>
            <a:chOff x="1776" y="2880"/>
            <a:chExt cx="432" cy="432"/>
          </a:xfrm>
        </p:grpSpPr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64008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705600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65532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5715000" y="5181600"/>
            <a:ext cx="685800" cy="685800"/>
            <a:chOff x="1776" y="2880"/>
            <a:chExt cx="432" cy="432"/>
          </a:xfrm>
        </p:grpSpPr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7772400" y="5181600"/>
            <a:ext cx="685800" cy="685800"/>
            <a:chOff x="1776" y="2880"/>
            <a:chExt cx="432" cy="432"/>
          </a:xfrm>
        </p:grpSpPr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7772400" y="4495800"/>
            <a:ext cx="685800" cy="685800"/>
            <a:chOff x="1776" y="2880"/>
            <a:chExt cx="432" cy="432"/>
          </a:xfrm>
        </p:grpSpPr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7"/>
          <p:cNvGrpSpPr>
            <a:grpSpLocks/>
          </p:cNvGrpSpPr>
          <p:nvPr/>
        </p:nvGrpSpPr>
        <p:grpSpPr bwMode="auto">
          <a:xfrm>
            <a:off x="5029200" y="4495800"/>
            <a:ext cx="685800" cy="685800"/>
            <a:chOff x="1776" y="2880"/>
            <a:chExt cx="432" cy="432"/>
          </a:xfrm>
        </p:grpSpPr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41"/>
          <p:cNvGrpSpPr>
            <a:grpSpLocks/>
          </p:cNvGrpSpPr>
          <p:nvPr/>
        </p:nvGrpSpPr>
        <p:grpSpPr bwMode="auto">
          <a:xfrm>
            <a:off x="7772400" y="3810000"/>
            <a:ext cx="685800" cy="685800"/>
            <a:chOff x="1776" y="2880"/>
            <a:chExt cx="432" cy="432"/>
          </a:xfrm>
        </p:grpSpPr>
        <p:sp>
          <p:nvSpPr>
            <p:cNvPr id="38" name="Oval 4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>
            <a:off x="7086600" y="3810000"/>
            <a:ext cx="685800" cy="685800"/>
            <a:chOff x="1776" y="2880"/>
            <a:chExt cx="432" cy="432"/>
          </a:xfrm>
        </p:grpSpPr>
        <p:sp>
          <p:nvSpPr>
            <p:cNvPr id="42" name="Oval 4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64008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>
            <a:off x="67056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 flipV="1">
            <a:off x="6553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53"/>
          <p:cNvGrpSpPr>
            <a:grpSpLocks/>
          </p:cNvGrpSpPr>
          <p:nvPr/>
        </p:nvGrpSpPr>
        <p:grpSpPr bwMode="auto">
          <a:xfrm>
            <a:off x="5715000" y="3810000"/>
            <a:ext cx="685800" cy="685800"/>
            <a:chOff x="1776" y="2880"/>
            <a:chExt cx="432" cy="432"/>
          </a:xfrm>
        </p:grpSpPr>
        <p:sp>
          <p:nvSpPr>
            <p:cNvPr id="49" name="Oval 5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7"/>
          <p:cNvGrpSpPr>
            <a:grpSpLocks/>
          </p:cNvGrpSpPr>
          <p:nvPr/>
        </p:nvGrpSpPr>
        <p:grpSpPr bwMode="auto">
          <a:xfrm>
            <a:off x="5029200" y="3810000"/>
            <a:ext cx="685800" cy="685800"/>
            <a:chOff x="1776" y="2880"/>
            <a:chExt cx="432" cy="432"/>
          </a:xfrm>
        </p:grpSpPr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61"/>
          <p:cNvGrpSpPr>
            <a:grpSpLocks/>
          </p:cNvGrpSpPr>
          <p:nvPr/>
        </p:nvGrpSpPr>
        <p:grpSpPr bwMode="auto">
          <a:xfrm>
            <a:off x="5029200" y="5181600"/>
            <a:ext cx="685800" cy="685800"/>
            <a:chOff x="1776" y="2880"/>
            <a:chExt cx="432" cy="432"/>
          </a:xfrm>
        </p:grpSpPr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Line 65"/>
          <p:cNvSpPr>
            <a:spLocks noChangeShapeType="1"/>
          </p:cNvSpPr>
          <p:nvPr/>
        </p:nvSpPr>
        <p:spPr bwMode="auto">
          <a:xfrm>
            <a:off x="79248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6"/>
          <p:cNvSpPr>
            <a:spLocks noChangeShapeType="1"/>
          </p:cNvSpPr>
          <p:nvPr/>
        </p:nvSpPr>
        <p:spPr bwMode="auto">
          <a:xfrm>
            <a:off x="72390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>
            <a:off x="65532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>
            <a:off x="5867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>
            <a:off x="51816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0"/>
          <p:cNvSpPr>
            <a:spLocks noChangeShapeType="1"/>
          </p:cNvSpPr>
          <p:nvPr/>
        </p:nvSpPr>
        <p:spPr bwMode="auto">
          <a:xfrm flipH="1">
            <a:off x="47244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71"/>
          <p:cNvSpPr>
            <a:spLocks noChangeShapeType="1"/>
          </p:cNvSpPr>
          <p:nvPr/>
        </p:nvSpPr>
        <p:spPr bwMode="auto">
          <a:xfrm flipH="1">
            <a:off x="4724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72"/>
          <p:cNvSpPr>
            <a:spLocks noChangeShapeType="1"/>
          </p:cNvSpPr>
          <p:nvPr/>
        </p:nvSpPr>
        <p:spPr bwMode="auto">
          <a:xfrm flipH="1">
            <a:off x="47244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Oval 73"/>
          <p:cNvSpPr>
            <a:spLocks noChangeArrowheads="1"/>
          </p:cNvSpPr>
          <p:nvPr/>
        </p:nvSpPr>
        <p:spPr bwMode="auto">
          <a:xfrm>
            <a:off x="1919111" y="5867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Line 74"/>
          <p:cNvSpPr>
            <a:spLocks noChangeShapeType="1"/>
          </p:cNvSpPr>
          <p:nvPr/>
        </p:nvSpPr>
        <p:spPr bwMode="auto">
          <a:xfrm flipV="1">
            <a:off x="20715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Oval 75"/>
          <p:cNvSpPr>
            <a:spLocks noChangeArrowheads="1"/>
          </p:cNvSpPr>
          <p:nvPr/>
        </p:nvSpPr>
        <p:spPr bwMode="auto">
          <a:xfrm>
            <a:off x="1919111" y="5181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9"/>
          <p:cNvSpPr>
            <a:spLocks noChangeArrowheads="1"/>
          </p:cNvSpPr>
          <p:nvPr/>
        </p:nvSpPr>
        <p:spPr bwMode="auto">
          <a:xfrm>
            <a:off x="12333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80"/>
          <p:cNvSpPr>
            <a:spLocks noChangeArrowheads="1"/>
          </p:cNvSpPr>
          <p:nvPr/>
        </p:nvSpPr>
        <p:spPr bwMode="auto">
          <a:xfrm>
            <a:off x="547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8523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82"/>
          <p:cNvSpPr>
            <a:spLocks noChangeArrowheads="1"/>
          </p:cNvSpPr>
          <p:nvPr/>
        </p:nvSpPr>
        <p:spPr bwMode="auto">
          <a:xfrm>
            <a:off x="3214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83"/>
          <p:cNvSpPr>
            <a:spLocks noChangeArrowheads="1"/>
          </p:cNvSpPr>
          <p:nvPr/>
        </p:nvSpPr>
        <p:spPr bwMode="auto">
          <a:xfrm>
            <a:off x="25287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>
            <a:off x="28335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Oval 85"/>
          <p:cNvSpPr>
            <a:spLocks noChangeArrowheads="1"/>
          </p:cNvSpPr>
          <p:nvPr/>
        </p:nvSpPr>
        <p:spPr bwMode="auto">
          <a:xfrm>
            <a:off x="4052711" y="5181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86"/>
          <p:cNvSpPr>
            <a:spLocks noChangeArrowheads="1"/>
          </p:cNvSpPr>
          <p:nvPr/>
        </p:nvSpPr>
        <p:spPr bwMode="auto">
          <a:xfrm>
            <a:off x="4052711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Line 87"/>
          <p:cNvSpPr>
            <a:spLocks noChangeShapeType="1"/>
          </p:cNvSpPr>
          <p:nvPr/>
        </p:nvSpPr>
        <p:spPr bwMode="auto">
          <a:xfrm flipV="1">
            <a:off x="42051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90"/>
          <p:cNvSpPr>
            <a:spLocks/>
          </p:cNvSpPr>
          <p:nvPr/>
        </p:nvSpPr>
        <p:spPr bwMode="auto">
          <a:xfrm rot="5375455">
            <a:off x="1754997" y="2681409"/>
            <a:ext cx="685800" cy="4038600"/>
          </a:xfrm>
          <a:prstGeom prst="leftBrace">
            <a:avLst>
              <a:gd name="adj1" fmla="val 490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914400" y="40068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/>
                <a:cs typeface="Times New Roman"/>
              </a:rPr>
              <a:t>Cliques for this neighborhood</a:t>
            </a: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 rot="2439755">
            <a:off x="5807075" y="4292600"/>
            <a:ext cx="1439863" cy="1447800"/>
          </a:xfrm>
          <a:prstGeom prst="rect">
            <a:avLst/>
          </a:prstGeom>
          <a:noFill/>
          <a:ln w="34925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3810000" y="4267200"/>
            <a:ext cx="1828800" cy="45720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4800" y="381000"/>
            <a:ext cx="701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Hammersley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-Clifford Theorem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10"/>
          <p:cNvSpPr>
            <a:spLocks noChangeArrowheads="1"/>
          </p:cNvSpPr>
          <p:nvPr/>
        </p:nvSpPr>
        <p:spPr bwMode="auto">
          <a:xfrm>
            <a:off x="-2822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924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90800"/>
            <a:ext cx="2159000" cy="6283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2514600"/>
            <a:ext cx="507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n</a:t>
            </a:r>
            <a:r>
              <a:rPr lang="en-US" sz="2400" dirty="0" smtClean="0">
                <a:latin typeface="Times New Roman"/>
                <a:cs typeface="Times New Roman"/>
              </a:rPr>
              <a:t>ormalizing constant, partition function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3276600"/>
            <a:ext cx="1562100" cy="358992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2971800" y="3200400"/>
            <a:ext cx="376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otential functions of cliques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9" name="Text Box 9"/>
          <p:cNvSpPr txBox="1">
            <a:spLocks noChangeArrowheads="1"/>
          </p:cNvSpPr>
          <p:nvPr/>
        </p:nvSpPr>
        <p:spPr bwMode="auto">
          <a:xfrm>
            <a:off x="90488" y="6553200"/>
            <a:ext cx="2805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latin typeface="Times New Roman" charset="0"/>
                <a:cs typeface="Times New Roman" charset="0"/>
              </a:rPr>
              <a:t>From Slides by S. Seitz -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81901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70866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3914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7239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7056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65532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7150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019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8674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7086600" y="5181600"/>
            <a:ext cx="685800" cy="685800"/>
            <a:chOff x="1776" y="2880"/>
            <a:chExt cx="432" cy="432"/>
          </a:xfrm>
        </p:grpSpPr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64008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705600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65532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5715000" y="5181600"/>
            <a:ext cx="685800" cy="685800"/>
            <a:chOff x="1776" y="2880"/>
            <a:chExt cx="432" cy="432"/>
          </a:xfrm>
        </p:grpSpPr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7772400" y="5181600"/>
            <a:ext cx="685800" cy="685800"/>
            <a:chOff x="1776" y="2880"/>
            <a:chExt cx="432" cy="432"/>
          </a:xfrm>
        </p:grpSpPr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7772400" y="4495800"/>
            <a:ext cx="685800" cy="685800"/>
            <a:chOff x="1776" y="2880"/>
            <a:chExt cx="432" cy="432"/>
          </a:xfrm>
        </p:grpSpPr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7"/>
          <p:cNvGrpSpPr>
            <a:grpSpLocks/>
          </p:cNvGrpSpPr>
          <p:nvPr/>
        </p:nvGrpSpPr>
        <p:grpSpPr bwMode="auto">
          <a:xfrm>
            <a:off x="5029200" y="4495800"/>
            <a:ext cx="685800" cy="685800"/>
            <a:chOff x="1776" y="2880"/>
            <a:chExt cx="432" cy="432"/>
          </a:xfrm>
        </p:grpSpPr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41"/>
          <p:cNvGrpSpPr>
            <a:grpSpLocks/>
          </p:cNvGrpSpPr>
          <p:nvPr/>
        </p:nvGrpSpPr>
        <p:grpSpPr bwMode="auto">
          <a:xfrm>
            <a:off x="7772400" y="3810000"/>
            <a:ext cx="685800" cy="685800"/>
            <a:chOff x="1776" y="2880"/>
            <a:chExt cx="432" cy="432"/>
          </a:xfrm>
        </p:grpSpPr>
        <p:sp>
          <p:nvSpPr>
            <p:cNvPr id="38" name="Oval 4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>
            <a:off x="7086600" y="3810000"/>
            <a:ext cx="685800" cy="685800"/>
            <a:chOff x="1776" y="2880"/>
            <a:chExt cx="432" cy="432"/>
          </a:xfrm>
        </p:grpSpPr>
        <p:sp>
          <p:nvSpPr>
            <p:cNvPr id="42" name="Oval 4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64008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>
            <a:off x="67056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 flipV="1">
            <a:off x="6553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53"/>
          <p:cNvGrpSpPr>
            <a:grpSpLocks/>
          </p:cNvGrpSpPr>
          <p:nvPr/>
        </p:nvGrpSpPr>
        <p:grpSpPr bwMode="auto">
          <a:xfrm>
            <a:off x="5715000" y="3810000"/>
            <a:ext cx="685800" cy="685800"/>
            <a:chOff x="1776" y="2880"/>
            <a:chExt cx="432" cy="432"/>
          </a:xfrm>
        </p:grpSpPr>
        <p:sp>
          <p:nvSpPr>
            <p:cNvPr id="49" name="Oval 5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7"/>
          <p:cNvGrpSpPr>
            <a:grpSpLocks/>
          </p:cNvGrpSpPr>
          <p:nvPr/>
        </p:nvGrpSpPr>
        <p:grpSpPr bwMode="auto">
          <a:xfrm>
            <a:off x="5029200" y="3810000"/>
            <a:ext cx="685800" cy="685800"/>
            <a:chOff x="1776" y="2880"/>
            <a:chExt cx="432" cy="432"/>
          </a:xfrm>
        </p:grpSpPr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61"/>
          <p:cNvGrpSpPr>
            <a:grpSpLocks/>
          </p:cNvGrpSpPr>
          <p:nvPr/>
        </p:nvGrpSpPr>
        <p:grpSpPr bwMode="auto">
          <a:xfrm>
            <a:off x="5029200" y="5181600"/>
            <a:ext cx="685800" cy="685800"/>
            <a:chOff x="1776" y="2880"/>
            <a:chExt cx="432" cy="432"/>
          </a:xfrm>
        </p:grpSpPr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Line 65"/>
          <p:cNvSpPr>
            <a:spLocks noChangeShapeType="1"/>
          </p:cNvSpPr>
          <p:nvPr/>
        </p:nvSpPr>
        <p:spPr bwMode="auto">
          <a:xfrm>
            <a:off x="79248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6"/>
          <p:cNvSpPr>
            <a:spLocks noChangeShapeType="1"/>
          </p:cNvSpPr>
          <p:nvPr/>
        </p:nvSpPr>
        <p:spPr bwMode="auto">
          <a:xfrm>
            <a:off x="72390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>
            <a:off x="65532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>
            <a:off x="5867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>
            <a:off x="51816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0"/>
          <p:cNvSpPr>
            <a:spLocks noChangeShapeType="1"/>
          </p:cNvSpPr>
          <p:nvPr/>
        </p:nvSpPr>
        <p:spPr bwMode="auto">
          <a:xfrm flipH="1">
            <a:off x="47244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71"/>
          <p:cNvSpPr>
            <a:spLocks noChangeShapeType="1"/>
          </p:cNvSpPr>
          <p:nvPr/>
        </p:nvSpPr>
        <p:spPr bwMode="auto">
          <a:xfrm flipH="1">
            <a:off x="4724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72"/>
          <p:cNvSpPr>
            <a:spLocks noChangeShapeType="1"/>
          </p:cNvSpPr>
          <p:nvPr/>
        </p:nvSpPr>
        <p:spPr bwMode="auto">
          <a:xfrm flipH="1">
            <a:off x="47244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Oval 73"/>
          <p:cNvSpPr>
            <a:spLocks noChangeArrowheads="1"/>
          </p:cNvSpPr>
          <p:nvPr/>
        </p:nvSpPr>
        <p:spPr bwMode="auto">
          <a:xfrm>
            <a:off x="1919111" y="5867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Line 74"/>
          <p:cNvSpPr>
            <a:spLocks noChangeShapeType="1"/>
          </p:cNvSpPr>
          <p:nvPr/>
        </p:nvSpPr>
        <p:spPr bwMode="auto">
          <a:xfrm flipV="1">
            <a:off x="20715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Oval 75"/>
          <p:cNvSpPr>
            <a:spLocks noChangeArrowheads="1"/>
          </p:cNvSpPr>
          <p:nvPr/>
        </p:nvSpPr>
        <p:spPr bwMode="auto">
          <a:xfrm>
            <a:off x="1919111" y="5181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9"/>
          <p:cNvSpPr>
            <a:spLocks noChangeArrowheads="1"/>
          </p:cNvSpPr>
          <p:nvPr/>
        </p:nvSpPr>
        <p:spPr bwMode="auto">
          <a:xfrm>
            <a:off x="12333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80"/>
          <p:cNvSpPr>
            <a:spLocks noChangeArrowheads="1"/>
          </p:cNvSpPr>
          <p:nvPr/>
        </p:nvSpPr>
        <p:spPr bwMode="auto">
          <a:xfrm>
            <a:off x="547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8523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82"/>
          <p:cNvSpPr>
            <a:spLocks noChangeArrowheads="1"/>
          </p:cNvSpPr>
          <p:nvPr/>
        </p:nvSpPr>
        <p:spPr bwMode="auto">
          <a:xfrm>
            <a:off x="3214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83"/>
          <p:cNvSpPr>
            <a:spLocks noChangeArrowheads="1"/>
          </p:cNvSpPr>
          <p:nvPr/>
        </p:nvSpPr>
        <p:spPr bwMode="auto">
          <a:xfrm>
            <a:off x="25287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>
            <a:off x="28335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Oval 85"/>
          <p:cNvSpPr>
            <a:spLocks noChangeArrowheads="1"/>
          </p:cNvSpPr>
          <p:nvPr/>
        </p:nvSpPr>
        <p:spPr bwMode="auto">
          <a:xfrm>
            <a:off x="4052711" y="5181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86"/>
          <p:cNvSpPr>
            <a:spLocks noChangeArrowheads="1"/>
          </p:cNvSpPr>
          <p:nvPr/>
        </p:nvSpPr>
        <p:spPr bwMode="auto">
          <a:xfrm>
            <a:off x="4052711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Line 87"/>
          <p:cNvSpPr>
            <a:spLocks noChangeShapeType="1"/>
          </p:cNvSpPr>
          <p:nvPr/>
        </p:nvSpPr>
        <p:spPr bwMode="auto">
          <a:xfrm flipV="1">
            <a:off x="42051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90"/>
          <p:cNvSpPr>
            <a:spLocks/>
          </p:cNvSpPr>
          <p:nvPr/>
        </p:nvSpPr>
        <p:spPr bwMode="auto">
          <a:xfrm rot="5375455">
            <a:off x="1754997" y="2681409"/>
            <a:ext cx="685800" cy="4038600"/>
          </a:xfrm>
          <a:prstGeom prst="leftBrace">
            <a:avLst>
              <a:gd name="adj1" fmla="val 490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914400" y="40068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/>
                <a:cs typeface="Times New Roman"/>
              </a:rPr>
              <a:t>Cliques for this neighborhood</a:t>
            </a: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 rot="2439755">
            <a:off x="5807075" y="4292600"/>
            <a:ext cx="1439863" cy="1447800"/>
          </a:xfrm>
          <a:prstGeom prst="rect">
            <a:avLst/>
          </a:prstGeom>
          <a:noFill/>
          <a:ln w="34925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3810000" y="4267200"/>
            <a:ext cx="1828800" cy="45720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4800" y="381000"/>
            <a:ext cx="701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Hammersley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-Clifford Theorem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10"/>
          <p:cNvSpPr>
            <a:spLocks noChangeArrowheads="1"/>
          </p:cNvSpPr>
          <p:nvPr/>
        </p:nvSpPr>
        <p:spPr bwMode="auto">
          <a:xfrm>
            <a:off x="-2822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22" y="1371600"/>
            <a:ext cx="9144000" cy="92412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22" y="2286000"/>
            <a:ext cx="4876800" cy="973353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0" y="3429000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 </a:t>
            </a:r>
            <a:r>
              <a:rPr lang="en-US" sz="2400" b="1" dirty="0" smtClean="0">
                <a:latin typeface="Times New Roman"/>
                <a:cs typeface="Times New Roman"/>
              </a:rPr>
              <a:t>clique</a:t>
            </a:r>
            <a:r>
              <a:rPr lang="en-US" sz="2400" dirty="0" smtClean="0">
                <a:latin typeface="Times New Roman"/>
                <a:cs typeface="Times New Roman"/>
              </a:rPr>
              <a:t>: a set of pixels, each member is the neighbor of any other member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90488" y="6553200"/>
            <a:ext cx="2805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latin typeface="Times New Roman" charset="0"/>
                <a:cs typeface="Times New Roman" charset="0"/>
              </a:rPr>
              <a:t>From Slides by S. Seitz - University of Washington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410200" y="2362200"/>
            <a:ext cx="260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Gibbs distribution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434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70866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3914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7239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7056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65532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7150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019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8674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7239000" y="5181600"/>
            <a:ext cx="533400" cy="533400"/>
            <a:chOff x="1872" y="2880"/>
            <a:chExt cx="336" cy="336"/>
          </a:xfrm>
        </p:grpSpPr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64008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705600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65532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5867400" y="5181600"/>
            <a:ext cx="533400" cy="533400"/>
            <a:chOff x="1872" y="2880"/>
            <a:chExt cx="336" cy="336"/>
          </a:xfrm>
        </p:grpSpPr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7772400" y="5181600"/>
            <a:ext cx="685800" cy="685800"/>
            <a:chOff x="1776" y="2880"/>
            <a:chExt cx="432" cy="432"/>
          </a:xfrm>
        </p:grpSpPr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7772400" y="4495800"/>
            <a:ext cx="685800" cy="685800"/>
            <a:chOff x="1776" y="2880"/>
            <a:chExt cx="432" cy="432"/>
          </a:xfrm>
        </p:grpSpPr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7"/>
          <p:cNvGrpSpPr>
            <a:grpSpLocks/>
          </p:cNvGrpSpPr>
          <p:nvPr/>
        </p:nvGrpSpPr>
        <p:grpSpPr bwMode="auto">
          <a:xfrm>
            <a:off x="5029200" y="4495800"/>
            <a:ext cx="685800" cy="685800"/>
            <a:chOff x="1776" y="2880"/>
            <a:chExt cx="432" cy="432"/>
          </a:xfrm>
        </p:grpSpPr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41"/>
          <p:cNvGrpSpPr>
            <a:grpSpLocks/>
          </p:cNvGrpSpPr>
          <p:nvPr/>
        </p:nvGrpSpPr>
        <p:grpSpPr bwMode="auto">
          <a:xfrm>
            <a:off x="7772400" y="3810000"/>
            <a:ext cx="685800" cy="685800"/>
            <a:chOff x="1776" y="2880"/>
            <a:chExt cx="432" cy="432"/>
          </a:xfrm>
        </p:grpSpPr>
        <p:sp>
          <p:nvSpPr>
            <p:cNvPr id="38" name="Oval 4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>
            <a:off x="7239000" y="3810000"/>
            <a:ext cx="533400" cy="533400"/>
            <a:chOff x="1872" y="2880"/>
            <a:chExt cx="336" cy="336"/>
          </a:xfrm>
        </p:grpSpPr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64008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>
            <a:off x="67056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 flipV="1">
            <a:off x="6553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53"/>
          <p:cNvGrpSpPr>
            <a:grpSpLocks/>
          </p:cNvGrpSpPr>
          <p:nvPr/>
        </p:nvGrpSpPr>
        <p:grpSpPr bwMode="auto">
          <a:xfrm>
            <a:off x="5867400" y="3810000"/>
            <a:ext cx="533400" cy="533400"/>
            <a:chOff x="1872" y="2880"/>
            <a:chExt cx="336" cy="336"/>
          </a:xfrm>
        </p:grpSpPr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7"/>
          <p:cNvGrpSpPr>
            <a:grpSpLocks/>
          </p:cNvGrpSpPr>
          <p:nvPr/>
        </p:nvGrpSpPr>
        <p:grpSpPr bwMode="auto">
          <a:xfrm>
            <a:off x="5029200" y="3810000"/>
            <a:ext cx="685800" cy="685800"/>
            <a:chOff x="1776" y="2880"/>
            <a:chExt cx="432" cy="432"/>
          </a:xfrm>
        </p:grpSpPr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61"/>
          <p:cNvGrpSpPr>
            <a:grpSpLocks/>
          </p:cNvGrpSpPr>
          <p:nvPr/>
        </p:nvGrpSpPr>
        <p:grpSpPr bwMode="auto">
          <a:xfrm>
            <a:off x="5029200" y="5181600"/>
            <a:ext cx="685800" cy="685800"/>
            <a:chOff x="1776" y="2880"/>
            <a:chExt cx="432" cy="432"/>
          </a:xfrm>
        </p:grpSpPr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Line 65"/>
          <p:cNvSpPr>
            <a:spLocks noChangeShapeType="1"/>
          </p:cNvSpPr>
          <p:nvPr/>
        </p:nvSpPr>
        <p:spPr bwMode="auto">
          <a:xfrm>
            <a:off x="79248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6"/>
          <p:cNvSpPr>
            <a:spLocks noChangeShapeType="1"/>
          </p:cNvSpPr>
          <p:nvPr/>
        </p:nvSpPr>
        <p:spPr bwMode="auto">
          <a:xfrm>
            <a:off x="72390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>
            <a:off x="65532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>
            <a:off x="5867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>
            <a:off x="51816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0"/>
          <p:cNvSpPr>
            <a:spLocks noChangeShapeType="1"/>
          </p:cNvSpPr>
          <p:nvPr/>
        </p:nvSpPr>
        <p:spPr bwMode="auto">
          <a:xfrm flipH="1">
            <a:off x="47244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71"/>
          <p:cNvSpPr>
            <a:spLocks noChangeShapeType="1"/>
          </p:cNvSpPr>
          <p:nvPr/>
        </p:nvSpPr>
        <p:spPr bwMode="auto">
          <a:xfrm flipH="1">
            <a:off x="4724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72"/>
          <p:cNvSpPr>
            <a:spLocks noChangeShapeType="1"/>
          </p:cNvSpPr>
          <p:nvPr/>
        </p:nvSpPr>
        <p:spPr bwMode="auto">
          <a:xfrm flipH="1">
            <a:off x="47244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" name="Oval 79"/>
          <p:cNvSpPr>
            <a:spLocks noChangeArrowheads="1"/>
          </p:cNvSpPr>
          <p:nvPr/>
        </p:nvSpPr>
        <p:spPr bwMode="auto">
          <a:xfrm>
            <a:off x="12333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80"/>
          <p:cNvSpPr>
            <a:spLocks noChangeArrowheads="1"/>
          </p:cNvSpPr>
          <p:nvPr/>
        </p:nvSpPr>
        <p:spPr bwMode="auto">
          <a:xfrm>
            <a:off x="547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8523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90"/>
          <p:cNvSpPr>
            <a:spLocks/>
          </p:cNvSpPr>
          <p:nvPr/>
        </p:nvSpPr>
        <p:spPr bwMode="auto">
          <a:xfrm rot="5375455">
            <a:off x="1754997" y="2681409"/>
            <a:ext cx="685800" cy="4038600"/>
          </a:xfrm>
          <a:prstGeom prst="leftBrace">
            <a:avLst>
              <a:gd name="adj1" fmla="val 490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914400" y="40068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/>
                <a:cs typeface="Times New Roman"/>
              </a:rPr>
              <a:t>Cliques for this neighborhood</a:t>
            </a:r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3810000" y="4267200"/>
            <a:ext cx="1828800" cy="45720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4800" y="381000"/>
            <a:ext cx="7019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Hammersley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-Clifford Theorem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10"/>
          <p:cNvSpPr>
            <a:spLocks noChangeArrowheads="1"/>
          </p:cNvSpPr>
          <p:nvPr/>
        </p:nvSpPr>
        <p:spPr bwMode="auto">
          <a:xfrm>
            <a:off x="-2822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4876800" cy="973353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0" y="3429000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 </a:t>
            </a:r>
            <a:r>
              <a:rPr lang="en-US" sz="2400" b="1" dirty="0" smtClean="0">
                <a:latin typeface="Times New Roman"/>
                <a:cs typeface="Times New Roman"/>
              </a:rPr>
              <a:t>clique</a:t>
            </a:r>
            <a:r>
              <a:rPr lang="en-US" sz="2400" dirty="0" smtClean="0">
                <a:latin typeface="Times New Roman"/>
                <a:cs typeface="Times New Roman"/>
              </a:rPr>
              <a:t>: a set of pixels, each member is the neighbor of any other member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7" name="Oval 6"/>
          <p:cNvSpPr>
            <a:spLocks noChangeArrowheads="1"/>
          </p:cNvSpPr>
          <p:nvPr/>
        </p:nvSpPr>
        <p:spPr bwMode="auto">
          <a:xfrm>
            <a:off x="57150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Oval 6"/>
          <p:cNvSpPr>
            <a:spLocks noChangeArrowheads="1"/>
          </p:cNvSpPr>
          <p:nvPr/>
        </p:nvSpPr>
        <p:spPr bwMode="auto">
          <a:xfrm>
            <a:off x="57150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Oval 50"/>
          <p:cNvSpPr>
            <a:spLocks noChangeArrowheads="1"/>
          </p:cNvSpPr>
          <p:nvPr/>
        </p:nvSpPr>
        <p:spPr bwMode="auto">
          <a:xfrm>
            <a:off x="70866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Oval 6"/>
          <p:cNvSpPr>
            <a:spLocks noChangeArrowheads="1"/>
          </p:cNvSpPr>
          <p:nvPr/>
        </p:nvSpPr>
        <p:spPr bwMode="auto">
          <a:xfrm>
            <a:off x="70866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2600" y="3962400"/>
            <a:ext cx="2057400" cy="21336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10"/>
          <p:cNvSpPr>
            <a:spLocks noChangeArrowheads="1"/>
          </p:cNvSpPr>
          <p:nvPr/>
        </p:nvSpPr>
        <p:spPr bwMode="auto">
          <a:xfrm>
            <a:off x="2362200" y="5867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Line 12"/>
          <p:cNvSpPr>
            <a:spLocks noChangeShapeType="1"/>
          </p:cNvSpPr>
          <p:nvPr/>
        </p:nvSpPr>
        <p:spPr bwMode="auto">
          <a:xfrm flipV="1">
            <a:off x="25146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Oval 14"/>
          <p:cNvSpPr>
            <a:spLocks noChangeArrowheads="1"/>
          </p:cNvSpPr>
          <p:nvPr/>
        </p:nvSpPr>
        <p:spPr bwMode="auto">
          <a:xfrm>
            <a:off x="1676400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" name="Line 15"/>
          <p:cNvSpPr>
            <a:spLocks noChangeShapeType="1"/>
          </p:cNvSpPr>
          <p:nvPr/>
        </p:nvSpPr>
        <p:spPr bwMode="auto">
          <a:xfrm>
            <a:off x="1981200" y="601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Oval 50"/>
          <p:cNvSpPr>
            <a:spLocks noChangeArrowheads="1"/>
          </p:cNvSpPr>
          <p:nvPr/>
        </p:nvSpPr>
        <p:spPr bwMode="auto">
          <a:xfrm>
            <a:off x="2362200" y="5181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Oval 6"/>
          <p:cNvSpPr>
            <a:spLocks noChangeArrowheads="1"/>
          </p:cNvSpPr>
          <p:nvPr/>
        </p:nvSpPr>
        <p:spPr bwMode="auto">
          <a:xfrm>
            <a:off x="3733800" y="5181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Oval 10"/>
          <p:cNvSpPr>
            <a:spLocks noChangeArrowheads="1"/>
          </p:cNvSpPr>
          <p:nvPr/>
        </p:nvSpPr>
        <p:spPr bwMode="auto">
          <a:xfrm>
            <a:off x="3048000" y="5181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Line 11"/>
          <p:cNvSpPr>
            <a:spLocks noChangeShapeType="1"/>
          </p:cNvSpPr>
          <p:nvPr/>
        </p:nvSpPr>
        <p:spPr bwMode="auto">
          <a:xfrm>
            <a:off x="3352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" name="Oval 22"/>
          <p:cNvSpPr>
            <a:spLocks noChangeArrowheads="1"/>
          </p:cNvSpPr>
          <p:nvPr/>
        </p:nvSpPr>
        <p:spPr bwMode="auto">
          <a:xfrm>
            <a:off x="3048000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Line 23"/>
          <p:cNvSpPr>
            <a:spLocks noChangeShapeType="1"/>
          </p:cNvSpPr>
          <p:nvPr/>
        </p:nvSpPr>
        <p:spPr bwMode="auto">
          <a:xfrm>
            <a:off x="3352800" y="601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7" name="Line 24"/>
          <p:cNvSpPr>
            <a:spLocks noChangeShapeType="1"/>
          </p:cNvSpPr>
          <p:nvPr/>
        </p:nvSpPr>
        <p:spPr bwMode="auto">
          <a:xfrm flipV="1">
            <a:off x="32004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9" name="Line 67"/>
          <p:cNvSpPr>
            <a:spLocks noChangeShapeType="1"/>
          </p:cNvSpPr>
          <p:nvPr/>
        </p:nvSpPr>
        <p:spPr bwMode="auto">
          <a:xfrm>
            <a:off x="3886200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0" name="Oval 50"/>
          <p:cNvSpPr>
            <a:spLocks noChangeArrowheads="1"/>
          </p:cNvSpPr>
          <p:nvPr/>
        </p:nvSpPr>
        <p:spPr bwMode="auto">
          <a:xfrm>
            <a:off x="3733800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04800" y="6400800"/>
            <a:ext cx="8588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……</a:t>
            </a:r>
            <a:r>
              <a:rPr lang="en-US" sz="2400" dirty="0" err="1" smtClean="0"/>
              <a:t>etc</a:t>
            </a:r>
            <a:r>
              <a:rPr lang="en-US" dirty="0" smtClean="0"/>
              <a:t>, note: the black lines are for illustrating 2D grids, they are not edges in the graph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5638800" y="1676400"/>
            <a:ext cx="2605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Gibbs distribution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1154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70866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73914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72390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67056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V="1">
            <a:off x="65532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5715000" y="4876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6019800" y="5029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5867400" y="449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7086600" y="5181600"/>
            <a:ext cx="685800" cy="685800"/>
            <a:chOff x="1776" y="2880"/>
            <a:chExt cx="432" cy="432"/>
          </a:xfrm>
        </p:grpSpPr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Oval 22"/>
          <p:cNvSpPr>
            <a:spLocks noChangeArrowheads="1"/>
          </p:cNvSpPr>
          <p:nvPr/>
        </p:nvSpPr>
        <p:spPr bwMode="auto">
          <a:xfrm>
            <a:off x="6400800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Line 23"/>
          <p:cNvSpPr>
            <a:spLocks noChangeShapeType="1"/>
          </p:cNvSpPr>
          <p:nvPr/>
        </p:nvSpPr>
        <p:spPr bwMode="auto">
          <a:xfrm>
            <a:off x="6705600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V="1">
            <a:off x="6553200" y="5181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5715000" y="5181600"/>
            <a:ext cx="685800" cy="685800"/>
            <a:chOff x="1776" y="2880"/>
            <a:chExt cx="432" cy="432"/>
          </a:xfrm>
        </p:grpSpPr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Line 2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9"/>
          <p:cNvGrpSpPr>
            <a:grpSpLocks/>
          </p:cNvGrpSpPr>
          <p:nvPr/>
        </p:nvGrpSpPr>
        <p:grpSpPr bwMode="auto">
          <a:xfrm>
            <a:off x="7772400" y="5181600"/>
            <a:ext cx="685800" cy="685800"/>
            <a:chOff x="1776" y="2880"/>
            <a:chExt cx="432" cy="432"/>
          </a:xfrm>
        </p:grpSpPr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Line 31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2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33"/>
          <p:cNvGrpSpPr>
            <a:grpSpLocks/>
          </p:cNvGrpSpPr>
          <p:nvPr/>
        </p:nvGrpSpPr>
        <p:grpSpPr bwMode="auto">
          <a:xfrm>
            <a:off x="7772400" y="4495800"/>
            <a:ext cx="685800" cy="685800"/>
            <a:chOff x="1776" y="2880"/>
            <a:chExt cx="432" cy="432"/>
          </a:xfrm>
        </p:grpSpPr>
        <p:sp>
          <p:nvSpPr>
            <p:cNvPr id="30" name="Oval 3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Line 3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7"/>
          <p:cNvGrpSpPr>
            <a:grpSpLocks/>
          </p:cNvGrpSpPr>
          <p:nvPr/>
        </p:nvGrpSpPr>
        <p:grpSpPr bwMode="auto">
          <a:xfrm>
            <a:off x="5029200" y="4495800"/>
            <a:ext cx="685800" cy="685800"/>
            <a:chOff x="1776" y="2880"/>
            <a:chExt cx="432" cy="432"/>
          </a:xfrm>
        </p:grpSpPr>
        <p:sp>
          <p:nvSpPr>
            <p:cNvPr id="34" name="Oval 3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Line 3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4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41"/>
          <p:cNvGrpSpPr>
            <a:grpSpLocks/>
          </p:cNvGrpSpPr>
          <p:nvPr/>
        </p:nvGrpSpPr>
        <p:grpSpPr bwMode="auto">
          <a:xfrm>
            <a:off x="7772400" y="3810000"/>
            <a:ext cx="685800" cy="685800"/>
            <a:chOff x="1776" y="2880"/>
            <a:chExt cx="432" cy="432"/>
          </a:xfrm>
        </p:grpSpPr>
        <p:sp>
          <p:nvSpPr>
            <p:cNvPr id="38" name="Oval 4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Line 4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Group 45"/>
          <p:cNvGrpSpPr>
            <a:grpSpLocks/>
          </p:cNvGrpSpPr>
          <p:nvPr/>
        </p:nvGrpSpPr>
        <p:grpSpPr bwMode="auto">
          <a:xfrm>
            <a:off x="7086600" y="3810000"/>
            <a:ext cx="685800" cy="685800"/>
            <a:chOff x="1776" y="2880"/>
            <a:chExt cx="432" cy="432"/>
          </a:xfrm>
        </p:grpSpPr>
        <p:sp>
          <p:nvSpPr>
            <p:cNvPr id="42" name="Oval 4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Line 4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Oval 50"/>
          <p:cNvSpPr>
            <a:spLocks noChangeArrowheads="1"/>
          </p:cNvSpPr>
          <p:nvPr/>
        </p:nvSpPr>
        <p:spPr bwMode="auto">
          <a:xfrm>
            <a:off x="6400800" y="4191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Line 51"/>
          <p:cNvSpPr>
            <a:spLocks noChangeShapeType="1"/>
          </p:cNvSpPr>
          <p:nvPr/>
        </p:nvSpPr>
        <p:spPr bwMode="auto">
          <a:xfrm>
            <a:off x="6705600" y="4343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52"/>
          <p:cNvSpPr>
            <a:spLocks noChangeShapeType="1"/>
          </p:cNvSpPr>
          <p:nvPr/>
        </p:nvSpPr>
        <p:spPr bwMode="auto">
          <a:xfrm flipV="1">
            <a:off x="6553200" y="3810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8" name="Group 53"/>
          <p:cNvGrpSpPr>
            <a:grpSpLocks/>
          </p:cNvGrpSpPr>
          <p:nvPr/>
        </p:nvGrpSpPr>
        <p:grpSpPr bwMode="auto">
          <a:xfrm>
            <a:off x="5715000" y="3810000"/>
            <a:ext cx="685800" cy="685800"/>
            <a:chOff x="1776" y="2880"/>
            <a:chExt cx="432" cy="432"/>
          </a:xfrm>
        </p:grpSpPr>
        <p:sp>
          <p:nvSpPr>
            <p:cNvPr id="49" name="Oval 5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Line 5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7"/>
          <p:cNvGrpSpPr>
            <a:grpSpLocks/>
          </p:cNvGrpSpPr>
          <p:nvPr/>
        </p:nvGrpSpPr>
        <p:grpSpPr bwMode="auto">
          <a:xfrm>
            <a:off x="5029200" y="3810000"/>
            <a:ext cx="685800" cy="685800"/>
            <a:chOff x="1776" y="2880"/>
            <a:chExt cx="432" cy="432"/>
          </a:xfrm>
        </p:grpSpPr>
        <p:sp>
          <p:nvSpPr>
            <p:cNvPr id="53" name="Oval 5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5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6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61"/>
          <p:cNvGrpSpPr>
            <a:grpSpLocks/>
          </p:cNvGrpSpPr>
          <p:nvPr/>
        </p:nvGrpSpPr>
        <p:grpSpPr bwMode="auto">
          <a:xfrm>
            <a:off x="5029200" y="5181600"/>
            <a:ext cx="685800" cy="685800"/>
            <a:chOff x="1776" y="2880"/>
            <a:chExt cx="432" cy="432"/>
          </a:xfrm>
        </p:grpSpPr>
        <p:sp>
          <p:nvSpPr>
            <p:cNvPr id="57" name="Oval 6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Line 6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Line 65"/>
          <p:cNvSpPr>
            <a:spLocks noChangeShapeType="1"/>
          </p:cNvSpPr>
          <p:nvPr/>
        </p:nvSpPr>
        <p:spPr bwMode="auto">
          <a:xfrm>
            <a:off x="79248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Line 66"/>
          <p:cNvSpPr>
            <a:spLocks noChangeShapeType="1"/>
          </p:cNvSpPr>
          <p:nvPr/>
        </p:nvSpPr>
        <p:spPr bwMode="auto">
          <a:xfrm>
            <a:off x="72390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>
            <a:off x="65532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>
            <a:off x="58674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69"/>
          <p:cNvSpPr>
            <a:spLocks noChangeShapeType="1"/>
          </p:cNvSpPr>
          <p:nvPr/>
        </p:nvSpPr>
        <p:spPr bwMode="auto">
          <a:xfrm>
            <a:off x="5181600" y="586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70"/>
          <p:cNvSpPr>
            <a:spLocks noChangeShapeType="1"/>
          </p:cNvSpPr>
          <p:nvPr/>
        </p:nvSpPr>
        <p:spPr bwMode="auto">
          <a:xfrm flipH="1">
            <a:off x="4724400" y="5715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71"/>
          <p:cNvSpPr>
            <a:spLocks noChangeShapeType="1"/>
          </p:cNvSpPr>
          <p:nvPr/>
        </p:nvSpPr>
        <p:spPr bwMode="auto">
          <a:xfrm flipH="1">
            <a:off x="4724400" y="5029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72"/>
          <p:cNvSpPr>
            <a:spLocks noChangeShapeType="1"/>
          </p:cNvSpPr>
          <p:nvPr/>
        </p:nvSpPr>
        <p:spPr bwMode="auto">
          <a:xfrm flipH="1">
            <a:off x="4724400" y="4343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Oval 73"/>
          <p:cNvSpPr>
            <a:spLocks noChangeArrowheads="1"/>
          </p:cNvSpPr>
          <p:nvPr/>
        </p:nvSpPr>
        <p:spPr bwMode="auto">
          <a:xfrm>
            <a:off x="1919111" y="58674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Line 74"/>
          <p:cNvSpPr>
            <a:spLocks noChangeShapeType="1"/>
          </p:cNvSpPr>
          <p:nvPr/>
        </p:nvSpPr>
        <p:spPr bwMode="auto">
          <a:xfrm flipV="1">
            <a:off x="20715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Oval 75"/>
          <p:cNvSpPr>
            <a:spLocks noChangeArrowheads="1"/>
          </p:cNvSpPr>
          <p:nvPr/>
        </p:nvSpPr>
        <p:spPr bwMode="auto">
          <a:xfrm>
            <a:off x="1919111" y="5181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Oval 79"/>
          <p:cNvSpPr>
            <a:spLocks noChangeArrowheads="1"/>
          </p:cNvSpPr>
          <p:nvPr/>
        </p:nvSpPr>
        <p:spPr bwMode="auto">
          <a:xfrm>
            <a:off x="12333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Oval 80"/>
          <p:cNvSpPr>
            <a:spLocks noChangeArrowheads="1"/>
          </p:cNvSpPr>
          <p:nvPr/>
        </p:nvSpPr>
        <p:spPr bwMode="auto">
          <a:xfrm>
            <a:off x="547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Line 81"/>
          <p:cNvSpPr>
            <a:spLocks noChangeShapeType="1"/>
          </p:cNvSpPr>
          <p:nvPr/>
        </p:nvSpPr>
        <p:spPr bwMode="auto">
          <a:xfrm>
            <a:off x="8523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82"/>
          <p:cNvSpPr>
            <a:spLocks noChangeArrowheads="1"/>
          </p:cNvSpPr>
          <p:nvPr/>
        </p:nvSpPr>
        <p:spPr bwMode="auto">
          <a:xfrm>
            <a:off x="3214511" y="5562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83"/>
          <p:cNvSpPr>
            <a:spLocks noChangeArrowheads="1"/>
          </p:cNvSpPr>
          <p:nvPr/>
        </p:nvSpPr>
        <p:spPr bwMode="auto">
          <a:xfrm>
            <a:off x="2528711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Line 84"/>
          <p:cNvSpPr>
            <a:spLocks noChangeShapeType="1"/>
          </p:cNvSpPr>
          <p:nvPr/>
        </p:nvSpPr>
        <p:spPr bwMode="auto">
          <a:xfrm>
            <a:off x="2833511" y="5715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7" name="Oval 85"/>
          <p:cNvSpPr>
            <a:spLocks noChangeArrowheads="1"/>
          </p:cNvSpPr>
          <p:nvPr/>
        </p:nvSpPr>
        <p:spPr bwMode="auto">
          <a:xfrm>
            <a:off x="4052711" y="5181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Oval 86"/>
          <p:cNvSpPr>
            <a:spLocks noChangeArrowheads="1"/>
          </p:cNvSpPr>
          <p:nvPr/>
        </p:nvSpPr>
        <p:spPr bwMode="auto">
          <a:xfrm>
            <a:off x="4052711" y="58674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Line 87"/>
          <p:cNvSpPr>
            <a:spLocks noChangeShapeType="1"/>
          </p:cNvSpPr>
          <p:nvPr/>
        </p:nvSpPr>
        <p:spPr bwMode="auto">
          <a:xfrm flipV="1">
            <a:off x="4205111" y="5486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" name="AutoShape 90"/>
          <p:cNvSpPr>
            <a:spLocks/>
          </p:cNvSpPr>
          <p:nvPr/>
        </p:nvSpPr>
        <p:spPr bwMode="auto">
          <a:xfrm rot="5375455">
            <a:off x="1754997" y="2681409"/>
            <a:ext cx="685800" cy="4038600"/>
          </a:xfrm>
          <a:prstGeom prst="leftBrace">
            <a:avLst>
              <a:gd name="adj1" fmla="val 4907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 Box 83"/>
          <p:cNvSpPr txBox="1">
            <a:spLocks noChangeArrowheads="1"/>
          </p:cNvSpPr>
          <p:nvPr/>
        </p:nvSpPr>
        <p:spPr bwMode="auto">
          <a:xfrm>
            <a:off x="914400" y="4006850"/>
            <a:ext cx="3048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Times New Roman"/>
                <a:cs typeface="Times New Roman"/>
              </a:rPr>
              <a:t>Cliques for this neighborhood</a:t>
            </a:r>
          </a:p>
        </p:txBody>
      </p:sp>
      <p:sp>
        <p:nvSpPr>
          <p:cNvPr id="82" name="Rectangle 84"/>
          <p:cNvSpPr>
            <a:spLocks noChangeArrowheads="1"/>
          </p:cNvSpPr>
          <p:nvPr/>
        </p:nvSpPr>
        <p:spPr bwMode="auto">
          <a:xfrm rot="2439755">
            <a:off x="5807075" y="4292600"/>
            <a:ext cx="1439863" cy="1447800"/>
          </a:xfrm>
          <a:prstGeom prst="rect">
            <a:avLst/>
          </a:prstGeom>
          <a:noFill/>
          <a:ln w="34925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" name="Line 85"/>
          <p:cNvSpPr>
            <a:spLocks noChangeShapeType="1"/>
          </p:cNvSpPr>
          <p:nvPr/>
        </p:nvSpPr>
        <p:spPr bwMode="auto">
          <a:xfrm>
            <a:off x="3810000" y="4267200"/>
            <a:ext cx="1828800" cy="45720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304800" y="381000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Ising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model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Oval 10"/>
          <p:cNvSpPr>
            <a:spLocks noChangeArrowheads="1"/>
          </p:cNvSpPr>
          <p:nvPr/>
        </p:nvSpPr>
        <p:spPr bwMode="auto">
          <a:xfrm>
            <a:off x="-2822" y="55626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103168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6" y="2057400"/>
            <a:ext cx="5910938" cy="99059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3200400"/>
            <a:ext cx="2679700" cy="42077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362200"/>
            <a:ext cx="1295400" cy="335173"/>
          </a:xfrm>
          <a:prstGeom prst="rect">
            <a:avLst/>
          </a:prstGeom>
        </p:spPr>
      </p:pic>
      <p:sp>
        <p:nvSpPr>
          <p:cNvPr id="92" name="Text Box 9"/>
          <p:cNvSpPr txBox="1">
            <a:spLocks noChangeArrowheads="1"/>
          </p:cNvSpPr>
          <p:nvPr/>
        </p:nvSpPr>
        <p:spPr bwMode="auto">
          <a:xfrm>
            <a:off x="90488" y="6553200"/>
            <a:ext cx="28051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000">
                <a:latin typeface="Times New Roman" charset="0"/>
                <a:cs typeface="Times New Roman" charset="0"/>
              </a:rPr>
              <a:t>From Slides by S. Seitz -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930615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609600"/>
            <a:ext cx="6468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Sampling from MRF Models</a:t>
            </a:r>
            <a:endParaRPr lang="en-US" sz="4000" b="1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76400"/>
            <a:ext cx="4876800" cy="973353"/>
          </a:xfrm>
          <a:prstGeom prst="rect">
            <a:avLst/>
          </a:prstGeom>
        </p:spPr>
      </p:pic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7543800" y="5257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848600" y="541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76962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858000" y="5257800"/>
            <a:ext cx="304800" cy="3048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7162800" y="541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70104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14"/>
          <p:cNvSpPr>
            <a:spLocks noChangeArrowheads="1"/>
          </p:cNvSpPr>
          <p:nvPr/>
        </p:nvSpPr>
        <p:spPr bwMode="auto">
          <a:xfrm>
            <a:off x="6172200" y="52578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6477000" y="541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6324600" y="4876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7543800" y="5562600"/>
            <a:ext cx="685800" cy="685800"/>
            <a:chOff x="1776" y="2880"/>
            <a:chExt cx="432" cy="432"/>
          </a:xfrm>
        </p:grpSpPr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6858000" y="59436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7162800" y="6096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V="1">
            <a:off x="70104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5"/>
          <p:cNvGrpSpPr>
            <a:grpSpLocks/>
          </p:cNvGrpSpPr>
          <p:nvPr/>
        </p:nvGrpSpPr>
        <p:grpSpPr bwMode="auto">
          <a:xfrm>
            <a:off x="6172200" y="5562600"/>
            <a:ext cx="685800" cy="685800"/>
            <a:chOff x="1776" y="2880"/>
            <a:chExt cx="432" cy="432"/>
          </a:xfrm>
        </p:grpSpPr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9"/>
          <p:cNvGrpSpPr>
            <a:grpSpLocks/>
          </p:cNvGrpSpPr>
          <p:nvPr/>
        </p:nvGrpSpPr>
        <p:grpSpPr bwMode="auto">
          <a:xfrm>
            <a:off x="8229600" y="5562600"/>
            <a:ext cx="685800" cy="685800"/>
            <a:chOff x="1776" y="2880"/>
            <a:chExt cx="432" cy="432"/>
          </a:xfrm>
        </p:grpSpPr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3"/>
          <p:cNvGrpSpPr>
            <a:grpSpLocks/>
          </p:cNvGrpSpPr>
          <p:nvPr/>
        </p:nvGrpSpPr>
        <p:grpSpPr bwMode="auto">
          <a:xfrm>
            <a:off x="8229600" y="4876800"/>
            <a:ext cx="685800" cy="685800"/>
            <a:chOff x="1776" y="2880"/>
            <a:chExt cx="432" cy="432"/>
          </a:xfrm>
        </p:grpSpPr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Line 3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7"/>
          <p:cNvGrpSpPr>
            <a:grpSpLocks/>
          </p:cNvGrpSpPr>
          <p:nvPr/>
        </p:nvGrpSpPr>
        <p:grpSpPr bwMode="auto">
          <a:xfrm>
            <a:off x="5486400" y="4876800"/>
            <a:ext cx="685800" cy="685800"/>
            <a:chOff x="1776" y="2880"/>
            <a:chExt cx="432" cy="432"/>
          </a:xfrm>
        </p:grpSpPr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Line 3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4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41"/>
          <p:cNvGrpSpPr>
            <a:grpSpLocks/>
          </p:cNvGrpSpPr>
          <p:nvPr/>
        </p:nvGrpSpPr>
        <p:grpSpPr bwMode="auto">
          <a:xfrm>
            <a:off x="8229600" y="4191000"/>
            <a:ext cx="685800" cy="685800"/>
            <a:chOff x="1776" y="2880"/>
            <a:chExt cx="432" cy="432"/>
          </a:xfrm>
        </p:grpSpPr>
        <p:sp>
          <p:nvSpPr>
            <p:cNvPr id="39" name="Oval 4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4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5"/>
          <p:cNvGrpSpPr>
            <a:grpSpLocks/>
          </p:cNvGrpSpPr>
          <p:nvPr/>
        </p:nvGrpSpPr>
        <p:grpSpPr bwMode="auto">
          <a:xfrm>
            <a:off x="7543800" y="4191000"/>
            <a:ext cx="685800" cy="685800"/>
            <a:chOff x="1776" y="2880"/>
            <a:chExt cx="432" cy="432"/>
          </a:xfrm>
        </p:grpSpPr>
        <p:sp>
          <p:nvSpPr>
            <p:cNvPr id="43" name="Oval 46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Line 47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8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Oval 50"/>
          <p:cNvSpPr>
            <a:spLocks noChangeArrowheads="1"/>
          </p:cNvSpPr>
          <p:nvPr/>
        </p:nvSpPr>
        <p:spPr bwMode="auto">
          <a:xfrm>
            <a:off x="6858000" y="4572000"/>
            <a:ext cx="304800" cy="304800"/>
          </a:xfrm>
          <a:prstGeom prst="ellipse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Line 51"/>
          <p:cNvSpPr>
            <a:spLocks noChangeShapeType="1"/>
          </p:cNvSpPr>
          <p:nvPr/>
        </p:nvSpPr>
        <p:spPr bwMode="auto">
          <a:xfrm>
            <a:off x="7162800" y="4724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52"/>
          <p:cNvSpPr>
            <a:spLocks noChangeShapeType="1"/>
          </p:cNvSpPr>
          <p:nvPr/>
        </p:nvSpPr>
        <p:spPr bwMode="auto">
          <a:xfrm flipV="1">
            <a:off x="7010400" y="4191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9" name="Group 53"/>
          <p:cNvGrpSpPr>
            <a:grpSpLocks/>
          </p:cNvGrpSpPr>
          <p:nvPr/>
        </p:nvGrpSpPr>
        <p:grpSpPr bwMode="auto">
          <a:xfrm>
            <a:off x="6172200" y="4191000"/>
            <a:ext cx="685800" cy="685800"/>
            <a:chOff x="1776" y="2880"/>
            <a:chExt cx="432" cy="432"/>
          </a:xfrm>
        </p:grpSpPr>
        <p:sp>
          <p:nvSpPr>
            <p:cNvPr id="50" name="Oval 54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Line 55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6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" name="Group 57"/>
          <p:cNvGrpSpPr>
            <a:grpSpLocks/>
          </p:cNvGrpSpPr>
          <p:nvPr/>
        </p:nvGrpSpPr>
        <p:grpSpPr bwMode="auto">
          <a:xfrm>
            <a:off x="5486400" y="4191000"/>
            <a:ext cx="685800" cy="685800"/>
            <a:chOff x="1776" y="2880"/>
            <a:chExt cx="432" cy="432"/>
          </a:xfrm>
        </p:grpSpPr>
        <p:sp>
          <p:nvSpPr>
            <p:cNvPr id="54" name="Oval 58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Line 59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60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61"/>
          <p:cNvGrpSpPr>
            <a:grpSpLocks/>
          </p:cNvGrpSpPr>
          <p:nvPr/>
        </p:nvGrpSpPr>
        <p:grpSpPr bwMode="auto">
          <a:xfrm>
            <a:off x="5486400" y="5562600"/>
            <a:ext cx="685800" cy="685800"/>
            <a:chOff x="1776" y="2880"/>
            <a:chExt cx="432" cy="432"/>
          </a:xfrm>
        </p:grpSpPr>
        <p:sp>
          <p:nvSpPr>
            <p:cNvPr id="58" name="Oval 62"/>
            <p:cNvSpPr>
              <a:spLocks noChangeArrowheads="1"/>
            </p:cNvSpPr>
            <p:nvPr/>
          </p:nvSpPr>
          <p:spPr bwMode="auto">
            <a:xfrm>
              <a:off x="1776" y="3120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Line 63"/>
            <p:cNvSpPr>
              <a:spLocks noChangeShapeType="1"/>
            </p:cNvSpPr>
            <p:nvPr/>
          </p:nvSpPr>
          <p:spPr bwMode="auto">
            <a:xfrm>
              <a:off x="1968" y="3216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4"/>
            <p:cNvSpPr>
              <a:spLocks noChangeShapeType="1"/>
            </p:cNvSpPr>
            <p:nvPr/>
          </p:nvSpPr>
          <p:spPr bwMode="auto">
            <a:xfrm flipV="1">
              <a:off x="1872" y="28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Line 65"/>
          <p:cNvSpPr>
            <a:spLocks noChangeShapeType="1"/>
          </p:cNvSpPr>
          <p:nvPr/>
        </p:nvSpPr>
        <p:spPr bwMode="auto">
          <a:xfrm>
            <a:off x="8382000" y="624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Line 66"/>
          <p:cNvSpPr>
            <a:spLocks noChangeShapeType="1"/>
          </p:cNvSpPr>
          <p:nvPr/>
        </p:nvSpPr>
        <p:spPr bwMode="auto">
          <a:xfrm>
            <a:off x="7696200" y="624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" name="Line 67"/>
          <p:cNvSpPr>
            <a:spLocks noChangeShapeType="1"/>
          </p:cNvSpPr>
          <p:nvPr/>
        </p:nvSpPr>
        <p:spPr bwMode="auto">
          <a:xfrm>
            <a:off x="7010400" y="624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Line 68"/>
          <p:cNvSpPr>
            <a:spLocks noChangeShapeType="1"/>
          </p:cNvSpPr>
          <p:nvPr/>
        </p:nvSpPr>
        <p:spPr bwMode="auto">
          <a:xfrm>
            <a:off x="6324600" y="624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Line 69"/>
          <p:cNvSpPr>
            <a:spLocks noChangeShapeType="1"/>
          </p:cNvSpPr>
          <p:nvPr/>
        </p:nvSpPr>
        <p:spPr bwMode="auto">
          <a:xfrm>
            <a:off x="5638800" y="6248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6" name="Line 70"/>
          <p:cNvSpPr>
            <a:spLocks noChangeShapeType="1"/>
          </p:cNvSpPr>
          <p:nvPr/>
        </p:nvSpPr>
        <p:spPr bwMode="auto">
          <a:xfrm flipH="1">
            <a:off x="5181600" y="609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71"/>
          <p:cNvSpPr>
            <a:spLocks noChangeShapeType="1"/>
          </p:cNvSpPr>
          <p:nvPr/>
        </p:nvSpPr>
        <p:spPr bwMode="auto">
          <a:xfrm flipH="1">
            <a:off x="5181600" y="5410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Line 72"/>
          <p:cNvSpPr>
            <a:spLocks noChangeShapeType="1"/>
          </p:cNvSpPr>
          <p:nvPr/>
        </p:nvSpPr>
        <p:spPr bwMode="auto">
          <a:xfrm flipH="1">
            <a:off x="5181600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" name="Rectangle 84"/>
          <p:cNvSpPr>
            <a:spLocks noChangeArrowheads="1"/>
          </p:cNvSpPr>
          <p:nvPr/>
        </p:nvSpPr>
        <p:spPr bwMode="auto">
          <a:xfrm rot="2439755">
            <a:off x="6264275" y="4673600"/>
            <a:ext cx="1439863" cy="1447800"/>
          </a:xfrm>
          <a:prstGeom prst="rect">
            <a:avLst/>
          </a:prstGeom>
          <a:noFill/>
          <a:ln w="34925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381000" y="2819400"/>
            <a:ext cx="7698216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Markov Chain Monte Carlo (MCMC)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Gibbs sampler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Geman</a:t>
            </a:r>
            <a:r>
              <a:rPr lang="en-US" sz="2400" dirty="0" smtClean="0">
                <a:latin typeface="Times New Roman"/>
                <a:cs typeface="Times New Roman"/>
              </a:rPr>
              <a:t> &amp; </a:t>
            </a:r>
            <a:r>
              <a:rPr lang="en-US" sz="2400" dirty="0" err="1" smtClean="0">
                <a:latin typeface="Times New Roman"/>
                <a:cs typeface="Times New Roman"/>
              </a:rPr>
              <a:t>Geman</a:t>
            </a:r>
            <a:r>
              <a:rPr lang="en-US" sz="2400" dirty="0" smtClean="0">
                <a:latin typeface="Times New Roman"/>
                <a:cs typeface="Times New Roman"/>
              </a:rPr>
              <a:t> 84)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Metropolis algorithm </a:t>
            </a:r>
            <a:r>
              <a:rPr lang="en-US" sz="2400" dirty="0" smtClean="0">
                <a:latin typeface="Times New Roman"/>
                <a:cs typeface="Times New Roman"/>
              </a:rPr>
              <a:t>(Metropolis et al. 53)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latin typeface="Times New Roman"/>
                <a:cs typeface="Times New Roman"/>
              </a:rPr>
              <a:t>Swedeson</a:t>
            </a:r>
            <a:r>
              <a:rPr lang="en-US" sz="2400" b="1" dirty="0" smtClean="0">
                <a:latin typeface="Times New Roman"/>
                <a:cs typeface="Times New Roman"/>
              </a:rPr>
              <a:t> &amp; Wang </a:t>
            </a:r>
            <a:r>
              <a:rPr lang="en-US" sz="2400" dirty="0" smtClean="0">
                <a:latin typeface="Times New Roman"/>
                <a:cs typeface="Times New Roman"/>
              </a:rPr>
              <a:t>(87)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err="1" smtClean="0">
                <a:latin typeface="Times New Roman"/>
                <a:cs typeface="Times New Roman"/>
              </a:rPr>
              <a:t>Langvine</a:t>
            </a:r>
            <a:r>
              <a:rPr lang="en-US" sz="2400" b="1" dirty="0" smtClean="0">
                <a:latin typeface="Times New Roman"/>
                <a:cs typeface="Times New Roman"/>
              </a:rPr>
              <a:t> dynamics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Times New Roman"/>
                <a:cs typeface="Times New Roman"/>
              </a:rPr>
              <a:t>Hybrid (Hamiltonian) Monte Carlo</a:t>
            </a:r>
            <a:endParaRPr lang="en-US" sz="24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456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2603912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04800"/>
            <a:ext cx="6180235" cy="624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4773850"/>
            <a:ext cx="3185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Need more sophisticated model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i.e. clique functions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7561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74" y="664258"/>
            <a:ext cx="898802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latin typeface="Times New Roman"/>
                <a:cs typeface="Times New Roman"/>
              </a:rPr>
              <a:t>Outline</a:t>
            </a:r>
          </a:p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Theme 1: Wavelets and sparse representation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Theme 2: Markov random fields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Our work: Inducing wavelets into random fields</a:t>
            </a:r>
          </a:p>
        </p:txBody>
      </p:sp>
    </p:spTree>
    <p:extLst>
      <p:ext uri="{BB962C8B-B14F-4D97-AF65-F5344CB8AC3E}">
        <p14:creationId xmlns:p14="http://schemas.microsoft.com/office/powerpoint/2010/main" val="10907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0400" y="1828800"/>
            <a:ext cx="990600" cy="817131"/>
          </a:xfrm>
          <a:prstGeom prst="rect">
            <a:avLst/>
          </a:prstGeom>
          <a:noFill/>
        </p:spPr>
      </p:pic>
      <p:pic>
        <p:nvPicPr>
          <p:cNvPr id="5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828800"/>
            <a:ext cx="914400" cy="831273"/>
          </a:xfrm>
          <a:prstGeom prst="rect">
            <a:avLst/>
          </a:prstGeom>
          <a:noFill/>
        </p:spPr>
      </p:pic>
      <p:pic>
        <p:nvPicPr>
          <p:cNvPr id="6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828800"/>
            <a:ext cx="1011223" cy="838200"/>
          </a:xfrm>
          <a:prstGeom prst="rect">
            <a:avLst/>
          </a:prstGeom>
          <a:noFill/>
        </p:spPr>
      </p:pic>
      <p:pic>
        <p:nvPicPr>
          <p:cNvPr id="7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1828800"/>
            <a:ext cx="1066800" cy="838752"/>
          </a:xfrm>
          <a:prstGeom prst="rect">
            <a:avLst/>
          </a:prstGeom>
          <a:noFill/>
        </p:spPr>
      </p:pic>
      <p:pic>
        <p:nvPicPr>
          <p:cNvPr id="8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828800"/>
            <a:ext cx="914400" cy="856695"/>
          </a:xfrm>
          <a:prstGeom prst="rect">
            <a:avLst/>
          </a:prstGeom>
          <a:noFill/>
        </p:spPr>
      </p:pic>
      <p:pic>
        <p:nvPicPr>
          <p:cNvPr id="9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1828800"/>
            <a:ext cx="1016540" cy="838200"/>
          </a:xfrm>
          <a:prstGeom prst="rect">
            <a:avLst/>
          </a:prstGeom>
          <a:noFill/>
        </p:spPr>
      </p:pic>
      <p:pic>
        <p:nvPicPr>
          <p:cNvPr id="10" name="Picture 15" descr="C:\Users\user\Desktop\Image\cat\cat1004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10400" y="2895600"/>
            <a:ext cx="990600" cy="990600"/>
          </a:xfrm>
          <a:prstGeom prst="rect">
            <a:avLst/>
          </a:prstGeom>
          <a:noFill/>
        </p:spPr>
      </p:pic>
      <p:pic>
        <p:nvPicPr>
          <p:cNvPr id="11" name="Picture 16" descr="C:\Users\user\Desktop\Image\cat\cat1013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24399" y="2895599"/>
            <a:ext cx="990600" cy="990600"/>
          </a:xfrm>
          <a:prstGeom prst="rect">
            <a:avLst/>
          </a:prstGeom>
          <a:noFill/>
        </p:spPr>
      </p:pic>
      <p:pic>
        <p:nvPicPr>
          <p:cNvPr id="12" name="Picture 17" descr="C:\Users\user\Desktop\Image\cat\cat1020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10399" y="3962399"/>
            <a:ext cx="990599" cy="988039"/>
          </a:xfrm>
          <a:prstGeom prst="rect">
            <a:avLst/>
          </a:prstGeom>
          <a:noFill/>
        </p:spPr>
      </p:pic>
      <p:pic>
        <p:nvPicPr>
          <p:cNvPr id="13" name="Picture 18" descr="C:\Users\user\Desktop\Image\cat\cat454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398" y="3962398"/>
            <a:ext cx="990600" cy="990600"/>
          </a:xfrm>
          <a:prstGeom prst="rect">
            <a:avLst/>
          </a:prstGeom>
          <a:noFill/>
        </p:spPr>
      </p:pic>
      <p:pic>
        <p:nvPicPr>
          <p:cNvPr id="14" name="Picture 19" descr="C:\Users\user\Desktop\Image\cat\cat471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81399" y="3962399"/>
            <a:ext cx="990599" cy="990599"/>
          </a:xfrm>
          <a:prstGeom prst="rect">
            <a:avLst/>
          </a:prstGeom>
          <a:noFill/>
        </p:spPr>
      </p:pic>
      <p:pic>
        <p:nvPicPr>
          <p:cNvPr id="15" name="Picture 20" descr="C:\Users\user\Desktop\Image\cat\cat492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24398" y="3962398"/>
            <a:ext cx="990600" cy="990600"/>
          </a:xfrm>
          <a:prstGeom prst="rect">
            <a:avLst/>
          </a:prstGeom>
          <a:noFill/>
        </p:spPr>
      </p:pic>
      <p:pic>
        <p:nvPicPr>
          <p:cNvPr id="16" name="Picture 21" descr="C:\Users\user\Desktop\Image\cat\cat645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399" y="2895599"/>
            <a:ext cx="990600" cy="990600"/>
          </a:xfrm>
          <a:prstGeom prst="rect">
            <a:avLst/>
          </a:prstGeom>
          <a:noFill/>
        </p:spPr>
      </p:pic>
      <p:pic>
        <p:nvPicPr>
          <p:cNvPr id="17" name="Picture 22" descr="C:\Users\user\Desktop\Image\cat\cat749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81400" y="2895600"/>
            <a:ext cx="990599" cy="990599"/>
          </a:xfrm>
          <a:prstGeom prst="rect">
            <a:avLst/>
          </a:prstGeom>
          <a:noFill/>
        </p:spPr>
      </p:pic>
      <p:pic>
        <p:nvPicPr>
          <p:cNvPr id="18" name="Picture 23" descr="C:\Users\user\Desktop\Image\cat\cat764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438400" y="3962400"/>
            <a:ext cx="990600" cy="990600"/>
          </a:xfrm>
          <a:prstGeom prst="rect">
            <a:avLst/>
          </a:prstGeom>
          <a:noFill/>
        </p:spPr>
      </p:pic>
      <p:pic>
        <p:nvPicPr>
          <p:cNvPr id="19" name="Picture 24" descr="C:\Users\user\Desktop\Image\cat\cat775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95400" y="3962400"/>
            <a:ext cx="990600" cy="990600"/>
          </a:xfrm>
          <a:prstGeom prst="rect">
            <a:avLst/>
          </a:prstGeom>
          <a:noFill/>
        </p:spPr>
      </p:pic>
      <p:pic>
        <p:nvPicPr>
          <p:cNvPr id="20" name="Picture 25" descr="C:\Users\user\Desktop\Image\cat\cat878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38400" y="2895600"/>
            <a:ext cx="962025" cy="962025"/>
          </a:xfrm>
          <a:prstGeom prst="rect">
            <a:avLst/>
          </a:prstGeom>
          <a:noFill/>
        </p:spPr>
      </p:pic>
      <p:pic>
        <p:nvPicPr>
          <p:cNvPr id="21" name="Picture 26" descr="C:\Users\user\Desktop\Image\cat\cat986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95400" y="2895600"/>
            <a:ext cx="990600" cy="9906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9590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-eps-converted-to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8600"/>
            <a:ext cx="2971800" cy="2980078"/>
          </a:xfrm>
          <a:prstGeom prst="rect">
            <a:avLst/>
          </a:prstGeom>
        </p:spPr>
      </p:pic>
      <p:pic>
        <p:nvPicPr>
          <p:cNvPr id="4" name="Picture 33" descr="bruinwal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48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4419600"/>
            <a:ext cx="6705600" cy="1073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7173" y="5943600"/>
            <a:ext cx="8546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We start from the above filtering operation and we will use the linear representation later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39258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10" y="2209800"/>
            <a:ext cx="9144000" cy="1315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88238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FRAME</a:t>
            </a:r>
            <a:r>
              <a:rPr lang="en-US" sz="3600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(Filters, Random field, and Maximum Entropy)</a:t>
            </a:r>
          </a:p>
          <a:p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                                </a:t>
            </a:r>
            <a:r>
              <a:rPr lang="en-US" dirty="0">
                <a:latin typeface="Times New Roman"/>
                <a:cs typeface="Times New Roman"/>
              </a:rPr>
              <a:t>Zhu, Wu, Mumford, 97, Wu, Zhu, Liu, 00</a:t>
            </a:r>
          </a:p>
          <a:p>
            <a:r>
              <a:rPr lang="en-US" dirty="0">
                <a:latin typeface="Times New Roman"/>
                <a:cs typeface="Times New Roman"/>
              </a:rPr>
              <a:t>                                                   </a:t>
            </a:r>
            <a:r>
              <a:rPr lang="en-US" dirty="0" err="1" smtClean="0">
                <a:latin typeface="Times New Roman"/>
                <a:cs typeface="Times New Roman"/>
              </a:rPr>
              <a:t>Xie</a:t>
            </a:r>
            <a:r>
              <a:rPr lang="en-US" dirty="0">
                <a:latin typeface="Times New Roman"/>
                <a:cs typeface="Times New Roman"/>
              </a:rPr>
              <a:t>, Hu, Zhu, Wu, 14</a:t>
            </a:r>
          </a:p>
          <a:p>
            <a:r>
              <a:rPr lang="en-US" sz="2800" dirty="0" smtClean="0">
                <a:latin typeface="Arial"/>
                <a:cs typeface="Arial"/>
              </a:rPr>
              <a:t>           </a:t>
            </a:r>
            <a:r>
              <a:rPr lang="en-US" sz="2000" dirty="0" smtClean="0">
                <a:latin typeface="Arial"/>
                <a:cs typeface="Arial"/>
              </a:rPr>
              <a:t> 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4038600"/>
            <a:ext cx="4278269" cy="533894"/>
          </a:xfrm>
          <a:prstGeom prst="rect">
            <a:avLst/>
          </a:prstGeom>
        </p:spPr>
      </p:pic>
      <p:pic>
        <p:nvPicPr>
          <p:cNvPr id="7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4953000"/>
            <a:ext cx="990600" cy="817131"/>
          </a:xfrm>
          <a:prstGeom prst="rect">
            <a:avLst/>
          </a:prstGeom>
          <a:noFill/>
        </p:spPr>
      </p:pic>
      <p:pic>
        <p:nvPicPr>
          <p:cNvPr id="8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953000"/>
            <a:ext cx="914400" cy="831273"/>
          </a:xfrm>
          <a:prstGeom prst="rect">
            <a:avLst/>
          </a:prstGeom>
          <a:noFill/>
        </p:spPr>
      </p:pic>
      <p:pic>
        <p:nvPicPr>
          <p:cNvPr id="9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4953000"/>
            <a:ext cx="1011223" cy="838200"/>
          </a:xfrm>
          <a:prstGeom prst="rect">
            <a:avLst/>
          </a:prstGeom>
          <a:noFill/>
        </p:spPr>
      </p:pic>
      <p:pic>
        <p:nvPicPr>
          <p:cNvPr id="10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953000"/>
            <a:ext cx="1066800" cy="838752"/>
          </a:xfrm>
          <a:prstGeom prst="rect">
            <a:avLst/>
          </a:prstGeom>
          <a:noFill/>
        </p:spPr>
      </p:pic>
      <p:pic>
        <p:nvPicPr>
          <p:cNvPr id="11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09800" y="4953000"/>
            <a:ext cx="914400" cy="856695"/>
          </a:xfrm>
          <a:prstGeom prst="rect">
            <a:avLst/>
          </a:prstGeom>
          <a:noFill/>
        </p:spPr>
      </p:pic>
      <p:pic>
        <p:nvPicPr>
          <p:cNvPr id="12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4953000"/>
            <a:ext cx="1016540" cy="838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6019800"/>
            <a:ext cx="7803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Exponential family model, </a:t>
            </a:r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arkov random field, Gibbs distribution, energy-based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Inhomogeneous version for object patterns, roughly aligned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922" y="3429000"/>
            <a:ext cx="3047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 is a known reference density</a:t>
            </a:r>
          </a:p>
          <a:p>
            <a:r>
              <a:rPr lang="en-US" dirty="0"/>
              <a:t> </a:t>
            </a:r>
            <a:r>
              <a:rPr lang="en-US" dirty="0" smtClean="0"/>
              <a:t>          Gaussian white noise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80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022" y="5568512"/>
            <a:ext cx="9144000" cy="12622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760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Inhomogeneous FRAME 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Xie</a:t>
            </a:r>
            <a:r>
              <a:rPr lang="en-US" sz="2000" dirty="0" smtClean="0">
                <a:latin typeface="Times New Roman"/>
                <a:cs typeface="Times New Roman"/>
              </a:rPr>
              <a:t>, Hu, Zhu, Wu, 14)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0" y="3124200"/>
            <a:ext cx="3505200" cy="445008"/>
          </a:xfrm>
          <a:prstGeom prst="rect">
            <a:avLst/>
          </a:prstGeom>
        </p:spPr>
      </p:pic>
      <p:pic>
        <p:nvPicPr>
          <p:cNvPr id="6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886200"/>
            <a:ext cx="990600" cy="817131"/>
          </a:xfrm>
          <a:prstGeom prst="rect">
            <a:avLst/>
          </a:prstGeom>
          <a:noFill/>
        </p:spPr>
      </p:pic>
      <p:pic>
        <p:nvPicPr>
          <p:cNvPr id="7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886200"/>
            <a:ext cx="914400" cy="831273"/>
          </a:xfrm>
          <a:prstGeom prst="rect">
            <a:avLst/>
          </a:prstGeom>
          <a:noFill/>
        </p:spPr>
      </p:pic>
      <p:pic>
        <p:nvPicPr>
          <p:cNvPr id="8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1011223" cy="838200"/>
          </a:xfrm>
          <a:prstGeom prst="rect">
            <a:avLst/>
          </a:prstGeom>
          <a:noFill/>
        </p:spPr>
      </p:pic>
      <p:pic>
        <p:nvPicPr>
          <p:cNvPr id="9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3886200"/>
            <a:ext cx="1066800" cy="838752"/>
          </a:xfrm>
          <a:prstGeom prst="rect">
            <a:avLst/>
          </a:prstGeom>
          <a:noFill/>
        </p:spPr>
      </p:pic>
      <p:pic>
        <p:nvPicPr>
          <p:cNvPr id="10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3886200"/>
            <a:ext cx="914400" cy="856695"/>
          </a:xfrm>
          <a:prstGeom prst="rect">
            <a:avLst/>
          </a:prstGeom>
          <a:noFill/>
        </p:spPr>
      </p:pic>
      <p:pic>
        <p:nvPicPr>
          <p:cNvPr id="11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886200"/>
            <a:ext cx="1016540" cy="838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48" y="5029200"/>
            <a:ext cx="38441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Maximum likelihood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04214" y="5029200"/>
            <a:ext cx="4839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Matching model to data in terms of sufficient stat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907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7604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Inhomogeneous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13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3124200"/>
            <a:ext cx="5257800" cy="4803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562600"/>
            <a:ext cx="6705600" cy="473190"/>
          </a:xfrm>
          <a:prstGeom prst="rect">
            <a:avLst/>
          </a:prstGeom>
        </p:spPr>
      </p:pic>
      <p:pic>
        <p:nvPicPr>
          <p:cNvPr id="8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886200"/>
            <a:ext cx="990600" cy="817131"/>
          </a:xfrm>
          <a:prstGeom prst="rect">
            <a:avLst/>
          </a:prstGeom>
          <a:noFill/>
        </p:spPr>
      </p:pic>
      <p:pic>
        <p:nvPicPr>
          <p:cNvPr id="9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3886200"/>
            <a:ext cx="914400" cy="831273"/>
          </a:xfrm>
          <a:prstGeom prst="rect">
            <a:avLst/>
          </a:prstGeom>
          <a:noFill/>
        </p:spPr>
      </p:pic>
      <p:pic>
        <p:nvPicPr>
          <p:cNvPr id="10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86200"/>
            <a:ext cx="1011223" cy="838200"/>
          </a:xfrm>
          <a:prstGeom prst="rect">
            <a:avLst/>
          </a:prstGeom>
          <a:noFill/>
        </p:spPr>
      </p:pic>
      <p:pic>
        <p:nvPicPr>
          <p:cNvPr id="11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3886200"/>
            <a:ext cx="1066800" cy="838752"/>
          </a:xfrm>
          <a:prstGeom prst="rect">
            <a:avLst/>
          </a:prstGeom>
          <a:noFill/>
        </p:spPr>
      </p:pic>
      <p:pic>
        <p:nvPicPr>
          <p:cNvPr id="12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7400" y="3886200"/>
            <a:ext cx="914400" cy="856695"/>
          </a:xfrm>
          <a:prstGeom prst="rect">
            <a:avLst/>
          </a:prstGeom>
          <a:noFill/>
        </p:spPr>
      </p:pic>
      <p:pic>
        <p:nvPicPr>
          <p:cNvPr id="13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3886200"/>
            <a:ext cx="1016540" cy="838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6324600"/>
            <a:ext cx="633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The fitted model is an approximation to the unknown distribution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3950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lin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343400"/>
            <a:ext cx="3568700" cy="22548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09600"/>
            <a:ext cx="8472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Maximum entropy (minimum divergence)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81400"/>
            <a:ext cx="9144000" cy="500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6" y="2895600"/>
            <a:ext cx="2787914" cy="47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7200" y="4267200"/>
            <a:ext cx="444500" cy="502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800" y="4800600"/>
            <a:ext cx="444500" cy="502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0" y="4800600"/>
            <a:ext cx="266700" cy="408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71800" y="5181600"/>
            <a:ext cx="357684" cy="647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95800" y="5638800"/>
            <a:ext cx="927652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23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2438400"/>
            <a:ext cx="6349752" cy="2244673"/>
          </a:xfrm>
          <a:prstGeom prst="rect">
            <a:avLst/>
          </a:prstGeom>
        </p:spPr>
      </p:pic>
      <p:pic>
        <p:nvPicPr>
          <p:cNvPr id="4" name="Picture 9" descr="C:\Users\user\Desktop\Image\hummingbird\h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029200"/>
            <a:ext cx="685800" cy="565706"/>
          </a:xfrm>
          <a:prstGeom prst="rect">
            <a:avLst/>
          </a:prstGeom>
          <a:noFill/>
        </p:spPr>
      </p:pic>
      <p:pic>
        <p:nvPicPr>
          <p:cNvPr id="5" name="Picture 10" descr="C:\Users\user\Desktop\Image\hummingbird\h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5029200"/>
            <a:ext cx="633046" cy="575497"/>
          </a:xfrm>
          <a:prstGeom prst="rect">
            <a:avLst/>
          </a:prstGeom>
          <a:noFill/>
        </p:spPr>
      </p:pic>
      <p:pic>
        <p:nvPicPr>
          <p:cNvPr id="6" name="Picture 11" descr="C:\Users\user\Desktop\Image\hummingbird\h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5029200"/>
            <a:ext cx="700077" cy="580292"/>
          </a:xfrm>
          <a:prstGeom prst="rect">
            <a:avLst/>
          </a:prstGeom>
          <a:noFill/>
        </p:spPr>
      </p:pic>
      <p:pic>
        <p:nvPicPr>
          <p:cNvPr id="7" name="Picture 12" descr="C:\Users\user\Desktop\Image\hummingbird\h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5029200"/>
            <a:ext cx="738554" cy="580675"/>
          </a:xfrm>
          <a:prstGeom prst="rect">
            <a:avLst/>
          </a:prstGeom>
          <a:noFill/>
        </p:spPr>
      </p:pic>
      <p:pic>
        <p:nvPicPr>
          <p:cNvPr id="8" name="Picture 13" descr="C:\Users\user\Desktop\Image\hummingbird\h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5018898"/>
            <a:ext cx="633047" cy="593097"/>
          </a:xfrm>
          <a:prstGeom prst="rect">
            <a:avLst/>
          </a:prstGeom>
          <a:noFill/>
        </p:spPr>
      </p:pic>
      <p:pic>
        <p:nvPicPr>
          <p:cNvPr id="9" name="Picture 14" descr="C:\Users\user\Desktop\Image\hummingbird\h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029200"/>
            <a:ext cx="703759" cy="580292"/>
          </a:xfrm>
          <a:prstGeom prst="rect">
            <a:avLst/>
          </a:prstGeom>
          <a:noFill/>
        </p:spPr>
      </p:pic>
      <p:pic>
        <p:nvPicPr>
          <p:cNvPr id="10" name="Picture 2" descr="C:\Users\user\Desktop\denseFRAME\hummingbir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4400" y="579120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3" descr="C:\Users\user\Desktop\denseFRAME\h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86400" y="57912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4" descr="C:\Users\user\Desktop\denseFRAME\h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24400" y="57912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5" descr="C:\Users\user\Desktop\denseFRAME\h3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62400" y="5791200"/>
            <a:ext cx="666750" cy="666750"/>
          </a:xfrm>
          <a:prstGeom prst="rect">
            <a:avLst/>
          </a:prstGeom>
          <a:noFill/>
        </p:spPr>
      </p:pic>
      <p:pic>
        <p:nvPicPr>
          <p:cNvPr id="14" name="Picture 6" descr="C:\Users\user\Desktop\denseFRAME\h4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00400" y="5791200"/>
            <a:ext cx="666750" cy="666750"/>
          </a:xfrm>
          <a:prstGeom prst="rect">
            <a:avLst/>
          </a:prstGeom>
          <a:noFill/>
        </p:spPr>
      </p:pic>
      <p:pic>
        <p:nvPicPr>
          <p:cNvPr id="15" name="Picture 7" descr="C:\Users\user\Desktop\denseFRAME\h5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438400" y="5791200"/>
            <a:ext cx="666750" cy="666750"/>
          </a:xfrm>
          <a:prstGeom prst="rect">
            <a:avLst/>
          </a:prstGeom>
          <a:noFill/>
        </p:spPr>
      </p:pic>
      <p:pic>
        <p:nvPicPr>
          <p:cNvPr id="16" name="Picture 8" descr="C:\Users\user\Desktop\denseFRAME\h6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76400" y="5791200"/>
            <a:ext cx="666750" cy="666750"/>
          </a:xfrm>
          <a:prstGeom prst="rect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838200" y="1219200"/>
            <a:ext cx="7175458" cy="1044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7200" y="533400"/>
            <a:ext cx="63650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Stochastic gradient descent 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Younes</a:t>
            </a:r>
            <a:r>
              <a:rPr lang="en-US" sz="2000" dirty="0" smtClean="0">
                <a:latin typeface="Times New Roman"/>
                <a:cs typeface="Times New Roman"/>
              </a:rPr>
              <a:t>, 97)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9" name="Picture 18" descr="Vhummingbird.gif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629400" y="5791200"/>
            <a:ext cx="685800" cy="68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962400"/>
            <a:ext cx="218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Analysis by synthesis</a:t>
            </a:r>
          </a:p>
        </p:txBody>
      </p:sp>
    </p:spTree>
    <p:extLst>
      <p:ext uri="{BB962C8B-B14F-4D97-AF65-F5344CB8AC3E}">
        <p14:creationId xmlns:p14="http://schemas.microsoft.com/office/powerpoint/2010/main" val="129212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2514600"/>
            <a:ext cx="5715000" cy="525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219200"/>
            <a:ext cx="7175458" cy="1044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598610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Hamiltonian Monte Carlo </a:t>
            </a:r>
            <a:r>
              <a:rPr lang="en-US" sz="2000" dirty="0" smtClean="0">
                <a:latin typeface="Times New Roman"/>
                <a:cs typeface="Times New Roman"/>
              </a:rPr>
              <a:t>(</a:t>
            </a:r>
            <a:r>
              <a:rPr lang="en-US" sz="2000" dirty="0" err="1" smtClean="0">
                <a:latin typeface="Times New Roman"/>
                <a:cs typeface="Times New Roman"/>
              </a:rPr>
              <a:t>Neals</a:t>
            </a:r>
            <a:r>
              <a:rPr lang="en-US" sz="2000" dirty="0" smtClean="0">
                <a:latin typeface="Times New Roman"/>
                <a:cs typeface="Times New Roman"/>
              </a:rPr>
              <a:t>, 97)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90600" y="3657600"/>
            <a:ext cx="5943600" cy="974558"/>
          </a:xfrm>
          <a:prstGeom prst="rect">
            <a:avLst/>
          </a:prstGeom>
        </p:spPr>
      </p:pic>
      <p:pic>
        <p:nvPicPr>
          <p:cNvPr id="6" name="Picture 9" descr="C:\Users\user\Desktop\denseFRAMEMOVIE\moviecat\021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715000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10" descr="C:\Users\user\Desktop\denseFRAMEMOVIE\moviecat\024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5715000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11" descr="C:\Users\user\Desktop\denseFRAMEMOVIE\moviecat\028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5715000"/>
            <a:ext cx="666750" cy="666750"/>
          </a:xfrm>
          <a:prstGeom prst="rect">
            <a:avLst/>
          </a:prstGeom>
          <a:noFill/>
        </p:spPr>
      </p:pic>
      <p:pic>
        <p:nvPicPr>
          <p:cNvPr id="9" name="Picture 12" descr="C:\Users\user\Desktop\denseFRAMEMOVIE\moviecat\03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5715000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14" descr="C:\Users\user\Desktop\denseFRAMEMOVIE\moviecat\04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71500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15" descr="C:\Users\user\Desktop\denseFRAMEMOVIE\moviecat\046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05400" y="571500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2" descr="C:\Users\user\Desktop\denseFRAME\ca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571500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15" descr="C:\Users\user\Desktop\Image\cat\cat1004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9600" y="4953000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6" descr="C:\Users\user\Desktop\Image\cat\cat1013a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15200" y="4953000"/>
            <a:ext cx="609600" cy="609600"/>
          </a:xfrm>
          <a:prstGeom prst="rect">
            <a:avLst/>
          </a:prstGeom>
          <a:noFill/>
        </p:spPr>
      </p:pic>
      <p:pic>
        <p:nvPicPr>
          <p:cNvPr id="16" name="Picture 18" descr="C:\Users\user\Desktop\Image\cat\cat454a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43400" y="4953000"/>
            <a:ext cx="609600" cy="609600"/>
          </a:xfrm>
          <a:prstGeom prst="rect">
            <a:avLst/>
          </a:prstGeom>
          <a:noFill/>
        </p:spPr>
      </p:pic>
      <p:pic>
        <p:nvPicPr>
          <p:cNvPr id="17" name="Picture 19" descr="C:\Users\user\Desktop\Image\cat\cat471a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819400" y="4953000"/>
            <a:ext cx="609599" cy="609599"/>
          </a:xfrm>
          <a:prstGeom prst="rect">
            <a:avLst/>
          </a:prstGeom>
          <a:noFill/>
        </p:spPr>
      </p:pic>
      <p:pic>
        <p:nvPicPr>
          <p:cNvPr id="18" name="Picture 20" descr="C:\Users\user\Desktop\Image\cat\cat492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81400" y="4953000"/>
            <a:ext cx="609600" cy="609600"/>
          </a:xfrm>
          <a:prstGeom prst="rect">
            <a:avLst/>
          </a:prstGeom>
          <a:noFill/>
        </p:spPr>
      </p:pic>
      <p:pic>
        <p:nvPicPr>
          <p:cNvPr id="19" name="Picture 21" descr="C:\Users\user\Desktop\Image\cat\cat645a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001000" y="4953000"/>
            <a:ext cx="609600" cy="609600"/>
          </a:xfrm>
          <a:prstGeom prst="rect">
            <a:avLst/>
          </a:prstGeom>
          <a:noFill/>
        </p:spPr>
      </p:pic>
      <p:pic>
        <p:nvPicPr>
          <p:cNvPr id="20" name="Picture 22" descr="C:\Users\user\Desktop\Image\cat\cat749a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629400" y="4953000"/>
            <a:ext cx="609599" cy="609599"/>
          </a:xfrm>
          <a:prstGeom prst="rect">
            <a:avLst/>
          </a:prstGeom>
          <a:noFill/>
        </p:spPr>
      </p:pic>
      <p:pic>
        <p:nvPicPr>
          <p:cNvPr id="21" name="Picture 23" descr="C:\Users\user\Desktop\Image\cat\cat764a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057400" y="4953000"/>
            <a:ext cx="609600" cy="609600"/>
          </a:xfrm>
          <a:prstGeom prst="rect">
            <a:avLst/>
          </a:prstGeom>
          <a:noFill/>
        </p:spPr>
      </p:pic>
      <p:pic>
        <p:nvPicPr>
          <p:cNvPr id="22" name="Picture 24" descr="C:\Users\user\Desktop\Image\cat\cat775a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295400" y="4953000"/>
            <a:ext cx="609600" cy="609600"/>
          </a:xfrm>
          <a:prstGeom prst="rect">
            <a:avLst/>
          </a:prstGeom>
          <a:noFill/>
        </p:spPr>
      </p:pic>
      <p:pic>
        <p:nvPicPr>
          <p:cNvPr id="23" name="Picture 25" descr="C:\Users\user\Desktop\Image\cat\cat878a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105400" y="4953000"/>
            <a:ext cx="592015" cy="592015"/>
          </a:xfrm>
          <a:prstGeom prst="rect">
            <a:avLst/>
          </a:prstGeom>
          <a:noFill/>
        </p:spPr>
      </p:pic>
      <p:pic>
        <p:nvPicPr>
          <p:cNvPr id="24" name="Picture 26" descr="C:\Users\user\Desktop\Image\cat\cat986a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67400" y="4953000"/>
            <a:ext cx="609600" cy="609600"/>
          </a:xfrm>
          <a:prstGeom prst="rect">
            <a:avLst/>
          </a:prstGeom>
          <a:noFill/>
        </p:spPr>
      </p:pic>
      <p:pic>
        <p:nvPicPr>
          <p:cNvPr id="25" name="Picture 24" descr="Vcat.gif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315200" y="5715000"/>
            <a:ext cx="609600" cy="609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09800" y="4343400"/>
            <a:ext cx="4636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Bottom-up convolution + top-down </a:t>
            </a:r>
            <a:r>
              <a:rPr lang="en-US" dirty="0" smtClean="0">
                <a:latin typeface="Times New Roman"/>
                <a:cs typeface="Times New Roman"/>
              </a:rPr>
              <a:t>convolution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Can also use </a:t>
            </a:r>
            <a:r>
              <a:rPr lang="en-US" b="1" dirty="0" err="1" smtClean="0">
                <a:latin typeface="Times New Roman"/>
                <a:cs typeface="Times New Roman"/>
              </a:rPr>
              <a:t>Langevin</a:t>
            </a:r>
            <a:r>
              <a:rPr lang="en-US" b="1" dirty="0" smtClean="0">
                <a:latin typeface="Times New Roman"/>
                <a:cs typeface="Times New Roman"/>
              </a:rPr>
              <a:t> dynamics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2743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0600" y="3124200"/>
            <a:ext cx="7325575" cy="2438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1447800"/>
            <a:ext cx="7175458" cy="1044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33400"/>
            <a:ext cx="39575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/>
                <a:cs typeface="Times New Roman"/>
              </a:rPr>
              <a:t>Normalizing constant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6800" y="5638800"/>
            <a:ext cx="5031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Needed when there are multiple models competing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891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denseFRAME\l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5450" y="476250"/>
            <a:ext cx="666750" cy="666750"/>
          </a:xfrm>
          <a:prstGeom prst="rect">
            <a:avLst/>
          </a:prstGeom>
          <a:noFill/>
        </p:spPr>
      </p:pic>
      <p:pic>
        <p:nvPicPr>
          <p:cNvPr id="5" name="Picture 4" descr="C:\Users\user\Desktop\denseFRAME\lione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09850" y="476250"/>
            <a:ext cx="666750" cy="666750"/>
          </a:xfrm>
          <a:prstGeom prst="rect">
            <a:avLst/>
          </a:prstGeom>
          <a:noFill/>
        </p:spPr>
      </p:pic>
      <p:pic>
        <p:nvPicPr>
          <p:cNvPr id="6" name="Picture 6" descr="C:\Users\user\Desktop\denseFRAME\pand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0" y="1390650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12" descr="C:\Users\user\Desktop\denseFRAME\snowleopar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3050" y="476250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19" descr="C:\Users\user\Desktop\denseFRAME\tig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8650" y="476250"/>
            <a:ext cx="666750" cy="666750"/>
          </a:xfrm>
          <a:prstGeom prst="rect">
            <a:avLst/>
          </a:prstGeom>
          <a:noFill/>
        </p:spPr>
      </p:pic>
      <p:pic>
        <p:nvPicPr>
          <p:cNvPr id="9" name="Picture 26" descr="C:\Users\user\Desktop\denseFRAME\be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5450" y="1390650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32" descr="C:\Users\user\Desktop\denseFRAME\ca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50" y="476250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33" descr="C:\Users\user\Desktop\denseFRAME\couga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4250" y="476250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38" descr="C:\Users\user\Desktop\denseFRAME\deerface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09850" y="1390650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2" descr="C:\Users\user\Desktop\denseFRAME\wolf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1050" y="1390650"/>
            <a:ext cx="666750" cy="666750"/>
          </a:xfrm>
          <a:prstGeom prst="rect">
            <a:avLst/>
          </a:prstGeom>
          <a:noFill/>
        </p:spPr>
      </p:pic>
      <p:pic>
        <p:nvPicPr>
          <p:cNvPr id="14" name="Picture 9" descr="C:\Users\user\Desktop\denseFRAME\pony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00442" y="2428875"/>
            <a:ext cx="723900" cy="571500"/>
          </a:xfrm>
          <a:prstGeom prst="rect">
            <a:avLst/>
          </a:prstGeom>
          <a:noFill/>
        </p:spPr>
      </p:pic>
      <p:pic>
        <p:nvPicPr>
          <p:cNvPr id="15" name="Picture 24" descr="C:\Users\user\Desktop\denseFRAME\zebra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14850" y="3571875"/>
            <a:ext cx="762000" cy="609600"/>
          </a:xfrm>
          <a:prstGeom prst="rect">
            <a:avLst/>
          </a:prstGeom>
          <a:noFill/>
        </p:spPr>
      </p:pic>
      <p:pic>
        <p:nvPicPr>
          <p:cNvPr id="16" name="Picture 29" descr="C:\Users\user\Desktop\denseFRAME\camel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771650" y="3571875"/>
            <a:ext cx="762000" cy="571500"/>
          </a:xfrm>
          <a:prstGeom prst="rect">
            <a:avLst/>
          </a:prstGeom>
          <a:noFill/>
        </p:spPr>
      </p:pic>
      <p:pic>
        <p:nvPicPr>
          <p:cNvPr id="17" name="Picture 34" descr="C:\Users\user\Desktop\denseFRAME\cow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86642" y="2428875"/>
            <a:ext cx="800100" cy="571500"/>
          </a:xfrm>
          <a:prstGeom prst="rect">
            <a:avLst/>
          </a:prstGeom>
          <a:noFill/>
        </p:spPr>
      </p:pic>
      <p:pic>
        <p:nvPicPr>
          <p:cNvPr id="18" name="Picture 37" descr="C:\Users\user\Desktop\denseFRAME\deer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62250" y="3495675"/>
            <a:ext cx="704850" cy="666750"/>
          </a:xfrm>
          <a:prstGeom prst="rect">
            <a:avLst/>
          </a:prstGeom>
          <a:noFill/>
        </p:spPr>
      </p:pic>
      <p:pic>
        <p:nvPicPr>
          <p:cNvPr id="19" name="Picture 39" descr="C:\Users\user\Desktop\denseFRAME\do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14842" y="2428875"/>
            <a:ext cx="771525" cy="600075"/>
          </a:xfrm>
          <a:prstGeom prst="rect">
            <a:avLst/>
          </a:prstGeom>
          <a:noFill/>
        </p:spPr>
      </p:pic>
      <p:pic>
        <p:nvPicPr>
          <p:cNvPr id="20" name="Picture 42" descr="C:\Users\user\Desktop\denseFRAME\elephant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1050" y="3495675"/>
            <a:ext cx="762000" cy="666750"/>
          </a:xfrm>
          <a:prstGeom prst="rect">
            <a:avLst/>
          </a:prstGeom>
          <a:noFill/>
        </p:spPr>
      </p:pic>
      <p:pic>
        <p:nvPicPr>
          <p:cNvPr id="21" name="Picture 47" descr="C:\Users\user\Desktop\denseFRAME\giraffe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676650" y="3267075"/>
            <a:ext cx="571500" cy="952500"/>
          </a:xfrm>
          <a:prstGeom prst="rect">
            <a:avLst/>
          </a:prstGeom>
          <a:noFill/>
        </p:spPr>
      </p:pic>
      <p:pic>
        <p:nvPicPr>
          <p:cNvPr id="22" name="Picture 2" descr="C:\Users\user\Desktop\denseFRAME\wolfbody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696042" y="2428875"/>
            <a:ext cx="790575" cy="600075"/>
          </a:xfrm>
          <a:prstGeom prst="rect">
            <a:avLst/>
          </a:prstGeom>
          <a:noFill/>
        </p:spPr>
      </p:pic>
      <p:pic>
        <p:nvPicPr>
          <p:cNvPr id="23" name="Picture 2" descr="C:\Users\user\Desktop\denseFRAME\dog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705442" y="2428875"/>
            <a:ext cx="762000" cy="571500"/>
          </a:xfrm>
          <a:prstGeom prst="rect">
            <a:avLst/>
          </a:prstGeom>
          <a:noFill/>
        </p:spPr>
      </p:pic>
      <p:pic>
        <p:nvPicPr>
          <p:cNvPr id="24" name="Picture 2" descr="C:\Users\user\Desktop\denseFRAMEcode1\denseFRAMEcode\0361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677242" y="2428875"/>
            <a:ext cx="762000" cy="571500"/>
          </a:xfrm>
          <a:prstGeom prst="rect">
            <a:avLst/>
          </a:prstGeom>
          <a:noFill/>
        </p:spPr>
      </p:pic>
      <p:pic>
        <p:nvPicPr>
          <p:cNvPr id="25" name="Picture 2" descr="C:\Users\user\Desktop\denseFRAMEcode1\denseFRAMEcode\0481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496050" y="3571875"/>
            <a:ext cx="857250" cy="571500"/>
          </a:xfrm>
          <a:prstGeom prst="rect">
            <a:avLst/>
          </a:prstGeom>
          <a:noFill/>
        </p:spPr>
      </p:pic>
      <p:pic>
        <p:nvPicPr>
          <p:cNvPr id="26" name="Picture 3" descr="C:\Users\user\Desktop\denseFRAMEcode1\denseFRAMEcode\0394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429250" y="3571875"/>
            <a:ext cx="857250" cy="571500"/>
          </a:xfrm>
          <a:prstGeom prst="rect">
            <a:avLst/>
          </a:prstGeom>
          <a:noFill/>
        </p:spPr>
      </p:pic>
      <p:pic>
        <p:nvPicPr>
          <p:cNvPr id="27" name="Picture 2" descr="C:\Users\user\Desktop\denseFRAME\hummingbird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09967" y="4553398"/>
            <a:ext cx="666750" cy="666750"/>
          </a:xfrm>
          <a:prstGeom prst="rect">
            <a:avLst/>
          </a:prstGeom>
          <a:noFill/>
        </p:spPr>
      </p:pic>
      <p:pic>
        <p:nvPicPr>
          <p:cNvPr id="28" name="Picture 8" descr="C:\Users\user\Desktop\denseFRAME\pigeon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486367" y="4553398"/>
            <a:ext cx="666750" cy="666750"/>
          </a:xfrm>
          <a:prstGeom prst="rect">
            <a:avLst/>
          </a:prstGeom>
          <a:noFill/>
        </p:spPr>
      </p:pic>
      <p:pic>
        <p:nvPicPr>
          <p:cNvPr id="29" name="Picture 10" descr="C:\Users\user\Desktop\denseFRAME\seagull.pn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238625" y="5867848"/>
            <a:ext cx="714375" cy="571500"/>
          </a:xfrm>
          <a:prstGeom prst="rect">
            <a:avLst/>
          </a:prstGeom>
          <a:noFill/>
        </p:spPr>
      </p:pic>
      <p:pic>
        <p:nvPicPr>
          <p:cNvPr id="30" name="Picture 17" descr="C:\Users\user\Desktop\denseFRAME\swan.png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3248025" y="5867848"/>
            <a:ext cx="800100" cy="542925"/>
          </a:xfrm>
          <a:prstGeom prst="rect">
            <a:avLst/>
          </a:prstGeom>
          <a:noFill/>
        </p:spPr>
      </p:pic>
      <p:pic>
        <p:nvPicPr>
          <p:cNvPr id="31" name="Picture 28" descr="C:\Users\user\Desktop\denseFRAME\bird.png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24367" y="4477198"/>
            <a:ext cx="552450" cy="762000"/>
          </a:xfrm>
          <a:prstGeom prst="rect">
            <a:avLst/>
          </a:prstGeom>
          <a:noFill/>
        </p:spPr>
      </p:pic>
      <p:pic>
        <p:nvPicPr>
          <p:cNvPr id="32" name="Picture 35" descr="C:\Users\user\Desktop\denseFRAME\crane.pn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2409825" y="5563048"/>
            <a:ext cx="600075" cy="857250"/>
          </a:xfrm>
          <a:prstGeom prst="rect">
            <a:avLst/>
          </a:prstGeom>
          <a:noFill/>
        </p:spPr>
      </p:pic>
      <p:pic>
        <p:nvPicPr>
          <p:cNvPr id="33" name="Picture 40" descr="C:\Users\user\Desktop\denseFRAME\egret.png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571625" y="5639248"/>
            <a:ext cx="590550" cy="800100"/>
          </a:xfrm>
          <a:prstGeom prst="rect">
            <a:avLst/>
          </a:prstGeom>
          <a:noFill/>
        </p:spPr>
      </p:pic>
      <p:pic>
        <p:nvPicPr>
          <p:cNvPr id="34" name="Picture 45" descr="C:\Users\user\Desktop\denseFRAME\flamingo.png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809625" y="5639248"/>
            <a:ext cx="542925" cy="828675"/>
          </a:xfrm>
          <a:prstGeom prst="rect">
            <a:avLst/>
          </a:prstGeom>
          <a:noFill/>
        </p:spPr>
      </p:pic>
      <p:pic>
        <p:nvPicPr>
          <p:cNvPr id="35" name="Picture 48" descr="C:\Users\user\Desktop\denseFRAME\goose.pn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3400767" y="4553398"/>
            <a:ext cx="666750" cy="666750"/>
          </a:xfrm>
          <a:prstGeom prst="rect">
            <a:avLst/>
          </a:prstGeom>
          <a:noFill/>
        </p:spPr>
      </p:pic>
      <p:pic>
        <p:nvPicPr>
          <p:cNvPr id="36" name="Picture 2" descr="C:\Users\user\Desktop\denseFRAME\duck.pn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315167" y="4553398"/>
            <a:ext cx="762000" cy="666750"/>
          </a:xfrm>
          <a:prstGeom prst="rect">
            <a:avLst/>
          </a:prstGeom>
          <a:noFill/>
        </p:spPr>
      </p:pic>
      <p:pic>
        <p:nvPicPr>
          <p:cNvPr id="37" name="Picture 2" descr="C:\Users\user\Desktop\denseFRAME\butterfly.pn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153025" y="5867848"/>
            <a:ext cx="857250" cy="57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27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user\Desktop\denseFRAME\pea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754" y="276225"/>
            <a:ext cx="666750" cy="666750"/>
          </a:xfrm>
          <a:prstGeom prst="rect">
            <a:avLst/>
          </a:prstGeom>
          <a:noFill/>
        </p:spPr>
      </p:pic>
      <p:pic>
        <p:nvPicPr>
          <p:cNvPr id="3" name="Picture 11" descr="C:\Users\user\Desktop\denseFRAME\sixpet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3354" y="1190625"/>
            <a:ext cx="666750" cy="666750"/>
          </a:xfrm>
          <a:prstGeom prst="rect">
            <a:avLst/>
          </a:prstGeom>
          <a:noFill/>
        </p:spPr>
      </p:pic>
      <p:pic>
        <p:nvPicPr>
          <p:cNvPr id="4" name="Picture 13" descr="C:\Users\user\Desktop\denseFRAME\springbeaut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754" y="1190625"/>
            <a:ext cx="666750" cy="666750"/>
          </a:xfrm>
          <a:prstGeom prst="rect">
            <a:avLst/>
          </a:prstGeom>
          <a:noFill/>
        </p:spPr>
      </p:pic>
      <p:pic>
        <p:nvPicPr>
          <p:cNvPr id="5" name="Picture 4" descr="C:\Users\user\Desktop\denseFRAME\sunflow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0154" y="2028825"/>
            <a:ext cx="666750" cy="666750"/>
          </a:xfrm>
          <a:prstGeom prst="rect">
            <a:avLst/>
          </a:prstGeom>
          <a:noFill/>
        </p:spPr>
      </p:pic>
      <p:pic>
        <p:nvPicPr>
          <p:cNvPr id="6" name="Picture 5" descr="C:\Users\user\Desktop\denseFRAME\susa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754" y="2028825"/>
            <a:ext cx="666750" cy="666750"/>
          </a:xfrm>
          <a:prstGeom prst="rect">
            <a:avLst/>
          </a:prstGeom>
          <a:noFill/>
        </p:spPr>
      </p:pic>
      <p:pic>
        <p:nvPicPr>
          <p:cNvPr id="7" name="Picture 20" descr="C:\Users\user\Desktop\denseFRAME\tomato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0154" y="276225"/>
            <a:ext cx="666750" cy="666750"/>
          </a:xfrm>
          <a:prstGeom prst="rect">
            <a:avLst/>
          </a:prstGeom>
          <a:noFill/>
        </p:spPr>
      </p:pic>
      <p:pic>
        <p:nvPicPr>
          <p:cNvPr id="8" name="Picture 41" descr="C:\Users\user\Desktop\denseFRAME\eigh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07754" y="1190625"/>
            <a:ext cx="685800" cy="685800"/>
          </a:xfrm>
          <a:prstGeom prst="rect">
            <a:avLst/>
          </a:prstGeom>
          <a:noFill/>
        </p:spPr>
      </p:pic>
      <p:pic>
        <p:nvPicPr>
          <p:cNvPr id="9" name="Picture 43" descr="C:\Users\user\Desktop\denseFRAME\fiv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8954" y="1190625"/>
            <a:ext cx="666750" cy="666750"/>
          </a:xfrm>
          <a:prstGeom prst="rect">
            <a:avLst/>
          </a:prstGeom>
          <a:noFill/>
        </p:spPr>
      </p:pic>
      <p:pic>
        <p:nvPicPr>
          <p:cNvPr id="10" name="Picture 44" descr="C:\Users\user\Desktop\denseFRAME\fivepeta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4554" y="1190625"/>
            <a:ext cx="666750" cy="666750"/>
          </a:xfrm>
          <a:prstGeom prst="rect">
            <a:avLst/>
          </a:prstGeom>
          <a:noFill/>
        </p:spPr>
      </p:pic>
      <p:pic>
        <p:nvPicPr>
          <p:cNvPr id="11" name="Picture 46" descr="C:\Users\user\Desktop\denseFRAME\forgetmenot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0154" y="1190625"/>
            <a:ext cx="666750" cy="666750"/>
          </a:xfrm>
          <a:prstGeom prst="rect">
            <a:avLst/>
          </a:prstGeom>
          <a:noFill/>
        </p:spPr>
      </p:pic>
      <p:pic>
        <p:nvPicPr>
          <p:cNvPr id="12" name="Picture 14" descr="C:\Users\user\Desktop\denseFRAME\star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64554" y="2028825"/>
            <a:ext cx="666750" cy="666750"/>
          </a:xfrm>
          <a:prstGeom prst="rect">
            <a:avLst/>
          </a:prstGeom>
          <a:noFill/>
        </p:spPr>
      </p:pic>
      <p:pic>
        <p:nvPicPr>
          <p:cNvPr id="13" name="Picture 5" descr="C:\Users\user\Desktop\denseFRAME\motorcycle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27555" y="3200400"/>
            <a:ext cx="990600" cy="609600"/>
          </a:xfrm>
          <a:prstGeom prst="rect">
            <a:avLst/>
          </a:prstGeom>
          <a:noFill/>
        </p:spPr>
      </p:pic>
      <p:pic>
        <p:nvPicPr>
          <p:cNvPr id="14" name="Picture 18" descr="C:\Users\user\Desktop\denseFRAME\teapo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9355" y="4267200"/>
            <a:ext cx="666750" cy="666750"/>
          </a:xfrm>
          <a:prstGeom prst="rect">
            <a:avLst/>
          </a:prstGeom>
          <a:noFill/>
        </p:spPr>
      </p:pic>
      <p:pic>
        <p:nvPicPr>
          <p:cNvPr id="15" name="Picture 21" descr="C:\Users\user\Desktop\denseFRAME\watch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403955" y="4267200"/>
            <a:ext cx="666750" cy="666750"/>
          </a:xfrm>
          <a:prstGeom prst="rect">
            <a:avLst/>
          </a:prstGeom>
          <a:noFill/>
        </p:spPr>
      </p:pic>
      <p:pic>
        <p:nvPicPr>
          <p:cNvPr id="16" name="Picture 23" descr="C:\Users\user\Desktop\denseFRAME\woman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89355" y="5410200"/>
            <a:ext cx="571500" cy="857250"/>
          </a:xfrm>
          <a:prstGeom prst="rect">
            <a:avLst/>
          </a:prstGeom>
          <a:noFill/>
        </p:spPr>
      </p:pic>
      <p:pic>
        <p:nvPicPr>
          <p:cNvPr id="17" name="Picture 25" descr="C:\Users\user\Desktop\denseFRAME\bag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65755" y="4267200"/>
            <a:ext cx="666750" cy="666750"/>
          </a:xfrm>
          <a:prstGeom prst="rect">
            <a:avLst/>
          </a:prstGeom>
          <a:noFill/>
        </p:spPr>
      </p:pic>
      <p:pic>
        <p:nvPicPr>
          <p:cNvPr id="18" name="Picture 27" descr="C:\Users\user\Desktop\denseFRAME\bike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89355" y="3124200"/>
            <a:ext cx="666750" cy="666750"/>
          </a:xfrm>
          <a:prstGeom prst="rect">
            <a:avLst/>
          </a:prstGeom>
          <a:noFill/>
        </p:spPr>
      </p:pic>
      <p:pic>
        <p:nvPicPr>
          <p:cNvPr id="19" name="Picture 30" descr="C:\Users\user\Desktop\denseFRAME\car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870555" y="3200400"/>
            <a:ext cx="1190625" cy="571500"/>
          </a:xfrm>
          <a:prstGeom prst="rect">
            <a:avLst/>
          </a:prstGeom>
          <a:noFill/>
        </p:spPr>
      </p:pic>
      <p:pic>
        <p:nvPicPr>
          <p:cNvPr id="20" name="Picture 31" descr="C:\Users\user\Desktop\denseFRAME\carfront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42155" y="3200400"/>
            <a:ext cx="790575" cy="590550"/>
          </a:xfrm>
          <a:prstGeom prst="rect">
            <a:avLst/>
          </a:prstGeom>
          <a:noFill/>
        </p:spPr>
      </p:pic>
      <p:pic>
        <p:nvPicPr>
          <p:cNvPr id="21" name="Picture 36" descr="C:\Users\user\Desktop\denseFRAME\cup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27555" y="4267200"/>
            <a:ext cx="666750" cy="666750"/>
          </a:xfrm>
          <a:prstGeom prst="rect">
            <a:avLst/>
          </a:prstGeom>
          <a:noFill/>
        </p:spPr>
      </p:pic>
      <p:pic>
        <p:nvPicPr>
          <p:cNvPr id="22" name="Picture 2" descr="C:\Users\user\Desktop\denseFRAME\women3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51355" y="5410200"/>
            <a:ext cx="571500" cy="857250"/>
          </a:xfrm>
          <a:prstGeom prst="rect">
            <a:avLst/>
          </a:prstGeom>
          <a:noFill/>
        </p:spPr>
      </p:pic>
      <p:pic>
        <p:nvPicPr>
          <p:cNvPr id="23" name="Picture 3" descr="C:\Users\user\Desktop\denseFRAME\women2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413355" y="5334000"/>
            <a:ext cx="609600" cy="9579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1061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2.bp.blogspot.com/-W8vdiQFEAc8/UO6PcCT76HI/AAAAAAAARps/kCbMQiQ93ko/s1600/3.LionZeb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676400"/>
            <a:ext cx="4572000" cy="253365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4876800"/>
            <a:ext cx="6140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It is important to recognize these patterns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The lion and zebra should recognize each other for their survival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606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58" y="1447800"/>
            <a:ext cx="9144000" cy="1330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5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</a:t>
            </a:r>
            <a:r>
              <a:rPr lang="en-US" sz="2000" dirty="0" smtClean="0">
                <a:latin typeface="Times New Roman"/>
                <a:cs typeface="Times New Roman"/>
              </a:rPr>
              <a:t>14)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76600"/>
            <a:ext cx="8991600" cy="1353439"/>
          </a:xfrm>
          <a:prstGeom prst="rect">
            <a:avLst/>
          </a:prstGeom>
        </p:spPr>
      </p:pic>
      <p:pic>
        <p:nvPicPr>
          <p:cNvPr id="7" name="Picture 7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5105400"/>
            <a:ext cx="952500" cy="952500"/>
          </a:xfrm>
          <a:prstGeom prst="rect">
            <a:avLst/>
          </a:prstGeom>
          <a:noFill/>
        </p:spPr>
      </p:pic>
      <p:pic>
        <p:nvPicPr>
          <p:cNvPr id="8" name="Picture 2" descr="C:\Users\user\Desktop\sparseFRAMEcode\synthesizedImage\EachChainReconSyn\reconstruct_chain-000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5105400"/>
            <a:ext cx="952500" cy="952500"/>
          </a:xfrm>
          <a:prstGeom prst="rect">
            <a:avLst/>
          </a:prstGeom>
          <a:noFill/>
        </p:spPr>
      </p:pic>
      <p:pic>
        <p:nvPicPr>
          <p:cNvPr id="9" name="Picture 33" descr="C:\Users\user\Desktop\sparseFRAMEcode\synthesizedImage\EachChainReconSyn\reconstruct_chain-003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5105400"/>
            <a:ext cx="952500" cy="952500"/>
          </a:xfrm>
          <a:prstGeom prst="rect">
            <a:avLst/>
          </a:prstGeom>
          <a:noFill/>
        </p:spPr>
      </p:pic>
      <p:pic>
        <p:nvPicPr>
          <p:cNvPr id="10" name="Picture 34" descr="C:\Users\user\Desktop\sparseFRAMEcode\synthesizedImage\EachChainReconSyn\reconstruct_chain-003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5105400"/>
            <a:ext cx="952500" cy="952500"/>
          </a:xfrm>
          <a:prstGeom prst="rect">
            <a:avLst/>
          </a:prstGeom>
          <a:noFill/>
        </p:spPr>
      </p:pic>
      <p:pic>
        <p:nvPicPr>
          <p:cNvPr id="11" name="Picture 35" descr="C:\Users\user\Desktop\sparseFRAMEcode\synthesizedImage\EachChainReconSyn\reconstruct_chain-003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5105400"/>
            <a:ext cx="952500" cy="952500"/>
          </a:xfrm>
          <a:prstGeom prst="rect">
            <a:avLst/>
          </a:prstGeom>
          <a:noFill/>
        </p:spPr>
      </p:pic>
      <p:pic>
        <p:nvPicPr>
          <p:cNvPr id="12" name="Picture 36" descr="C:\Users\user\Desktop\sparseFRAMEcode\synthesizedImage\EachChainReconSyn\reconstruct_chain-003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5105400"/>
            <a:ext cx="952500" cy="952500"/>
          </a:xfrm>
          <a:prstGeom prst="rect">
            <a:avLst/>
          </a:prstGeom>
          <a:noFill/>
        </p:spPr>
      </p:pic>
      <p:pic>
        <p:nvPicPr>
          <p:cNvPr id="13" name="Picture 37" descr="C:\Users\user\Desktop\sparseFRAMEcode\synthesizedImage\EachChainReconSyn\reconstruct_chain-000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105400"/>
            <a:ext cx="952500" cy="9525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09600" y="6204469"/>
            <a:ext cx="7098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tatistical efficiency and computational efficiency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explicit composition: each black bar is a Gabor wavelet, darker for smaller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8042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5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</a:t>
            </a:r>
            <a:r>
              <a:rPr lang="en-US" sz="2000" dirty="0" smtClean="0">
                <a:latin typeface="Times New Roman"/>
                <a:cs typeface="Times New Roman"/>
              </a:rPr>
              <a:t>14)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0"/>
            <a:ext cx="4572000" cy="13551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572000"/>
            <a:ext cx="78105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8839200" cy="133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2743200"/>
            <a:ext cx="5410200" cy="12737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6800" y="5528804"/>
            <a:ext cx="7391400" cy="11767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90600" y="4191000"/>
            <a:ext cx="7924800" cy="12463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27" y="381000"/>
            <a:ext cx="794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= shared sparse coding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4114800"/>
            <a:ext cx="3634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Perturbations for shape deformation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5410200"/>
            <a:ext cx="2471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Selecting basis functions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87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sparseFRAMEcode\document\images\ReconstructedImage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352800"/>
            <a:ext cx="3924300" cy="952500"/>
          </a:xfrm>
          <a:prstGeom prst="rect">
            <a:avLst/>
          </a:prstGeom>
          <a:noFill/>
        </p:spPr>
      </p:pic>
      <p:pic>
        <p:nvPicPr>
          <p:cNvPr id="2051" name="Picture 3" descr="C:\Users\user\Desktop\sparseFRAMEcode\document\images\ReconstructedImag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5486400"/>
            <a:ext cx="3924300" cy="952500"/>
          </a:xfrm>
          <a:prstGeom prst="rect">
            <a:avLst/>
          </a:prstGeom>
          <a:noFill/>
        </p:spPr>
      </p:pic>
      <p:pic>
        <p:nvPicPr>
          <p:cNvPr id="2052" name="Picture 4" descr="C:\Users\user\Desktop\sparseFRAMEcode\document\images\ReconstructedImag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419600"/>
            <a:ext cx="3924300" cy="952500"/>
          </a:xfrm>
          <a:prstGeom prst="rect">
            <a:avLst/>
          </a:prstGeom>
          <a:noFill/>
        </p:spPr>
      </p:pic>
      <p:pic>
        <p:nvPicPr>
          <p:cNvPr id="2053" name="Picture 5" descr="C:\Users\user\Desktop\sparseFRAMEcode\document\images\ReconstructedImag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2286000"/>
            <a:ext cx="3924300" cy="952500"/>
          </a:xfrm>
          <a:prstGeom prst="rect">
            <a:avLst/>
          </a:prstGeom>
          <a:noFill/>
        </p:spPr>
      </p:pic>
      <p:pic>
        <p:nvPicPr>
          <p:cNvPr id="2054" name="Picture 6" descr="C:\Users\user\Desktop\sparseFRAMEcode\document\images\ReconstructedImage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1219200"/>
            <a:ext cx="3924300" cy="952500"/>
          </a:xfrm>
          <a:prstGeom prst="rect">
            <a:avLst/>
          </a:prstGeom>
          <a:noFill/>
        </p:spPr>
      </p:pic>
      <p:pic>
        <p:nvPicPr>
          <p:cNvPr id="2055" name="Picture 7" descr="C:\Users\user\Desktop\sparseFRAMEcode\document\images\LearnedTemplate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6" name="Picture 8" descr="C:\Users\user\Desktop\sparseFRAMEcode\document\images\LearnedTemplate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7" name="Picture 9" descr="C:\Users\user\Desktop\sparseFRAMEcode\document\images\LearnedTemplate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8" name="Picture 10" descr="C:\Users\user\Desktop\sparseFRAMEcode\document\images\LearnedTemplate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3800" y="152400"/>
            <a:ext cx="952500" cy="952500"/>
          </a:xfrm>
          <a:prstGeom prst="rect">
            <a:avLst/>
          </a:prstGeom>
          <a:noFill/>
        </p:spPr>
      </p:pic>
      <p:pic>
        <p:nvPicPr>
          <p:cNvPr id="2059" name="Picture 11" descr="C:\Users\user\Desktop\sparseFRAMEcode\document\images\LearnedTemplate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152400"/>
            <a:ext cx="952500" cy="952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969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reg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828800"/>
            <a:ext cx="4343400" cy="35869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52400"/>
            <a:ext cx="4572000" cy="1355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4600" y="5742118"/>
            <a:ext cx="2832100" cy="1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9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609600" y="1295400"/>
            <a:ext cx="8382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1524000" y="457200"/>
            <a:ext cx="76200" cy="571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867400" y="457200"/>
            <a:ext cx="76200" cy="5715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676400"/>
            <a:ext cx="152400" cy="317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4400" y="2286000"/>
            <a:ext cx="1905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2895600"/>
            <a:ext cx="203200" cy="33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5867400"/>
            <a:ext cx="254000" cy="215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28800" y="1752600"/>
            <a:ext cx="596900" cy="27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67000" y="1752600"/>
            <a:ext cx="609600" cy="27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05400" y="1752600"/>
            <a:ext cx="622300" cy="342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28800" y="2362200"/>
            <a:ext cx="596900" cy="279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67000" y="2362200"/>
            <a:ext cx="609600" cy="279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105400" y="2362200"/>
            <a:ext cx="622300" cy="342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28800" y="5867400"/>
            <a:ext cx="635000" cy="27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667000" y="5867400"/>
            <a:ext cx="647700" cy="279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105400" y="5867400"/>
            <a:ext cx="660400" cy="3429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1828800"/>
            <a:ext cx="698500" cy="63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2438400"/>
            <a:ext cx="698500" cy="63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1816100" y="3517900"/>
            <a:ext cx="698500" cy="63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2578100" y="3517900"/>
            <a:ext cx="698500" cy="63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5016500" y="3517900"/>
            <a:ext cx="698500" cy="635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05000" y="4343400"/>
            <a:ext cx="533400" cy="3937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743200" y="4343400"/>
            <a:ext cx="546100" cy="3937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5400" y="4343400"/>
            <a:ext cx="558800" cy="4445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1816100" y="5346700"/>
            <a:ext cx="698500" cy="6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2578100" y="5346700"/>
            <a:ext cx="698500" cy="635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5016500" y="5346700"/>
            <a:ext cx="698500" cy="635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673100" y="4279900"/>
            <a:ext cx="698500" cy="635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762000"/>
            <a:ext cx="152400" cy="3175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762000"/>
            <a:ext cx="190500" cy="3175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914400"/>
            <a:ext cx="698500" cy="635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419600"/>
            <a:ext cx="698500" cy="635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810000" y="5943600"/>
            <a:ext cx="698500" cy="635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257800" y="762000"/>
            <a:ext cx="254000" cy="3048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762000"/>
            <a:ext cx="152400" cy="3175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6083300" y="3517900"/>
            <a:ext cx="698500" cy="635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6083300" y="5346700"/>
            <a:ext cx="698500" cy="635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 rot="16200000">
            <a:off x="-196850" y="3549650"/>
            <a:ext cx="1117600" cy="4191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124200" y="304800"/>
            <a:ext cx="939800" cy="3302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324600" y="228600"/>
            <a:ext cx="1238251" cy="3810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6600" y="762000"/>
            <a:ext cx="190500" cy="3175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43800" y="914400"/>
            <a:ext cx="698500" cy="4571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8382000" y="838200"/>
            <a:ext cx="393700" cy="2159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172200" y="1752600"/>
            <a:ext cx="558800" cy="304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858000" y="1752600"/>
            <a:ext cx="571500" cy="3048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8229600" y="1752600"/>
            <a:ext cx="711200" cy="3048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6172200" y="2362200"/>
            <a:ext cx="558800" cy="3048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858000" y="2362200"/>
            <a:ext cx="571500" cy="3048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229600" y="2362200"/>
            <a:ext cx="711200" cy="3048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172200" y="5867400"/>
            <a:ext cx="596900" cy="3048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6858000" y="5867400"/>
            <a:ext cx="609600" cy="3048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229600" y="5867400"/>
            <a:ext cx="762000" cy="3048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8140700" y="3517900"/>
            <a:ext cx="698500" cy="635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8140700" y="5346700"/>
            <a:ext cx="698500" cy="635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6248400" y="4343400"/>
            <a:ext cx="419100" cy="393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6692900" y="3517900"/>
            <a:ext cx="698500" cy="6350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6692900" y="5346700"/>
            <a:ext cx="698500" cy="635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43800" y="4419600"/>
            <a:ext cx="698500" cy="4571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858000" y="4343400"/>
            <a:ext cx="431800" cy="393700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8305800" y="4343400"/>
            <a:ext cx="5588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2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438400"/>
            <a:ext cx="8382000" cy="1051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657600"/>
            <a:ext cx="8458200" cy="627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572000"/>
            <a:ext cx="6096000" cy="454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5486400"/>
            <a:ext cx="6477000" cy="4216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27" y="381000"/>
            <a:ext cx="5101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Shared matching pursuit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" y="1066800"/>
            <a:ext cx="6172200" cy="982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6096000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e</a:t>
            </a:r>
            <a:r>
              <a:rPr lang="en-US" dirty="0" smtClean="0">
                <a:latin typeface="Times New Roman"/>
                <a:cs typeface="Times New Roman"/>
              </a:rPr>
              <a:t>xplaining-away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239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5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</a:t>
            </a:r>
            <a:r>
              <a:rPr lang="en-US" sz="2000" dirty="0" smtClean="0">
                <a:latin typeface="Times New Roman"/>
                <a:cs typeface="Times New Roman"/>
              </a:rPr>
              <a:t>14)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029200"/>
            <a:ext cx="7804540" cy="1477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/>
                <a:cs typeface="Times New Roman"/>
              </a:rPr>
              <a:t>Two-stage learning: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(1) selecting the basis functions by shared matching pursuit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(2) estimating parameters, modeling the coefficients</a:t>
            </a:r>
          </a:p>
          <a:p>
            <a:endParaRPr lang="en-US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819400"/>
            <a:ext cx="3826565" cy="11342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038600"/>
            <a:ext cx="7467600" cy="100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14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" y="3048000"/>
            <a:ext cx="7772400" cy="10672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4343400"/>
            <a:ext cx="8229600" cy="22590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09600"/>
            <a:ext cx="5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</a:t>
            </a:r>
            <a:r>
              <a:rPr lang="en-US" sz="2000" dirty="0" smtClean="0">
                <a:latin typeface="Times New Roman"/>
                <a:cs typeface="Times New Roman"/>
              </a:rPr>
              <a:t>14)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56449" y="2667000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Given selected basis functions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50" y="5715000"/>
            <a:ext cx="33582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Deformable template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Template matching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Separating shape and appearance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612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2044700"/>
            <a:ext cx="6350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28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Image\zebra\z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90284" y="2286000"/>
            <a:ext cx="1153716" cy="914400"/>
          </a:xfrm>
          <a:prstGeom prst="rect">
            <a:avLst/>
          </a:prstGeom>
          <a:noFill/>
        </p:spPr>
      </p:pic>
      <p:pic>
        <p:nvPicPr>
          <p:cNvPr id="3" name="Picture 3" descr="C:\Users\user\Desktop\Image\zebra\z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4884" y="2286000"/>
            <a:ext cx="1110852" cy="914399"/>
          </a:xfrm>
          <a:prstGeom prst="rect">
            <a:avLst/>
          </a:prstGeom>
          <a:noFill/>
        </p:spPr>
      </p:pic>
      <p:pic>
        <p:nvPicPr>
          <p:cNvPr id="4" name="Picture 4" descr="C:\Users\user\Desktop\Image\zebra\z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67" y="2286000"/>
            <a:ext cx="1092995" cy="914401"/>
          </a:xfrm>
          <a:prstGeom prst="rect">
            <a:avLst/>
          </a:prstGeom>
          <a:noFill/>
        </p:spPr>
      </p:pic>
      <p:pic>
        <p:nvPicPr>
          <p:cNvPr id="5" name="Picture 5" descr="C:\Users\user\Desktop\Image\zebra\z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80284" y="2286000"/>
            <a:ext cx="1143000" cy="914177"/>
          </a:xfrm>
          <a:prstGeom prst="rect">
            <a:avLst/>
          </a:prstGeom>
          <a:noFill/>
        </p:spPr>
      </p:pic>
      <p:pic>
        <p:nvPicPr>
          <p:cNvPr id="6" name="Picture 6" descr="C:\Users\user\Desktop\Image\zebra\z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4884" y="2285999"/>
            <a:ext cx="1143000" cy="920151"/>
          </a:xfrm>
          <a:prstGeom prst="rect">
            <a:avLst/>
          </a:prstGeom>
          <a:noFill/>
        </p:spPr>
      </p:pic>
      <p:pic>
        <p:nvPicPr>
          <p:cNvPr id="7" name="Picture 7" descr="C:\Users\user\Desktop\Image\zebra\z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9484" y="2285999"/>
            <a:ext cx="1143000" cy="923053"/>
          </a:xfrm>
          <a:prstGeom prst="rect">
            <a:avLst/>
          </a:prstGeom>
          <a:noFill/>
        </p:spPr>
      </p:pic>
      <p:pic>
        <p:nvPicPr>
          <p:cNvPr id="8" name="Picture 8" descr="C:\Users\user\Desktop\Image\zebra\z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5510" y="2286000"/>
            <a:ext cx="1171574" cy="914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38400" y="4267200"/>
            <a:ext cx="3384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Learn a generative model of zebra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What a zebra looks like?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18804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115" y="1371600"/>
            <a:ext cx="8991600" cy="13534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09600"/>
            <a:ext cx="5834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Sparse FRAME </a:t>
            </a:r>
            <a:r>
              <a:rPr lang="en-US" sz="2000" dirty="0">
                <a:latin typeface="Times New Roman"/>
                <a:cs typeface="Times New Roman"/>
              </a:rPr>
              <a:t>(</a:t>
            </a:r>
            <a:r>
              <a:rPr lang="en-US" sz="2000" dirty="0" err="1">
                <a:latin typeface="Times New Roman"/>
                <a:cs typeface="Times New Roman"/>
              </a:rPr>
              <a:t>Xie</a:t>
            </a:r>
            <a:r>
              <a:rPr lang="en-US" sz="2000" dirty="0">
                <a:latin typeface="Times New Roman"/>
                <a:cs typeface="Times New Roman"/>
              </a:rPr>
              <a:t>, Hu, Zhu, Wu, </a:t>
            </a:r>
            <a:r>
              <a:rPr lang="en-US" sz="2000" dirty="0" smtClean="0">
                <a:latin typeface="Times New Roman"/>
                <a:cs typeface="Times New Roman"/>
              </a:rPr>
              <a:t>14)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3048000"/>
            <a:ext cx="4572000" cy="135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572000"/>
            <a:ext cx="5422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98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19400"/>
            <a:ext cx="7315200" cy="1941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029200"/>
            <a:ext cx="2349500" cy="457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924" y="228600"/>
            <a:ext cx="789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Gibbs sampler on coefficients</a:t>
            </a:r>
            <a:r>
              <a:rPr lang="zh-TW" altLang="en-US" dirty="0" smtClean="0">
                <a:latin typeface="Times New Roman"/>
                <a:cs typeface="Times New Roman"/>
              </a:rPr>
              <a:t>（</a:t>
            </a:r>
            <a:r>
              <a:rPr lang="en-US" altLang="zh-TW" dirty="0" err="1" smtClean="0">
                <a:latin typeface="Times New Roman"/>
                <a:cs typeface="Times New Roman"/>
              </a:rPr>
              <a:t>Xie</a:t>
            </a:r>
            <a:r>
              <a:rPr lang="en-US" altLang="zh-TW" dirty="0" smtClean="0">
                <a:latin typeface="Times New Roman"/>
                <a:cs typeface="Times New Roman"/>
              </a:rPr>
              <a:t>, Zhu, Wu, 14)</a:t>
            </a:r>
            <a:endParaRPr lang="en-US" sz="48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5638800"/>
            <a:ext cx="83150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Liu and Wu, orbit</a:t>
            </a:r>
            <a:endParaRPr lang="en-US" sz="2400" dirty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Markov random field, neighborhood system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Coefficients close to independent, </a:t>
            </a:r>
            <a:r>
              <a:rPr lang="en-US" sz="2400" b="1" dirty="0" smtClean="0">
                <a:latin typeface="Times New Roman"/>
                <a:cs typeface="Times New Roman"/>
              </a:rPr>
              <a:t>fast mixing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b="1" dirty="0" smtClean="0">
                <a:latin typeface="Times New Roman"/>
                <a:cs typeface="Times New Roman"/>
              </a:rPr>
              <a:t>role of </a:t>
            </a:r>
            <a:r>
              <a:rPr lang="en-US" sz="2400" b="1" dirty="0" err="1" smtClean="0">
                <a:latin typeface="Times New Roman"/>
                <a:cs typeface="Times New Roman"/>
              </a:rPr>
              <a:t>sparsity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19200"/>
            <a:ext cx="8991600" cy="13534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5410200"/>
            <a:ext cx="5410200" cy="73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25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1315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"/>
            <a:ext cx="796770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/>
                <a:cs typeface="Times New Roman"/>
              </a:rPr>
              <a:t>Generative epsilon-boosting</a:t>
            </a:r>
            <a:r>
              <a:rPr lang="zh-TW" altLang="en-US" dirty="0" smtClean="0">
                <a:latin typeface="Times New Roman"/>
                <a:cs typeface="Times New Roman"/>
              </a:rPr>
              <a:t>（</a:t>
            </a:r>
            <a:r>
              <a:rPr lang="en-US" altLang="zh-TW" dirty="0" err="1">
                <a:latin typeface="Times New Roman"/>
                <a:cs typeface="Times New Roman"/>
              </a:rPr>
              <a:t>Xie</a:t>
            </a:r>
            <a:r>
              <a:rPr lang="en-US" altLang="zh-TW" dirty="0">
                <a:latin typeface="Times New Roman"/>
                <a:cs typeface="Times New Roman"/>
              </a:rPr>
              <a:t>, </a:t>
            </a:r>
            <a:r>
              <a:rPr lang="en-US" altLang="zh-TW" dirty="0" smtClean="0">
                <a:latin typeface="Times New Roman"/>
                <a:cs typeface="Times New Roman"/>
              </a:rPr>
              <a:t>Lu, Zhu</a:t>
            </a:r>
            <a:r>
              <a:rPr lang="en-US" altLang="zh-TW" dirty="0">
                <a:latin typeface="Times New Roman"/>
                <a:cs typeface="Times New Roman"/>
              </a:rPr>
              <a:t>, Wu, </a:t>
            </a:r>
            <a:r>
              <a:rPr lang="en-US" altLang="zh-TW" dirty="0" smtClean="0">
                <a:latin typeface="Times New Roman"/>
                <a:cs typeface="Times New Roman"/>
              </a:rPr>
              <a:t>15)</a:t>
            </a:r>
            <a:endParaRPr lang="en-US" dirty="0">
              <a:latin typeface="Times New Roman"/>
              <a:cs typeface="Times New Roman"/>
            </a:endParaRPr>
          </a:p>
          <a:p>
            <a:endParaRPr lang="en-US" sz="4800" b="1" dirty="0">
              <a:latin typeface="Times New Roman"/>
              <a:cs typeface="Times New Roman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89" y="3276600"/>
            <a:ext cx="9144000" cy="947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18" y="2209800"/>
            <a:ext cx="9144000" cy="919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8600" y="4343400"/>
            <a:ext cx="68403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Friedman: epsilon-boosting, </a:t>
            </a:r>
            <a:r>
              <a:rPr lang="en-US" sz="2400" dirty="0" err="1" smtClean="0">
                <a:latin typeface="Times New Roman"/>
                <a:cs typeface="Times New Roman"/>
              </a:rPr>
              <a:t>stagewise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L1 solution path                                    LARS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Slower than LARS for L1 penalized least squares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Good combination with generalized Gibbs sampler</a:t>
            </a:r>
          </a:p>
          <a:p>
            <a:pPr marL="342900" indent="-342900">
              <a:buFont typeface="Arial"/>
              <a:buChar char="•"/>
            </a:pPr>
            <a:r>
              <a:rPr lang="en-US" altLang="zh-TW" sz="2400" dirty="0" smtClean="0">
                <a:latin typeface="Times New Roman"/>
                <a:cs typeface="Times New Roman"/>
              </a:rPr>
              <a:t>Information projection</a:t>
            </a:r>
            <a:endParaRPr lang="en-US" sz="24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Times New Roman"/>
                <a:cs typeface="Times New Roman"/>
              </a:rPr>
              <a:t>Learning hierarchical compositional models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724400"/>
            <a:ext cx="1828800" cy="4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06" y="1447800"/>
            <a:ext cx="4114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2" y="2514600"/>
            <a:ext cx="9144001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588010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9144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6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95400"/>
            <a:ext cx="8623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87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6" descr="input1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7" descr="sketch1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76400"/>
            <a:ext cx="12668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8" descr="input1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10001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9" descr="sketch1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76400"/>
            <a:ext cx="10096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0" descr="input1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76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1" descr="sketch1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76400"/>
            <a:ext cx="6953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2" descr="input1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676400"/>
            <a:ext cx="6762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3" descr="sketch1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676400"/>
            <a:ext cx="685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1" name="Picture 5" descr="templat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3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2" name="Picture 46" descr="input10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42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3" name="Picture 47" descr="sketch10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4" name="Picture 48" descr="input10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5" name="Picture 49" descr="sketch10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858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6" name="Picture 50" descr="input10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7" name="Picture 51" descr="sketch10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8" name="Picture 52" descr="input10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79" name="Picture 53" descr="sketch10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7239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0" name="Picture 54" descr="input10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1" name="Picture 55" descr="sketch10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82" name="Picture 45" descr="templat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7334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83" name="Text Box 43"/>
          <p:cNvSpPr txBox="1">
            <a:spLocks noChangeArrowheads="1"/>
          </p:cNvSpPr>
          <p:nvPr/>
        </p:nvSpPr>
        <p:spPr bwMode="auto">
          <a:xfrm>
            <a:off x="1144421" y="0"/>
            <a:ext cx="6839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zh-CN" b="1" dirty="0">
                <a:latin typeface="Times New Roman"/>
                <a:cs typeface="Times New Roman"/>
              </a:rPr>
              <a:t>Learning </a:t>
            </a:r>
            <a:r>
              <a:rPr lang="en-US" altLang="zh-CN" b="1" dirty="0" smtClean="0">
                <a:latin typeface="Times New Roman"/>
                <a:cs typeface="Times New Roman"/>
              </a:rPr>
              <a:t>from </a:t>
            </a:r>
            <a:r>
              <a:rPr lang="en-US" altLang="zh-CN" b="1" dirty="0">
                <a:latin typeface="Times New Roman"/>
                <a:cs typeface="Times New Roman"/>
              </a:rPr>
              <a:t>non-aligned </a:t>
            </a:r>
            <a:r>
              <a:rPr lang="en-US" altLang="zh-CN" b="1" dirty="0" smtClean="0">
                <a:latin typeface="Times New Roman"/>
                <a:cs typeface="Times New Roman"/>
              </a:rPr>
              <a:t>image: less supervision</a:t>
            </a:r>
            <a:endParaRPr lang="en-US" altLang="zh-CN" b="1" dirty="0">
              <a:latin typeface="Times New Roman"/>
              <a:cs typeface="Times New Roman"/>
            </a:endParaRPr>
          </a:p>
        </p:txBody>
      </p:sp>
      <p:pic>
        <p:nvPicPr>
          <p:cNvPr id="53" name="Picture 49" descr="templat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" y="28956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0" descr="input101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99" y="28956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1" descr="sketch101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99" y="2895600"/>
            <a:ext cx="7905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2" descr="input115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99" y="2895600"/>
            <a:ext cx="6953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3" descr="sketch115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99" y="2895600"/>
            <a:ext cx="685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4" descr="input111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9" y="2895600"/>
            <a:ext cx="75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5" descr="sketch11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99" y="2895600"/>
            <a:ext cx="75247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6" descr="template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" y="35814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7" descr="input101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62" y="35814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8" descr="sketch101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99" y="3581400"/>
            <a:ext cx="695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59" descr="input112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87" y="358140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0" descr="sketch112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99" y="3581400"/>
            <a:ext cx="933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1" descr="input119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12" y="3581400"/>
            <a:ext cx="14668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2" descr="sketch119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99" y="3581400"/>
            <a:ext cx="14573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4" descr="templat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288" y="56388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5" descr="input10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563880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6" descr="sketch10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2" y="5638800"/>
            <a:ext cx="1019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47" descr="input107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8" descr="sketch107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2" y="56388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49" descr="input109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6388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0" descr="sketch109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112" y="5638800"/>
            <a:ext cx="1438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83" descr="http://www.stat.ucla.edu/%7Eywu/AB/blueeyeRRpng/input101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12" y="46482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84" descr="http://www.stat.ucla.edu/%7Eywu/AB/blueeyeRRpng/sketch101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112" y="46482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85" descr="http://www.stat.ucla.edu/%7Eywu/AB/blueeyeRRpng/input102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2" y="4648200"/>
            <a:ext cx="736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86" descr="http://www.stat.ucla.edu/%7Eywu/AB/blueeyeRRpng/sketch102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2" y="4648200"/>
            <a:ext cx="7429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87" descr="http://www.stat.ucla.edu/%7Eywu/AB/blueeyeRRpng/input103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2" y="4648200"/>
            <a:ext cx="6794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88" descr="http://www.stat.ucla.edu/%7Eywu/AB/blueeyeRRpng/sketch103.png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2" y="4648200"/>
            <a:ext cx="685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82" descr="http://www.stat.ucla.edu/%7Eywu/AB/blueeyeRRpng/template.png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" y="4572000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94" descr="http://www.stat.ucla.edu/%7Eywu/AB/blueeyeRRpng/sketch123.png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2" y="4419600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93" descr="http://www.stat.ucla.edu/%7Eywu/AB/blueeyeRRpng/input123.pn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2" y="4419600"/>
            <a:ext cx="94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1200" y="6501443"/>
            <a:ext cx="290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Hong, Si, Hu, Zhu, Wu, 2014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407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195071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www.stat.ucla.edu/%7Eywu/ABC/ABCMayMaple2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95400"/>
            <a:ext cx="385916" cy="385916"/>
          </a:xfrm>
          <a:prstGeom prst="rect">
            <a:avLst/>
          </a:prstGeom>
          <a:noFill/>
        </p:spPr>
      </p:pic>
      <p:pic>
        <p:nvPicPr>
          <p:cNvPr id="1028" name="Picture 4" descr="http://www.stat.ucla.edu/%7Eywu/ABC/ABCMayMaple2/document/ABC/color_templat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385916" cy="385917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1905000"/>
            <a:ext cx="1960642" cy="1224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963440"/>
            <a:ext cx="1550460" cy="159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3962400"/>
            <a:ext cx="1550461" cy="1601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2400" y="4649240"/>
            <a:ext cx="1090454" cy="83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5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81599" y="4649240"/>
            <a:ext cx="109679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211667" y="3430040"/>
            <a:ext cx="3110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Generalize to testing images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304800" y="381000"/>
            <a:ext cx="6050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Unsupervised learning of visual words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6501443"/>
            <a:ext cx="290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Hong, Si, Hu, Zhu, Wu, 2014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4583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3" descr="http://www.stat.ucla.edu/%7Eywu/ABC/ABCEgret/document/ABC/color_templat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371600"/>
            <a:ext cx="571500" cy="571500"/>
          </a:xfrm>
          <a:prstGeom prst="rect">
            <a:avLst/>
          </a:prstGeom>
          <a:noFill/>
        </p:spPr>
      </p:pic>
      <p:pic>
        <p:nvPicPr>
          <p:cNvPr id="84996" name="Picture 4" descr="http://www.stat.ucla.edu/%7Eywu/ABC/ABCEgret/document/ABC/color_template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371600"/>
            <a:ext cx="571500" cy="571500"/>
          </a:xfrm>
          <a:prstGeom prst="rect">
            <a:avLst/>
          </a:prstGeom>
          <a:noFill/>
        </p:spPr>
      </p:pic>
      <p:pic>
        <p:nvPicPr>
          <p:cNvPr id="84997" name="Picture 5" descr="http://www.stat.ucla.edu/%7Eywu/ABC/ABCEgret/document/ABC/color_template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1371600"/>
            <a:ext cx="571500" cy="571500"/>
          </a:xfrm>
          <a:prstGeom prst="rect">
            <a:avLst/>
          </a:prstGeom>
          <a:noFill/>
        </p:spPr>
      </p:pic>
      <p:pic>
        <p:nvPicPr>
          <p:cNvPr id="84994" name="Picture 2" descr="http://www.stat.ucla.edu/%7Eywu/ABC/ABCEgret/document/ABC/color_template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371600"/>
            <a:ext cx="571500" cy="571501"/>
          </a:xfrm>
          <a:prstGeom prst="rect">
            <a:avLst/>
          </a:prstGeom>
          <a:noFill/>
        </p:spPr>
      </p:pic>
      <p:pic>
        <p:nvPicPr>
          <p:cNvPr id="850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3810000"/>
            <a:ext cx="990599" cy="122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3810000"/>
            <a:ext cx="990947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3810000"/>
            <a:ext cx="120700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5000" y="3810000"/>
            <a:ext cx="1219199" cy="122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9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3400" y="2286000"/>
            <a:ext cx="1076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0" name="Picture 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2285999"/>
            <a:ext cx="1082842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1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29000" y="2286000"/>
            <a:ext cx="759515" cy="12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2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2286000"/>
            <a:ext cx="762000" cy="1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5" name="Picture 2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2286000"/>
            <a:ext cx="141732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16" name="Picture 2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91400" y="2286001"/>
            <a:ext cx="1447800" cy="123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http://www.stat.ucla.edu/%7Eywu/ABC/ABCEgret/document/ABC/train_l1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867401" y="3810001"/>
            <a:ext cx="1447799" cy="1258956"/>
          </a:xfrm>
          <a:prstGeom prst="rect">
            <a:avLst/>
          </a:prstGeom>
          <a:noFill/>
        </p:spPr>
      </p:pic>
      <p:pic>
        <p:nvPicPr>
          <p:cNvPr id="5124" name="Picture 4" descr="http://www.stat.ucla.edu/%7Eywu/ABC/ABCEgret/document/ABC/train_colorsketch_image4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7600" y="3810001"/>
            <a:ext cx="1447800" cy="1264746"/>
          </a:xfrm>
          <a:prstGeom prst="rect">
            <a:avLst/>
          </a:prstGeom>
          <a:noFill/>
        </p:spPr>
      </p:pic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04800" y="381000"/>
            <a:ext cx="60502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Unsupervised learning of visual words</a:t>
            </a:r>
          </a:p>
        </p:txBody>
      </p:sp>
    </p:spTree>
    <p:extLst>
      <p:ext uri="{BB962C8B-B14F-4D97-AF65-F5344CB8AC3E}">
        <p14:creationId xmlns:p14="http://schemas.microsoft.com/office/powerpoint/2010/main" val="2019431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427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Compositional sparse code</a:t>
            </a:r>
            <a:endParaRPr lang="en-US" sz="28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3" name="Picture 3" descr="http://redwood.psych.cornell.edu/images/sparse_components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\Desktop\JournalZHU\JournalZHU\illustration\Chinese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2272870" cy="2403393"/>
          </a:xfrm>
          <a:prstGeom prst="rect">
            <a:avLst/>
          </a:prstGeom>
          <a:noFill/>
        </p:spPr>
      </p:pic>
      <p:pic>
        <p:nvPicPr>
          <p:cNvPr id="5" name="Picture 2" descr="C:\Users\user\Desktop\JournalZHU\JournalZHU\illustration\Chinese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295400"/>
            <a:ext cx="2329500" cy="24801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19200" y="5410200"/>
            <a:ext cx="2759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trokes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cs typeface="Times New Roman"/>
                <a:sym typeface="Wingdings"/>
              </a:rPr>
              <a:t> characters</a:t>
            </a:r>
            <a:endParaRPr lang="en-US" sz="24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700" y="2590800"/>
            <a:ext cx="1638300" cy="237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8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54" y="571278"/>
            <a:ext cx="91065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latin typeface="Times New Roman"/>
                <a:cs typeface="Times New Roman"/>
              </a:rPr>
              <a:t>Convolutional</a:t>
            </a:r>
            <a:r>
              <a:rPr lang="zh-CN" altLang="en-US" sz="4000" b="1" dirty="0">
                <a:latin typeface="Times New Roman"/>
                <a:cs typeface="Times New Roman"/>
              </a:rPr>
              <a:t> </a:t>
            </a:r>
            <a:r>
              <a:rPr lang="en-US" altLang="zh-CN" sz="4000" b="1" dirty="0">
                <a:latin typeface="Times New Roman"/>
                <a:cs typeface="Times New Roman"/>
              </a:rPr>
              <a:t>Neural</a:t>
            </a:r>
            <a:r>
              <a:rPr lang="zh-CN" altLang="en-US" sz="4000" b="1" dirty="0">
                <a:latin typeface="Times New Roman"/>
                <a:cs typeface="Times New Roman"/>
              </a:rPr>
              <a:t> </a:t>
            </a:r>
            <a:r>
              <a:rPr lang="en-US" altLang="zh-CN" sz="4000" b="1" dirty="0" smtClean="0">
                <a:latin typeface="Times New Roman"/>
                <a:cs typeface="Times New Roman"/>
              </a:rPr>
              <a:t>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8" y="1620632"/>
            <a:ext cx="8712225" cy="328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6876" y="5081506"/>
            <a:ext cx="616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www.es.ele.tue.nl</a:t>
            </a:r>
            <a:r>
              <a:rPr lang="en-US" dirty="0">
                <a:latin typeface="Times New Roman"/>
                <a:cs typeface="Times New Roman"/>
              </a:rPr>
              <a:t>/~</a:t>
            </a:r>
            <a:r>
              <a:rPr lang="en-US" dirty="0" err="1">
                <a:latin typeface="Times New Roman"/>
                <a:cs typeface="Times New Roman"/>
              </a:rPr>
              <a:t>dshe</a:t>
            </a:r>
            <a:r>
              <a:rPr lang="en-US" dirty="0">
                <a:latin typeface="Times New Roman"/>
                <a:cs typeface="Times New Roman"/>
              </a:rPr>
              <a:t>/Education/Dmm2012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8282" y="5740368"/>
            <a:ext cx="6390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onvolution + point-wise non-linear + max-pooling + subsampling</a:t>
            </a:r>
          </a:p>
          <a:p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ottom-up, features at different layers, increasing abstract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4267" y="1564864"/>
            <a:ext cx="2191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 </a:t>
            </a:r>
            <a:r>
              <a:rPr lang="en-US" dirty="0" err="1" smtClean="0">
                <a:latin typeface="Times New Roman"/>
                <a:cs typeface="Times New Roman"/>
              </a:rPr>
              <a:t>Cun</a:t>
            </a:r>
            <a:r>
              <a:rPr lang="en-US" dirty="0" smtClean="0">
                <a:latin typeface="Times New Roman"/>
                <a:cs typeface="Times New Roman"/>
              </a:rPr>
              <a:t>, Hint</a:t>
            </a:r>
            <a:r>
              <a:rPr lang="en-US" altLang="zh-CN" dirty="0" smtClean="0">
                <a:latin typeface="Times New Roman"/>
                <a:cs typeface="Times New Roman"/>
              </a:rPr>
              <a:t>o</a:t>
            </a:r>
            <a:r>
              <a:rPr lang="en-US" dirty="0" smtClean="0">
                <a:latin typeface="Times New Roman"/>
                <a:cs typeface="Times New Roman"/>
              </a:rPr>
              <a:t>n, et al.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9787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05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"/>
            <a:ext cx="6172200" cy="6172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 rot="16200000">
            <a:off x="4053811" y="4770409"/>
            <a:ext cx="461665" cy="371351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Images generated by the learned model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32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295" y="830997"/>
            <a:ext cx="5892800" cy="454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2876" y="5263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https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developer.apple.com</a:t>
            </a:r>
            <a:r>
              <a:rPr lang="en-US" dirty="0">
                <a:latin typeface="Times New Roman"/>
                <a:cs typeface="Times New Roman"/>
              </a:rPr>
              <a:t>/library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8423" y="0"/>
            <a:ext cx="2892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latin typeface="Times New Roman"/>
                <a:cs typeface="Times New Roman"/>
              </a:rPr>
              <a:t>Convolution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2402876" y="5851418"/>
            <a:ext cx="574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a</a:t>
            </a:r>
            <a:r>
              <a:rPr lang="en-US" dirty="0" smtClean="0">
                <a:latin typeface="Times New Roman"/>
                <a:cs typeface="Times New Roman"/>
              </a:rPr>
              <a:t>pplying the same linear combination of pixels everywhere</a:t>
            </a:r>
          </a:p>
          <a:p>
            <a:r>
              <a:rPr lang="en-US" dirty="0">
                <a:latin typeface="Times New Roman"/>
                <a:cs typeface="Times New Roman"/>
              </a:rPr>
              <a:t>s</a:t>
            </a:r>
            <a:r>
              <a:rPr lang="en-US" dirty="0" smtClean="0">
                <a:latin typeface="Times New Roman"/>
                <a:cs typeface="Times New Roman"/>
              </a:rPr>
              <a:t>hift-invariant connection weights as</a:t>
            </a:r>
            <a:r>
              <a:rPr lang="en-US" dirty="0" smtClean="0">
                <a:latin typeface="Times New Roman"/>
                <a:cs typeface="Times New Roman"/>
                <a:sym typeface="Wingdings"/>
              </a:rPr>
              <a:t> filter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72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1054100"/>
            <a:ext cx="8255000" cy="4737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08423" y="5471589"/>
            <a:ext cx="4666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dataminingtheworld.blogspot.com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61624" y="326135"/>
            <a:ext cx="5381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imes New Roman"/>
                <a:cs typeface="Times New Roman"/>
              </a:rPr>
              <a:t>Generalized Linear Model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808423" y="5955788"/>
            <a:ext cx="4534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ifferent neurons have different sets of weights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Intercept term: bias or threshold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658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62" y="1455653"/>
            <a:ext cx="4832438" cy="38352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5447624"/>
            <a:ext cx="5090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static.googleusercontent.com</a:t>
            </a:r>
            <a:r>
              <a:rPr lang="en-US" dirty="0">
                <a:latin typeface="Times New Roman"/>
                <a:cs typeface="Times New Roman"/>
              </a:rPr>
              <a:t>/media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0548" y="385980"/>
            <a:ext cx="52555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latin typeface="Times New Roman"/>
                <a:cs typeface="Times New Roman"/>
              </a:rPr>
              <a:t>Non-linear Link Function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0" y="6088269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ogistic/sigmoid: logistic regression, generalized linear model</a:t>
            </a:r>
          </a:p>
          <a:p>
            <a:r>
              <a:rPr lang="en-US" dirty="0" err="1">
                <a:latin typeface="Times New Roman"/>
                <a:cs typeface="Times New Roman"/>
              </a:rPr>
              <a:t>r</a:t>
            </a:r>
            <a:r>
              <a:rPr lang="en-US" dirty="0" err="1" smtClean="0">
                <a:latin typeface="Times New Roman"/>
                <a:cs typeface="Times New Roman"/>
              </a:rPr>
              <a:t>ectificed</a:t>
            </a:r>
            <a:r>
              <a:rPr lang="en-US" dirty="0" smtClean="0">
                <a:latin typeface="Times New Roman"/>
                <a:cs typeface="Times New Roman"/>
              </a:rPr>
              <a:t> linear unit: detect and report score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8712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06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atin typeface="Times New Roman"/>
                <a:cs typeface="Times New Roman"/>
              </a:rPr>
              <a:t>Convolutional</a:t>
            </a:r>
            <a:r>
              <a:rPr lang="zh-CN" altLang="en-US" sz="3600" b="1" dirty="0">
                <a:latin typeface="Times New Roman"/>
                <a:cs typeface="Times New Roman"/>
              </a:rPr>
              <a:t> </a:t>
            </a:r>
            <a:r>
              <a:rPr lang="en-US" altLang="zh-CN" sz="3600" b="1" dirty="0">
                <a:latin typeface="Times New Roman"/>
                <a:cs typeface="Times New Roman"/>
              </a:rPr>
              <a:t>Neural</a:t>
            </a:r>
            <a:r>
              <a:rPr lang="zh-CN" altLang="en-US" sz="3600" b="1" dirty="0">
                <a:latin typeface="Times New Roman"/>
                <a:cs typeface="Times New Roman"/>
              </a:rPr>
              <a:t> </a:t>
            </a:r>
            <a:r>
              <a:rPr lang="en-US" altLang="zh-CN" sz="3600" b="1" dirty="0">
                <a:latin typeface="Times New Roman"/>
                <a:cs typeface="Times New Roman"/>
              </a:rPr>
              <a:t>Networks</a:t>
            </a:r>
            <a:endParaRPr lang="en-US" sz="3600" b="1" dirty="0"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8" y="830997"/>
            <a:ext cx="8712225" cy="3289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0840" y="4120447"/>
            <a:ext cx="6168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Source: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www.es.ele.tue.nl</a:t>
            </a:r>
            <a:r>
              <a:rPr lang="en-US" dirty="0">
                <a:latin typeface="Times New Roman"/>
                <a:cs typeface="Times New Roman"/>
              </a:rPr>
              <a:t>/~</a:t>
            </a:r>
            <a:r>
              <a:rPr lang="en-US" dirty="0" err="1">
                <a:latin typeface="Times New Roman"/>
                <a:cs typeface="Times New Roman"/>
              </a:rPr>
              <a:t>dshe</a:t>
            </a:r>
            <a:r>
              <a:rPr lang="en-US" dirty="0">
                <a:latin typeface="Times New Roman"/>
                <a:cs typeface="Times New Roman"/>
              </a:rPr>
              <a:t>/Education/Dmm2012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0840" y="4519544"/>
            <a:ext cx="62376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ompositions of the same form of operations</a:t>
            </a:r>
          </a:p>
          <a:p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ogistic regressions (GLM) on top of logistic regressions (GLM) </a:t>
            </a:r>
          </a:p>
          <a:p>
            <a:r>
              <a:rPr lang="en-US" dirty="0">
                <a:latin typeface="Times New Roman"/>
                <a:cs typeface="Times New Roman"/>
              </a:rPr>
              <a:t>f</a:t>
            </a:r>
            <a:r>
              <a:rPr lang="en-US" dirty="0" smtClean="0">
                <a:latin typeface="Times New Roman"/>
                <a:cs typeface="Times New Roman"/>
              </a:rPr>
              <a:t>unction approximation by composite function</a:t>
            </a:r>
          </a:p>
          <a:p>
            <a:r>
              <a:rPr lang="en-US" dirty="0">
                <a:latin typeface="Times New Roman"/>
                <a:cs typeface="Times New Roman"/>
              </a:rPr>
              <a:t>d</a:t>
            </a:r>
            <a:r>
              <a:rPr lang="en-US" dirty="0" smtClean="0">
                <a:latin typeface="Times New Roman"/>
                <a:cs typeface="Times New Roman"/>
              </a:rPr>
              <a:t>istributed representation, shared features, reusable parts</a:t>
            </a:r>
          </a:p>
          <a:p>
            <a:r>
              <a:rPr lang="en-US" dirty="0">
                <a:latin typeface="Times New Roman"/>
                <a:cs typeface="Times New Roman"/>
              </a:rPr>
              <a:t>m</a:t>
            </a:r>
            <a:r>
              <a:rPr lang="en-US" dirty="0" smtClean="0">
                <a:latin typeface="Times New Roman"/>
                <a:cs typeface="Times New Roman"/>
              </a:rPr>
              <a:t>illion or billions of parameters (weights &amp; intercepts)</a:t>
            </a:r>
          </a:p>
          <a:p>
            <a:r>
              <a:rPr lang="en-US" dirty="0">
                <a:latin typeface="Times New Roman"/>
                <a:cs typeface="Times New Roman"/>
              </a:rPr>
              <a:t>t</a:t>
            </a:r>
            <a:r>
              <a:rPr lang="en-US" dirty="0" smtClean="0">
                <a:latin typeface="Times New Roman"/>
                <a:cs typeface="Times New Roman"/>
              </a:rPr>
              <a:t>rained by gradient descent on loss function</a:t>
            </a:r>
          </a:p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hain rule, back-propagation of error </a:t>
            </a:r>
          </a:p>
          <a:p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oss function highly multimodal, local mode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6572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5742"/>
            <a:ext cx="9144000" cy="3433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598" y="467719"/>
            <a:ext cx="2857500" cy="393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59403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Imagenet</a:t>
            </a:r>
            <a:r>
              <a:rPr lang="en-US" dirty="0" smtClean="0">
                <a:latin typeface="Times New Roman"/>
                <a:cs typeface="Times New Roman"/>
              </a:rPr>
              <a:t>: organized according to word net (nouns) 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          one version: 1000 categories, each has 1000 images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            Source: http</a:t>
            </a:r>
            <a:r>
              <a:rPr lang="en-US" dirty="0">
                <a:latin typeface="Times New Roman"/>
                <a:cs typeface="Times New Roman"/>
              </a:rPr>
              <a:t>://image-</a:t>
            </a:r>
            <a:r>
              <a:rPr lang="en-US" dirty="0" err="1">
                <a:latin typeface="Times New Roman"/>
                <a:cs typeface="Times New Roman"/>
              </a:rPr>
              <a:t>net.org</a:t>
            </a:r>
            <a:r>
              <a:rPr lang="en-US" dirty="0">
                <a:latin typeface="Times New Roman"/>
                <a:cs typeface="Times New Roman"/>
              </a:rPr>
              <a:t>/</a:t>
            </a:r>
            <a:r>
              <a:rPr lang="en-US" dirty="0" smtClean="0">
                <a:latin typeface="Times New Roman"/>
                <a:cs typeface="Times New Roman"/>
              </a:rPr>
              <a:t>index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                              http</a:t>
            </a:r>
            <a:r>
              <a:rPr lang="en-US" dirty="0">
                <a:latin typeface="Times New Roman"/>
                <a:cs typeface="Times New Roman"/>
              </a:rPr>
              <a:t>://</a:t>
            </a:r>
            <a:r>
              <a:rPr lang="en-US" dirty="0" err="1">
                <a:latin typeface="Times New Roman"/>
                <a:cs typeface="Times New Roman"/>
              </a:rPr>
              <a:t>karpathy.github.io</a:t>
            </a:r>
            <a:r>
              <a:rPr lang="en-US" dirty="0" smtClean="0">
                <a:latin typeface="Times New Roman"/>
                <a:cs typeface="Times New Roman"/>
              </a:rPr>
              <a:t>/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1775" y="4913072"/>
            <a:ext cx="7242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CNN has million or billions of parameters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needs </a:t>
            </a:r>
            <a:r>
              <a:rPr lang="en-US" b="1" dirty="0" smtClean="0">
                <a:latin typeface="Times New Roman"/>
                <a:cs typeface="Times New Roman"/>
              </a:rPr>
              <a:t>big data </a:t>
            </a:r>
            <a:r>
              <a:rPr lang="en-US" dirty="0" smtClean="0">
                <a:latin typeface="Times New Roman"/>
                <a:cs typeface="Times New Roman"/>
              </a:rPr>
              <a:t>to train, go through small batches, stochastic gradient descent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7533" y="676753"/>
            <a:ext cx="1492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/>
                <a:cs typeface="Times New Roman"/>
              </a:rPr>
              <a:t>Feifei</a:t>
            </a:r>
            <a:r>
              <a:rPr lang="en-US" dirty="0" smtClean="0">
                <a:latin typeface="Times New Roman"/>
                <a:cs typeface="Times New Roman"/>
              </a:rPr>
              <a:t> Li, et al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37591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4876800" cy="75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667000"/>
            <a:ext cx="2286000" cy="73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200794" y="1295400"/>
            <a:ext cx="39352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latin typeface="Times New Roman"/>
                <a:cs typeface="Times New Roman"/>
              </a:rPr>
              <a:t>Texture model: stationary</a:t>
            </a: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157671" y="3429000"/>
            <a:ext cx="44591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8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Object model: non-stationary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5638800" cy="76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876800"/>
            <a:ext cx="2533650" cy="33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257800"/>
            <a:ext cx="3340100" cy="51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4953000"/>
            <a:ext cx="2293695" cy="762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478" y="5867400"/>
            <a:ext cx="6671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Generative CNN: 2</a:t>
            </a:r>
            <a:r>
              <a:rPr lang="en-US" baseline="30000" dirty="0" smtClean="0">
                <a:latin typeface="Times New Roman"/>
                <a:cs typeface="Times New Roman"/>
              </a:rPr>
              <a:t>nd</a:t>
            </a:r>
            <a:r>
              <a:rPr lang="en-US" dirty="0" smtClean="0">
                <a:latin typeface="Times New Roman"/>
                <a:cs typeface="Times New Roman"/>
              </a:rPr>
              <a:t> layer unit, sparsely wired, unsupervised learning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6324600"/>
            <a:ext cx="3780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Dai, Lu, Wu, 2015; Lu, Zhu, Wu, 2015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463" y="372678"/>
            <a:ext cx="8376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Generative Convolutional Neural Net</a:t>
            </a:r>
            <a:endParaRPr lang="en-US" sz="4000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463" y="6303076"/>
            <a:ext cx="3373704" cy="39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965" y="599809"/>
            <a:ext cx="5521012" cy="552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9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411" y="1149262"/>
            <a:ext cx="5671049" cy="384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97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04" y="1327535"/>
            <a:ext cx="5301309" cy="35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2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624" y="1863814"/>
            <a:ext cx="6849545" cy="176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85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esktop\sparseFRAMEcode\image\lion\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412" y="2362199"/>
            <a:ext cx="969188" cy="914399"/>
          </a:xfrm>
          <a:prstGeom prst="rect">
            <a:avLst/>
          </a:prstGeom>
          <a:noFill/>
        </p:spPr>
      </p:pic>
      <p:pic>
        <p:nvPicPr>
          <p:cNvPr id="3" name="Picture 2" descr="C:\Users\user\Desktop\sparseFRAMEcode\image\lion\A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362200"/>
            <a:ext cx="914812" cy="884528"/>
          </a:xfrm>
          <a:prstGeom prst="rect">
            <a:avLst/>
          </a:prstGeom>
          <a:noFill/>
        </p:spPr>
      </p:pic>
      <p:pic>
        <p:nvPicPr>
          <p:cNvPr id="4" name="Picture 3" descr="C:\Users\user\Desktop\sparseFRAMEcode\image\lion\A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012" y="2362199"/>
            <a:ext cx="991829" cy="914812"/>
          </a:xfrm>
          <a:prstGeom prst="rect">
            <a:avLst/>
          </a:prstGeom>
          <a:noFill/>
        </p:spPr>
      </p:pic>
      <p:pic>
        <p:nvPicPr>
          <p:cNvPr id="5" name="Picture 4" descr="C:\Users\user\Desktop\sparseFRAMEcode\image\lion\A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2013" y="2362199"/>
            <a:ext cx="990600" cy="866775"/>
          </a:xfrm>
          <a:prstGeom prst="rect">
            <a:avLst/>
          </a:prstGeom>
          <a:noFill/>
        </p:spPr>
      </p:pic>
      <p:pic>
        <p:nvPicPr>
          <p:cNvPr id="6" name="Picture 5" descr="C:\Users\user\Desktop\sparseFRAMEcode\image\lion\A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412" y="2362199"/>
            <a:ext cx="844442" cy="89740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4267200"/>
            <a:ext cx="3214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Learn a generative model of lion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What a lion looks like? 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590" y="656668"/>
            <a:ext cx="81055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/>
                <a:cs typeface="Times New Roman"/>
              </a:rPr>
              <a:t>Statistical Models of Image Patterns</a:t>
            </a:r>
            <a:endParaRPr lang="en-US" sz="40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977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/>
                <a:cs typeface="Times New Roman"/>
              </a:rPr>
              <a:t>Summary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Wavelets and sparse representation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Markov random fields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FRAME (</a:t>
            </a:r>
            <a:r>
              <a:rPr lang="en-US" sz="2000" dirty="0" smtClean="0">
                <a:latin typeface="Times New Roman"/>
                <a:cs typeface="Times New Roman"/>
              </a:rPr>
              <a:t>Filters, Random field, And Maximum Entropy</a:t>
            </a:r>
            <a:r>
              <a:rPr lang="en-US" dirty="0" smtClean="0">
                <a:latin typeface="Times New Roman"/>
                <a:cs typeface="Times New Roman"/>
              </a:rPr>
              <a:t>) model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Learning sparse </a:t>
            </a:r>
            <a:r>
              <a:rPr lang="en-US" dirty="0" smtClean="0">
                <a:latin typeface="Times New Roman"/>
                <a:cs typeface="Times New Roman"/>
              </a:rPr>
              <a:t>and deep </a:t>
            </a:r>
            <a:r>
              <a:rPr lang="en-US" dirty="0" smtClean="0">
                <a:latin typeface="Times New Roman"/>
                <a:cs typeface="Times New Roman"/>
              </a:rPr>
              <a:t>generative models </a:t>
            </a:r>
            <a:r>
              <a:rPr lang="en-US" dirty="0" smtClean="0">
                <a:latin typeface="Times New Roman"/>
                <a:cs typeface="Times New Roman"/>
              </a:rPr>
              <a:t>from big data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9116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1561</Words>
  <Application>Microsoft Macintosh PowerPoint</Application>
  <PresentationFormat>On-screen Show (4:3)</PresentationFormat>
  <Paragraphs>243</Paragraphs>
  <Slides>80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Office Theme</vt:lpstr>
      <vt:lpstr>Equation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UCLA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Ying Nian Wu</dc:creator>
  <cp:lastModifiedBy>Ying Nian Wu</cp:lastModifiedBy>
  <cp:revision>44</cp:revision>
  <dcterms:created xsi:type="dcterms:W3CDTF">2015-09-17T06:53:16Z</dcterms:created>
  <dcterms:modified xsi:type="dcterms:W3CDTF">2015-09-29T00:04:05Z</dcterms:modified>
</cp:coreProperties>
</file>