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603" r:id="rId2"/>
    <p:sldId id="725" r:id="rId3"/>
    <p:sldId id="664" r:id="rId4"/>
    <p:sldId id="665" r:id="rId5"/>
    <p:sldId id="536" r:id="rId6"/>
    <p:sldId id="515" r:id="rId7"/>
    <p:sldId id="613" r:id="rId8"/>
    <p:sldId id="626" r:id="rId9"/>
    <p:sldId id="678" r:id="rId10"/>
    <p:sldId id="710" r:id="rId11"/>
    <p:sldId id="616" r:id="rId12"/>
    <p:sldId id="683" r:id="rId13"/>
    <p:sldId id="580" r:id="rId14"/>
    <p:sldId id="510" r:id="rId15"/>
    <p:sldId id="511" r:id="rId16"/>
    <p:sldId id="647" r:id="rId17"/>
    <p:sldId id="666" r:id="rId18"/>
    <p:sldId id="667" r:id="rId19"/>
    <p:sldId id="689" r:id="rId20"/>
    <p:sldId id="718" r:id="rId21"/>
    <p:sldId id="717" r:id="rId22"/>
    <p:sldId id="716" r:id="rId23"/>
    <p:sldId id="668" r:id="rId24"/>
    <p:sldId id="669" r:id="rId25"/>
    <p:sldId id="673" r:id="rId26"/>
    <p:sldId id="731" r:id="rId27"/>
    <p:sldId id="705" r:id="rId28"/>
    <p:sldId id="706" r:id="rId29"/>
    <p:sldId id="726" r:id="rId30"/>
    <p:sldId id="727" r:id="rId31"/>
    <p:sldId id="728" r:id="rId32"/>
    <p:sldId id="729" r:id="rId33"/>
    <p:sldId id="730" r:id="rId34"/>
    <p:sldId id="579" r:id="rId35"/>
    <p:sldId id="722" r:id="rId36"/>
    <p:sldId id="720" r:id="rId37"/>
    <p:sldId id="721" r:id="rId38"/>
    <p:sldId id="723" r:id="rId39"/>
    <p:sldId id="732" r:id="rId40"/>
    <p:sldId id="733" r:id="rId41"/>
    <p:sldId id="681" r:id="rId42"/>
  </p:sldIdLst>
  <p:sldSz cx="9144000" cy="6858000" type="screen4x3"/>
  <p:notesSz cx="7099300" cy="10234613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3333CC"/>
    <a:srgbClr val="DDDDDD"/>
    <a:srgbClr val="009999"/>
    <a:srgbClr val="C0C0C0"/>
    <a:srgbClr val="990033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4700" autoAdjust="0"/>
  </p:normalViewPr>
  <p:slideViewPr>
    <p:cSldViewPr>
      <p:cViewPr>
        <p:scale>
          <a:sx n="82" d="100"/>
          <a:sy n="82" d="100"/>
        </p:scale>
        <p:origin x="-1080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.png"/><Relationship Id="rId6" Type="http://schemas.openxmlformats.org/officeDocument/2006/relationships/image" Target="../media/image122.emf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fld id="{2412ECB0-E9E4-41EB-B0A6-51065C08DD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fld id="{CBCBCECE-C110-437A-A7ED-4DD8D334B2E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word </a:t>
            </a:r>
            <a:r>
              <a:rPr lang="en-US" b="1" dirty="0" smtClean="0"/>
              <a:t>template</a:t>
            </a:r>
            <a:r>
              <a:rPr lang="en-US" dirty="0" smtClean="0"/>
              <a:t> to stress the fact that</a:t>
            </a:r>
            <a:r>
              <a:rPr lang="en-US" baseline="0" dirty="0" smtClean="0"/>
              <a:t> this AND-OR structure is shared by examples.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D64F-CCFC-48EF-B496-D334153F29F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D64F-CCFC-48EF-B496-D334153F29F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D64F-CCFC-48EF-B496-D334153F29F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6DE378-53B6-466A-9C6B-3477F68A1EC9}" type="slidenum">
              <a:rPr lang="en-US"/>
              <a:pPr/>
              <a:t>34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57200" y="1154113"/>
            <a:ext cx="8229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7.gif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Relationship Id="rId9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19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5.jpe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124.jpeg"/><Relationship Id="rId10" Type="http://schemas.openxmlformats.org/officeDocument/2006/relationships/image" Target="../media/image127.jpeg"/><Relationship Id="rId4" Type="http://schemas.openxmlformats.org/officeDocument/2006/relationships/image" Target="../media/image123.jpeg"/><Relationship Id="rId9" Type="http://schemas.openxmlformats.org/officeDocument/2006/relationships/image" Target="../media/image126.jpeg"/><Relationship Id="rId14" Type="http://schemas.openxmlformats.org/officeDocument/2006/relationships/oleObject" Target="../embeddings/Microsoft_Office_Excel_97-2003_Worksheet1.xls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w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1.png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71600"/>
            <a:ext cx="8534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solidFill>
                  <a:srgbClr val="0070C0"/>
                </a:solidFill>
                <a:latin typeface="Arial Narrow" pitchFamily="34" charset="0"/>
              </a:rPr>
              <a:t>Stochastic Sets and Regimes of Mathematical Models of Images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457200" y="2895600"/>
            <a:ext cx="35506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Song-Chun Zhu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University of California, Los Angeles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181600"/>
            <a:ext cx="395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Tsinghua</a:t>
            </a:r>
            <a:r>
              <a:rPr lang="en-US" dirty="0" smtClean="0">
                <a:solidFill>
                  <a:srgbClr val="0070C0"/>
                </a:solidFill>
              </a:rPr>
              <a:t> Sanya Int’l Math Forum, Jan, 2013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381000" y="457200"/>
            <a:ext cx="83118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Learning an over-complete </a:t>
            </a:r>
            <a:r>
              <a:rPr lang="en-US" sz="3200" dirty="0" smtClean="0">
                <a:solidFill>
                  <a:schemeClr val="tx2"/>
                </a:solidFill>
              </a:rPr>
              <a:t>basis </a:t>
            </a:r>
            <a:r>
              <a:rPr lang="en-US" sz="3200" dirty="0">
                <a:solidFill>
                  <a:schemeClr val="tx2"/>
                </a:solidFill>
              </a:rPr>
              <a:t>from natural images</a:t>
            </a:r>
          </a:p>
        </p:txBody>
      </p:sp>
      <p:pic>
        <p:nvPicPr>
          <p:cNvPr id="598020" name="Picture 4" descr="Bruno_basis_s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99" y="1905000"/>
            <a:ext cx="4877271" cy="182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609600" y="1295400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ahoma" pitchFamily="34" charset="0"/>
              </a:rPr>
              <a:t>I = 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baseline="-25000" dirty="0"/>
              <a:t>i </a:t>
            </a:r>
            <a:r>
              <a:rPr lang="en-US" sz="2400" dirty="0">
                <a:latin typeface="Symbol" pitchFamily="18" charset="2"/>
              </a:rPr>
              <a:t>a </a:t>
            </a:r>
            <a:r>
              <a:rPr lang="en-US" sz="2400" baseline="-25000" dirty="0" err="1"/>
              <a:t>i</a:t>
            </a:r>
            <a:r>
              <a:rPr lang="en-US" sz="2400" dirty="0"/>
              <a:t> </a:t>
            </a:r>
            <a:r>
              <a:rPr lang="en-US" sz="2400" dirty="0">
                <a:latin typeface="Symbol" pitchFamily="18" charset="2"/>
              </a:rPr>
              <a:t>y</a:t>
            </a:r>
            <a:r>
              <a:rPr lang="en-US" sz="2400" baseline="-25000" dirty="0"/>
              <a:t> 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</a:t>
            </a:r>
            <a:r>
              <a:rPr lang="en-US" sz="2400" dirty="0"/>
              <a:t>+ </a:t>
            </a:r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638800" y="1905000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Olshausen</a:t>
            </a:r>
            <a:r>
              <a:rPr lang="en-US" dirty="0" smtClean="0"/>
              <a:t> and Fields, 1995-97)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33400" y="60592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. </a:t>
            </a:r>
          </a:p>
          <a:p>
            <a:r>
              <a:rPr lang="en-US" sz="1200" dirty="0" smtClean="0"/>
              <a:t>B. </a:t>
            </a:r>
            <a:r>
              <a:rPr lang="en-US" sz="1200" dirty="0" err="1" smtClean="0"/>
              <a:t>Olshausen</a:t>
            </a:r>
            <a:r>
              <a:rPr lang="en-US" sz="1200" dirty="0" smtClean="0"/>
              <a:t> and D. Fields, “Sparse Coding with an </a:t>
            </a:r>
            <a:r>
              <a:rPr lang="en-US" sz="1200" dirty="0" err="1" smtClean="0"/>
              <a:t>Overcomplete</a:t>
            </a:r>
            <a:r>
              <a:rPr lang="en-US" sz="1200" dirty="0" smtClean="0"/>
              <a:t> Basis Set: A Strategy Employed by V1?” </a:t>
            </a:r>
            <a:r>
              <a:rPr lang="en-US" sz="1200" i="1" dirty="0" smtClean="0"/>
              <a:t>Vision Research, 37</a:t>
            </a:r>
            <a:r>
              <a:rPr lang="en-US" sz="1200" dirty="0" smtClean="0"/>
              <a:t>: 3311-25, 1997.</a:t>
            </a:r>
          </a:p>
          <a:p>
            <a:r>
              <a:rPr lang="en-US" sz="1200" dirty="0" smtClean="0"/>
              <a:t>S.C. Zhu, C. E. </a:t>
            </a:r>
            <a:r>
              <a:rPr lang="en-US" sz="1200" dirty="0" err="1" smtClean="0"/>
              <a:t>Guo</a:t>
            </a:r>
            <a:r>
              <a:rPr lang="en-US" sz="1200" dirty="0" smtClean="0"/>
              <a:t>, Y.Z. Wang, and Z.J. Xu, </a:t>
            </a:r>
            <a:r>
              <a:rPr lang="en-US" sz="1200" b="1" dirty="0" smtClean="0"/>
              <a:t>“What are </a:t>
            </a:r>
            <a:r>
              <a:rPr lang="en-US" sz="1200" b="1" dirty="0" err="1" smtClean="0"/>
              <a:t>Textons</a:t>
            </a:r>
            <a:r>
              <a:rPr lang="en-US" sz="1200" dirty="0" smtClean="0"/>
              <a:t>?”   </a:t>
            </a:r>
            <a:r>
              <a:rPr lang="en-US" sz="1200" i="1" dirty="0" smtClean="0"/>
              <a:t>Int'l J. of Computer Vision,</a:t>
            </a:r>
            <a:r>
              <a:rPr lang="en-US" sz="1200" dirty="0" smtClean="0"/>
              <a:t> vol.62(1/2), 121-143, 2005.</a:t>
            </a:r>
            <a:endParaRPr lang="en-US" sz="1200" dirty="0"/>
          </a:p>
        </p:txBody>
      </p:sp>
      <p:pic>
        <p:nvPicPr>
          <p:cNvPr id="28" name="Picture 41" descr="sta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267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/>
          <p:nvPr/>
        </p:nvGrpSpPr>
        <p:grpSpPr>
          <a:xfrm>
            <a:off x="2894510" y="4329112"/>
            <a:ext cx="5944690" cy="1655763"/>
            <a:chOff x="2894510" y="4329112"/>
            <a:chExt cx="5944690" cy="1655763"/>
          </a:xfrm>
        </p:grpSpPr>
        <p:graphicFrame>
          <p:nvGraphicFramePr>
            <p:cNvPr id="31" name="Object 2"/>
            <p:cNvGraphicFramePr>
              <a:graphicFrameLocks noChangeAspect="1"/>
            </p:cNvGraphicFramePr>
            <p:nvPr/>
          </p:nvGraphicFramePr>
          <p:xfrm>
            <a:off x="7237910" y="4466858"/>
            <a:ext cx="1601290" cy="1499922"/>
          </p:xfrm>
          <a:graphic>
            <a:graphicData uri="http://schemas.openxmlformats.org/presentationml/2006/ole">
              <p:oleObj spid="_x0000_s719876" name="Bitmap Image" r:id="rId5" imgW="1051651" imgH="1036410" progId="PBrush">
                <p:embed/>
              </p:oleObj>
            </a:graphicData>
          </a:graphic>
        </p:graphicFrame>
        <p:pic>
          <p:nvPicPr>
            <p:cNvPr id="32" name="Picture 3" descr="tmpl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5060" y="4927600"/>
              <a:ext cx="455613" cy="455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4" descr="tmpl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77135" y="4329112"/>
              <a:ext cx="279400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5" descr="tmpl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32610" y="5637212"/>
              <a:ext cx="280988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6" descr="tmpl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94510" y="4557712"/>
              <a:ext cx="279400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tmpl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232773" y="5592762"/>
              <a:ext cx="280987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tmpl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94510" y="5040312"/>
              <a:ext cx="280988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tmpl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270873" y="4629150"/>
              <a:ext cx="280987" cy="28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Line 10"/>
            <p:cNvSpPr>
              <a:spLocks noChangeAspect="1" noChangeShapeType="1"/>
            </p:cNvSpPr>
            <p:nvPr/>
          </p:nvSpPr>
          <p:spPr bwMode="auto">
            <a:xfrm>
              <a:off x="3713660" y="4602162"/>
              <a:ext cx="0" cy="3635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1"/>
            <p:cNvSpPr>
              <a:spLocks noChangeAspect="1" noChangeShapeType="1"/>
            </p:cNvSpPr>
            <p:nvPr/>
          </p:nvSpPr>
          <p:spPr bwMode="auto">
            <a:xfrm flipV="1">
              <a:off x="3940673" y="4875212"/>
              <a:ext cx="317500" cy="180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2"/>
            <p:cNvSpPr>
              <a:spLocks noChangeAspect="1" noChangeShapeType="1"/>
            </p:cNvSpPr>
            <p:nvPr/>
          </p:nvSpPr>
          <p:spPr bwMode="auto">
            <a:xfrm>
              <a:off x="3894635" y="5284787"/>
              <a:ext cx="363538" cy="317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3"/>
            <p:cNvSpPr>
              <a:spLocks noChangeAspect="1" noChangeShapeType="1"/>
            </p:cNvSpPr>
            <p:nvPr/>
          </p:nvSpPr>
          <p:spPr bwMode="auto">
            <a:xfrm>
              <a:off x="3713660" y="5329237"/>
              <a:ext cx="0" cy="4095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4"/>
            <p:cNvSpPr>
              <a:spLocks noChangeAspect="1" noChangeShapeType="1"/>
            </p:cNvSpPr>
            <p:nvPr/>
          </p:nvSpPr>
          <p:spPr bwMode="auto">
            <a:xfrm>
              <a:off x="3173910" y="4786312"/>
              <a:ext cx="325438" cy="161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5"/>
            <p:cNvSpPr>
              <a:spLocks noChangeAspect="1" noChangeShapeType="1"/>
            </p:cNvSpPr>
            <p:nvPr/>
          </p:nvSpPr>
          <p:spPr bwMode="auto">
            <a:xfrm flipH="1">
              <a:off x="3199310" y="5319712"/>
              <a:ext cx="363538" cy="317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8" name="Picture 16" descr="atom1_smb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28110" y="44958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7" descr="atom1_syn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028110" y="5526087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0" descr="atom3_smb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13910" y="44958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1" descr="atom3_syn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13910" y="5527675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22" descr="atom4_smb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514010" y="44958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23" descr="atom4_syn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514010" y="5527675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Line 28"/>
            <p:cNvSpPr>
              <a:spLocks noChangeShapeType="1"/>
            </p:cNvSpPr>
            <p:nvPr/>
          </p:nvSpPr>
          <p:spPr bwMode="auto">
            <a:xfrm>
              <a:off x="5256710" y="502920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31"/>
            <p:cNvSpPr>
              <a:spLocks noChangeShapeType="1"/>
            </p:cNvSpPr>
            <p:nvPr/>
          </p:nvSpPr>
          <p:spPr bwMode="auto">
            <a:xfrm>
              <a:off x="5942510" y="502920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32"/>
            <p:cNvSpPr>
              <a:spLocks noChangeShapeType="1"/>
            </p:cNvSpPr>
            <p:nvPr/>
          </p:nvSpPr>
          <p:spPr bwMode="auto">
            <a:xfrm>
              <a:off x="6742610" y="502920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60" name="Picture 36" descr="tmpl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80310" y="5700712"/>
              <a:ext cx="280988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Line 37"/>
            <p:cNvSpPr>
              <a:spLocks noChangeShapeType="1"/>
            </p:cNvSpPr>
            <p:nvPr/>
          </p:nvSpPr>
          <p:spPr bwMode="auto">
            <a:xfrm flipH="1">
              <a:off x="3186610" y="5180012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685800" y="3810000"/>
            <a:ext cx="838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Textons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685800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Examples of low dimensional sets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371600"/>
            <a:ext cx="2514600" cy="278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477000" y="4191000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Saul and </a:t>
            </a:r>
            <a:r>
              <a:rPr lang="en-US" dirty="0" err="1" smtClean="0"/>
              <a:t>Roweis</a:t>
            </a:r>
            <a:r>
              <a:rPr lang="en-US" dirty="0" smtClean="0"/>
              <a:t>, 2000.</a:t>
            </a:r>
            <a:endParaRPr lang="en-US" dirty="0"/>
          </a:p>
        </p:txBody>
      </p:sp>
      <p:graphicFrame>
        <p:nvGraphicFramePr>
          <p:cNvPr id="661505" name="Object 2"/>
          <p:cNvGraphicFramePr>
            <a:graphicFrameLocks noChangeAspect="1"/>
          </p:cNvGraphicFramePr>
          <p:nvPr/>
        </p:nvGraphicFramePr>
        <p:xfrm>
          <a:off x="457200" y="1524000"/>
          <a:ext cx="5627688" cy="1524000"/>
        </p:xfrm>
        <a:graphic>
          <a:graphicData uri="http://schemas.openxmlformats.org/presentationml/2006/ole">
            <p:oleObj spid="_x0000_s661505" name="Bitmap Image" r:id="rId4" imgW="6257143" imgH="1695687" progId="PBrush">
              <p:embed/>
            </p:oleObj>
          </a:graphicData>
        </a:graphic>
      </p:graphicFrame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33400" y="3352800"/>
            <a:ext cx="5791200" cy="2133600"/>
            <a:chOff x="432" y="2208"/>
            <a:chExt cx="5119" cy="1946"/>
          </a:xfrm>
        </p:grpSpPr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32" y="2208"/>
              <a:ext cx="5119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Sampling the 3D elements under varying lighting directions</a:t>
              </a:r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528" y="2601"/>
              <a:ext cx="1635" cy="1553"/>
              <a:chOff x="528" y="1728"/>
              <a:chExt cx="1635" cy="1553"/>
            </a:xfrm>
          </p:grpSpPr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41" y="1919"/>
                <a:ext cx="720" cy="72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741" y="2283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 rot="2700000">
                <a:off x="744" y="2286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 rot="5400000">
                <a:off x="744" y="2286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 rot="8100000">
                <a:off x="741" y="2289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542" y="2171"/>
                <a:ext cx="18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1" name="Text Box 18"/>
              <p:cNvSpPr txBox="1">
                <a:spLocks noChangeArrowheads="1"/>
              </p:cNvSpPr>
              <p:nvPr/>
            </p:nvSpPr>
            <p:spPr bwMode="auto">
              <a:xfrm>
                <a:off x="687" y="1865"/>
                <a:ext cx="18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1020" y="1728"/>
                <a:ext cx="18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1309" y="1858"/>
                <a:ext cx="18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24" name="Text Box 21"/>
              <p:cNvSpPr txBox="1">
                <a:spLocks noChangeArrowheads="1"/>
              </p:cNvSpPr>
              <p:nvPr/>
            </p:nvSpPr>
            <p:spPr bwMode="auto">
              <a:xfrm>
                <a:off x="528" y="2918"/>
                <a:ext cx="1635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/>
                  <a:t>4 lighting directions</a:t>
                </a:r>
              </a:p>
            </p:txBody>
          </p:sp>
        </p:grpSp>
        <p:pic>
          <p:nvPicPr>
            <p:cNvPr id="13" name="Picture 22" descr="lighton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2592"/>
              <a:ext cx="2496" cy="1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3" descr="sphere_lighting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60" y="2640"/>
              <a:ext cx="62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381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Bigger </a:t>
            </a:r>
            <a:r>
              <a:rPr lang="en-US" sz="3200" dirty="0" err="1" smtClean="0"/>
              <a:t>textons</a:t>
            </a:r>
            <a:r>
              <a:rPr lang="en-US" sz="3200" dirty="0" smtClean="0"/>
              <a:t>: object template, but still low dimensional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562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Narrow" pitchFamily="34" charset="0"/>
              </a:rPr>
              <a:t>Note:  the template only represents an object at a fixed view and a fixed configuration.</a:t>
            </a:r>
            <a:endParaRPr lang="en-US" sz="2000" dirty="0">
              <a:latin typeface="Arial Narrow" pitchFamily="34" charset="0"/>
            </a:endParaRPr>
          </a:p>
        </p:txBody>
      </p:sp>
      <p:pic>
        <p:nvPicPr>
          <p:cNvPr id="8" name="Picture 6" descr="http://www.stat.ucla.edu/~ywu/AB/deformi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79000"/>
            <a:ext cx="1295400" cy="1316990"/>
          </a:xfrm>
          <a:prstGeom prst="rect">
            <a:avLst/>
          </a:prstGeom>
          <a:noFill/>
        </p:spPr>
      </p:pic>
      <p:pic>
        <p:nvPicPr>
          <p:cNvPr id="10" name="Picture 8" descr="http://www.stat.ucla.edu/~ywu/AB/sketchin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219200"/>
            <a:ext cx="1371600" cy="1394460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2726800"/>
            <a:ext cx="68742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905000" y="1812400"/>
            <a:ext cx="53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 Narrow" pitchFamily="34" charset="0"/>
              </a:rPr>
              <a:t>(a)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1812400"/>
            <a:ext cx="53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Arial Narrow" pitchFamily="34" charset="0"/>
              </a:rPr>
              <a:t>(b)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4" name="Picture 4" descr="C:\Users\admin\Documents\Project_Data\Wu\wu_org\resul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4327000"/>
            <a:ext cx="1143000" cy="1164772"/>
          </a:xfrm>
          <a:prstGeom prst="rect">
            <a:avLst/>
          </a:prstGeom>
          <a:noFill/>
        </p:spPr>
      </p:pic>
      <p:pic>
        <p:nvPicPr>
          <p:cNvPr id="15" name="Picture 5" descr="C:\Users\admin\Documents\Project_Data\Wu\wu_org\I10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4327000"/>
            <a:ext cx="1121288" cy="1143000"/>
          </a:xfrm>
          <a:prstGeom prst="rect">
            <a:avLst/>
          </a:prstGeom>
          <a:noFill/>
        </p:spPr>
      </p:pic>
      <p:graphicFrame>
        <p:nvGraphicFramePr>
          <p:cNvPr id="16" name="Object 20"/>
          <p:cNvGraphicFramePr>
            <a:graphicFrameLocks noChangeAspect="1"/>
          </p:cNvGraphicFramePr>
          <p:nvPr/>
        </p:nvGraphicFramePr>
        <p:xfrm>
          <a:off x="3962400" y="4403200"/>
          <a:ext cx="819150" cy="730250"/>
        </p:xfrm>
        <a:graphic>
          <a:graphicData uri="http://schemas.openxmlformats.org/presentationml/2006/ole">
            <p:oleObj spid="_x0000_s720898" name="Equation" r:id="rId9" imgW="495000" imgH="44424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66800" y="5867400"/>
            <a:ext cx="661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we allow the sketches to deform locally, the space becomes “swollen”.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76800" y="464820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elements are almost non-overlapping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" y="6324600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Y.N. Wu, Z.Z. Si, H.F. Gong, and S.C. Zhu ,  “Learning</a:t>
            </a:r>
            <a:r>
              <a:rPr lang="en-US" sz="1400" b="1" dirty="0" smtClean="0"/>
              <a:t> </a:t>
            </a:r>
            <a:r>
              <a:rPr lang="en-US" sz="1400" dirty="0" smtClean="0"/>
              <a:t>Active Basis Model for Object Detection and Recognition,”</a:t>
            </a:r>
            <a:r>
              <a:rPr lang="en-US" sz="1400" i="1" dirty="0" smtClean="0"/>
              <a:t>  IJCV</a:t>
            </a:r>
            <a:r>
              <a:rPr lang="en-US" sz="1400" dirty="0" smtClean="0"/>
              <a:t>, 2009.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Summary: two regimes of stochastic sets</a:t>
            </a:r>
            <a:endParaRPr lang="en-US" sz="32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95400"/>
            <a:ext cx="3966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 call them </a:t>
            </a:r>
          </a:p>
          <a:p>
            <a:r>
              <a:rPr lang="en-US" sz="2800" i="1" dirty="0" smtClean="0">
                <a:solidFill>
                  <a:srgbClr val="3333CC"/>
                </a:solidFill>
              </a:rPr>
              <a:t> </a:t>
            </a:r>
            <a:r>
              <a:rPr lang="en-US" sz="2800" dirty="0" smtClean="0">
                <a:solidFill>
                  <a:srgbClr val="3333CC"/>
                </a:solidFill>
              </a:rPr>
              <a:t>the</a:t>
            </a:r>
            <a:r>
              <a:rPr lang="en-US" sz="2800" i="1" dirty="0" smtClean="0">
                <a:solidFill>
                  <a:srgbClr val="3333CC"/>
                </a:solidFill>
              </a:rPr>
              <a:t>  implicit</a:t>
            </a:r>
            <a:r>
              <a:rPr lang="en-US" sz="2800" dirty="0" smtClean="0"/>
              <a:t>  vs. </a:t>
            </a:r>
            <a:r>
              <a:rPr lang="en-US" sz="2800" i="1" dirty="0" smtClean="0">
                <a:solidFill>
                  <a:srgbClr val="3333CC"/>
                </a:solidFill>
              </a:rPr>
              <a:t>explicit  </a:t>
            </a:r>
            <a:r>
              <a:rPr lang="en-US" sz="2800" dirty="0" smtClean="0">
                <a:solidFill>
                  <a:srgbClr val="3333CC"/>
                </a:solidFill>
              </a:rPr>
              <a:t>sets</a:t>
            </a:r>
            <a:endParaRPr lang="en-US" sz="2800" dirty="0">
              <a:solidFill>
                <a:srgbClr val="3333CC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14850" y="3092450"/>
          <a:ext cx="114300" cy="215900"/>
        </p:xfrm>
        <a:graphic>
          <a:graphicData uri="http://schemas.openxmlformats.org/presentationml/2006/ole">
            <p:oleObj spid="_x0000_s388099" name="Equation" r:id="rId3" imgW="114120" imgH="21564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14850" y="3092450"/>
          <a:ext cx="114300" cy="215900"/>
        </p:xfrm>
        <a:graphic>
          <a:graphicData uri="http://schemas.openxmlformats.org/presentationml/2006/ole">
            <p:oleObj spid="_x0000_s388100" name="Equation" r:id="rId4" imgW="114120" imgH="215640" progId="Equation.3">
              <p:embed/>
            </p:oleObj>
          </a:graphicData>
        </a:graphic>
      </p:graphicFrame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1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09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514600"/>
            <a:ext cx="3048000" cy="500895"/>
          </a:xfrm>
          <a:prstGeom prst="rect">
            <a:avLst/>
          </a:prstGeom>
          <a:noFill/>
        </p:spPr>
      </p:pic>
      <p:sp>
        <p:nvSpPr>
          <p:cNvPr id="38811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1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114800"/>
            <a:ext cx="3377119" cy="510368"/>
          </a:xfrm>
          <a:prstGeom prst="rect">
            <a:avLst/>
          </a:prstGeom>
          <a:noFill/>
        </p:spPr>
      </p:pic>
      <p:sp>
        <p:nvSpPr>
          <p:cNvPr id="388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3" name="Picture 1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6850" y="5029200"/>
            <a:ext cx="2781300" cy="342900"/>
          </a:xfrm>
          <a:prstGeom prst="rect">
            <a:avLst/>
          </a:prstGeom>
          <a:noFill/>
        </p:spPr>
      </p:pic>
      <p:sp>
        <p:nvSpPr>
          <p:cNvPr id="38811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5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5334000"/>
            <a:ext cx="2600325" cy="342900"/>
          </a:xfrm>
          <a:prstGeom prst="rect">
            <a:avLst/>
          </a:prstGeom>
          <a:noFill/>
        </p:spPr>
      </p:pic>
      <p:sp>
        <p:nvSpPr>
          <p:cNvPr id="38811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7" name="Picture 2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5638800"/>
            <a:ext cx="1733550" cy="342900"/>
          </a:xfrm>
          <a:prstGeom prst="rect">
            <a:avLst/>
          </a:prstGeom>
          <a:noFill/>
        </p:spPr>
      </p:pic>
      <p:sp>
        <p:nvSpPr>
          <p:cNvPr id="3881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8119" name="Picture 2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3124200"/>
            <a:ext cx="4114800" cy="354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5" name="Picture 3" descr="texto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667000"/>
            <a:ext cx="4419600" cy="304963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" y="381000"/>
            <a:ext cx="63995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 Relations to the psychophysics literature</a:t>
            </a:r>
            <a:endParaRPr lang="en-US" sz="3200" dirty="0"/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019800" y="3505200"/>
            <a:ext cx="2665413" cy="2317750"/>
            <a:chOff x="337" y="2448"/>
            <a:chExt cx="1679" cy="1460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480" y="3696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576" y="2448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720" y="3408"/>
              <a:ext cx="1296" cy="0"/>
            </a:xfrm>
            <a:prstGeom prst="line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 rot="-5339109">
              <a:off x="-86" y="3091"/>
              <a:ext cx="10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ahoma" pitchFamily="34" charset="0"/>
                </a:rPr>
                <a:t>Response time T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912" y="3696"/>
              <a:ext cx="9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ahoma" pitchFamily="34" charset="0"/>
                </a:rPr>
                <a:t>Distractors # n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1000" y="1219200"/>
            <a:ext cx="575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The struggle on textures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textons</a:t>
            </a:r>
            <a:r>
              <a:rPr lang="en-US" sz="2400" dirty="0" smtClean="0"/>
              <a:t>   </a:t>
            </a:r>
            <a:r>
              <a:rPr lang="en-US" dirty="0" smtClean="0"/>
              <a:t>(</a:t>
            </a:r>
            <a:r>
              <a:rPr lang="en-US" dirty="0" err="1" smtClean="0"/>
              <a:t>Julesz</a:t>
            </a:r>
            <a:r>
              <a:rPr lang="en-US" dirty="0" smtClean="0"/>
              <a:t>, 60-80s)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38200" y="1905000"/>
            <a:ext cx="3058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Textons</a:t>
            </a:r>
            <a:r>
              <a:rPr lang="en-US" sz="2400" dirty="0" smtClean="0"/>
              <a:t>:   coded explicitly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9" name="Picture 3" descr="texton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4800600" cy="3274323"/>
          </a:xfrm>
          <a:prstGeom prst="rect">
            <a:avLst/>
          </a:prstGeom>
          <a:noFill/>
        </p:spPr>
      </p:pic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381000" y="381000"/>
            <a:ext cx="7772400" cy="609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err="1" smtClean="0">
                <a:solidFill>
                  <a:schemeClr val="accent2"/>
                </a:solidFill>
                <a:ea typeface="华文仿宋" pitchFamily="2" charset="-122"/>
              </a:rPr>
              <a:t>Textons</a:t>
            </a:r>
            <a:r>
              <a:rPr lang="en-US" sz="3200" dirty="0" smtClean="0">
                <a:solidFill>
                  <a:schemeClr val="accent2"/>
                </a:solidFill>
                <a:ea typeface="华文仿宋" pitchFamily="2" charset="-122"/>
              </a:rPr>
              <a:t>  vs. Textures</a:t>
            </a:r>
            <a:endParaRPr lang="en-US" sz="3200" dirty="0">
              <a:solidFill>
                <a:schemeClr val="accent2"/>
              </a:solidFill>
              <a:ea typeface="华文仿宋" pitchFamily="2" charset="-122"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638800" y="2438400"/>
            <a:ext cx="2894013" cy="2514600"/>
            <a:chOff x="288" y="2256"/>
            <a:chExt cx="1679" cy="1460"/>
          </a:xfrm>
        </p:grpSpPr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431" y="3504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 flipV="1">
              <a:off x="527" y="2256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 flipV="1">
              <a:off x="624" y="2496"/>
              <a:ext cx="1248" cy="768"/>
            </a:xfrm>
            <a:prstGeom prst="line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 rot="-5339109">
              <a:off x="-135" y="2899"/>
              <a:ext cx="10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ahoma" pitchFamily="34" charset="0"/>
                </a:rPr>
                <a:t>Response time T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863" y="3504"/>
              <a:ext cx="9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ahoma" pitchFamily="34" charset="0"/>
                </a:rPr>
                <a:t>Distractors # 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7200" y="1219200"/>
            <a:ext cx="5622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Textures: coded up to an equivalence ensemble.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6324" y="5410200"/>
            <a:ext cx="883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Actually the brain is plastic, </a:t>
            </a:r>
            <a:r>
              <a:rPr lang="en-US" dirty="0" err="1" smtClean="0"/>
              <a:t>textons</a:t>
            </a:r>
            <a:r>
              <a:rPr lang="en-US" dirty="0" smtClean="0"/>
              <a:t> are learned over experience.</a:t>
            </a:r>
          </a:p>
          <a:p>
            <a:r>
              <a:rPr lang="en-US" dirty="0" smtClean="0"/>
              <a:t> e.g. Chinese characters are texture to you first, then they become </a:t>
            </a:r>
            <a:r>
              <a:rPr lang="en-US" dirty="0" err="1" smtClean="0"/>
              <a:t>textons</a:t>
            </a:r>
            <a:r>
              <a:rPr lang="en-US" dirty="0" smtClean="0"/>
              <a:t> if you can recognize them.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2362200" y="1524000"/>
            <a:ext cx="3962400" cy="426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400" y="381000"/>
            <a:ext cx="5855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second look at the space of images</a:t>
            </a:r>
            <a:endParaRPr lang="en-US" sz="3200" dirty="0"/>
          </a:p>
        </p:txBody>
      </p:sp>
      <p:grpSp>
        <p:nvGrpSpPr>
          <p:cNvPr id="31" name="Group 30"/>
          <p:cNvGrpSpPr/>
          <p:nvPr/>
        </p:nvGrpSpPr>
        <p:grpSpPr>
          <a:xfrm rot="20143001">
            <a:off x="5406645" y="4222586"/>
            <a:ext cx="629324" cy="488685"/>
            <a:chOff x="3343275" y="4495800"/>
            <a:chExt cx="1162050" cy="676275"/>
          </a:xfrm>
        </p:grpSpPr>
        <p:sp>
          <p:nvSpPr>
            <p:cNvPr id="16" name="Freeform 15"/>
            <p:cNvSpPr/>
            <p:nvPr/>
          </p:nvSpPr>
          <p:spPr>
            <a:xfrm>
              <a:off x="3343275" y="4929188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352800" y="4495800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352800" y="463867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352800" y="477202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endCxn id="16" idx="0"/>
            </p:cNvCxnSpPr>
            <p:nvPr/>
          </p:nvCxnSpPr>
          <p:spPr>
            <a:xfrm rot="5400000">
              <a:off x="3124201" y="49434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4276725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3262314" y="4852988"/>
              <a:ext cx="447675" cy="380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3443289" y="4748213"/>
              <a:ext cx="447675" cy="761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4133850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3667125" y="47244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829050" y="47529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990975" y="47625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rot="2068040">
            <a:off x="5304018" y="3028292"/>
            <a:ext cx="667337" cy="639626"/>
            <a:chOff x="3343275" y="4495800"/>
            <a:chExt cx="1162050" cy="676275"/>
          </a:xfrm>
        </p:grpSpPr>
        <p:sp>
          <p:nvSpPr>
            <p:cNvPr id="33" name="Freeform 32"/>
            <p:cNvSpPr/>
            <p:nvPr/>
          </p:nvSpPr>
          <p:spPr>
            <a:xfrm>
              <a:off x="3343275" y="4929188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52800" y="4495800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352800" y="463867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52800" y="477202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endCxn id="33" idx="0"/>
            </p:cNvCxnSpPr>
            <p:nvPr/>
          </p:nvCxnSpPr>
          <p:spPr>
            <a:xfrm rot="5400000">
              <a:off x="3124201" y="49434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4276725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3262314" y="4852988"/>
              <a:ext cx="447675" cy="380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3443289" y="4748213"/>
              <a:ext cx="447675" cy="761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4133850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3667125" y="47244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47529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3990975" y="47625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 44"/>
          <p:cNvSpPr/>
          <p:nvPr/>
        </p:nvSpPr>
        <p:spPr>
          <a:xfrm>
            <a:off x="2514600" y="2286000"/>
            <a:ext cx="1797049" cy="1577974"/>
          </a:xfrm>
          <a:custGeom>
            <a:avLst/>
            <a:gdLst>
              <a:gd name="connsiteX0" fmla="*/ 658812 w 1797049"/>
              <a:gd name="connsiteY0" fmla="*/ 515937 h 1577974"/>
              <a:gd name="connsiteX1" fmla="*/ 420687 w 1797049"/>
              <a:gd name="connsiteY1" fmla="*/ 744537 h 1577974"/>
              <a:gd name="connsiteX2" fmla="*/ 115887 w 1797049"/>
              <a:gd name="connsiteY2" fmla="*/ 792162 h 1577974"/>
              <a:gd name="connsiteX3" fmla="*/ 20637 w 1797049"/>
              <a:gd name="connsiteY3" fmla="*/ 1049337 h 1577974"/>
              <a:gd name="connsiteX4" fmla="*/ 239712 w 1797049"/>
              <a:gd name="connsiteY4" fmla="*/ 1516062 h 1577974"/>
              <a:gd name="connsiteX5" fmla="*/ 544512 w 1797049"/>
              <a:gd name="connsiteY5" fmla="*/ 1420812 h 1577974"/>
              <a:gd name="connsiteX6" fmla="*/ 649287 w 1797049"/>
              <a:gd name="connsiteY6" fmla="*/ 1163637 h 1577974"/>
              <a:gd name="connsiteX7" fmla="*/ 1173162 w 1797049"/>
              <a:gd name="connsiteY7" fmla="*/ 1173162 h 1577974"/>
              <a:gd name="connsiteX8" fmla="*/ 1658937 w 1797049"/>
              <a:gd name="connsiteY8" fmla="*/ 696912 h 1577974"/>
              <a:gd name="connsiteX9" fmla="*/ 1725612 w 1797049"/>
              <a:gd name="connsiteY9" fmla="*/ 173037 h 1577974"/>
              <a:gd name="connsiteX10" fmla="*/ 1230312 w 1797049"/>
              <a:gd name="connsiteY10" fmla="*/ 134937 h 1577974"/>
              <a:gd name="connsiteX11" fmla="*/ 1011237 w 1797049"/>
              <a:gd name="connsiteY11" fmla="*/ 11112 h 1577974"/>
              <a:gd name="connsiteX12" fmla="*/ 735012 w 1797049"/>
              <a:gd name="connsiteY12" fmla="*/ 68262 h 1577974"/>
              <a:gd name="connsiteX13" fmla="*/ 773112 w 1797049"/>
              <a:gd name="connsiteY13" fmla="*/ 373062 h 1577974"/>
              <a:gd name="connsiteX14" fmla="*/ 658812 w 1797049"/>
              <a:gd name="connsiteY14" fmla="*/ 515937 h 157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7049" h="1577974">
                <a:moveTo>
                  <a:pt x="658812" y="515937"/>
                </a:moveTo>
                <a:cubicBezTo>
                  <a:pt x="600075" y="577849"/>
                  <a:pt x="511175" y="698500"/>
                  <a:pt x="420687" y="744537"/>
                </a:cubicBezTo>
                <a:cubicBezTo>
                  <a:pt x="330200" y="790575"/>
                  <a:pt x="182562" y="741362"/>
                  <a:pt x="115887" y="792162"/>
                </a:cubicBezTo>
                <a:cubicBezTo>
                  <a:pt x="49212" y="842962"/>
                  <a:pt x="0" y="928687"/>
                  <a:pt x="20637" y="1049337"/>
                </a:cubicBezTo>
                <a:cubicBezTo>
                  <a:pt x="41274" y="1169987"/>
                  <a:pt x="152400" y="1454150"/>
                  <a:pt x="239712" y="1516062"/>
                </a:cubicBezTo>
                <a:cubicBezTo>
                  <a:pt x="327024" y="1577974"/>
                  <a:pt x="476250" y="1479550"/>
                  <a:pt x="544512" y="1420812"/>
                </a:cubicBezTo>
                <a:cubicBezTo>
                  <a:pt x="612775" y="1362075"/>
                  <a:pt x="544512" y="1204912"/>
                  <a:pt x="649287" y="1163637"/>
                </a:cubicBezTo>
                <a:cubicBezTo>
                  <a:pt x="754062" y="1122362"/>
                  <a:pt x="1004887" y="1250949"/>
                  <a:pt x="1173162" y="1173162"/>
                </a:cubicBezTo>
                <a:cubicBezTo>
                  <a:pt x="1341437" y="1095375"/>
                  <a:pt x="1566862" y="863599"/>
                  <a:pt x="1658937" y="696912"/>
                </a:cubicBezTo>
                <a:cubicBezTo>
                  <a:pt x="1751012" y="530225"/>
                  <a:pt x="1797049" y="266699"/>
                  <a:pt x="1725612" y="173037"/>
                </a:cubicBezTo>
                <a:cubicBezTo>
                  <a:pt x="1654175" y="79375"/>
                  <a:pt x="1349374" y="161924"/>
                  <a:pt x="1230312" y="134937"/>
                </a:cubicBezTo>
                <a:cubicBezTo>
                  <a:pt x="1111250" y="107950"/>
                  <a:pt x="1093787" y="22224"/>
                  <a:pt x="1011237" y="11112"/>
                </a:cubicBezTo>
                <a:cubicBezTo>
                  <a:pt x="928687" y="0"/>
                  <a:pt x="774700" y="7937"/>
                  <a:pt x="735012" y="68262"/>
                </a:cubicBezTo>
                <a:cubicBezTo>
                  <a:pt x="695324" y="128587"/>
                  <a:pt x="787400" y="295275"/>
                  <a:pt x="773112" y="373062"/>
                </a:cubicBezTo>
                <a:cubicBezTo>
                  <a:pt x="758825" y="450850"/>
                  <a:pt x="717549" y="454025"/>
                  <a:pt x="658812" y="51593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943600" y="2286000"/>
            <a:ext cx="3048000" cy="1231834"/>
            <a:chOff x="5943600" y="1676400"/>
            <a:chExt cx="3048000" cy="1231834"/>
          </a:xfrm>
        </p:grpSpPr>
        <p:pic>
          <p:nvPicPr>
            <p:cNvPr id="6584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29400" y="1676400"/>
              <a:ext cx="2362200" cy="123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7" name="Straight Arrow Connector 46"/>
            <p:cNvCxnSpPr/>
            <p:nvPr/>
          </p:nvCxnSpPr>
          <p:spPr>
            <a:xfrm flipV="1">
              <a:off x="5943600" y="2362200"/>
              <a:ext cx="609600" cy="3048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5943600" y="4038600"/>
            <a:ext cx="2895600" cy="1493762"/>
            <a:chOff x="6096000" y="3383038"/>
            <a:chExt cx="2895600" cy="1493762"/>
          </a:xfrm>
        </p:grpSpPr>
        <p:pic>
          <p:nvPicPr>
            <p:cNvPr id="65844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3383038"/>
              <a:ext cx="2362200" cy="1493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8" name="Straight Arrow Connector 47"/>
            <p:cNvCxnSpPr/>
            <p:nvPr/>
          </p:nvCxnSpPr>
          <p:spPr>
            <a:xfrm>
              <a:off x="6096000" y="3962400"/>
              <a:ext cx="533400" cy="762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3"/>
          <p:cNvSpPr/>
          <p:nvPr/>
        </p:nvSpPr>
        <p:spPr>
          <a:xfrm>
            <a:off x="2732088" y="4225925"/>
            <a:ext cx="1646237" cy="1176338"/>
          </a:xfrm>
          <a:custGeom>
            <a:avLst/>
            <a:gdLst>
              <a:gd name="connsiteX0" fmla="*/ 401637 w 1646237"/>
              <a:gd name="connsiteY0" fmla="*/ 155575 h 1176338"/>
              <a:gd name="connsiteX1" fmla="*/ 906462 w 1646237"/>
              <a:gd name="connsiteY1" fmla="*/ 60325 h 1176338"/>
              <a:gd name="connsiteX2" fmla="*/ 906462 w 1646237"/>
              <a:gd name="connsiteY2" fmla="*/ 517525 h 1176338"/>
              <a:gd name="connsiteX3" fmla="*/ 1563687 w 1646237"/>
              <a:gd name="connsiteY3" fmla="*/ 727075 h 1176338"/>
              <a:gd name="connsiteX4" fmla="*/ 1401762 w 1646237"/>
              <a:gd name="connsiteY4" fmla="*/ 1127125 h 1176338"/>
              <a:gd name="connsiteX5" fmla="*/ 830262 w 1646237"/>
              <a:gd name="connsiteY5" fmla="*/ 1022350 h 1176338"/>
              <a:gd name="connsiteX6" fmla="*/ 449262 w 1646237"/>
              <a:gd name="connsiteY6" fmla="*/ 660400 h 1176338"/>
              <a:gd name="connsiteX7" fmla="*/ 77787 w 1646237"/>
              <a:gd name="connsiteY7" fmla="*/ 565150 h 1176338"/>
              <a:gd name="connsiteX8" fmla="*/ 58737 w 1646237"/>
              <a:gd name="connsiteY8" fmla="*/ 298450 h 1176338"/>
              <a:gd name="connsiteX9" fmla="*/ 401637 w 1646237"/>
              <a:gd name="connsiteY9" fmla="*/ 155575 h 117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6237" h="1176338">
                <a:moveTo>
                  <a:pt x="401637" y="155575"/>
                </a:moveTo>
                <a:cubicBezTo>
                  <a:pt x="542924" y="115888"/>
                  <a:pt x="822325" y="0"/>
                  <a:pt x="906462" y="60325"/>
                </a:cubicBezTo>
                <a:cubicBezTo>
                  <a:pt x="990599" y="120650"/>
                  <a:pt x="796925" y="406400"/>
                  <a:pt x="906462" y="517525"/>
                </a:cubicBezTo>
                <a:cubicBezTo>
                  <a:pt x="1016000" y="628650"/>
                  <a:pt x="1481137" y="625475"/>
                  <a:pt x="1563687" y="727075"/>
                </a:cubicBezTo>
                <a:cubicBezTo>
                  <a:pt x="1646237" y="828675"/>
                  <a:pt x="1524000" y="1077913"/>
                  <a:pt x="1401762" y="1127125"/>
                </a:cubicBezTo>
                <a:cubicBezTo>
                  <a:pt x="1279525" y="1176338"/>
                  <a:pt x="989012" y="1100137"/>
                  <a:pt x="830262" y="1022350"/>
                </a:cubicBezTo>
                <a:cubicBezTo>
                  <a:pt x="671512" y="944563"/>
                  <a:pt x="574674" y="736600"/>
                  <a:pt x="449262" y="660400"/>
                </a:cubicBezTo>
                <a:cubicBezTo>
                  <a:pt x="323850" y="584200"/>
                  <a:pt x="142874" y="625475"/>
                  <a:pt x="77787" y="565150"/>
                </a:cubicBezTo>
                <a:cubicBezTo>
                  <a:pt x="12700" y="504825"/>
                  <a:pt x="0" y="366713"/>
                  <a:pt x="58737" y="298450"/>
                </a:cubicBezTo>
                <a:cubicBezTo>
                  <a:pt x="117475" y="230188"/>
                  <a:pt x="260350" y="195262"/>
                  <a:pt x="401637" y="1555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200150" y="1600199"/>
            <a:ext cx="2305050" cy="1371601"/>
            <a:chOff x="1200150" y="1600199"/>
            <a:chExt cx="2305050" cy="1371601"/>
          </a:xfrm>
        </p:grpSpPr>
        <p:pic>
          <p:nvPicPr>
            <p:cNvPr id="6584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0150" y="1600199"/>
              <a:ext cx="409575" cy="45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3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0751" y="1600201"/>
              <a:ext cx="40732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4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76400" y="1600200"/>
              <a:ext cx="4095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Oval 50"/>
            <p:cNvSpPr/>
            <p:nvPr/>
          </p:nvSpPr>
          <p:spPr>
            <a:xfrm>
              <a:off x="31242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2766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429000" y="2667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10800000">
              <a:off x="1981200" y="2133600"/>
              <a:ext cx="1143000" cy="7620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1066800" y="4419600"/>
            <a:ext cx="2657474" cy="1447800"/>
            <a:chOff x="1066800" y="4419600"/>
            <a:chExt cx="2657474" cy="1447800"/>
          </a:xfrm>
        </p:grpSpPr>
        <p:pic>
          <p:nvPicPr>
            <p:cNvPr id="65843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33600" y="54102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37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6800" y="54102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38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00200" y="5410200"/>
              <a:ext cx="43355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TextBox 54"/>
            <p:cNvSpPr txBox="1"/>
            <p:nvPr/>
          </p:nvSpPr>
          <p:spPr>
            <a:xfrm>
              <a:off x="3124200" y="44196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76600" y="45720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29000" y="48122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rot="10800000" flipV="1">
              <a:off x="2286000" y="4800600"/>
              <a:ext cx="1066800" cy="5334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/>
          <p:cNvSpPr/>
          <p:nvPr/>
        </p:nvSpPr>
        <p:spPr>
          <a:xfrm>
            <a:off x="3560643" y="3505200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image space</a:t>
            </a:r>
            <a:endParaRPr lang="en-US" sz="2400" dirty="0"/>
          </a:p>
        </p:txBody>
      </p:sp>
      <p:sp>
        <p:nvSpPr>
          <p:cNvPr id="68" name="Rectangle 67"/>
          <p:cNvSpPr/>
          <p:nvPr/>
        </p:nvSpPr>
        <p:spPr>
          <a:xfrm>
            <a:off x="4648200" y="4724400"/>
            <a:ext cx="1460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explicit manifolds</a:t>
            </a:r>
            <a:endParaRPr lang="en-US" sz="1600" dirty="0"/>
          </a:p>
        </p:txBody>
      </p:sp>
      <p:sp>
        <p:nvSpPr>
          <p:cNvPr id="69" name="Rectangle 68"/>
          <p:cNvSpPr/>
          <p:nvPr/>
        </p:nvSpPr>
        <p:spPr>
          <a:xfrm>
            <a:off x="2960546" y="1981200"/>
            <a:ext cx="14590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implicit manifolds</a:t>
            </a:r>
            <a:endParaRPr lang="en-US" sz="1600" dirty="0"/>
          </a:p>
        </p:txBody>
      </p:sp>
      <p:pic>
        <p:nvPicPr>
          <p:cNvPr id="59" name="Picture 487" descr="universe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0"/>
            <a:ext cx="2362200" cy="1896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81000" y="457200"/>
            <a:ext cx="8417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/>
              <a:t>3. Stochastic sets by composition: mixing </a:t>
            </a:r>
            <a:r>
              <a:rPr lang="en-US" sz="2800" dirty="0" err="1"/>
              <a:t>im</a:t>
            </a:r>
            <a:r>
              <a:rPr lang="en-US" sz="2800" dirty="0"/>
              <a:t>/explicit </a:t>
            </a:r>
            <a:r>
              <a:rPr lang="en-US" sz="2800" dirty="0" smtClean="0"/>
              <a:t>subspaces</a:t>
            </a:r>
            <a:endParaRPr lang="en-US" sz="2800" dirty="0"/>
          </a:p>
        </p:txBody>
      </p:sp>
      <p:pic>
        <p:nvPicPr>
          <p:cNvPr id="37892" name="Picture 2" descr="C:\Users\Song-Chun Zhu\Desktop\Snap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200"/>
            <a:ext cx="6684963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9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792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1371600"/>
            <a:ext cx="4114800" cy="479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1100" y="1362075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Product: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79216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Examples of learned object templates</a:t>
            </a:r>
          </a:p>
        </p:txBody>
      </p:sp>
      <p:pic>
        <p:nvPicPr>
          <p:cNvPr id="38915" name="Picture 3" descr="C:\Users\zhangzhang\Documents\Academic\HOMAPAGE\mixed_template\mixed_template_tags\lionHea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114800"/>
            <a:ext cx="1841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C:\Users\zhangzhang\Documents\Academic\HOMAPAGE\mixed_template\mixed_template_tags\catHea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114800"/>
            <a:ext cx="18700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C:\Users\zhangzhang\Documents\Academic\HOMAPAGE\mixed_template\mixed_template_tags\pigHead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114800"/>
            <a:ext cx="18478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" descr="C:\Users\Song-Chun Zhu\Desktop\Snap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524000"/>
            <a:ext cx="33528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3" descr="C:\Users\Song-Chun Zhu\Desktop\Snap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600200"/>
            <a:ext cx="39592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Box 10"/>
          <p:cNvSpPr txBox="1">
            <a:spLocks noChangeArrowheads="1"/>
          </p:cNvSpPr>
          <p:nvPr/>
        </p:nvSpPr>
        <p:spPr bwMode="auto">
          <a:xfrm flipH="1">
            <a:off x="6858000" y="5943600"/>
            <a:ext cx="190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Zhangzhang </a:t>
            </a:r>
            <a:r>
              <a:rPr lang="en-US" sz="1400" dirty="0"/>
              <a:t>Si,  </a:t>
            </a:r>
            <a:r>
              <a:rPr lang="en-US" sz="1400" dirty="0" smtClean="0"/>
              <a:t>2010-11</a:t>
            </a:r>
            <a:endParaRPr lang="en-US" sz="1400" dirty="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 flipH="1">
            <a:off x="457200" y="6324600"/>
            <a:ext cx="7924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Ref:  Si</a:t>
            </a:r>
            <a:r>
              <a:rPr lang="en-US" sz="1200" dirty="0"/>
              <a:t> </a:t>
            </a:r>
            <a:r>
              <a:rPr lang="en-US" sz="1200" dirty="0" smtClean="0"/>
              <a:t>and Zhu, Learning Hybrid Image Templates for object modeling and detection</a:t>
            </a:r>
            <a:r>
              <a:rPr lang="en-US" sz="1200" i="1" dirty="0" smtClean="0"/>
              <a:t>, 2010-12.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b="48342"/>
          <a:stretch>
            <a:fillRect/>
          </a:stretch>
        </p:blipFill>
        <p:spPr bwMode="auto">
          <a:xfrm>
            <a:off x="2514600" y="1676400"/>
            <a:ext cx="435802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458200" cy="79216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More examples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219200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rich appearance, deformable, but </a:t>
            </a:r>
            <a:r>
              <a:rPr lang="en-US" sz="2400" dirty="0" smtClean="0">
                <a:solidFill>
                  <a:srgbClr val="FF0000"/>
                </a:solidFill>
              </a:rPr>
              <a:t>fixed configurations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12522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Outline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9600" y="1337608"/>
            <a:ext cx="8077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1, Three regimes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 of image models and stochastic sets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solidFill>
                <a:srgbClr val="000000"/>
              </a:solidFill>
              <a:ea typeface="ヒラギノ角ゴ Pro W3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ヒラギノ角ゴ Pro W3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000" dirty="0" smtClean="0">
              <a:solidFill>
                <a:srgbClr val="000000"/>
              </a:solidFill>
              <a:ea typeface="ヒラギノ角ゴ Pro W3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2, Information scaling  ---- the transitions in a continuous entropy spectrum.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1819870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 High entropy regime     --- (Gibbs, MRF, FRAME)  and </a:t>
            </a:r>
            <a:r>
              <a:rPr lang="en-US" dirty="0" err="1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Julesz</a:t>
            </a:r>
            <a:r>
              <a:rPr lang="en-US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 ensembles;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 Low entropy regime      --- Sparse land and bounded subspace;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 Middle entropy regime  --- Stochastic image grammar and its language; and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5800" y="4038600"/>
            <a:ext cx="807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3, Spatial, Temporal,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 and Causal </a:t>
            </a:r>
            <a:r>
              <a:rPr lang="en-US" sz="2000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and-or-graph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     Demo on joint parsing and query answering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www.stat.ucla.edu/%7Eywu/ABC/ABCEgret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30853"/>
            <a:ext cx="571500" cy="571500"/>
          </a:xfrm>
          <a:prstGeom prst="rect">
            <a:avLst/>
          </a:prstGeom>
          <a:noFill/>
        </p:spPr>
      </p:pic>
      <p:pic>
        <p:nvPicPr>
          <p:cNvPr id="3" name="Picture 4" descr="http://www.stat.ucla.edu/%7Eywu/ABC/ABCEgret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630853"/>
            <a:ext cx="571500" cy="571500"/>
          </a:xfrm>
          <a:prstGeom prst="rect">
            <a:avLst/>
          </a:prstGeom>
          <a:noFill/>
        </p:spPr>
      </p:pic>
      <p:pic>
        <p:nvPicPr>
          <p:cNvPr id="4" name="Picture 5" descr="http://www.stat.ucla.edu/%7Eywu/ABC/ABCEgret/document/ABC/color_template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630853"/>
            <a:ext cx="571500" cy="571500"/>
          </a:xfrm>
          <a:prstGeom prst="rect">
            <a:avLst/>
          </a:prstGeom>
          <a:noFill/>
        </p:spPr>
      </p:pic>
      <p:pic>
        <p:nvPicPr>
          <p:cNvPr id="5" name="Picture 2" descr="http://www.stat.ucla.edu/%7Eywu/ABC/ABCEgret/document/ABC/color_templat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630853"/>
            <a:ext cx="571500" cy="571501"/>
          </a:xfrm>
          <a:prstGeom prst="rect">
            <a:avLst/>
          </a:prstGeom>
          <a:noFill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069253"/>
            <a:ext cx="990599" cy="122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069253"/>
            <a:ext cx="990947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069253"/>
            <a:ext cx="120700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4069253"/>
            <a:ext cx="1219199" cy="122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2545253"/>
            <a:ext cx="107696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2545252"/>
            <a:ext cx="1082842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9000" y="2545253"/>
            <a:ext cx="75951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2545253"/>
            <a:ext cx="762000" cy="12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2545253"/>
            <a:ext cx="141732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91400" y="2545254"/>
            <a:ext cx="1447800" cy="123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www.stat.ucla.edu/%7Eywu/ABC/ABCEgret/document/ABC/train_l1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7401" y="4069254"/>
            <a:ext cx="1447799" cy="1258956"/>
          </a:xfrm>
          <a:prstGeom prst="rect">
            <a:avLst/>
          </a:prstGeom>
          <a:noFill/>
        </p:spPr>
      </p:pic>
      <p:pic>
        <p:nvPicPr>
          <p:cNvPr id="17" name="Picture 4" descr="http://www.stat.ucla.edu/%7Eywu/ABC/ABCEgret/document/ABC/train_colorsketch_image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67600" y="4069254"/>
            <a:ext cx="1447800" cy="1264746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1000" y="381000"/>
            <a:ext cx="8534400" cy="7159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Fully unsupervised learning with compositional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sparsity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1630852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 common templates from 20 images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05200" y="6248400"/>
            <a:ext cx="5181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Hong,  et al. “Compositional </a:t>
            </a:r>
            <a:r>
              <a:rPr lang="en-US" sz="1400" dirty="0" err="1" smtClean="0"/>
              <a:t>sparsity</a:t>
            </a:r>
            <a:r>
              <a:rPr lang="en-US" sz="1400" dirty="0" smtClean="0"/>
              <a:t> for learning from natural images,” 2013.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tat.ucla.edu/%7Eywu/ABC/ABCMayHorse1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571500" cy="571501"/>
          </a:xfrm>
          <a:prstGeom prst="rect">
            <a:avLst/>
          </a:prstGeom>
          <a:noFill/>
        </p:spPr>
      </p:pic>
      <p:pic>
        <p:nvPicPr>
          <p:cNvPr id="3" name="Picture 4" descr="http://www.stat.ucla.edu/%7Eywu/ABC/ABCMayHorse1/document/ABC/train_81HN1SQD4T8F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09800"/>
            <a:ext cx="8686800" cy="1426757"/>
          </a:xfrm>
          <a:prstGeom prst="rect">
            <a:avLst/>
          </a:prstGeom>
          <a:noFill/>
        </p:spPr>
      </p:pic>
      <p:pic>
        <p:nvPicPr>
          <p:cNvPr id="4" name="Picture 2" descr="http://www.stat.ucla.edu/%7Eywu/ABC/ABCMayHorse1/document/ABC/train_sketch_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733800"/>
            <a:ext cx="8686799" cy="1430273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304800"/>
            <a:ext cx="8229600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Fully unsupervised learning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638800"/>
            <a:ext cx="7564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According to the Chinese painters, the world has only one image 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MATLAB\SitesJune272011\AB\cangj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1576388" cy="2286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Isn’t this how the Chinese characters were created for objects and scenes?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181600"/>
            <a:ext cx="8134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Sparsity</a:t>
            </a:r>
            <a:r>
              <a:rPr lang="en-US" sz="2400" dirty="0" smtClean="0"/>
              <a:t>, Symbolized Texture, Shape </a:t>
            </a:r>
            <a:r>
              <a:rPr lang="en-US" sz="2400" dirty="0" err="1" smtClean="0"/>
              <a:t>Diffeomorphism</a:t>
            </a:r>
            <a:r>
              <a:rPr lang="en-US" sz="2400" dirty="0" smtClean="0"/>
              <a:t>, Compositionality</a:t>
            </a:r>
          </a:p>
          <a:p>
            <a:r>
              <a:rPr lang="en-US" sz="2400" dirty="0" smtClean="0"/>
              <a:t>    --- Every topic in this workshop is covered !</a:t>
            </a:r>
            <a:endParaRPr lang="en-US" sz="2400" dirty="0"/>
          </a:p>
        </p:txBody>
      </p:sp>
      <p:pic>
        <p:nvPicPr>
          <p:cNvPr id="731137" name="Picture 1" descr="C:\Users\Song-Chun Zhu\Desktop\Snap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24000"/>
            <a:ext cx="6143912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469900"/>
          </a:xfrm>
          <a:noFill/>
        </p:spPr>
        <p:txBody>
          <a:bodyPr/>
          <a:lstStyle/>
          <a:p>
            <a:pPr algn="l" eaLnBrk="1" hangingPunct="1"/>
            <a:r>
              <a:rPr lang="en-US" sz="3200" dirty="0" smtClean="0">
                <a:latin typeface="Arial Narrow" pitchFamily="34" charset="0"/>
              </a:rPr>
              <a:t>4. Stochastic sets by And-Or composition  (Grammar)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609600" y="2209800"/>
            <a:ext cx="2014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A  ::=  </a:t>
            </a:r>
            <a:r>
              <a:rPr lang="en-US" sz="1800" dirty="0" err="1"/>
              <a:t>aB</a:t>
            </a:r>
            <a:r>
              <a:rPr lang="en-US" sz="1800" dirty="0"/>
              <a:t>  </a:t>
            </a:r>
            <a:r>
              <a:rPr lang="en-US" sz="1800" dirty="0">
                <a:solidFill>
                  <a:schemeClr val="hlink"/>
                </a:solidFill>
              </a:rPr>
              <a:t>|</a:t>
            </a:r>
            <a:r>
              <a:rPr lang="en-US" sz="1800" dirty="0"/>
              <a:t>  a  </a:t>
            </a:r>
            <a:r>
              <a:rPr lang="en-US" sz="1800" dirty="0">
                <a:solidFill>
                  <a:schemeClr val="hlink"/>
                </a:solidFill>
              </a:rPr>
              <a:t>|</a:t>
            </a:r>
            <a:r>
              <a:rPr lang="en-US" sz="1800" dirty="0"/>
              <a:t>  </a:t>
            </a:r>
            <a:r>
              <a:rPr lang="en-US" sz="1800" dirty="0" err="1"/>
              <a:t>aBc</a:t>
            </a:r>
            <a:r>
              <a:rPr lang="en-US" sz="1800" dirty="0"/>
              <a:t>  </a:t>
            </a:r>
          </a:p>
        </p:txBody>
      </p:sp>
      <p:sp>
        <p:nvSpPr>
          <p:cNvPr id="40966" name="Oval 5"/>
          <p:cNvSpPr>
            <a:spLocks noChangeArrowheads="1"/>
          </p:cNvSpPr>
          <p:nvPr/>
        </p:nvSpPr>
        <p:spPr bwMode="auto">
          <a:xfrm>
            <a:off x="4800600" y="19812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/>
              <a:t>A</a:t>
            </a:r>
          </a:p>
        </p:txBody>
      </p:sp>
      <p:sp>
        <p:nvSpPr>
          <p:cNvPr id="40967" name="Oval 6"/>
          <p:cNvSpPr>
            <a:spLocks noChangeArrowheads="1"/>
          </p:cNvSpPr>
          <p:nvPr/>
        </p:nvSpPr>
        <p:spPr bwMode="auto">
          <a:xfrm>
            <a:off x="3638550" y="2981325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A</a:t>
            </a:r>
            <a:r>
              <a:rPr lang="en-US" sz="1800" baseline="-25000"/>
              <a:t>1</a:t>
            </a:r>
          </a:p>
        </p:txBody>
      </p:sp>
      <p:sp>
        <p:nvSpPr>
          <p:cNvPr id="40968" name="Oval 7"/>
          <p:cNvSpPr>
            <a:spLocks noChangeArrowheads="1"/>
          </p:cNvSpPr>
          <p:nvPr/>
        </p:nvSpPr>
        <p:spPr bwMode="auto">
          <a:xfrm>
            <a:off x="4829175" y="2981325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A</a:t>
            </a:r>
            <a:r>
              <a:rPr lang="en-US" sz="1800" baseline="-25000"/>
              <a:t>2</a:t>
            </a:r>
          </a:p>
        </p:txBody>
      </p:sp>
      <p:sp>
        <p:nvSpPr>
          <p:cNvPr id="40969" name="Oval 8"/>
          <p:cNvSpPr>
            <a:spLocks noChangeArrowheads="1"/>
          </p:cNvSpPr>
          <p:nvPr/>
        </p:nvSpPr>
        <p:spPr bwMode="auto">
          <a:xfrm>
            <a:off x="6000750" y="2971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A</a:t>
            </a:r>
            <a:r>
              <a:rPr lang="en-US" sz="1800" baseline="-25000"/>
              <a:t>3</a:t>
            </a:r>
          </a:p>
        </p:txBody>
      </p:sp>
      <p:sp>
        <p:nvSpPr>
          <p:cNvPr id="40970" name="Line 9"/>
          <p:cNvSpPr>
            <a:spLocks noChangeShapeType="1"/>
          </p:cNvSpPr>
          <p:nvPr/>
        </p:nvSpPr>
        <p:spPr bwMode="auto">
          <a:xfrm flipH="1">
            <a:off x="3886200" y="2295525"/>
            <a:ext cx="97155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1" name="Line 10"/>
          <p:cNvSpPr>
            <a:spLocks noChangeShapeType="1"/>
          </p:cNvSpPr>
          <p:nvPr/>
        </p:nvSpPr>
        <p:spPr bwMode="auto">
          <a:xfrm>
            <a:off x="5000625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2" name="Line 11"/>
          <p:cNvSpPr>
            <a:spLocks noChangeShapeType="1"/>
          </p:cNvSpPr>
          <p:nvPr/>
        </p:nvSpPr>
        <p:spPr bwMode="auto">
          <a:xfrm>
            <a:off x="5162550" y="2295525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Text Box 12"/>
          <p:cNvSpPr txBox="1">
            <a:spLocks noChangeArrowheads="1"/>
          </p:cNvSpPr>
          <p:nvPr/>
        </p:nvSpPr>
        <p:spPr bwMode="auto">
          <a:xfrm>
            <a:off x="7585075" y="1987550"/>
            <a:ext cx="873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Or-node</a:t>
            </a:r>
          </a:p>
        </p:txBody>
      </p:sp>
      <p:sp>
        <p:nvSpPr>
          <p:cNvPr id="40974" name="Text Box 13"/>
          <p:cNvSpPr txBox="1">
            <a:spLocks noChangeArrowheads="1"/>
          </p:cNvSpPr>
          <p:nvPr/>
        </p:nvSpPr>
        <p:spPr bwMode="auto">
          <a:xfrm>
            <a:off x="7543800" y="2924175"/>
            <a:ext cx="1093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And-nodes</a:t>
            </a:r>
          </a:p>
        </p:txBody>
      </p:sp>
      <p:sp>
        <p:nvSpPr>
          <p:cNvPr id="40975" name="Text Box 14"/>
          <p:cNvSpPr txBox="1">
            <a:spLocks noChangeArrowheads="1"/>
          </p:cNvSpPr>
          <p:nvPr/>
        </p:nvSpPr>
        <p:spPr bwMode="auto">
          <a:xfrm>
            <a:off x="7543800" y="4267200"/>
            <a:ext cx="966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Or-nodes</a:t>
            </a: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7391400" y="5562600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terminal nodes</a:t>
            </a:r>
          </a:p>
        </p:txBody>
      </p:sp>
      <p:sp>
        <p:nvSpPr>
          <p:cNvPr id="40977" name="Oval 16"/>
          <p:cNvSpPr>
            <a:spLocks noChangeArrowheads="1"/>
          </p:cNvSpPr>
          <p:nvPr/>
        </p:nvSpPr>
        <p:spPr bwMode="auto">
          <a:xfrm>
            <a:off x="3124200" y="42672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40978" name="Oval 17"/>
          <p:cNvSpPr>
            <a:spLocks noChangeArrowheads="1"/>
          </p:cNvSpPr>
          <p:nvPr/>
        </p:nvSpPr>
        <p:spPr bwMode="auto">
          <a:xfrm>
            <a:off x="3962400" y="42672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B</a:t>
            </a:r>
            <a:r>
              <a:rPr lang="en-US" sz="1800" baseline="-25000"/>
              <a:t>1</a:t>
            </a:r>
          </a:p>
        </p:txBody>
      </p:sp>
      <p:sp>
        <p:nvSpPr>
          <p:cNvPr id="40980" name="Oval 19"/>
          <p:cNvSpPr>
            <a:spLocks noChangeArrowheads="1"/>
          </p:cNvSpPr>
          <p:nvPr/>
        </p:nvSpPr>
        <p:spPr bwMode="auto">
          <a:xfrm>
            <a:off x="6172200" y="42672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B</a:t>
            </a:r>
            <a:r>
              <a:rPr lang="en-US" sz="1800" baseline="-25000"/>
              <a:t>2</a:t>
            </a:r>
          </a:p>
        </p:txBody>
      </p:sp>
      <p:sp>
        <p:nvSpPr>
          <p:cNvPr id="40981" name="Oval 20"/>
          <p:cNvSpPr>
            <a:spLocks noChangeArrowheads="1"/>
          </p:cNvSpPr>
          <p:nvPr/>
        </p:nvSpPr>
        <p:spPr bwMode="auto">
          <a:xfrm>
            <a:off x="6781800" y="42672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40982" name="Oval 21"/>
          <p:cNvSpPr>
            <a:spLocks noChangeArrowheads="1"/>
          </p:cNvSpPr>
          <p:nvPr/>
        </p:nvSpPr>
        <p:spPr bwMode="auto">
          <a:xfrm>
            <a:off x="5562600" y="42672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40983" name="Rectangle 22"/>
          <p:cNvSpPr>
            <a:spLocks noChangeArrowheads="1"/>
          </p:cNvSpPr>
          <p:nvPr/>
        </p:nvSpPr>
        <p:spPr bwMode="auto">
          <a:xfrm>
            <a:off x="3181350" y="5648325"/>
            <a:ext cx="304800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a</a:t>
            </a:r>
            <a:r>
              <a:rPr lang="en-US" sz="1800" baseline="-25000"/>
              <a:t>1</a:t>
            </a:r>
          </a:p>
        </p:txBody>
      </p:sp>
      <p:sp>
        <p:nvSpPr>
          <p:cNvPr id="40984" name="Rectangle 23"/>
          <p:cNvSpPr>
            <a:spLocks noChangeArrowheads="1"/>
          </p:cNvSpPr>
          <p:nvPr/>
        </p:nvSpPr>
        <p:spPr bwMode="auto">
          <a:xfrm>
            <a:off x="4838700" y="5638800"/>
            <a:ext cx="304800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a</a:t>
            </a:r>
            <a:r>
              <a:rPr lang="en-US" sz="1800" baseline="-25000"/>
              <a:t>2</a:t>
            </a:r>
          </a:p>
        </p:txBody>
      </p:sp>
      <p:sp>
        <p:nvSpPr>
          <p:cNvPr id="40985" name="Rectangle 24"/>
          <p:cNvSpPr>
            <a:spLocks noChangeArrowheads="1"/>
          </p:cNvSpPr>
          <p:nvPr/>
        </p:nvSpPr>
        <p:spPr bwMode="auto">
          <a:xfrm>
            <a:off x="5629275" y="5638800"/>
            <a:ext cx="304800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a</a:t>
            </a:r>
            <a:r>
              <a:rPr lang="en-US" sz="1800" baseline="-25000"/>
              <a:t>3</a:t>
            </a:r>
          </a:p>
        </p:txBody>
      </p:sp>
      <p:sp>
        <p:nvSpPr>
          <p:cNvPr id="40986" name="Rectangle 25"/>
          <p:cNvSpPr>
            <a:spLocks noChangeArrowheads="1"/>
          </p:cNvSpPr>
          <p:nvPr/>
        </p:nvSpPr>
        <p:spPr bwMode="auto">
          <a:xfrm>
            <a:off x="6838950" y="5629275"/>
            <a:ext cx="304800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c</a:t>
            </a:r>
            <a:endParaRPr lang="en-US" sz="1800" baseline="-25000"/>
          </a:p>
        </p:txBody>
      </p:sp>
      <p:sp>
        <p:nvSpPr>
          <p:cNvPr id="40987" name="Line 26"/>
          <p:cNvSpPr>
            <a:spLocks noChangeShapeType="1"/>
          </p:cNvSpPr>
          <p:nvPr/>
        </p:nvSpPr>
        <p:spPr bwMode="auto">
          <a:xfrm>
            <a:off x="3324225" y="4657725"/>
            <a:ext cx="0" cy="9906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88" name="Line 27"/>
          <p:cNvSpPr>
            <a:spLocks noChangeShapeType="1"/>
          </p:cNvSpPr>
          <p:nvPr/>
        </p:nvSpPr>
        <p:spPr bwMode="auto">
          <a:xfrm>
            <a:off x="6981825" y="4648200"/>
            <a:ext cx="0" cy="9906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89" name="Line 28"/>
          <p:cNvSpPr>
            <a:spLocks noChangeShapeType="1"/>
          </p:cNvSpPr>
          <p:nvPr/>
        </p:nvSpPr>
        <p:spPr bwMode="auto">
          <a:xfrm>
            <a:off x="5762625" y="4648200"/>
            <a:ext cx="0" cy="9906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90" name="Line 29"/>
          <p:cNvSpPr>
            <a:spLocks noChangeShapeType="1"/>
          </p:cNvSpPr>
          <p:nvPr/>
        </p:nvSpPr>
        <p:spPr bwMode="auto">
          <a:xfrm>
            <a:off x="5010150" y="4648200"/>
            <a:ext cx="0" cy="9906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91" name="Line 30"/>
          <p:cNvSpPr>
            <a:spLocks noChangeShapeType="1"/>
          </p:cNvSpPr>
          <p:nvPr/>
        </p:nvSpPr>
        <p:spPr bwMode="auto">
          <a:xfrm flipH="1">
            <a:off x="3371850" y="3352800"/>
            <a:ext cx="36195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92" name="Line 31"/>
          <p:cNvSpPr>
            <a:spLocks noChangeShapeType="1"/>
          </p:cNvSpPr>
          <p:nvPr/>
        </p:nvSpPr>
        <p:spPr bwMode="auto">
          <a:xfrm>
            <a:off x="3886200" y="335280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93" name="Line 32"/>
          <p:cNvSpPr>
            <a:spLocks noChangeShapeType="1"/>
          </p:cNvSpPr>
          <p:nvPr/>
        </p:nvSpPr>
        <p:spPr bwMode="auto">
          <a:xfrm>
            <a:off x="5010150" y="3352800"/>
            <a:ext cx="1905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94" name="Line 33"/>
          <p:cNvSpPr>
            <a:spLocks noChangeShapeType="1"/>
          </p:cNvSpPr>
          <p:nvPr/>
        </p:nvSpPr>
        <p:spPr bwMode="auto">
          <a:xfrm flipH="1">
            <a:off x="5753100" y="3352800"/>
            <a:ext cx="36195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95" name="Line 34"/>
          <p:cNvSpPr>
            <a:spLocks noChangeShapeType="1"/>
          </p:cNvSpPr>
          <p:nvPr/>
        </p:nvSpPr>
        <p:spPr bwMode="auto">
          <a:xfrm>
            <a:off x="6305550" y="3324225"/>
            <a:ext cx="628650" cy="94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96" name="Line 35"/>
          <p:cNvSpPr>
            <a:spLocks noChangeShapeType="1"/>
          </p:cNvSpPr>
          <p:nvPr/>
        </p:nvSpPr>
        <p:spPr bwMode="auto">
          <a:xfrm>
            <a:off x="6210300" y="3352800"/>
            <a:ext cx="123825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97" name="Text Box 36"/>
          <p:cNvSpPr txBox="1">
            <a:spLocks noChangeArrowheads="1"/>
          </p:cNvSpPr>
          <p:nvPr/>
        </p:nvSpPr>
        <p:spPr bwMode="auto">
          <a:xfrm>
            <a:off x="533400" y="3124200"/>
            <a:ext cx="261885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A production rule in grammar</a:t>
            </a:r>
          </a:p>
          <a:p>
            <a:r>
              <a:rPr lang="en-US" dirty="0" smtClean="0"/>
              <a:t>c</a:t>
            </a:r>
            <a:r>
              <a:rPr lang="en-US" sz="1800" dirty="0" smtClean="0"/>
              <a:t>an be represented </a:t>
            </a:r>
            <a:r>
              <a:rPr lang="en-US" sz="1800" dirty="0"/>
              <a:t>by </a:t>
            </a:r>
            <a:endParaRPr lang="en-US" sz="1800" dirty="0" smtClean="0"/>
          </a:p>
          <a:p>
            <a:r>
              <a:rPr lang="en-US" sz="1800" dirty="0" smtClean="0"/>
              <a:t>an </a:t>
            </a:r>
            <a:r>
              <a:rPr lang="en-US" sz="1800" dirty="0"/>
              <a:t>And-Or tree</a:t>
            </a:r>
          </a:p>
        </p:txBody>
      </p:sp>
      <p:sp>
        <p:nvSpPr>
          <p:cNvPr id="40998" name="Freeform 37"/>
          <p:cNvSpPr>
            <a:spLocks/>
          </p:cNvSpPr>
          <p:nvPr/>
        </p:nvSpPr>
        <p:spPr bwMode="auto">
          <a:xfrm>
            <a:off x="3676650" y="3486150"/>
            <a:ext cx="228600" cy="76200"/>
          </a:xfrm>
          <a:custGeom>
            <a:avLst/>
            <a:gdLst>
              <a:gd name="T0" fmla="*/ 0 w 144"/>
              <a:gd name="T1" fmla="*/ 0 h 48"/>
              <a:gd name="T2" fmla="*/ 2147483647 w 144"/>
              <a:gd name="T3" fmla="*/ 2147483647 h 48"/>
              <a:gd name="T4" fmla="*/ 2147483647 w 144"/>
              <a:gd name="T5" fmla="*/ 0 h 48"/>
              <a:gd name="T6" fmla="*/ 0 60000 65536"/>
              <a:gd name="T7" fmla="*/ 0 60000 65536"/>
              <a:gd name="T8" fmla="*/ 0 60000 65536"/>
              <a:gd name="T9" fmla="*/ 0 w 144"/>
              <a:gd name="T10" fmla="*/ 0 h 48"/>
              <a:gd name="T11" fmla="*/ 144 w 144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48">
                <a:moveTo>
                  <a:pt x="0" y="0"/>
                </a:moveTo>
                <a:cubicBezTo>
                  <a:pt x="36" y="24"/>
                  <a:pt x="72" y="48"/>
                  <a:pt x="96" y="48"/>
                </a:cubicBezTo>
                <a:cubicBezTo>
                  <a:pt x="120" y="48"/>
                  <a:pt x="132" y="24"/>
                  <a:pt x="14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99" name="Freeform 38"/>
          <p:cNvSpPr>
            <a:spLocks/>
          </p:cNvSpPr>
          <p:nvPr/>
        </p:nvSpPr>
        <p:spPr bwMode="auto">
          <a:xfrm>
            <a:off x="6115050" y="3400425"/>
            <a:ext cx="228600" cy="76200"/>
          </a:xfrm>
          <a:custGeom>
            <a:avLst/>
            <a:gdLst>
              <a:gd name="T0" fmla="*/ 0 w 144"/>
              <a:gd name="T1" fmla="*/ 0 h 48"/>
              <a:gd name="T2" fmla="*/ 2147483647 w 144"/>
              <a:gd name="T3" fmla="*/ 2147483647 h 48"/>
              <a:gd name="T4" fmla="*/ 2147483647 w 144"/>
              <a:gd name="T5" fmla="*/ 0 h 48"/>
              <a:gd name="T6" fmla="*/ 0 60000 65536"/>
              <a:gd name="T7" fmla="*/ 0 60000 65536"/>
              <a:gd name="T8" fmla="*/ 0 60000 65536"/>
              <a:gd name="T9" fmla="*/ 0 w 144"/>
              <a:gd name="T10" fmla="*/ 0 h 48"/>
              <a:gd name="T11" fmla="*/ 144 w 144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48">
                <a:moveTo>
                  <a:pt x="0" y="0"/>
                </a:moveTo>
                <a:cubicBezTo>
                  <a:pt x="36" y="24"/>
                  <a:pt x="72" y="48"/>
                  <a:pt x="96" y="48"/>
                </a:cubicBezTo>
                <a:cubicBezTo>
                  <a:pt x="120" y="48"/>
                  <a:pt x="132" y="24"/>
                  <a:pt x="14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457200" y="1219200"/>
            <a:ext cx="8010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We put the previous templates as  terminal nodes, and compose new </a:t>
            </a:r>
          </a:p>
          <a:p>
            <a:r>
              <a:rPr lang="en-US" sz="2400" dirty="0" smtClean="0"/>
              <a:t>  templates through And-Or operations.</a:t>
            </a:r>
            <a:endParaRPr lang="en-US" sz="2400" dirty="0"/>
          </a:p>
        </p:txBody>
      </p:sp>
      <p:sp>
        <p:nvSpPr>
          <p:cNvPr id="43" name="Oval 18"/>
          <p:cNvSpPr>
            <a:spLocks noChangeArrowheads="1"/>
          </p:cNvSpPr>
          <p:nvPr/>
        </p:nvSpPr>
        <p:spPr bwMode="auto">
          <a:xfrm>
            <a:off x="4800600" y="42672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82000" cy="609600"/>
          </a:xfrm>
        </p:spPr>
        <p:txBody>
          <a:bodyPr anchor="t"/>
          <a:lstStyle/>
          <a:p>
            <a:pPr algn="l" eaLnBrk="1" hangingPunct="1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The language of a grammar is a </a:t>
            </a:r>
            <a:r>
              <a:rPr lang="en-US" sz="3200" dirty="0" smtClean="0">
                <a:solidFill>
                  <a:srgbClr val="FF0000"/>
                </a:solidFill>
                <a:latin typeface="Arial Narrow" pitchFamily="34" charset="0"/>
              </a:rPr>
              <a:t>set of valid sentences</a:t>
            </a: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381000" y="2095500"/>
            <a:ext cx="4495800" cy="3238500"/>
            <a:chOff x="288" y="1248"/>
            <a:chExt cx="2832" cy="2040"/>
          </a:xfrm>
        </p:grpSpPr>
        <p:sp>
          <p:nvSpPr>
            <p:cNvPr id="41993" name="AutoShape 5"/>
            <p:cNvSpPr>
              <a:spLocks noChangeAspect="1" noChangeArrowheads="1" noTextEdit="1"/>
            </p:cNvSpPr>
            <p:nvPr/>
          </p:nvSpPr>
          <p:spPr bwMode="auto">
            <a:xfrm>
              <a:off x="288" y="1248"/>
              <a:ext cx="2832" cy="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Line 7"/>
            <p:cNvSpPr>
              <a:spLocks noChangeShapeType="1"/>
            </p:cNvSpPr>
            <p:nvPr/>
          </p:nvSpPr>
          <p:spPr bwMode="auto">
            <a:xfrm>
              <a:off x="1738" y="2346"/>
              <a:ext cx="215" cy="527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Freeform 8"/>
            <p:cNvSpPr>
              <a:spLocks/>
            </p:cNvSpPr>
            <p:nvPr/>
          </p:nvSpPr>
          <p:spPr bwMode="auto">
            <a:xfrm>
              <a:off x="1911" y="2842"/>
              <a:ext cx="69" cy="84"/>
            </a:xfrm>
            <a:custGeom>
              <a:avLst/>
              <a:gdLst>
                <a:gd name="T0" fmla="*/ 0 w 185"/>
                <a:gd name="T1" fmla="*/ 0 h 223"/>
                <a:gd name="T2" fmla="*/ 0 w 185"/>
                <a:gd name="T3" fmla="*/ 0 h 223"/>
                <a:gd name="T4" fmla="*/ 0 w 185"/>
                <a:gd name="T5" fmla="*/ 0 h 223"/>
                <a:gd name="T6" fmla="*/ 0 w 185"/>
                <a:gd name="T7" fmla="*/ 0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"/>
                <a:gd name="T13" fmla="*/ 0 h 223"/>
                <a:gd name="T14" fmla="*/ 185 w 185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" h="223">
                  <a:moveTo>
                    <a:pt x="168" y="223"/>
                  </a:moveTo>
                  <a:lnTo>
                    <a:pt x="0" y="76"/>
                  </a:lnTo>
                  <a:cubicBezTo>
                    <a:pt x="70" y="81"/>
                    <a:pt x="139" y="53"/>
                    <a:pt x="185" y="0"/>
                  </a:cubicBezTo>
                  <a:lnTo>
                    <a:pt x="168" y="2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Line 9"/>
            <p:cNvSpPr>
              <a:spLocks noChangeShapeType="1"/>
            </p:cNvSpPr>
            <p:nvPr/>
          </p:nvSpPr>
          <p:spPr bwMode="auto">
            <a:xfrm flipH="1">
              <a:off x="1457" y="2350"/>
              <a:ext cx="235" cy="524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Freeform 10"/>
            <p:cNvSpPr>
              <a:spLocks/>
            </p:cNvSpPr>
            <p:nvPr/>
          </p:nvSpPr>
          <p:spPr bwMode="auto">
            <a:xfrm>
              <a:off x="1431" y="2842"/>
              <a:ext cx="68" cy="84"/>
            </a:xfrm>
            <a:custGeom>
              <a:avLst/>
              <a:gdLst>
                <a:gd name="T0" fmla="*/ 0 w 182"/>
                <a:gd name="T1" fmla="*/ 0 h 223"/>
                <a:gd name="T2" fmla="*/ 0 w 182"/>
                <a:gd name="T3" fmla="*/ 0 h 223"/>
                <a:gd name="T4" fmla="*/ 0 w 182"/>
                <a:gd name="T5" fmla="*/ 0 h 223"/>
                <a:gd name="T6" fmla="*/ 0 w 182"/>
                <a:gd name="T7" fmla="*/ 0 h 223"/>
                <a:gd name="T8" fmla="*/ 0 w 182"/>
                <a:gd name="T9" fmla="*/ 0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223"/>
                <a:gd name="T17" fmla="*/ 182 w 182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223">
                  <a:moveTo>
                    <a:pt x="9" y="223"/>
                  </a:moveTo>
                  <a:lnTo>
                    <a:pt x="0" y="0"/>
                  </a:lnTo>
                  <a:cubicBezTo>
                    <a:pt x="44" y="54"/>
                    <a:pt x="112" y="85"/>
                    <a:pt x="182" y="82"/>
                  </a:cubicBezTo>
                  <a:lnTo>
                    <a:pt x="9" y="2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Line 11"/>
            <p:cNvSpPr>
              <a:spLocks noChangeShapeType="1"/>
            </p:cNvSpPr>
            <p:nvPr/>
          </p:nvSpPr>
          <p:spPr bwMode="auto">
            <a:xfrm>
              <a:off x="784" y="2346"/>
              <a:ext cx="165" cy="526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Freeform 12"/>
            <p:cNvSpPr>
              <a:spLocks/>
            </p:cNvSpPr>
            <p:nvPr/>
          </p:nvSpPr>
          <p:spPr bwMode="auto">
            <a:xfrm>
              <a:off x="908" y="2843"/>
              <a:ext cx="72" cy="83"/>
            </a:xfrm>
            <a:custGeom>
              <a:avLst/>
              <a:gdLst>
                <a:gd name="T0" fmla="*/ 0 w 191"/>
                <a:gd name="T1" fmla="*/ 0 h 220"/>
                <a:gd name="T2" fmla="*/ 0 w 191"/>
                <a:gd name="T3" fmla="*/ 0 h 220"/>
                <a:gd name="T4" fmla="*/ 0 w 191"/>
                <a:gd name="T5" fmla="*/ 0 h 220"/>
                <a:gd name="T6" fmla="*/ 0 w 191"/>
                <a:gd name="T7" fmla="*/ 0 h 2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1"/>
                <a:gd name="T13" fmla="*/ 0 h 220"/>
                <a:gd name="T14" fmla="*/ 191 w 191"/>
                <a:gd name="T15" fmla="*/ 220 h 2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1" h="220">
                  <a:moveTo>
                    <a:pt x="155" y="220"/>
                  </a:moveTo>
                  <a:lnTo>
                    <a:pt x="0" y="59"/>
                  </a:lnTo>
                  <a:cubicBezTo>
                    <a:pt x="69" y="71"/>
                    <a:pt x="140" y="48"/>
                    <a:pt x="191" y="0"/>
                  </a:cubicBezTo>
                  <a:lnTo>
                    <a:pt x="155" y="2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Line 13"/>
            <p:cNvSpPr>
              <a:spLocks noChangeShapeType="1"/>
            </p:cNvSpPr>
            <p:nvPr/>
          </p:nvSpPr>
          <p:spPr bwMode="auto">
            <a:xfrm flipH="1">
              <a:off x="437" y="2347"/>
              <a:ext cx="283" cy="529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14"/>
            <p:cNvSpPr>
              <a:spLocks/>
            </p:cNvSpPr>
            <p:nvPr/>
          </p:nvSpPr>
          <p:spPr bwMode="auto">
            <a:xfrm>
              <a:off x="410" y="2842"/>
              <a:ext cx="68" cy="84"/>
            </a:xfrm>
            <a:custGeom>
              <a:avLst/>
              <a:gdLst>
                <a:gd name="T0" fmla="*/ 0 w 182"/>
                <a:gd name="T1" fmla="*/ 0 h 223"/>
                <a:gd name="T2" fmla="*/ 0 w 182"/>
                <a:gd name="T3" fmla="*/ 0 h 223"/>
                <a:gd name="T4" fmla="*/ 0 w 182"/>
                <a:gd name="T5" fmla="*/ 0 h 223"/>
                <a:gd name="T6" fmla="*/ 0 w 182"/>
                <a:gd name="T7" fmla="*/ 0 h 223"/>
                <a:gd name="T8" fmla="*/ 0 w 182"/>
                <a:gd name="T9" fmla="*/ 0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223"/>
                <a:gd name="T17" fmla="*/ 182 w 182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223">
                  <a:moveTo>
                    <a:pt x="0" y="223"/>
                  </a:moveTo>
                  <a:lnTo>
                    <a:pt x="6" y="0"/>
                  </a:lnTo>
                  <a:cubicBezTo>
                    <a:pt x="47" y="57"/>
                    <a:pt x="112" y="92"/>
                    <a:pt x="182" y="94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Oval 15"/>
            <p:cNvSpPr>
              <a:spLocks noChangeArrowheads="1"/>
            </p:cNvSpPr>
            <p:nvPr/>
          </p:nvSpPr>
          <p:spPr bwMode="auto">
            <a:xfrm>
              <a:off x="630" y="2110"/>
              <a:ext cx="252" cy="25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Oval 16"/>
            <p:cNvSpPr>
              <a:spLocks noChangeArrowheads="1"/>
            </p:cNvSpPr>
            <p:nvPr/>
          </p:nvSpPr>
          <p:spPr bwMode="auto">
            <a:xfrm>
              <a:off x="630" y="2110"/>
              <a:ext cx="252" cy="252"/>
            </a:xfrm>
            <a:prstGeom prst="ellipse">
              <a:avLst/>
            </a:pr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Oval 17"/>
            <p:cNvSpPr>
              <a:spLocks noChangeArrowheads="1"/>
            </p:cNvSpPr>
            <p:nvPr/>
          </p:nvSpPr>
          <p:spPr bwMode="auto">
            <a:xfrm>
              <a:off x="1578" y="2104"/>
              <a:ext cx="252" cy="25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Oval 18"/>
            <p:cNvSpPr>
              <a:spLocks noChangeArrowheads="1"/>
            </p:cNvSpPr>
            <p:nvPr/>
          </p:nvSpPr>
          <p:spPr bwMode="auto">
            <a:xfrm>
              <a:off x="1578" y="2104"/>
              <a:ext cx="252" cy="252"/>
            </a:xfrm>
            <a:prstGeom prst="ellipse">
              <a:avLst/>
            </a:pr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Rectangle 19"/>
            <p:cNvSpPr>
              <a:spLocks noChangeArrowheads="1"/>
            </p:cNvSpPr>
            <p:nvPr/>
          </p:nvSpPr>
          <p:spPr bwMode="auto">
            <a:xfrm>
              <a:off x="300" y="2926"/>
              <a:ext cx="21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Rectangle 20"/>
            <p:cNvSpPr>
              <a:spLocks noChangeArrowheads="1"/>
            </p:cNvSpPr>
            <p:nvPr/>
          </p:nvSpPr>
          <p:spPr bwMode="auto">
            <a:xfrm>
              <a:off x="300" y="2926"/>
              <a:ext cx="216" cy="21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Rectangle 21"/>
            <p:cNvSpPr>
              <a:spLocks noChangeArrowheads="1"/>
            </p:cNvSpPr>
            <p:nvPr/>
          </p:nvSpPr>
          <p:spPr bwMode="auto">
            <a:xfrm>
              <a:off x="1866" y="2926"/>
              <a:ext cx="21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Rectangle 22"/>
            <p:cNvSpPr>
              <a:spLocks noChangeArrowheads="1"/>
            </p:cNvSpPr>
            <p:nvPr/>
          </p:nvSpPr>
          <p:spPr bwMode="auto">
            <a:xfrm>
              <a:off x="1866" y="2926"/>
              <a:ext cx="216" cy="21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Rectangle 23"/>
            <p:cNvSpPr>
              <a:spLocks noChangeArrowheads="1"/>
            </p:cNvSpPr>
            <p:nvPr/>
          </p:nvSpPr>
          <p:spPr bwMode="auto">
            <a:xfrm>
              <a:off x="1314" y="2926"/>
              <a:ext cx="21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Rectangle 24"/>
            <p:cNvSpPr>
              <a:spLocks noChangeArrowheads="1"/>
            </p:cNvSpPr>
            <p:nvPr/>
          </p:nvSpPr>
          <p:spPr bwMode="auto">
            <a:xfrm>
              <a:off x="1314" y="2926"/>
              <a:ext cx="216" cy="21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Rectangle 25"/>
            <p:cNvSpPr>
              <a:spLocks noChangeArrowheads="1"/>
            </p:cNvSpPr>
            <p:nvPr/>
          </p:nvSpPr>
          <p:spPr bwMode="auto">
            <a:xfrm>
              <a:off x="849" y="2926"/>
              <a:ext cx="21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3" name="Rectangle 26"/>
            <p:cNvSpPr>
              <a:spLocks noChangeArrowheads="1"/>
            </p:cNvSpPr>
            <p:nvPr/>
          </p:nvSpPr>
          <p:spPr bwMode="auto">
            <a:xfrm>
              <a:off x="849" y="2926"/>
              <a:ext cx="216" cy="21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4" name="Line 27"/>
            <p:cNvSpPr>
              <a:spLocks noChangeShapeType="1"/>
            </p:cNvSpPr>
            <p:nvPr/>
          </p:nvSpPr>
          <p:spPr bwMode="auto">
            <a:xfrm>
              <a:off x="1260" y="1591"/>
              <a:ext cx="390" cy="482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Freeform 28"/>
            <p:cNvSpPr>
              <a:spLocks/>
            </p:cNvSpPr>
            <p:nvPr/>
          </p:nvSpPr>
          <p:spPr bwMode="auto">
            <a:xfrm>
              <a:off x="1610" y="2035"/>
              <a:ext cx="76" cy="82"/>
            </a:xfrm>
            <a:custGeom>
              <a:avLst/>
              <a:gdLst>
                <a:gd name="T0" fmla="*/ 0 w 203"/>
                <a:gd name="T1" fmla="*/ 0 h 218"/>
                <a:gd name="T2" fmla="*/ 0 w 203"/>
                <a:gd name="T3" fmla="*/ 0 h 218"/>
                <a:gd name="T4" fmla="*/ 0 w 203"/>
                <a:gd name="T5" fmla="*/ 0 h 218"/>
                <a:gd name="T6" fmla="*/ 0 w 203"/>
                <a:gd name="T7" fmla="*/ 0 h 218"/>
                <a:gd name="T8" fmla="*/ 0 w 203"/>
                <a:gd name="T9" fmla="*/ 0 h 2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218"/>
                <a:gd name="T17" fmla="*/ 203 w 203"/>
                <a:gd name="T18" fmla="*/ 218 h 2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218">
                  <a:moveTo>
                    <a:pt x="203" y="218"/>
                  </a:moveTo>
                  <a:lnTo>
                    <a:pt x="0" y="126"/>
                  </a:lnTo>
                  <a:cubicBezTo>
                    <a:pt x="68" y="111"/>
                    <a:pt x="126" y="64"/>
                    <a:pt x="155" y="0"/>
                  </a:cubicBezTo>
                  <a:lnTo>
                    <a:pt x="203" y="2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Line 29"/>
            <p:cNvSpPr>
              <a:spLocks noChangeShapeType="1"/>
            </p:cNvSpPr>
            <p:nvPr/>
          </p:nvSpPr>
          <p:spPr bwMode="auto">
            <a:xfrm flipH="1">
              <a:off x="836" y="1582"/>
              <a:ext cx="345" cy="505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7" name="Freeform 30"/>
            <p:cNvSpPr>
              <a:spLocks/>
            </p:cNvSpPr>
            <p:nvPr/>
          </p:nvSpPr>
          <p:spPr bwMode="auto">
            <a:xfrm>
              <a:off x="804" y="2051"/>
              <a:ext cx="74" cy="83"/>
            </a:xfrm>
            <a:custGeom>
              <a:avLst/>
              <a:gdLst>
                <a:gd name="T0" fmla="*/ 0 w 195"/>
                <a:gd name="T1" fmla="*/ 0 h 221"/>
                <a:gd name="T2" fmla="*/ 0 w 195"/>
                <a:gd name="T3" fmla="*/ 0 h 221"/>
                <a:gd name="T4" fmla="*/ 0 w 195"/>
                <a:gd name="T5" fmla="*/ 0 h 221"/>
                <a:gd name="T6" fmla="*/ 0 w 195"/>
                <a:gd name="T7" fmla="*/ 0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"/>
                <a:gd name="T13" fmla="*/ 0 h 221"/>
                <a:gd name="T14" fmla="*/ 195 w 195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" h="221">
                  <a:moveTo>
                    <a:pt x="0" y="221"/>
                  </a:moveTo>
                  <a:lnTo>
                    <a:pt x="30" y="0"/>
                  </a:lnTo>
                  <a:cubicBezTo>
                    <a:pt x="64" y="61"/>
                    <a:pt x="125" y="103"/>
                    <a:pt x="195" y="112"/>
                  </a:cubicBezTo>
                  <a:lnTo>
                    <a:pt x="0" y="2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8" name="Oval 31"/>
            <p:cNvSpPr>
              <a:spLocks noChangeArrowheads="1"/>
            </p:cNvSpPr>
            <p:nvPr/>
          </p:nvSpPr>
          <p:spPr bwMode="auto">
            <a:xfrm>
              <a:off x="1044" y="1276"/>
              <a:ext cx="324" cy="324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9" name="Freeform 32"/>
            <p:cNvSpPr>
              <a:spLocks noEditPoints="1"/>
            </p:cNvSpPr>
            <p:nvPr/>
          </p:nvSpPr>
          <p:spPr bwMode="auto">
            <a:xfrm>
              <a:off x="1040" y="1272"/>
              <a:ext cx="333" cy="333"/>
            </a:xfrm>
            <a:custGeom>
              <a:avLst/>
              <a:gdLst>
                <a:gd name="T0" fmla="*/ 0 w 888"/>
                <a:gd name="T1" fmla="*/ 0 h 888"/>
                <a:gd name="T2" fmla="*/ 0 w 888"/>
                <a:gd name="T3" fmla="*/ 0 h 888"/>
                <a:gd name="T4" fmla="*/ 0 w 888"/>
                <a:gd name="T5" fmla="*/ 0 h 888"/>
                <a:gd name="T6" fmla="*/ 0 w 888"/>
                <a:gd name="T7" fmla="*/ 0 h 888"/>
                <a:gd name="T8" fmla="*/ 0 w 888"/>
                <a:gd name="T9" fmla="*/ 0 h 888"/>
                <a:gd name="T10" fmla="*/ 0 w 888"/>
                <a:gd name="T11" fmla="*/ 0 h 888"/>
                <a:gd name="T12" fmla="*/ 0 w 888"/>
                <a:gd name="T13" fmla="*/ 0 h 888"/>
                <a:gd name="T14" fmla="*/ 0 w 888"/>
                <a:gd name="T15" fmla="*/ 0 h 888"/>
                <a:gd name="T16" fmla="*/ 0 w 888"/>
                <a:gd name="T17" fmla="*/ 0 h 888"/>
                <a:gd name="T18" fmla="*/ 0 w 888"/>
                <a:gd name="T19" fmla="*/ 0 h 888"/>
                <a:gd name="T20" fmla="*/ 0 w 888"/>
                <a:gd name="T21" fmla="*/ 0 h 888"/>
                <a:gd name="T22" fmla="*/ 0 w 888"/>
                <a:gd name="T23" fmla="*/ 0 h 888"/>
                <a:gd name="T24" fmla="*/ 0 w 888"/>
                <a:gd name="T25" fmla="*/ 0 h 888"/>
                <a:gd name="T26" fmla="*/ 0 w 888"/>
                <a:gd name="T27" fmla="*/ 0 h 888"/>
                <a:gd name="T28" fmla="*/ 0 w 888"/>
                <a:gd name="T29" fmla="*/ 0 h 888"/>
                <a:gd name="T30" fmla="*/ 0 w 888"/>
                <a:gd name="T31" fmla="*/ 0 h 888"/>
                <a:gd name="T32" fmla="*/ 0 w 888"/>
                <a:gd name="T33" fmla="*/ 0 h 888"/>
                <a:gd name="T34" fmla="*/ 0 w 888"/>
                <a:gd name="T35" fmla="*/ 0 h 888"/>
                <a:gd name="T36" fmla="*/ 0 w 888"/>
                <a:gd name="T37" fmla="*/ 0 h 888"/>
                <a:gd name="T38" fmla="*/ 0 w 888"/>
                <a:gd name="T39" fmla="*/ 0 h 888"/>
                <a:gd name="T40" fmla="*/ 0 w 888"/>
                <a:gd name="T41" fmla="*/ 0 h 888"/>
                <a:gd name="T42" fmla="*/ 0 w 888"/>
                <a:gd name="T43" fmla="*/ 0 h 888"/>
                <a:gd name="T44" fmla="*/ 0 w 888"/>
                <a:gd name="T45" fmla="*/ 0 h 888"/>
                <a:gd name="T46" fmla="*/ 0 w 888"/>
                <a:gd name="T47" fmla="*/ 0 h 888"/>
                <a:gd name="T48" fmla="*/ 0 w 888"/>
                <a:gd name="T49" fmla="*/ 0 h 888"/>
                <a:gd name="T50" fmla="*/ 0 w 888"/>
                <a:gd name="T51" fmla="*/ 0 h 888"/>
                <a:gd name="T52" fmla="*/ 0 w 888"/>
                <a:gd name="T53" fmla="*/ 0 h 888"/>
                <a:gd name="T54" fmla="*/ 0 w 888"/>
                <a:gd name="T55" fmla="*/ 0 h 888"/>
                <a:gd name="T56" fmla="*/ 0 w 888"/>
                <a:gd name="T57" fmla="*/ 0 h 888"/>
                <a:gd name="T58" fmla="*/ 0 w 888"/>
                <a:gd name="T59" fmla="*/ 0 h 888"/>
                <a:gd name="T60" fmla="*/ 0 w 888"/>
                <a:gd name="T61" fmla="*/ 0 h 888"/>
                <a:gd name="T62" fmla="*/ 0 w 888"/>
                <a:gd name="T63" fmla="*/ 0 h 888"/>
                <a:gd name="T64" fmla="*/ 0 w 888"/>
                <a:gd name="T65" fmla="*/ 0 h 888"/>
                <a:gd name="T66" fmla="*/ 0 w 888"/>
                <a:gd name="T67" fmla="*/ 0 h 888"/>
                <a:gd name="T68" fmla="*/ 0 w 888"/>
                <a:gd name="T69" fmla="*/ 0 h 888"/>
                <a:gd name="T70" fmla="*/ 0 w 888"/>
                <a:gd name="T71" fmla="*/ 0 h 888"/>
                <a:gd name="T72" fmla="*/ 0 w 888"/>
                <a:gd name="T73" fmla="*/ 0 h 888"/>
                <a:gd name="T74" fmla="*/ 0 w 888"/>
                <a:gd name="T75" fmla="*/ 0 h 888"/>
                <a:gd name="T76" fmla="*/ 0 w 888"/>
                <a:gd name="T77" fmla="*/ 0 h 888"/>
                <a:gd name="T78" fmla="*/ 0 w 888"/>
                <a:gd name="T79" fmla="*/ 0 h 888"/>
                <a:gd name="T80" fmla="*/ 0 w 888"/>
                <a:gd name="T81" fmla="*/ 0 h 888"/>
                <a:gd name="T82" fmla="*/ 0 w 888"/>
                <a:gd name="T83" fmla="*/ 0 h 888"/>
                <a:gd name="T84" fmla="*/ 0 w 888"/>
                <a:gd name="T85" fmla="*/ 0 h 888"/>
                <a:gd name="T86" fmla="*/ 0 w 888"/>
                <a:gd name="T87" fmla="*/ 0 h 888"/>
                <a:gd name="T88" fmla="*/ 0 w 888"/>
                <a:gd name="T89" fmla="*/ 0 h 888"/>
                <a:gd name="T90" fmla="*/ 0 w 888"/>
                <a:gd name="T91" fmla="*/ 0 h 888"/>
                <a:gd name="T92" fmla="*/ 0 w 888"/>
                <a:gd name="T93" fmla="*/ 0 h 888"/>
                <a:gd name="T94" fmla="*/ 0 w 888"/>
                <a:gd name="T95" fmla="*/ 0 h 888"/>
                <a:gd name="T96" fmla="*/ 0 w 888"/>
                <a:gd name="T97" fmla="*/ 0 h 888"/>
                <a:gd name="T98" fmla="*/ 0 w 888"/>
                <a:gd name="T99" fmla="*/ 0 h 888"/>
                <a:gd name="T100" fmla="*/ 0 w 888"/>
                <a:gd name="T101" fmla="*/ 0 h 888"/>
                <a:gd name="T102" fmla="*/ 0 w 888"/>
                <a:gd name="T103" fmla="*/ 0 h 888"/>
                <a:gd name="T104" fmla="*/ 0 w 888"/>
                <a:gd name="T105" fmla="*/ 0 h 888"/>
                <a:gd name="T106" fmla="*/ 0 w 888"/>
                <a:gd name="T107" fmla="*/ 0 h 888"/>
                <a:gd name="T108" fmla="*/ 0 w 888"/>
                <a:gd name="T109" fmla="*/ 0 h 888"/>
                <a:gd name="T110" fmla="*/ 0 w 888"/>
                <a:gd name="T111" fmla="*/ 0 h 888"/>
                <a:gd name="T112" fmla="*/ 0 w 888"/>
                <a:gd name="T113" fmla="*/ 0 h 88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88"/>
                <a:gd name="T172" fmla="*/ 0 h 888"/>
                <a:gd name="T173" fmla="*/ 888 w 888"/>
                <a:gd name="T174" fmla="*/ 888 h 88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88" h="888">
                  <a:moveTo>
                    <a:pt x="857" y="504"/>
                  </a:moveTo>
                  <a:lnTo>
                    <a:pt x="860" y="478"/>
                  </a:lnTo>
                  <a:cubicBezTo>
                    <a:pt x="861" y="471"/>
                    <a:pt x="867" y="466"/>
                    <a:pt x="874" y="467"/>
                  </a:cubicBezTo>
                  <a:cubicBezTo>
                    <a:pt x="881" y="468"/>
                    <a:pt x="886" y="474"/>
                    <a:pt x="885" y="481"/>
                  </a:cubicBezTo>
                  <a:lnTo>
                    <a:pt x="883" y="506"/>
                  </a:lnTo>
                  <a:cubicBezTo>
                    <a:pt x="882" y="513"/>
                    <a:pt x="876" y="518"/>
                    <a:pt x="869" y="518"/>
                  </a:cubicBezTo>
                  <a:cubicBezTo>
                    <a:pt x="862" y="517"/>
                    <a:pt x="857" y="511"/>
                    <a:pt x="857" y="504"/>
                  </a:cubicBezTo>
                  <a:close/>
                  <a:moveTo>
                    <a:pt x="862" y="430"/>
                  </a:moveTo>
                  <a:lnTo>
                    <a:pt x="860" y="404"/>
                  </a:lnTo>
                  <a:cubicBezTo>
                    <a:pt x="859" y="397"/>
                    <a:pt x="864" y="391"/>
                    <a:pt x="871" y="390"/>
                  </a:cubicBezTo>
                  <a:cubicBezTo>
                    <a:pt x="878" y="390"/>
                    <a:pt x="884" y="395"/>
                    <a:pt x="885" y="402"/>
                  </a:cubicBezTo>
                  <a:lnTo>
                    <a:pt x="888" y="427"/>
                  </a:lnTo>
                  <a:cubicBezTo>
                    <a:pt x="888" y="434"/>
                    <a:pt x="883" y="441"/>
                    <a:pt x="876" y="441"/>
                  </a:cubicBezTo>
                  <a:cubicBezTo>
                    <a:pt x="869" y="442"/>
                    <a:pt x="863" y="437"/>
                    <a:pt x="862" y="430"/>
                  </a:cubicBezTo>
                  <a:close/>
                  <a:moveTo>
                    <a:pt x="854" y="356"/>
                  </a:moveTo>
                  <a:lnTo>
                    <a:pt x="846" y="332"/>
                  </a:lnTo>
                  <a:cubicBezTo>
                    <a:pt x="844" y="325"/>
                    <a:pt x="848" y="318"/>
                    <a:pt x="855" y="316"/>
                  </a:cubicBezTo>
                  <a:cubicBezTo>
                    <a:pt x="862" y="314"/>
                    <a:pt x="869" y="317"/>
                    <a:pt x="871" y="324"/>
                  </a:cubicBezTo>
                  <a:lnTo>
                    <a:pt x="878" y="349"/>
                  </a:lnTo>
                  <a:cubicBezTo>
                    <a:pt x="881" y="355"/>
                    <a:pt x="877" y="363"/>
                    <a:pt x="870" y="365"/>
                  </a:cubicBezTo>
                  <a:cubicBezTo>
                    <a:pt x="863" y="367"/>
                    <a:pt x="856" y="363"/>
                    <a:pt x="854" y="356"/>
                  </a:cubicBezTo>
                  <a:close/>
                  <a:moveTo>
                    <a:pt x="831" y="283"/>
                  </a:moveTo>
                  <a:lnTo>
                    <a:pt x="830" y="279"/>
                  </a:lnTo>
                  <a:lnTo>
                    <a:pt x="831" y="282"/>
                  </a:lnTo>
                  <a:lnTo>
                    <a:pt x="821" y="262"/>
                  </a:lnTo>
                  <a:cubicBezTo>
                    <a:pt x="817" y="256"/>
                    <a:pt x="820" y="248"/>
                    <a:pt x="826" y="245"/>
                  </a:cubicBezTo>
                  <a:cubicBezTo>
                    <a:pt x="832" y="242"/>
                    <a:pt x="840" y="244"/>
                    <a:pt x="843" y="250"/>
                  </a:cubicBezTo>
                  <a:lnTo>
                    <a:pt x="854" y="269"/>
                  </a:lnTo>
                  <a:cubicBezTo>
                    <a:pt x="854" y="270"/>
                    <a:pt x="854" y="271"/>
                    <a:pt x="855" y="272"/>
                  </a:cubicBezTo>
                  <a:lnTo>
                    <a:pt x="856" y="275"/>
                  </a:lnTo>
                  <a:cubicBezTo>
                    <a:pt x="858" y="282"/>
                    <a:pt x="854" y="289"/>
                    <a:pt x="847" y="291"/>
                  </a:cubicBezTo>
                  <a:cubicBezTo>
                    <a:pt x="841" y="293"/>
                    <a:pt x="833" y="290"/>
                    <a:pt x="831" y="283"/>
                  </a:cubicBezTo>
                  <a:close/>
                  <a:moveTo>
                    <a:pt x="796" y="217"/>
                  </a:moveTo>
                  <a:lnTo>
                    <a:pt x="791" y="208"/>
                  </a:lnTo>
                  <a:lnTo>
                    <a:pt x="793" y="210"/>
                  </a:lnTo>
                  <a:lnTo>
                    <a:pt x="783" y="198"/>
                  </a:lnTo>
                  <a:cubicBezTo>
                    <a:pt x="779" y="193"/>
                    <a:pt x="780" y="185"/>
                    <a:pt x="785" y="180"/>
                  </a:cubicBezTo>
                  <a:cubicBezTo>
                    <a:pt x="791" y="176"/>
                    <a:pt x="799" y="177"/>
                    <a:pt x="803" y="182"/>
                  </a:cubicBezTo>
                  <a:lnTo>
                    <a:pt x="812" y="193"/>
                  </a:lnTo>
                  <a:cubicBezTo>
                    <a:pt x="813" y="194"/>
                    <a:pt x="813" y="195"/>
                    <a:pt x="814" y="195"/>
                  </a:cubicBezTo>
                  <a:lnTo>
                    <a:pt x="819" y="205"/>
                  </a:lnTo>
                  <a:cubicBezTo>
                    <a:pt x="822" y="211"/>
                    <a:pt x="820" y="219"/>
                    <a:pt x="814" y="222"/>
                  </a:cubicBezTo>
                  <a:cubicBezTo>
                    <a:pt x="808" y="226"/>
                    <a:pt x="800" y="223"/>
                    <a:pt x="796" y="217"/>
                  </a:cubicBezTo>
                  <a:close/>
                  <a:moveTo>
                    <a:pt x="751" y="158"/>
                  </a:moveTo>
                  <a:lnTo>
                    <a:pt x="741" y="146"/>
                  </a:lnTo>
                  <a:lnTo>
                    <a:pt x="742" y="147"/>
                  </a:lnTo>
                  <a:lnTo>
                    <a:pt x="735" y="142"/>
                  </a:lnTo>
                  <a:cubicBezTo>
                    <a:pt x="730" y="137"/>
                    <a:pt x="729" y="129"/>
                    <a:pt x="734" y="124"/>
                  </a:cubicBezTo>
                  <a:cubicBezTo>
                    <a:pt x="738" y="118"/>
                    <a:pt x="746" y="117"/>
                    <a:pt x="752" y="122"/>
                  </a:cubicBezTo>
                  <a:lnTo>
                    <a:pt x="759" y="128"/>
                  </a:lnTo>
                  <a:cubicBezTo>
                    <a:pt x="759" y="128"/>
                    <a:pt x="760" y="129"/>
                    <a:pt x="760" y="129"/>
                  </a:cubicBezTo>
                  <a:lnTo>
                    <a:pt x="771" y="142"/>
                  </a:lnTo>
                  <a:cubicBezTo>
                    <a:pt x="775" y="148"/>
                    <a:pt x="775" y="156"/>
                    <a:pt x="769" y="160"/>
                  </a:cubicBezTo>
                  <a:cubicBezTo>
                    <a:pt x="764" y="165"/>
                    <a:pt x="756" y="164"/>
                    <a:pt x="751" y="158"/>
                  </a:cubicBezTo>
                  <a:close/>
                  <a:moveTo>
                    <a:pt x="696" y="109"/>
                  </a:moveTo>
                  <a:lnTo>
                    <a:pt x="678" y="95"/>
                  </a:lnTo>
                  <a:lnTo>
                    <a:pt x="680" y="97"/>
                  </a:lnTo>
                  <a:lnTo>
                    <a:pt x="678" y="95"/>
                  </a:lnTo>
                  <a:cubicBezTo>
                    <a:pt x="671" y="92"/>
                    <a:pt x="669" y="84"/>
                    <a:pt x="672" y="78"/>
                  </a:cubicBezTo>
                  <a:cubicBezTo>
                    <a:pt x="676" y="72"/>
                    <a:pt x="683" y="69"/>
                    <a:pt x="690" y="73"/>
                  </a:cubicBezTo>
                  <a:lnTo>
                    <a:pt x="693" y="74"/>
                  </a:lnTo>
                  <a:cubicBezTo>
                    <a:pt x="693" y="75"/>
                    <a:pt x="694" y="75"/>
                    <a:pt x="695" y="76"/>
                  </a:cubicBezTo>
                  <a:lnTo>
                    <a:pt x="712" y="90"/>
                  </a:lnTo>
                  <a:cubicBezTo>
                    <a:pt x="717" y="94"/>
                    <a:pt x="718" y="102"/>
                    <a:pt x="714" y="108"/>
                  </a:cubicBezTo>
                  <a:cubicBezTo>
                    <a:pt x="709" y="113"/>
                    <a:pt x="701" y="114"/>
                    <a:pt x="696" y="109"/>
                  </a:cubicBezTo>
                  <a:close/>
                  <a:moveTo>
                    <a:pt x="632" y="71"/>
                  </a:moveTo>
                  <a:lnTo>
                    <a:pt x="610" y="59"/>
                  </a:lnTo>
                  <a:cubicBezTo>
                    <a:pt x="604" y="55"/>
                    <a:pt x="601" y="48"/>
                    <a:pt x="605" y="41"/>
                  </a:cubicBezTo>
                  <a:cubicBezTo>
                    <a:pt x="608" y="35"/>
                    <a:pt x="616" y="33"/>
                    <a:pt x="622" y="36"/>
                  </a:cubicBezTo>
                  <a:lnTo>
                    <a:pt x="645" y="48"/>
                  </a:lnTo>
                  <a:cubicBezTo>
                    <a:pt x="651" y="52"/>
                    <a:pt x="653" y="59"/>
                    <a:pt x="650" y="66"/>
                  </a:cubicBezTo>
                  <a:cubicBezTo>
                    <a:pt x="646" y="72"/>
                    <a:pt x="639" y="74"/>
                    <a:pt x="632" y="71"/>
                  </a:cubicBezTo>
                  <a:close/>
                  <a:moveTo>
                    <a:pt x="564" y="44"/>
                  </a:moveTo>
                  <a:lnTo>
                    <a:pt x="539" y="36"/>
                  </a:lnTo>
                  <a:cubicBezTo>
                    <a:pt x="532" y="34"/>
                    <a:pt x="529" y="27"/>
                    <a:pt x="531" y="20"/>
                  </a:cubicBezTo>
                  <a:cubicBezTo>
                    <a:pt x="533" y="13"/>
                    <a:pt x="540" y="10"/>
                    <a:pt x="547" y="12"/>
                  </a:cubicBezTo>
                  <a:lnTo>
                    <a:pt x="571" y="19"/>
                  </a:lnTo>
                  <a:cubicBezTo>
                    <a:pt x="578" y="21"/>
                    <a:pt x="582" y="29"/>
                    <a:pt x="580" y="35"/>
                  </a:cubicBezTo>
                  <a:cubicBezTo>
                    <a:pt x="578" y="42"/>
                    <a:pt x="570" y="46"/>
                    <a:pt x="564" y="44"/>
                  </a:cubicBezTo>
                  <a:close/>
                  <a:moveTo>
                    <a:pt x="491" y="29"/>
                  </a:moveTo>
                  <a:lnTo>
                    <a:pt x="466" y="27"/>
                  </a:lnTo>
                  <a:cubicBezTo>
                    <a:pt x="459" y="26"/>
                    <a:pt x="454" y="20"/>
                    <a:pt x="454" y="12"/>
                  </a:cubicBezTo>
                  <a:cubicBezTo>
                    <a:pt x="455" y="5"/>
                    <a:pt x="461" y="0"/>
                    <a:pt x="468" y="1"/>
                  </a:cubicBezTo>
                  <a:lnTo>
                    <a:pt x="494" y="4"/>
                  </a:lnTo>
                  <a:cubicBezTo>
                    <a:pt x="501" y="4"/>
                    <a:pt x="506" y="11"/>
                    <a:pt x="505" y="18"/>
                  </a:cubicBezTo>
                  <a:cubicBezTo>
                    <a:pt x="505" y="25"/>
                    <a:pt x="498" y="30"/>
                    <a:pt x="491" y="29"/>
                  </a:cubicBezTo>
                  <a:close/>
                  <a:moveTo>
                    <a:pt x="417" y="27"/>
                  </a:moveTo>
                  <a:lnTo>
                    <a:pt x="392" y="30"/>
                  </a:lnTo>
                  <a:cubicBezTo>
                    <a:pt x="385" y="30"/>
                    <a:pt x="379" y="25"/>
                    <a:pt x="378" y="18"/>
                  </a:cubicBezTo>
                  <a:cubicBezTo>
                    <a:pt x="377" y="11"/>
                    <a:pt x="382" y="5"/>
                    <a:pt x="389" y="4"/>
                  </a:cubicBezTo>
                  <a:lnTo>
                    <a:pt x="415" y="2"/>
                  </a:lnTo>
                  <a:cubicBezTo>
                    <a:pt x="422" y="1"/>
                    <a:pt x="428" y="6"/>
                    <a:pt x="429" y="13"/>
                  </a:cubicBezTo>
                  <a:cubicBezTo>
                    <a:pt x="430" y="20"/>
                    <a:pt x="424" y="26"/>
                    <a:pt x="417" y="27"/>
                  </a:cubicBezTo>
                  <a:close/>
                  <a:moveTo>
                    <a:pt x="344" y="38"/>
                  </a:moveTo>
                  <a:lnTo>
                    <a:pt x="320" y="46"/>
                  </a:lnTo>
                  <a:cubicBezTo>
                    <a:pt x="313" y="48"/>
                    <a:pt x="306" y="44"/>
                    <a:pt x="304" y="37"/>
                  </a:cubicBezTo>
                  <a:cubicBezTo>
                    <a:pt x="302" y="30"/>
                    <a:pt x="305" y="23"/>
                    <a:pt x="312" y="21"/>
                  </a:cubicBezTo>
                  <a:lnTo>
                    <a:pt x="337" y="13"/>
                  </a:lnTo>
                  <a:cubicBezTo>
                    <a:pt x="343" y="11"/>
                    <a:pt x="351" y="15"/>
                    <a:pt x="353" y="22"/>
                  </a:cubicBezTo>
                  <a:cubicBezTo>
                    <a:pt x="355" y="29"/>
                    <a:pt x="351" y="36"/>
                    <a:pt x="344" y="38"/>
                  </a:cubicBezTo>
                  <a:close/>
                  <a:moveTo>
                    <a:pt x="274" y="61"/>
                  </a:moveTo>
                  <a:lnTo>
                    <a:pt x="252" y="74"/>
                  </a:lnTo>
                  <a:cubicBezTo>
                    <a:pt x="245" y="77"/>
                    <a:pt x="238" y="75"/>
                    <a:pt x="234" y="69"/>
                  </a:cubicBezTo>
                  <a:cubicBezTo>
                    <a:pt x="231" y="62"/>
                    <a:pt x="233" y="55"/>
                    <a:pt x="239" y="51"/>
                  </a:cubicBezTo>
                  <a:lnTo>
                    <a:pt x="262" y="39"/>
                  </a:lnTo>
                  <a:cubicBezTo>
                    <a:pt x="268" y="36"/>
                    <a:pt x="276" y="38"/>
                    <a:pt x="279" y="44"/>
                  </a:cubicBezTo>
                  <a:cubicBezTo>
                    <a:pt x="282" y="50"/>
                    <a:pt x="280" y="58"/>
                    <a:pt x="274" y="61"/>
                  </a:cubicBezTo>
                  <a:close/>
                  <a:moveTo>
                    <a:pt x="209" y="98"/>
                  </a:moveTo>
                  <a:lnTo>
                    <a:pt x="189" y="114"/>
                  </a:lnTo>
                  <a:cubicBezTo>
                    <a:pt x="184" y="118"/>
                    <a:pt x="175" y="117"/>
                    <a:pt x="171" y="112"/>
                  </a:cubicBezTo>
                  <a:cubicBezTo>
                    <a:pt x="167" y="106"/>
                    <a:pt x="167" y="98"/>
                    <a:pt x="173" y="94"/>
                  </a:cubicBezTo>
                  <a:lnTo>
                    <a:pt x="193" y="78"/>
                  </a:lnTo>
                  <a:cubicBezTo>
                    <a:pt x="198" y="73"/>
                    <a:pt x="206" y="74"/>
                    <a:pt x="211" y="80"/>
                  </a:cubicBezTo>
                  <a:cubicBezTo>
                    <a:pt x="215" y="85"/>
                    <a:pt x="214" y="93"/>
                    <a:pt x="209" y="98"/>
                  </a:cubicBezTo>
                  <a:close/>
                  <a:moveTo>
                    <a:pt x="149" y="146"/>
                  </a:moveTo>
                  <a:lnTo>
                    <a:pt x="148" y="147"/>
                  </a:lnTo>
                  <a:lnTo>
                    <a:pt x="149" y="146"/>
                  </a:lnTo>
                  <a:lnTo>
                    <a:pt x="134" y="164"/>
                  </a:lnTo>
                  <a:cubicBezTo>
                    <a:pt x="130" y="169"/>
                    <a:pt x="122" y="170"/>
                    <a:pt x="116" y="165"/>
                  </a:cubicBezTo>
                  <a:cubicBezTo>
                    <a:pt x="111" y="161"/>
                    <a:pt x="110" y="153"/>
                    <a:pt x="115" y="147"/>
                  </a:cubicBezTo>
                  <a:lnTo>
                    <a:pt x="130" y="129"/>
                  </a:lnTo>
                  <a:cubicBezTo>
                    <a:pt x="130" y="129"/>
                    <a:pt x="131" y="128"/>
                    <a:pt x="131" y="128"/>
                  </a:cubicBezTo>
                  <a:lnTo>
                    <a:pt x="133" y="126"/>
                  </a:lnTo>
                  <a:cubicBezTo>
                    <a:pt x="139" y="122"/>
                    <a:pt x="147" y="123"/>
                    <a:pt x="151" y="128"/>
                  </a:cubicBezTo>
                  <a:cubicBezTo>
                    <a:pt x="156" y="133"/>
                    <a:pt x="155" y="142"/>
                    <a:pt x="149" y="146"/>
                  </a:cubicBezTo>
                  <a:close/>
                  <a:moveTo>
                    <a:pt x="102" y="203"/>
                  </a:moveTo>
                  <a:lnTo>
                    <a:pt x="96" y="210"/>
                  </a:lnTo>
                  <a:lnTo>
                    <a:pt x="98" y="208"/>
                  </a:lnTo>
                  <a:lnTo>
                    <a:pt x="90" y="223"/>
                  </a:lnTo>
                  <a:cubicBezTo>
                    <a:pt x="86" y="229"/>
                    <a:pt x="78" y="231"/>
                    <a:pt x="72" y="228"/>
                  </a:cubicBezTo>
                  <a:cubicBezTo>
                    <a:pt x="66" y="224"/>
                    <a:pt x="64" y="217"/>
                    <a:pt x="67" y="210"/>
                  </a:cubicBezTo>
                  <a:lnTo>
                    <a:pt x="75" y="195"/>
                  </a:lnTo>
                  <a:cubicBezTo>
                    <a:pt x="76" y="195"/>
                    <a:pt x="76" y="194"/>
                    <a:pt x="77" y="193"/>
                  </a:cubicBezTo>
                  <a:lnTo>
                    <a:pt x="82" y="187"/>
                  </a:lnTo>
                  <a:cubicBezTo>
                    <a:pt x="87" y="181"/>
                    <a:pt x="95" y="181"/>
                    <a:pt x="100" y="185"/>
                  </a:cubicBezTo>
                  <a:cubicBezTo>
                    <a:pt x="106" y="190"/>
                    <a:pt x="106" y="198"/>
                    <a:pt x="102" y="203"/>
                  </a:cubicBezTo>
                  <a:close/>
                  <a:moveTo>
                    <a:pt x="65" y="268"/>
                  </a:moveTo>
                  <a:lnTo>
                    <a:pt x="58" y="282"/>
                  </a:lnTo>
                  <a:lnTo>
                    <a:pt x="59" y="279"/>
                  </a:lnTo>
                  <a:lnTo>
                    <a:pt x="56" y="289"/>
                  </a:lnTo>
                  <a:cubicBezTo>
                    <a:pt x="54" y="295"/>
                    <a:pt x="47" y="299"/>
                    <a:pt x="40" y="297"/>
                  </a:cubicBezTo>
                  <a:cubicBezTo>
                    <a:pt x="33" y="295"/>
                    <a:pt x="29" y="288"/>
                    <a:pt x="31" y="281"/>
                  </a:cubicBezTo>
                  <a:lnTo>
                    <a:pt x="34" y="272"/>
                  </a:lnTo>
                  <a:cubicBezTo>
                    <a:pt x="34" y="271"/>
                    <a:pt x="35" y="270"/>
                    <a:pt x="35" y="269"/>
                  </a:cubicBezTo>
                  <a:lnTo>
                    <a:pt x="43" y="255"/>
                  </a:lnTo>
                  <a:cubicBezTo>
                    <a:pt x="46" y="249"/>
                    <a:pt x="54" y="247"/>
                    <a:pt x="60" y="250"/>
                  </a:cubicBezTo>
                  <a:cubicBezTo>
                    <a:pt x="66" y="254"/>
                    <a:pt x="69" y="261"/>
                    <a:pt x="65" y="268"/>
                  </a:cubicBezTo>
                  <a:close/>
                  <a:moveTo>
                    <a:pt x="41" y="337"/>
                  </a:moveTo>
                  <a:lnTo>
                    <a:pt x="34" y="360"/>
                  </a:lnTo>
                  <a:lnTo>
                    <a:pt x="34" y="358"/>
                  </a:lnTo>
                  <a:lnTo>
                    <a:pt x="34" y="360"/>
                  </a:lnTo>
                  <a:cubicBezTo>
                    <a:pt x="33" y="367"/>
                    <a:pt x="27" y="372"/>
                    <a:pt x="20" y="371"/>
                  </a:cubicBezTo>
                  <a:cubicBezTo>
                    <a:pt x="13" y="370"/>
                    <a:pt x="8" y="364"/>
                    <a:pt x="9" y="357"/>
                  </a:cubicBezTo>
                  <a:lnTo>
                    <a:pt x="9" y="355"/>
                  </a:lnTo>
                  <a:cubicBezTo>
                    <a:pt x="9" y="354"/>
                    <a:pt x="9" y="353"/>
                    <a:pt x="9" y="353"/>
                  </a:cubicBezTo>
                  <a:lnTo>
                    <a:pt x="16" y="330"/>
                  </a:lnTo>
                  <a:cubicBezTo>
                    <a:pt x="18" y="323"/>
                    <a:pt x="26" y="319"/>
                    <a:pt x="32" y="321"/>
                  </a:cubicBezTo>
                  <a:cubicBezTo>
                    <a:pt x="39" y="324"/>
                    <a:pt x="43" y="331"/>
                    <a:pt x="41" y="337"/>
                  </a:cubicBezTo>
                  <a:close/>
                  <a:moveTo>
                    <a:pt x="29" y="410"/>
                  </a:moveTo>
                  <a:lnTo>
                    <a:pt x="26" y="436"/>
                  </a:lnTo>
                  <a:cubicBezTo>
                    <a:pt x="25" y="443"/>
                    <a:pt x="19" y="448"/>
                    <a:pt x="12" y="447"/>
                  </a:cubicBezTo>
                  <a:cubicBezTo>
                    <a:pt x="5" y="447"/>
                    <a:pt x="0" y="440"/>
                    <a:pt x="1" y="433"/>
                  </a:cubicBezTo>
                  <a:lnTo>
                    <a:pt x="3" y="408"/>
                  </a:lnTo>
                  <a:cubicBezTo>
                    <a:pt x="4" y="401"/>
                    <a:pt x="10" y="396"/>
                    <a:pt x="17" y="396"/>
                  </a:cubicBezTo>
                  <a:cubicBezTo>
                    <a:pt x="24" y="397"/>
                    <a:pt x="29" y="403"/>
                    <a:pt x="29" y="410"/>
                  </a:cubicBezTo>
                  <a:close/>
                  <a:moveTo>
                    <a:pt x="30" y="484"/>
                  </a:moveTo>
                  <a:lnTo>
                    <a:pt x="32" y="510"/>
                  </a:lnTo>
                  <a:cubicBezTo>
                    <a:pt x="33" y="517"/>
                    <a:pt x="28" y="523"/>
                    <a:pt x="21" y="524"/>
                  </a:cubicBezTo>
                  <a:cubicBezTo>
                    <a:pt x="14" y="524"/>
                    <a:pt x="7" y="519"/>
                    <a:pt x="7" y="512"/>
                  </a:cubicBezTo>
                  <a:lnTo>
                    <a:pt x="4" y="487"/>
                  </a:lnTo>
                  <a:cubicBezTo>
                    <a:pt x="3" y="480"/>
                    <a:pt x="8" y="474"/>
                    <a:pt x="16" y="473"/>
                  </a:cubicBezTo>
                  <a:cubicBezTo>
                    <a:pt x="23" y="472"/>
                    <a:pt x="29" y="477"/>
                    <a:pt x="30" y="484"/>
                  </a:cubicBezTo>
                  <a:close/>
                  <a:moveTo>
                    <a:pt x="43" y="557"/>
                  </a:moveTo>
                  <a:lnTo>
                    <a:pt x="51" y="581"/>
                  </a:lnTo>
                  <a:cubicBezTo>
                    <a:pt x="53" y="588"/>
                    <a:pt x="49" y="595"/>
                    <a:pt x="42" y="597"/>
                  </a:cubicBezTo>
                  <a:cubicBezTo>
                    <a:pt x="35" y="599"/>
                    <a:pt x="28" y="596"/>
                    <a:pt x="26" y="589"/>
                  </a:cubicBezTo>
                  <a:lnTo>
                    <a:pt x="19" y="564"/>
                  </a:lnTo>
                  <a:cubicBezTo>
                    <a:pt x="16" y="558"/>
                    <a:pt x="20" y="551"/>
                    <a:pt x="27" y="548"/>
                  </a:cubicBezTo>
                  <a:cubicBezTo>
                    <a:pt x="34" y="546"/>
                    <a:pt x="41" y="550"/>
                    <a:pt x="43" y="557"/>
                  </a:cubicBezTo>
                  <a:close/>
                  <a:moveTo>
                    <a:pt x="69" y="626"/>
                  </a:moveTo>
                  <a:lnTo>
                    <a:pt x="81" y="649"/>
                  </a:lnTo>
                  <a:cubicBezTo>
                    <a:pt x="85" y="655"/>
                    <a:pt x="82" y="663"/>
                    <a:pt x="76" y="666"/>
                  </a:cubicBezTo>
                  <a:cubicBezTo>
                    <a:pt x="70" y="669"/>
                    <a:pt x="62" y="667"/>
                    <a:pt x="59" y="661"/>
                  </a:cubicBezTo>
                  <a:lnTo>
                    <a:pt x="46" y="638"/>
                  </a:lnTo>
                  <a:cubicBezTo>
                    <a:pt x="43" y="632"/>
                    <a:pt x="45" y="624"/>
                    <a:pt x="52" y="621"/>
                  </a:cubicBezTo>
                  <a:cubicBezTo>
                    <a:pt x="58" y="618"/>
                    <a:pt x="66" y="620"/>
                    <a:pt x="69" y="626"/>
                  </a:cubicBezTo>
                  <a:close/>
                  <a:moveTo>
                    <a:pt x="107" y="690"/>
                  </a:moveTo>
                  <a:lnTo>
                    <a:pt x="123" y="710"/>
                  </a:lnTo>
                  <a:cubicBezTo>
                    <a:pt x="128" y="715"/>
                    <a:pt x="127" y="723"/>
                    <a:pt x="121" y="728"/>
                  </a:cubicBezTo>
                  <a:cubicBezTo>
                    <a:pt x="116" y="732"/>
                    <a:pt x="108" y="731"/>
                    <a:pt x="103" y="726"/>
                  </a:cubicBezTo>
                  <a:lnTo>
                    <a:pt x="87" y="706"/>
                  </a:lnTo>
                  <a:cubicBezTo>
                    <a:pt x="83" y="701"/>
                    <a:pt x="83" y="693"/>
                    <a:pt x="89" y="688"/>
                  </a:cubicBezTo>
                  <a:cubicBezTo>
                    <a:pt x="94" y="684"/>
                    <a:pt x="102" y="684"/>
                    <a:pt x="107" y="690"/>
                  </a:cubicBezTo>
                  <a:close/>
                  <a:moveTo>
                    <a:pt x="155" y="746"/>
                  </a:moveTo>
                  <a:lnTo>
                    <a:pt x="175" y="762"/>
                  </a:lnTo>
                  <a:cubicBezTo>
                    <a:pt x="181" y="766"/>
                    <a:pt x="182" y="775"/>
                    <a:pt x="177" y="780"/>
                  </a:cubicBezTo>
                  <a:cubicBezTo>
                    <a:pt x="173" y="786"/>
                    <a:pt x="165" y="786"/>
                    <a:pt x="159" y="782"/>
                  </a:cubicBezTo>
                  <a:lnTo>
                    <a:pt x="139" y="766"/>
                  </a:lnTo>
                  <a:cubicBezTo>
                    <a:pt x="134" y="761"/>
                    <a:pt x="133" y="753"/>
                    <a:pt x="137" y="748"/>
                  </a:cubicBezTo>
                  <a:cubicBezTo>
                    <a:pt x="142" y="742"/>
                    <a:pt x="150" y="741"/>
                    <a:pt x="155" y="746"/>
                  </a:cubicBezTo>
                  <a:close/>
                  <a:moveTo>
                    <a:pt x="213" y="792"/>
                  </a:moveTo>
                  <a:lnTo>
                    <a:pt x="236" y="805"/>
                  </a:lnTo>
                  <a:cubicBezTo>
                    <a:pt x="242" y="808"/>
                    <a:pt x="244" y="816"/>
                    <a:pt x="241" y="822"/>
                  </a:cubicBezTo>
                  <a:cubicBezTo>
                    <a:pt x="238" y="828"/>
                    <a:pt x="230" y="831"/>
                    <a:pt x="224" y="827"/>
                  </a:cubicBezTo>
                  <a:lnTo>
                    <a:pt x="201" y="815"/>
                  </a:lnTo>
                  <a:cubicBezTo>
                    <a:pt x="195" y="811"/>
                    <a:pt x="193" y="804"/>
                    <a:pt x="196" y="797"/>
                  </a:cubicBezTo>
                  <a:cubicBezTo>
                    <a:pt x="200" y="791"/>
                    <a:pt x="207" y="789"/>
                    <a:pt x="213" y="792"/>
                  </a:cubicBezTo>
                  <a:close/>
                  <a:moveTo>
                    <a:pt x="281" y="829"/>
                  </a:moveTo>
                  <a:lnTo>
                    <a:pt x="283" y="830"/>
                  </a:lnTo>
                  <a:lnTo>
                    <a:pt x="280" y="829"/>
                  </a:lnTo>
                  <a:lnTo>
                    <a:pt x="303" y="836"/>
                  </a:lnTo>
                  <a:cubicBezTo>
                    <a:pt x="310" y="838"/>
                    <a:pt x="313" y="845"/>
                    <a:pt x="311" y="852"/>
                  </a:cubicBezTo>
                  <a:cubicBezTo>
                    <a:pt x="309" y="859"/>
                    <a:pt x="302" y="863"/>
                    <a:pt x="295" y="861"/>
                  </a:cubicBezTo>
                  <a:lnTo>
                    <a:pt x="273" y="854"/>
                  </a:lnTo>
                  <a:cubicBezTo>
                    <a:pt x="272" y="853"/>
                    <a:pt x="271" y="853"/>
                    <a:pt x="270" y="853"/>
                  </a:cubicBezTo>
                  <a:lnTo>
                    <a:pt x="269" y="852"/>
                  </a:lnTo>
                  <a:cubicBezTo>
                    <a:pt x="262" y="848"/>
                    <a:pt x="260" y="841"/>
                    <a:pt x="263" y="834"/>
                  </a:cubicBezTo>
                  <a:cubicBezTo>
                    <a:pt x="267" y="828"/>
                    <a:pt x="275" y="826"/>
                    <a:pt x="281" y="829"/>
                  </a:cubicBezTo>
                  <a:close/>
                  <a:moveTo>
                    <a:pt x="352" y="851"/>
                  </a:moveTo>
                  <a:lnTo>
                    <a:pt x="361" y="854"/>
                  </a:lnTo>
                  <a:lnTo>
                    <a:pt x="359" y="854"/>
                  </a:lnTo>
                  <a:lnTo>
                    <a:pt x="374" y="855"/>
                  </a:lnTo>
                  <a:cubicBezTo>
                    <a:pt x="381" y="856"/>
                    <a:pt x="386" y="862"/>
                    <a:pt x="386" y="869"/>
                  </a:cubicBezTo>
                  <a:cubicBezTo>
                    <a:pt x="385" y="876"/>
                    <a:pt x="379" y="882"/>
                    <a:pt x="372" y="881"/>
                  </a:cubicBezTo>
                  <a:lnTo>
                    <a:pt x="356" y="879"/>
                  </a:lnTo>
                  <a:cubicBezTo>
                    <a:pt x="355" y="879"/>
                    <a:pt x="354" y="879"/>
                    <a:pt x="354" y="879"/>
                  </a:cubicBezTo>
                  <a:lnTo>
                    <a:pt x="344" y="876"/>
                  </a:lnTo>
                  <a:cubicBezTo>
                    <a:pt x="337" y="874"/>
                    <a:pt x="334" y="866"/>
                    <a:pt x="336" y="860"/>
                  </a:cubicBezTo>
                  <a:cubicBezTo>
                    <a:pt x="338" y="853"/>
                    <a:pt x="345" y="849"/>
                    <a:pt x="352" y="851"/>
                  </a:cubicBezTo>
                  <a:close/>
                  <a:moveTo>
                    <a:pt x="425" y="861"/>
                  </a:moveTo>
                  <a:lnTo>
                    <a:pt x="446" y="863"/>
                  </a:lnTo>
                  <a:lnTo>
                    <a:pt x="443" y="863"/>
                  </a:lnTo>
                  <a:lnTo>
                    <a:pt x="448" y="862"/>
                  </a:lnTo>
                  <a:cubicBezTo>
                    <a:pt x="455" y="862"/>
                    <a:pt x="461" y="867"/>
                    <a:pt x="462" y="874"/>
                  </a:cubicBezTo>
                  <a:cubicBezTo>
                    <a:pt x="463" y="881"/>
                    <a:pt x="458" y="887"/>
                    <a:pt x="451" y="888"/>
                  </a:cubicBezTo>
                  <a:lnTo>
                    <a:pt x="446" y="888"/>
                  </a:lnTo>
                  <a:cubicBezTo>
                    <a:pt x="445" y="888"/>
                    <a:pt x="444" y="888"/>
                    <a:pt x="443" y="888"/>
                  </a:cubicBezTo>
                  <a:lnTo>
                    <a:pt x="423" y="886"/>
                  </a:lnTo>
                  <a:cubicBezTo>
                    <a:pt x="416" y="885"/>
                    <a:pt x="410" y="879"/>
                    <a:pt x="411" y="872"/>
                  </a:cubicBezTo>
                  <a:cubicBezTo>
                    <a:pt x="412" y="865"/>
                    <a:pt x="418" y="860"/>
                    <a:pt x="425" y="861"/>
                  </a:cubicBezTo>
                  <a:close/>
                  <a:moveTo>
                    <a:pt x="499" y="857"/>
                  </a:moveTo>
                  <a:lnTo>
                    <a:pt x="524" y="854"/>
                  </a:lnTo>
                  <a:cubicBezTo>
                    <a:pt x="531" y="854"/>
                    <a:pt x="538" y="859"/>
                    <a:pt x="538" y="866"/>
                  </a:cubicBezTo>
                  <a:cubicBezTo>
                    <a:pt x="539" y="873"/>
                    <a:pt x="534" y="879"/>
                    <a:pt x="527" y="880"/>
                  </a:cubicBezTo>
                  <a:lnTo>
                    <a:pt x="502" y="882"/>
                  </a:lnTo>
                  <a:cubicBezTo>
                    <a:pt x="495" y="883"/>
                    <a:pt x="488" y="878"/>
                    <a:pt x="488" y="871"/>
                  </a:cubicBezTo>
                  <a:cubicBezTo>
                    <a:pt x="487" y="864"/>
                    <a:pt x="492" y="858"/>
                    <a:pt x="499" y="857"/>
                  </a:cubicBezTo>
                  <a:close/>
                  <a:moveTo>
                    <a:pt x="571" y="841"/>
                  </a:moveTo>
                  <a:lnTo>
                    <a:pt x="596" y="833"/>
                  </a:lnTo>
                  <a:cubicBezTo>
                    <a:pt x="602" y="831"/>
                    <a:pt x="610" y="835"/>
                    <a:pt x="612" y="842"/>
                  </a:cubicBezTo>
                  <a:cubicBezTo>
                    <a:pt x="614" y="848"/>
                    <a:pt x="610" y="856"/>
                    <a:pt x="603" y="858"/>
                  </a:cubicBezTo>
                  <a:lnTo>
                    <a:pt x="579" y="865"/>
                  </a:lnTo>
                  <a:cubicBezTo>
                    <a:pt x="572" y="867"/>
                    <a:pt x="565" y="864"/>
                    <a:pt x="563" y="857"/>
                  </a:cubicBezTo>
                  <a:cubicBezTo>
                    <a:pt x="561" y="850"/>
                    <a:pt x="564" y="843"/>
                    <a:pt x="571" y="841"/>
                  </a:cubicBezTo>
                  <a:close/>
                  <a:moveTo>
                    <a:pt x="639" y="812"/>
                  </a:moveTo>
                  <a:lnTo>
                    <a:pt x="662" y="800"/>
                  </a:lnTo>
                  <a:cubicBezTo>
                    <a:pt x="668" y="797"/>
                    <a:pt x="676" y="799"/>
                    <a:pt x="679" y="805"/>
                  </a:cubicBezTo>
                  <a:cubicBezTo>
                    <a:pt x="683" y="812"/>
                    <a:pt x="680" y="819"/>
                    <a:pt x="674" y="823"/>
                  </a:cubicBezTo>
                  <a:lnTo>
                    <a:pt x="652" y="835"/>
                  </a:lnTo>
                  <a:cubicBezTo>
                    <a:pt x="645" y="838"/>
                    <a:pt x="638" y="836"/>
                    <a:pt x="634" y="830"/>
                  </a:cubicBezTo>
                  <a:cubicBezTo>
                    <a:pt x="631" y="824"/>
                    <a:pt x="633" y="816"/>
                    <a:pt x="639" y="812"/>
                  </a:cubicBezTo>
                  <a:close/>
                  <a:moveTo>
                    <a:pt x="702" y="773"/>
                  </a:moveTo>
                  <a:lnTo>
                    <a:pt x="722" y="756"/>
                  </a:lnTo>
                  <a:cubicBezTo>
                    <a:pt x="727" y="752"/>
                    <a:pt x="735" y="753"/>
                    <a:pt x="740" y="758"/>
                  </a:cubicBezTo>
                  <a:cubicBezTo>
                    <a:pt x="744" y="764"/>
                    <a:pt x="743" y="772"/>
                    <a:pt x="738" y="776"/>
                  </a:cubicBezTo>
                  <a:lnTo>
                    <a:pt x="718" y="792"/>
                  </a:lnTo>
                  <a:cubicBezTo>
                    <a:pt x="712" y="797"/>
                    <a:pt x="704" y="796"/>
                    <a:pt x="700" y="791"/>
                  </a:cubicBezTo>
                  <a:cubicBezTo>
                    <a:pt x="695" y="785"/>
                    <a:pt x="696" y="777"/>
                    <a:pt x="702" y="773"/>
                  </a:cubicBezTo>
                  <a:close/>
                  <a:moveTo>
                    <a:pt x="756" y="722"/>
                  </a:moveTo>
                  <a:lnTo>
                    <a:pt x="772" y="703"/>
                  </a:lnTo>
                  <a:cubicBezTo>
                    <a:pt x="777" y="697"/>
                    <a:pt x="785" y="696"/>
                    <a:pt x="790" y="701"/>
                  </a:cubicBezTo>
                  <a:cubicBezTo>
                    <a:pt x="796" y="705"/>
                    <a:pt x="796" y="713"/>
                    <a:pt x="792" y="719"/>
                  </a:cubicBezTo>
                  <a:lnTo>
                    <a:pt x="776" y="739"/>
                  </a:lnTo>
                  <a:cubicBezTo>
                    <a:pt x="771" y="744"/>
                    <a:pt x="763" y="745"/>
                    <a:pt x="758" y="740"/>
                  </a:cubicBezTo>
                  <a:cubicBezTo>
                    <a:pt x="752" y="736"/>
                    <a:pt x="752" y="728"/>
                    <a:pt x="756" y="722"/>
                  </a:cubicBezTo>
                  <a:close/>
                  <a:moveTo>
                    <a:pt x="800" y="663"/>
                  </a:moveTo>
                  <a:lnTo>
                    <a:pt x="812" y="640"/>
                  </a:lnTo>
                  <a:cubicBezTo>
                    <a:pt x="816" y="634"/>
                    <a:pt x="823" y="632"/>
                    <a:pt x="830" y="635"/>
                  </a:cubicBezTo>
                  <a:cubicBezTo>
                    <a:pt x="836" y="638"/>
                    <a:pt x="838" y="646"/>
                    <a:pt x="835" y="652"/>
                  </a:cubicBezTo>
                  <a:lnTo>
                    <a:pt x="823" y="675"/>
                  </a:lnTo>
                  <a:cubicBezTo>
                    <a:pt x="819" y="681"/>
                    <a:pt x="812" y="684"/>
                    <a:pt x="805" y="680"/>
                  </a:cubicBezTo>
                  <a:cubicBezTo>
                    <a:pt x="799" y="677"/>
                    <a:pt x="797" y="669"/>
                    <a:pt x="800" y="663"/>
                  </a:cubicBezTo>
                  <a:close/>
                  <a:moveTo>
                    <a:pt x="834" y="597"/>
                  </a:moveTo>
                  <a:lnTo>
                    <a:pt x="841" y="572"/>
                  </a:lnTo>
                  <a:cubicBezTo>
                    <a:pt x="843" y="565"/>
                    <a:pt x="850" y="562"/>
                    <a:pt x="857" y="564"/>
                  </a:cubicBezTo>
                  <a:cubicBezTo>
                    <a:pt x="864" y="566"/>
                    <a:pt x="868" y="573"/>
                    <a:pt x="866" y="580"/>
                  </a:cubicBezTo>
                  <a:lnTo>
                    <a:pt x="858" y="604"/>
                  </a:lnTo>
                  <a:cubicBezTo>
                    <a:pt x="856" y="611"/>
                    <a:pt x="849" y="615"/>
                    <a:pt x="842" y="613"/>
                  </a:cubicBezTo>
                  <a:cubicBezTo>
                    <a:pt x="835" y="611"/>
                    <a:pt x="832" y="603"/>
                    <a:pt x="834" y="59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Freeform 33"/>
            <p:cNvSpPr>
              <a:spLocks/>
            </p:cNvSpPr>
            <p:nvPr/>
          </p:nvSpPr>
          <p:spPr bwMode="auto">
            <a:xfrm>
              <a:off x="1636" y="2476"/>
              <a:ext cx="157" cy="32"/>
            </a:xfrm>
            <a:custGeom>
              <a:avLst/>
              <a:gdLst>
                <a:gd name="T0" fmla="*/ 0 w 157"/>
                <a:gd name="T1" fmla="*/ 0 h 32"/>
                <a:gd name="T2" fmla="*/ 157 w 157"/>
                <a:gd name="T3" fmla="*/ 5 h 32"/>
                <a:gd name="T4" fmla="*/ 157 w 157"/>
                <a:gd name="T5" fmla="*/ 5 h 32"/>
                <a:gd name="T6" fmla="*/ 0 60000 65536"/>
                <a:gd name="T7" fmla="*/ 0 60000 65536"/>
                <a:gd name="T8" fmla="*/ 0 60000 65536"/>
                <a:gd name="T9" fmla="*/ 0 w 157"/>
                <a:gd name="T10" fmla="*/ 0 h 32"/>
                <a:gd name="T11" fmla="*/ 157 w 157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7" h="32">
                  <a:moveTo>
                    <a:pt x="0" y="0"/>
                  </a:moveTo>
                  <a:cubicBezTo>
                    <a:pt x="7" y="30"/>
                    <a:pt x="77" y="32"/>
                    <a:pt x="157" y="5"/>
                  </a:cubicBezTo>
                  <a:cubicBezTo>
                    <a:pt x="157" y="5"/>
                    <a:pt x="157" y="5"/>
                    <a:pt x="157" y="5"/>
                  </a:cubicBezTo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Rectangle 34"/>
            <p:cNvSpPr>
              <a:spLocks noChangeArrowheads="1"/>
            </p:cNvSpPr>
            <p:nvPr/>
          </p:nvSpPr>
          <p:spPr bwMode="auto">
            <a:xfrm>
              <a:off x="1164" y="1272"/>
              <a:ext cx="8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  <a:endParaRPr lang="en-US"/>
            </a:p>
          </p:txBody>
        </p:sp>
        <p:sp>
          <p:nvSpPr>
            <p:cNvPr id="42022" name="Rectangle 35"/>
            <p:cNvSpPr>
              <a:spLocks noChangeArrowheads="1"/>
            </p:cNvSpPr>
            <p:nvPr/>
          </p:nvSpPr>
          <p:spPr bwMode="auto">
            <a:xfrm>
              <a:off x="726" y="2166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/>
            </a:p>
          </p:txBody>
        </p:sp>
        <p:sp>
          <p:nvSpPr>
            <p:cNvPr id="42023" name="Rectangle 36"/>
            <p:cNvSpPr>
              <a:spLocks noChangeArrowheads="1"/>
            </p:cNvSpPr>
            <p:nvPr/>
          </p:nvSpPr>
          <p:spPr bwMode="auto">
            <a:xfrm>
              <a:off x="1662" y="2148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/>
            </a:p>
          </p:txBody>
        </p:sp>
        <p:sp>
          <p:nvSpPr>
            <p:cNvPr id="42024" name="Freeform 37"/>
            <p:cNvSpPr>
              <a:spLocks/>
            </p:cNvSpPr>
            <p:nvPr/>
          </p:nvSpPr>
          <p:spPr bwMode="auto">
            <a:xfrm>
              <a:off x="660" y="2478"/>
              <a:ext cx="157" cy="31"/>
            </a:xfrm>
            <a:custGeom>
              <a:avLst/>
              <a:gdLst>
                <a:gd name="T0" fmla="*/ 0 w 157"/>
                <a:gd name="T1" fmla="*/ 0 h 31"/>
                <a:gd name="T2" fmla="*/ 157 w 157"/>
                <a:gd name="T3" fmla="*/ 4 h 31"/>
                <a:gd name="T4" fmla="*/ 157 w 157"/>
                <a:gd name="T5" fmla="*/ 4 h 31"/>
                <a:gd name="T6" fmla="*/ 0 60000 65536"/>
                <a:gd name="T7" fmla="*/ 0 60000 65536"/>
                <a:gd name="T8" fmla="*/ 0 60000 65536"/>
                <a:gd name="T9" fmla="*/ 0 w 157"/>
                <a:gd name="T10" fmla="*/ 0 h 31"/>
                <a:gd name="T11" fmla="*/ 157 w 157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7" h="31">
                  <a:moveTo>
                    <a:pt x="0" y="0"/>
                  </a:moveTo>
                  <a:cubicBezTo>
                    <a:pt x="7" y="29"/>
                    <a:pt x="77" y="31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5" name="Rectangle 38"/>
            <p:cNvSpPr>
              <a:spLocks noChangeArrowheads="1"/>
            </p:cNvSpPr>
            <p:nvPr/>
          </p:nvSpPr>
          <p:spPr bwMode="auto">
            <a:xfrm>
              <a:off x="390" y="3138"/>
              <a:ext cx="5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  <a:endParaRPr lang="en-US"/>
            </a:p>
          </p:txBody>
        </p:sp>
        <p:sp>
          <p:nvSpPr>
            <p:cNvPr id="42026" name="Rectangle 39"/>
            <p:cNvSpPr>
              <a:spLocks noChangeArrowheads="1"/>
            </p:cNvSpPr>
            <p:nvPr/>
          </p:nvSpPr>
          <p:spPr bwMode="auto">
            <a:xfrm>
              <a:off x="1956" y="3138"/>
              <a:ext cx="5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/>
            </a:p>
          </p:txBody>
        </p:sp>
        <p:sp>
          <p:nvSpPr>
            <p:cNvPr id="42027" name="Rectangle 40"/>
            <p:cNvSpPr>
              <a:spLocks noChangeArrowheads="1"/>
            </p:cNvSpPr>
            <p:nvPr/>
          </p:nvSpPr>
          <p:spPr bwMode="auto">
            <a:xfrm>
              <a:off x="1404" y="3138"/>
              <a:ext cx="5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/>
            </a:p>
          </p:txBody>
        </p:sp>
        <p:sp>
          <p:nvSpPr>
            <p:cNvPr id="42028" name="Rectangle 41"/>
            <p:cNvSpPr>
              <a:spLocks noChangeArrowheads="1"/>
            </p:cNvSpPr>
            <p:nvPr/>
          </p:nvSpPr>
          <p:spPr bwMode="auto">
            <a:xfrm>
              <a:off x="924" y="3144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/>
            </a:p>
          </p:txBody>
        </p:sp>
        <p:sp>
          <p:nvSpPr>
            <p:cNvPr id="42029" name="Oval 42"/>
            <p:cNvSpPr>
              <a:spLocks noChangeArrowheads="1"/>
            </p:cNvSpPr>
            <p:nvPr/>
          </p:nvSpPr>
          <p:spPr bwMode="auto">
            <a:xfrm>
              <a:off x="2478" y="1385"/>
              <a:ext cx="156" cy="155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0" name="Freeform 43"/>
            <p:cNvSpPr>
              <a:spLocks noEditPoints="1"/>
            </p:cNvSpPr>
            <p:nvPr/>
          </p:nvSpPr>
          <p:spPr bwMode="auto">
            <a:xfrm>
              <a:off x="2474" y="1380"/>
              <a:ext cx="165" cy="166"/>
            </a:xfrm>
            <a:custGeom>
              <a:avLst/>
              <a:gdLst>
                <a:gd name="T0" fmla="*/ 0 w 440"/>
                <a:gd name="T1" fmla="*/ 0 h 441"/>
                <a:gd name="T2" fmla="*/ 0 w 440"/>
                <a:gd name="T3" fmla="*/ 0 h 441"/>
                <a:gd name="T4" fmla="*/ 0 w 440"/>
                <a:gd name="T5" fmla="*/ 0 h 441"/>
                <a:gd name="T6" fmla="*/ 0 w 440"/>
                <a:gd name="T7" fmla="*/ 0 h 441"/>
                <a:gd name="T8" fmla="*/ 0 w 440"/>
                <a:gd name="T9" fmla="*/ 0 h 441"/>
                <a:gd name="T10" fmla="*/ 0 w 440"/>
                <a:gd name="T11" fmla="*/ 0 h 441"/>
                <a:gd name="T12" fmla="*/ 0 w 440"/>
                <a:gd name="T13" fmla="*/ 0 h 441"/>
                <a:gd name="T14" fmla="*/ 0 w 440"/>
                <a:gd name="T15" fmla="*/ 0 h 441"/>
                <a:gd name="T16" fmla="*/ 0 w 440"/>
                <a:gd name="T17" fmla="*/ 0 h 441"/>
                <a:gd name="T18" fmla="*/ 0 w 440"/>
                <a:gd name="T19" fmla="*/ 0 h 441"/>
                <a:gd name="T20" fmla="*/ 0 w 440"/>
                <a:gd name="T21" fmla="*/ 0 h 441"/>
                <a:gd name="T22" fmla="*/ 0 w 440"/>
                <a:gd name="T23" fmla="*/ 0 h 441"/>
                <a:gd name="T24" fmla="*/ 0 w 440"/>
                <a:gd name="T25" fmla="*/ 0 h 441"/>
                <a:gd name="T26" fmla="*/ 0 w 440"/>
                <a:gd name="T27" fmla="*/ 0 h 441"/>
                <a:gd name="T28" fmla="*/ 0 w 440"/>
                <a:gd name="T29" fmla="*/ 0 h 441"/>
                <a:gd name="T30" fmla="*/ 0 w 440"/>
                <a:gd name="T31" fmla="*/ 0 h 441"/>
                <a:gd name="T32" fmla="*/ 0 w 440"/>
                <a:gd name="T33" fmla="*/ 0 h 441"/>
                <a:gd name="T34" fmla="*/ 0 w 440"/>
                <a:gd name="T35" fmla="*/ 0 h 441"/>
                <a:gd name="T36" fmla="*/ 0 w 440"/>
                <a:gd name="T37" fmla="*/ 0 h 441"/>
                <a:gd name="T38" fmla="*/ 0 w 440"/>
                <a:gd name="T39" fmla="*/ 0 h 441"/>
                <a:gd name="T40" fmla="*/ 0 w 440"/>
                <a:gd name="T41" fmla="*/ 0 h 441"/>
                <a:gd name="T42" fmla="*/ 0 w 440"/>
                <a:gd name="T43" fmla="*/ 0 h 441"/>
                <a:gd name="T44" fmla="*/ 0 w 440"/>
                <a:gd name="T45" fmla="*/ 0 h 441"/>
                <a:gd name="T46" fmla="*/ 0 w 440"/>
                <a:gd name="T47" fmla="*/ 0 h 441"/>
                <a:gd name="T48" fmla="*/ 0 w 440"/>
                <a:gd name="T49" fmla="*/ 0 h 441"/>
                <a:gd name="T50" fmla="*/ 0 w 440"/>
                <a:gd name="T51" fmla="*/ 0 h 441"/>
                <a:gd name="T52" fmla="*/ 0 w 440"/>
                <a:gd name="T53" fmla="*/ 0 h 441"/>
                <a:gd name="T54" fmla="*/ 0 w 440"/>
                <a:gd name="T55" fmla="*/ 0 h 441"/>
                <a:gd name="T56" fmla="*/ 0 w 440"/>
                <a:gd name="T57" fmla="*/ 0 h 441"/>
                <a:gd name="T58" fmla="*/ 0 w 440"/>
                <a:gd name="T59" fmla="*/ 0 h 441"/>
                <a:gd name="T60" fmla="*/ 0 w 440"/>
                <a:gd name="T61" fmla="*/ 0 h 441"/>
                <a:gd name="T62" fmla="*/ 0 w 440"/>
                <a:gd name="T63" fmla="*/ 0 h 441"/>
                <a:gd name="T64" fmla="*/ 0 w 440"/>
                <a:gd name="T65" fmla="*/ 0 h 441"/>
                <a:gd name="T66" fmla="*/ 0 w 440"/>
                <a:gd name="T67" fmla="*/ 0 h 441"/>
                <a:gd name="T68" fmla="*/ 0 w 440"/>
                <a:gd name="T69" fmla="*/ 0 h 441"/>
                <a:gd name="T70" fmla="*/ 0 w 440"/>
                <a:gd name="T71" fmla="*/ 0 h 441"/>
                <a:gd name="T72" fmla="*/ 0 w 440"/>
                <a:gd name="T73" fmla="*/ 0 h 441"/>
                <a:gd name="T74" fmla="*/ 0 w 440"/>
                <a:gd name="T75" fmla="*/ 0 h 441"/>
                <a:gd name="T76" fmla="*/ 0 w 440"/>
                <a:gd name="T77" fmla="*/ 0 h 441"/>
                <a:gd name="T78" fmla="*/ 0 w 440"/>
                <a:gd name="T79" fmla="*/ 0 h 441"/>
                <a:gd name="T80" fmla="*/ 0 w 440"/>
                <a:gd name="T81" fmla="*/ 0 h 441"/>
                <a:gd name="T82" fmla="*/ 0 w 440"/>
                <a:gd name="T83" fmla="*/ 0 h 441"/>
                <a:gd name="T84" fmla="*/ 0 w 440"/>
                <a:gd name="T85" fmla="*/ 0 h 441"/>
                <a:gd name="T86" fmla="*/ 0 w 440"/>
                <a:gd name="T87" fmla="*/ 0 h 441"/>
                <a:gd name="T88" fmla="*/ 0 w 440"/>
                <a:gd name="T89" fmla="*/ 0 h 441"/>
                <a:gd name="T90" fmla="*/ 0 w 440"/>
                <a:gd name="T91" fmla="*/ 0 h 441"/>
                <a:gd name="T92" fmla="*/ 0 w 440"/>
                <a:gd name="T93" fmla="*/ 0 h 441"/>
                <a:gd name="T94" fmla="*/ 0 w 440"/>
                <a:gd name="T95" fmla="*/ 0 h 441"/>
                <a:gd name="T96" fmla="*/ 0 w 440"/>
                <a:gd name="T97" fmla="*/ 0 h 441"/>
                <a:gd name="T98" fmla="*/ 0 w 440"/>
                <a:gd name="T99" fmla="*/ 0 h 441"/>
                <a:gd name="T100" fmla="*/ 0 w 440"/>
                <a:gd name="T101" fmla="*/ 0 h 441"/>
                <a:gd name="T102" fmla="*/ 0 w 440"/>
                <a:gd name="T103" fmla="*/ 0 h 441"/>
                <a:gd name="T104" fmla="*/ 0 w 440"/>
                <a:gd name="T105" fmla="*/ 0 h 441"/>
                <a:gd name="T106" fmla="*/ 0 w 440"/>
                <a:gd name="T107" fmla="*/ 0 h 44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40"/>
                <a:gd name="T163" fmla="*/ 0 h 441"/>
                <a:gd name="T164" fmla="*/ 440 w 440"/>
                <a:gd name="T165" fmla="*/ 441 h 44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40" h="441">
                  <a:moveTo>
                    <a:pt x="413" y="236"/>
                  </a:moveTo>
                  <a:lnTo>
                    <a:pt x="415" y="219"/>
                  </a:lnTo>
                  <a:lnTo>
                    <a:pt x="415" y="222"/>
                  </a:lnTo>
                  <a:lnTo>
                    <a:pt x="414" y="213"/>
                  </a:lnTo>
                  <a:cubicBezTo>
                    <a:pt x="413" y="206"/>
                    <a:pt x="418" y="199"/>
                    <a:pt x="425" y="199"/>
                  </a:cubicBezTo>
                  <a:cubicBezTo>
                    <a:pt x="432" y="198"/>
                    <a:pt x="439" y="203"/>
                    <a:pt x="439" y="210"/>
                  </a:cubicBezTo>
                  <a:lnTo>
                    <a:pt x="440" y="219"/>
                  </a:lnTo>
                  <a:cubicBezTo>
                    <a:pt x="440" y="220"/>
                    <a:pt x="440" y="221"/>
                    <a:pt x="440" y="222"/>
                  </a:cubicBezTo>
                  <a:lnTo>
                    <a:pt x="439" y="238"/>
                  </a:lnTo>
                  <a:cubicBezTo>
                    <a:pt x="438" y="245"/>
                    <a:pt x="432" y="250"/>
                    <a:pt x="425" y="250"/>
                  </a:cubicBezTo>
                  <a:cubicBezTo>
                    <a:pt x="418" y="249"/>
                    <a:pt x="412" y="243"/>
                    <a:pt x="413" y="236"/>
                  </a:cubicBezTo>
                  <a:close/>
                  <a:moveTo>
                    <a:pt x="406" y="165"/>
                  </a:moveTo>
                  <a:lnTo>
                    <a:pt x="399" y="143"/>
                  </a:lnTo>
                  <a:lnTo>
                    <a:pt x="400" y="146"/>
                  </a:lnTo>
                  <a:lnTo>
                    <a:pt x="399" y="143"/>
                  </a:lnTo>
                  <a:cubicBezTo>
                    <a:pt x="396" y="137"/>
                    <a:pt x="398" y="129"/>
                    <a:pt x="404" y="126"/>
                  </a:cubicBezTo>
                  <a:cubicBezTo>
                    <a:pt x="410" y="122"/>
                    <a:pt x="418" y="125"/>
                    <a:pt x="421" y="131"/>
                  </a:cubicBezTo>
                  <a:lnTo>
                    <a:pt x="423" y="133"/>
                  </a:lnTo>
                  <a:cubicBezTo>
                    <a:pt x="423" y="134"/>
                    <a:pt x="423" y="135"/>
                    <a:pt x="424" y="136"/>
                  </a:cubicBezTo>
                  <a:lnTo>
                    <a:pt x="430" y="157"/>
                  </a:lnTo>
                  <a:cubicBezTo>
                    <a:pt x="432" y="164"/>
                    <a:pt x="429" y="171"/>
                    <a:pt x="422" y="173"/>
                  </a:cubicBezTo>
                  <a:cubicBezTo>
                    <a:pt x="415" y="176"/>
                    <a:pt x="408" y="172"/>
                    <a:pt x="406" y="165"/>
                  </a:cubicBezTo>
                  <a:close/>
                  <a:moveTo>
                    <a:pt x="374" y="102"/>
                  </a:moveTo>
                  <a:lnTo>
                    <a:pt x="357" y="82"/>
                  </a:lnTo>
                  <a:cubicBezTo>
                    <a:pt x="353" y="77"/>
                    <a:pt x="353" y="69"/>
                    <a:pt x="359" y="64"/>
                  </a:cubicBezTo>
                  <a:cubicBezTo>
                    <a:pt x="364" y="60"/>
                    <a:pt x="372" y="60"/>
                    <a:pt x="377" y="66"/>
                  </a:cubicBezTo>
                  <a:lnTo>
                    <a:pt x="393" y="85"/>
                  </a:lnTo>
                  <a:cubicBezTo>
                    <a:pt x="398" y="91"/>
                    <a:pt x="397" y="99"/>
                    <a:pt x="392" y="103"/>
                  </a:cubicBezTo>
                  <a:cubicBezTo>
                    <a:pt x="386" y="108"/>
                    <a:pt x="378" y="107"/>
                    <a:pt x="374" y="102"/>
                  </a:cubicBezTo>
                  <a:close/>
                  <a:moveTo>
                    <a:pt x="321" y="54"/>
                  </a:moveTo>
                  <a:lnTo>
                    <a:pt x="298" y="42"/>
                  </a:lnTo>
                  <a:cubicBezTo>
                    <a:pt x="292" y="38"/>
                    <a:pt x="289" y="31"/>
                    <a:pt x="293" y="24"/>
                  </a:cubicBezTo>
                  <a:cubicBezTo>
                    <a:pt x="296" y="18"/>
                    <a:pt x="304" y="16"/>
                    <a:pt x="310" y="19"/>
                  </a:cubicBezTo>
                  <a:lnTo>
                    <a:pt x="333" y="31"/>
                  </a:lnTo>
                  <a:cubicBezTo>
                    <a:pt x="339" y="35"/>
                    <a:pt x="341" y="43"/>
                    <a:pt x="338" y="49"/>
                  </a:cubicBezTo>
                  <a:cubicBezTo>
                    <a:pt x="334" y="55"/>
                    <a:pt x="327" y="57"/>
                    <a:pt x="321" y="54"/>
                  </a:cubicBezTo>
                  <a:close/>
                  <a:moveTo>
                    <a:pt x="254" y="29"/>
                  </a:moveTo>
                  <a:lnTo>
                    <a:pt x="229" y="26"/>
                  </a:lnTo>
                  <a:cubicBezTo>
                    <a:pt x="222" y="26"/>
                    <a:pt x="216" y="19"/>
                    <a:pt x="217" y="12"/>
                  </a:cubicBezTo>
                  <a:cubicBezTo>
                    <a:pt x="218" y="5"/>
                    <a:pt x="224" y="0"/>
                    <a:pt x="231" y="1"/>
                  </a:cubicBezTo>
                  <a:lnTo>
                    <a:pt x="256" y="3"/>
                  </a:lnTo>
                  <a:cubicBezTo>
                    <a:pt x="264" y="4"/>
                    <a:pt x="269" y="10"/>
                    <a:pt x="268" y="17"/>
                  </a:cubicBezTo>
                  <a:cubicBezTo>
                    <a:pt x="267" y="24"/>
                    <a:pt x="261" y="29"/>
                    <a:pt x="254" y="29"/>
                  </a:cubicBezTo>
                  <a:close/>
                  <a:moveTo>
                    <a:pt x="180" y="29"/>
                  </a:moveTo>
                  <a:lnTo>
                    <a:pt x="179" y="29"/>
                  </a:lnTo>
                  <a:lnTo>
                    <a:pt x="181" y="29"/>
                  </a:lnTo>
                  <a:lnTo>
                    <a:pt x="158" y="36"/>
                  </a:lnTo>
                  <a:cubicBezTo>
                    <a:pt x="151" y="38"/>
                    <a:pt x="144" y="34"/>
                    <a:pt x="142" y="27"/>
                  </a:cubicBezTo>
                  <a:cubicBezTo>
                    <a:pt x="140" y="21"/>
                    <a:pt x="144" y="13"/>
                    <a:pt x="151" y="11"/>
                  </a:cubicBezTo>
                  <a:lnTo>
                    <a:pt x="174" y="4"/>
                  </a:lnTo>
                  <a:cubicBezTo>
                    <a:pt x="175" y="4"/>
                    <a:pt x="175" y="4"/>
                    <a:pt x="176" y="4"/>
                  </a:cubicBezTo>
                  <a:lnTo>
                    <a:pt x="178" y="4"/>
                  </a:lnTo>
                  <a:cubicBezTo>
                    <a:pt x="185" y="3"/>
                    <a:pt x="191" y="8"/>
                    <a:pt x="192" y="15"/>
                  </a:cubicBezTo>
                  <a:cubicBezTo>
                    <a:pt x="192" y="22"/>
                    <a:pt x="187" y="28"/>
                    <a:pt x="180" y="29"/>
                  </a:cubicBezTo>
                  <a:close/>
                  <a:moveTo>
                    <a:pt x="114" y="56"/>
                  </a:moveTo>
                  <a:lnTo>
                    <a:pt x="110" y="59"/>
                  </a:lnTo>
                  <a:lnTo>
                    <a:pt x="112" y="57"/>
                  </a:lnTo>
                  <a:lnTo>
                    <a:pt x="96" y="70"/>
                  </a:lnTo>
                  <a:cubicBezTo>
                    <a:pt x="91" y="75"/>
                    <a:pt x="83" y="74"/>
                    <a:pt x="78" y="69"/>
                  </a:cubicBezTo>
                  <a:cubicBezTo>
                    <a:pt x="73" y="63"/>
                    <a:pt x="74" y="55"/>
                    <a:pt x="80" y="51"/>
                  </a:cubicBezTo>
                  <a:lnTo>
                    <a:pt x="95" y="38"/>
                  </a:lnTo>
                  <a:cubicBezTo>
                    <a:pt x="96" y="37"/>
                    <a:pt x="97" y="37"/>
                    <a:pt x="97" y="36"/>
                  </a:cubicBezTo>
                  <a:lnTo>
                    <a:pt x="102" y="34"/>
                  </a:lnTo>
                  <a:cubicBezTo>
                    <a:pt x="108" y="30"/>
                    <a:pt x="116" y="33"/>
                    <a:pt x="119" y="39"/>
                  </a:cubicBezTo>
                  <a:cubicBezTo>
                    <a:pt x="123" y="45"/>
                    <a:pt x="120" y="53"/>
                    <a:pt x="114" y="56"/>
                  </a:cubicBezTo>
                  <a:close/>
                  <a:moveTo>
                    <a:pt x="62" y="106"/>
                  </a:moveTo>
                  <a:lnTo>
                    <a:pt x="56" y="113"/>
                  </a:lnTo>
                  <a:lnTo>
                    <a:pt x="58" y="111"/>
                  </a:lnTo>
                  <a:lnTo>
                    <a:pt x="50" y="125"/>
                  </a:lnTo>
                  <a:cubicBezTo>
                    <a:pt x="47" y="131"/>
                    <a:pt x="39" y="133"/>
                    <a:pt x="33" y="130"/>
                  </a:cubicBezTo>
                  <a:cubicBezTo>
                    <a:pt x="26" y="127"/>
                    <a:pt x="24" y="119"/>
                    <a:pt x="27" y="113"/>
                  </a:cubicBezTo>
                  <a:lnTo>
                    <a:pt x="35" y="98"/>
                  </a:lnTo>
                  <a:cubicBezTo>
                    <a:pt x="36" y="98"/>
                    <a:pt x="36" y="97"/>
                    <a:pt x="37" y="96"/>
                  </a:cubicBezTo>
                  <a:lnTo>
                    <a:pt x="43" y="89"/>
                  </a:lnTo>
                  <a:cubicBezTo>
                    <a:pt x="47" y="84"/>
                    <a:pt x="55" y="83"/>
                    <a:pt x="61" y="88"/>
                  </a:cubicBezTo>
                  <a:cubicBezTo>
                    <a:pt x="66" y="92"/>
                    <a:pt x="67" y="100"/>
                    <a:pt x="62" y="106"/>
                  </a:cubicBezTo>
                  <a:close/>
                  <a:moveTo>
                    <a:pt x="32" y="170"/>
                  </a:moveTo>
                  <a:lnTo>
                    <a:pt x="28" y="182"/>
                  </a:lnTo>
                  <a:lnTo>
                    <a:pt x="28" y="180"/>
                  </a:lnTo>
                  <a:lnTo>
                    <a:pt x="27" y="192"/>
                  </a:lnTo>
                  <a:cubicBezTo>
                    <a:pt x="26" y="199"/>
                    <a:pt x="20" y="204"/>
                    <a:pt x="13" y="204"/>
                  </a:cubicBezTo>
                  <a:cubicBezTo>
                    <a:pt x="6" y="203"/>
                    <a:pt x="1" y="197"/>
                    <a:pt x="2" y="190"/>
                  </a:cubicBezTo>
                  <a:lnTo>
                    <a:pt x="3" y="177"/>
                  </a:lnTo>
                  <a:cubicBezTo>
                    <a:pt x="3" y="176"/>
                    <a:pt x="3" y="176"/>
                    <a:pt x="3" y="175"/>
                  </a:cubicBezTo>
                  <a:lnTo>
                    <a:pt x="7" y="162"/>
                  </a:lnTo>
                  <a:cubicBezTo>
                    <a:pt x="9" y="155"/>
                    <a:pt x="16" y="152"/>
                    <a:pt x="23" y="154"/>
                  </a:cubicBezTo>
                  <a:cubicBezTo>
                    <a:pt x="30" y="156"/>
                    <a:pt x="34" y="163"/>
                    <a:pt x="32" y="170"/>
                  </a:cubicBezTo>
                  <a:close/>
                  <a:moveTo>
                    <a:pt x="26" y="241"/>
                  </a:moveTo>
                  <a:lnTo>
                    <a:pt x="28" y="261"/>
                  </a:lnTo>
                  <a:lnTo>
                    <a:pt x="28" y="259"/>
                  </a:lnTo>
                  <a:lnTo>
                    <a:pt x="29" y="263"/>
                  </a:lnTo>
                  <a:cubicBezTo>
                    <a:pt x="31" y="270"/>
                    <a:pt x="28" y="277"/>
                    <a:pt x="21" y="279"/>
                  </a:cubicBezTo>
                  <a:cubicBezTo>
                    <a:pt x="14" y="281"/>
                    <a:pt x="7" y="278"/>
                    <a:pt x="5" y="271"/>
                  </a:cubicBezTo>
                  <a:lnTo>
                    <a:pt x="3" y="266"/>
                  </a:lnTo>
                  <a:cubicBezTo>
                    <a:pt x="3" y="265"/>
                    <a:pt x="3" y="265"/>
                    <a:pt x="3" y="264"/>
                  </a:cubicBezTo>
                  <a:lnTo>
                    <a:pt x="1" y="243"/>
                  </a:lnTo>
                  <a:cubicBezTo>
                    <a:pt x="0" y="236"/>
                    <a:pt x="5" y="230"/>
                    <a:pt x="12" y="229"/>
                  </a:cubicBezTo>
                  <a:cubicBezTo>
                    <a:pt x="19" y="228"/>
                    <a:pt x="26" y="234"/>
                    <a:pt x="26" y="241"/>
                  </a:cubicBezTo>
                  <a:close/>
                  <a:moveTo>
                    <a:pt x="46" y="309"/>
                  </a:moveTo>
                  <a:lnTo>
                    <a:pt x="58" y="330"/>
                  </a:lnTo>
                  <a:lnTo>
                    <a:pt x="56" y="328"/>
                  </a:lnTo>
                  <a:lnTo>
                    <a:pt x="57" y="329"/>
                  </a:lnTo>
                  <a:cubicBezTo>
                    <a:pt x="62" y="334"/>
                    <a:pt x="61" y="342"/>
                    <a:pt x="56" y="347"/>
                  </a:cubicBezTo>
                  <a:cubicBezTo>
                    <a:pt x="50" y="352"/>
                    <a:pt x="42" y="351"/>
                    <a:pt x="38" y="346"/>
                  </a:cubicBezTo>
                  <a:lnTo>
                    <a:pt x="37" y="345"/>
                  </a:lnTo>
                  <a:cubicBezTo>
                    <a:pt x="36" y="344"/>
                    <a:pt x="36" y="343"/>
                    <a:pt x="35" y="342"/>
                  </a:cubicBezTo>
                  <a:lnTo>
                    <a:pt x="24" y="321"/>
                  </a:lnTo>
                  <a:cubicBezTo>
                    <a:pt x="20" y="315"/>
                    <a:pt x="23" y="307"/>
                    <a:pt x="29" y="304"/>
                  </a:cubicBezTo>
                  <a:cubicBezTo>
                    <a:pt x="35" y="300"/>
                    <a:pt x="43" y="303"/>
                    <a:pt x="46" y="309"/>
                  </a:cubicBezTo>
                  <a:close/>
                  <a:moveTo>
                    <a:pt x="90" y="365"/>
                  </a:moveTo>
                  <a:lnTo>
                    <a:pt x="110" y="381"/>
                  </a:lnTo>
                  <a:cubicBezTo>
                    <a:pt x="115" y="386"/>
                    <a:pt x="116" y="394"/>
                    <a:pt x="112" y="399"/>
                  </a:cubicBezTo>
                  <a:cubicBezTo>
                    <a:pt x="107" y="405"/>
                    <a:pt x="99" y="405"/>
                    <a:pt x="94" y="401"/>
                  </a:cubicBezTo>
                  <a:lnTo>
                    <a:pt x="74" y="384"/>
                  </a:lnTo>
                  <a:cubicBezTo>
                    <a:pt x="69" y="380"/>
                    <a:pt x="68" y="372"/>
                    <a:pt x="72" y="366"/>
                  </a:cubicBezTo>
                  <a:cubicBezTo>
                    <a:pt x="77" y="361"/>
                    <a:pt x="85" y="360"/>
                    <a:pt x="90" y="365"/>
                  </a:cubicBezTo>
                  <a:close/>
                  <a:moveTo>
                    <a:pt x="151" y="402"/>
                  </a:moveTo>
                  <a:lnTo>
                    <a:pt x="175" y="409"/>
                  </a:lnTo>
                  <a:cubicBezTo>
                    <a:pt x="182" y="412"/>
                    <a:pt x="186" y="419"/>
                    <a:pt x="184" y="425"/>
                  </a:cubicBezTo>
                  <a:cubicBezTo>
                    <a:pt x="182" y="432"/>
                    <a:pt x="175" y="436"/>
                    <a:pt x="168" y="434"/>
                  </a:cubicBezTo>
                  <a:lnTo>
                    <a:pt x="143" y="426"/>
                  </a:lnTo>
                  <a:cubicBezTo>
                    <a:pt x="137" y="424"/>
                    <a:pt x="133" y="417"/>
                    <a:pt x="135" y="410"/>
                  </a:cubicBezTo>
                  <a:cubicBezTo>
                    <a:pt x="137" y="404"/>
                    <a:pt x="144" y="400"/>
                    <a:pt x="151" y="402"/>
                  </a:cubicBezTo>
                  <a:close/>
                  <a:moveTo>
                    <a:pt x="221" y="414"/>
                  </a:moveTo>
                  <a:lnTo>
                    <a:pt x="247" y="412"/>
                  </a:lnTo>
                  <a:cubicBezTo>
                    <a:pt x="254" y="411"/>
                    <a:pt x="260" y="417"/>
                    <a:pt x="261" y="424"/>
                  </a:cubicBezTo>
                  <a:cubicBezTo>
                    <a:pt x="261" y="431"/>
                    <a:pt x="256" y="437"/>
                    <a:pt x="249" y="438"/>
                  </a:cubicBezTo>
                  <a:lnTo>
                    <a:pt x="224" y="440"/>
                  </a:lnTo>
                  <a:cubicBezTo>
                    <a:pt x="217" y="441"/>
                    <a:pt x="210" y="435"/>
                    <a:pt x="210" y="428"/>
                  </a:cubicBezTo>
                  <a:cubicBezTo>
                    <a:pt x="209" y="421"/>
                    <a:pt x="214" y="415"/>
                    <a:pt x="221" y="414"/>
                  </a:cubicBezTo>
                  <a:close/>
                  <a:moveTo>
                    <a:pt x="294" y="400"/>
                  </a:moveTo>
                  <a:lnTo>
                    <a:pt x="297" y="399"/>
                  </a:lnTo>
                  <a:lnTo>
                    <a:pt x="294" y="400"/>
                  </a:lnTo>
                  <a:lnTo>
                    <a:pt x="314" y="390"/>
                  </a:lnTo>
                  <a:cubicBezTo>
                    <a:pt x="320" y="386"/>
                    <a:pt x="328" y="388"/>
                    <a:pt x="331" y="395"/>
                  </a:cubicBezTo>
                  <a:cubicBezTo>
                    <a:pt x="335" y="401"/>
                    <a:pt x="332" y="409"/>
                    <a:pt x="326" y="412"/>
                  </a:cubicBezTo>
                  <a:lnTo>
                    <a:pt x="307" y="423"/>
                  </a:lnTo>
                  <a:cubicBezTo>
                    <a:pt x="306" y="423"/>
                    <a:pt x="305" y="423"/>
                    <a:pt x="304" y="424"/>
                  </a:cubicBezTo>
                  <a:lnTo>
                    <a:pt x="301" y="425"/>
                  </a:lnTo>
                  <a:cubicBezTo>
                    <a:pt x="294" y="427"/>
                    <a:pt x="287" y="423"/>
                    <a:pt x="285" y="416"/>
                  </a:cubicBezTo>
                  <a:cubicBezTo>
                    <a:pt x="283" y="409"/>
                    <a:pt x="287" y="402"/>
                    <a:pt x="294" y="400"/>
                  </a:cubicBezTo>
                  <a:close/>
                  <a:moveTo>
                    <a:pt x="353" y="361"/>
                  </a:moveTo>
                  <a:lnTo>
                    <a:pt x="358" y="357"/>
                  </a:lnTo>
                  <a:lnTo>
                    <a:pt x="357" y="358"/>
                  </a:lnTo>
                  <a:lnTo>
                    <a:pt x="369" y="344"/>
                  </a:lnTo>
                  <a:cubicBezTo>
                    <a:pt x="374" y="338"/>
                    <a:pt x="382" y="338"/>
                    <a:pt x="387" y="343"/>
                  </a:cubicBezTo>
                  <a:cubicBezTo>
                    <a:pt x="393" y="347"/>
                    <a:pt x="393" y="355"/>
                    <a:pt x="389" y="361"/>
                  </a:cubicBezTo>
                  <a:lnTo>
                    <a:pt x="376" y="375"/>
                  </a:lnTo>
                  <a:cubicBezTo>
                    <a:pt x="376" y="375"/>
                    <a:pt x="375" y="376"/>
                    <a:pt x="375" y="376"/>
                  </a:cubicBezTo>
                  <a:lnTo>
                    <a:pt x="370" y="381"/>
                  </a:lnTo>
                  <a:cubicBezTo>
                    <a:pt x="364" y="385"/>
                    <a:pt x="356" y="384"/>
                    <a:pt x="352" y="379"/>
                  </a:cubicBezTo>
                  <a:cubicBezTo>
                    <a:pt x="347" y="374"/>
                    <a:pt x="348" y="366"/>
                    <a:pt x="353" y="361"/>
                  </a:cubicBezTo>
                  <a:close/>
                  <a:moveTo>
                    <a:pt x="395" y="304"/>
                  </a:moveTo>
                  <a:lnTo>
                    <a:pt x="400" y="294"/>
                  </a:lnTo>
                  <a:lnTo>
                    <a:pt x="399" y="297"/>
                  </a:lnTo>
                  <a:lnTo>
                    <a:pt x="404" y="282"/>
                  </a:lnTo>
                  <a:cubicBezTo>
                    <a:pt x="406" y="275"/>
                    <a:pt x="413" y="272"/>
                    <a:pt x="420" y="274"/>
                  </a:cubicBezTo>
                  <a:cubicBezTo>
                    <a:pt x="427" y="276"/>
                    <a:pt x="430" y="283"/>
                    <a:pt x="428" y="290"/>
                  </a:cubicBezTo>
                  <a:lnTo>
                    <a:pt x="424" y="304"/>
                  </a:lnTo>
                  <a:cubicBezTo>
                    <a:pt x="423" y="305"/>
                    <a:pt x="423" y="306"/>
                    <a:pt x="423" y="306"/>
                  </a:cubicBezTo>
                  <a:lnTo>
                    <a:pt x="418" y="316"/>
                  </a:lnTo>
                  <a:cubicBezTo>
                    <a:pt x="415" y="322"/>
                    <a:pt x="407" y="324"/>
                    <a:pt x="401" y="321"/>
                  </a:cubicBezTo>
                  <a:cubicBezTo>
                    <a:pt x="394" y="318"/>
                    <a:pt x="392" y="310"/>
                    <a:pt x="395" y="30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1" name="Oval 44"/>
            <p:cNvSpPr>
              <a:spLocks noChangeArrowheads="1"/>
            </p:cNvSpPr>
            <p:nvPr/>
          </p:nvSpPr>
          <p:spPr bwMode="auto">
            <a:xfrm>
              <a:off x="2495" y="1646"/>
              <a:ext cx="127" cy="12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2" name="Oval 45"/>
            <p:cNvSpPr>
              <a:spLocks noChangeArrowheads="1"/>
            </p:cNvSpPr>
            <p:nvPr/>
          </p:nvSpPr>
          <p:spPr bwMode="auto">
            <a:xfrm>
              <a:off x="2495" y="1646"/>
              <a:ext cx="127" cy="128"/>
            </a:xfrm>
            <a:prstGeom prst="ellipse">
              <a:avLst/>
            </a:pr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3" name="Rectangle 46"/>
            <p:cNvSpPr>
              <a:spLocks noChangeArrowheads="1"/>
            </p:cNvSpPr>
            <p:nvPr/>
          </p:nvSpPr>
          <p:spPr bwMode="auto">
            <a:xfrm>
              <a:off x="2490" y="1880"/>
              <a:ext cx="132" cy="1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4" name="Rectangle 47"/>
            <p:cNvSpPr>
              <a:spLocks noChangeArrowheads="1"/>
            </p:cNvSpPr>
            <p:nvPr/>
          </p:nvSpPr>
          <p:spPr bwMode="auto">
            <a:xfrm>
              <a:off x="2490" y="1880"/>
              <a:ext cx="132" cy="132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5" name="Line 48"/>
            <p:cNvSpPr>
              <a:spLocks noChangeShapeType="1"/>
            </p:cNvSpPr>
            <p:nvPr/>
          </p:nvSpPr>
          <p:spPr bwMode="auto">
            <a:xfrm>
              <a:off x="1170" y="1444"/>
              <a:ext cx="40" cy="120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6" name="Line 49"/>
            <p:cNvSpPr>
              <a:spLocks noChangeShapeType="1"/>
            </p:cNvSpPr>
            <p:nvPr/>
          </p:nvSpPr>
          <p:spPr bwMode="auto">
            <a:xfrm>
              <a:off x="1227" y="1420"/>
              <a:ext cx="50" cy="125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7" name="Line 50"/>
            <p:cNvSpPr>
              <a:spLocks noChangeShapeType="1"/>
            </p:cNvSpPr>
            <p:nvPr/>
          </p:nvSpPr>
          <p:spPr bwMode="auto">
            <a:xfrm flipV="1">
              <a:off x="1110" y="1510"/>
              <a:ext cx="74" cy="30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8" name="Line 51"/>
            <p:cNvSpPr>
              <a:spLocks noChangeShapeType="1"/>
            </p:cNvSpPr>
            <p:nvPr/>
          </p:nvSpPr>
          <p:spPr bwMode="auto">
            <a:xfrm flipV="1">
              <a:off x="1248" y="1440"/>
              <a:ext cx="84" cy="33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9" name="Line 52"/>
            <p:cNvSpPr>
              <a:spLocks noChangeShapeType="1"/>
            </p:cNvSpPr>
            <p:nvPr/>
          </p:nvSpPr>
          <p:spPr bwMode="auto">
            <a:xfrm>
              <a:off x="342" y="2991"/>
              <a:ext cx="41" cy="122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0" name="Line 53"/>
            <p:cNvSpPr>
              <a:spLocks noChangeShapeType="1"/>
            </p:cNvSpPr>
            <p:nvPr/>
          </p:nvSpPr>
          <p:spPr bwMode="auto">
            <a:xfrm>
              <a:off x="399" y="2966"/>
              <a:ext cx="51" cy="127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1" name="Line 54"/>
            <p:cNvSpPr>
              <a:spLocks noChangeShapeType="1"/>
            </p:cNvSpPr>
            <p:nvPr/>
          </p:nvSpPr>
          <p:spPr bwMode="auto">
            <a:xfrm flipV="1">
              <a:off x="863" y="3048"/>
              <a:ext cx="62" cy="25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2" name="Line 55"/>
            <p:cNvSpPr>
              <a:spLocks noChangeShapeType="1"/>
            </p:cNvSpPr>
            <p:nvPr/>
          </p:nvSpPr>
          <p:spPr bwMode="auto">
            <a:xfrm flipV="1">
              <a:off x="980" y="2988"/>
              <a:ext cx="72" cy="29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3" name="Line 56"/>
            <p:cNvSpPr>
              <a:spLocks noChangeShapeType="1"/>
            </p:cNvSpPr>
            <p:nvPr/>
          </p:nvSpPr>
          <p:spPr bwMode="auto">
            <a:xfrm>
              <a:off x="1930" y="2972"/>
              <a:ext cx="50" cy="125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4" name="Line 57"/>
            <p:cNvSpPr>
              <a:spLocks noChangeShapeType="1"/>
            </p:cNvSpPr>
            <p:nvPr/>
          </p:nvSpPr>
          <p:spPr bwMode="auto">
            <a:xfrm flipV="1">
              <a:off x="1952" y="2992"/>
              <a:ext cx="84" cy="33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5" name="Line 58"/>
            <p:cNvSpPr>
              <a:spLocks noChangeShapeType="1"/>
            </p:cNvSpPr>
            <p:nvPr/>
          </p:nvSpPr>
          <p:spPr bwMode="auto">
            <a:xfrm>
              <a:off x="1430" y="2974"/>
              <a:ext cx="40" cy="120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6" name="Line 59"/>
            <p:cNvSpPr>
              <a:spLocks noChangeShapeType="1"/>
            </p:cNvSpPr>
            <p:nvPr/>
          </p:nvSpPr>
          <p:spPr bwMode="auto">
            <a:xfrm flipV="1">
              <a:off x="1370" y="3040"/>
              <a:ext cx="74" cy="30"/>
            </a:xfrm>
            <a:prstGeom prst="line">
              <a:avLst/>
            </a:prstGeom>
            <a:noFill/>
            <a:ln w="269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7" name="Rectangle 60"/>
            <p:cNvSpPr>
              <a:spLocks noChangeArrowheads="1"/>
            </p:cNvSpPr>
            <p:nvPr/>
          </p:nvSpPr>
          <p:spPr bwMode="auto">
            <a:xfrm>
              <a:off x="2742" y="1416"/>
              <a:ext cx="10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Or</a:t>
              </a:r>
              <a:endParaRPr lang="en-US"/>
            </a:p>
          </p:txBody>
        </p:sp>
        <p:sp>
          <p:nvSpPr>
            <p:cNvPr id="42048" name="Rectangle 61"/>
            <p:cNvSpPr>
              <a:spLocks noChangeArrowheads="1"/>
            </p:cNvSpPr>
            <p:nvPr/>
          </p:nvSpPr>
          <p:spPr bwMode="auto">
            <a:xfrm>
              <a:off x="2844" y="1416"/>
              <a:ext cx="3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US"/>
            </a:p>
          </p:txBody>
        </p:sp>
        <p:sp>
          <p:nvSpPr>
            <p:cNvPr id="42049" name="Rectangle 62"/>
            <p:cNvSpPr>
              <a:spLocks noChangeArrowheads="1"/>
            </p:cNvSpPr>
            <p:nvPr/>
          </p:nvSpPr>
          <p:spPr bwMode="auto">
            <a:xfrm>
              <a:off x="2874" y="1416"/>
              <a:ext cx="18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node</a:t>
              </a:r>
              <a:endParaRPr lang="en-US"/>
            </a:p>
          </p:txBody>
        </p:sp>
        <p:sp>
          <p:nvSpPr>
            <p:cNvPr id="42050" name="Rectangle 63"/>
            <p:cNvSpPr>
              <a:spLocks noChangeArrowheads="1"/>
            </p:cNvSpPr>
            <p:nvPr/>
          </p:nvSpPr>
          <p:spPr bwMode="auto">
            <a:xfrm>
              <a:off x="2730" y="1656"/>
              <a:ext cx="16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And</a:t>
              </a:r>
              <a:endParaRPr lang="en-US"/>
            </a:p>
          </p:txBody>
        </p:sp>
        <p:sp>
          <p:nvSpPr>
            <p:cNvPr id="42051" name="Rectangle 64"/>
            <p:cNvSpPr>
              <a:spLocks noChangeArrowheads="1"/>
            </p:cNvSpPr>
            <p:nvPr/>
          </p:nvSpPr>
          <p:spPr bwMode="auto">
            <a:xfrm>
              <a:off x="2892" y="1656"/>
              <a:ext cx="3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US"/>
            </a:p>
          </p:txBody>
        </p:sp>
        <p:sp>
          <p:nvSpPr>
            <p:cNvPr id="42052" name="Rectangle 65"/>
            <p:cNvSpPr>
              <a:spLocks noChangeArrowheads="1"/>
            </p:cNvSpPr>
            <p:nvPr/>
          </p:nvSpPr>
          <p:spPr bwMode="auto">
            <a:xfrm>
              <a:off x="2922" y="1656"/>
              <a:ext cx="18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node</a:t>
              </a:r>
              <a:endParaRPr lang="en-US"/>
            </a:p>
          </p:txBody>
        </p:sp>
        <p:sp>
          <p:nvSpPr>
            <p:cNvPr id="42053" name="Rectangle 66"/>
            <p:cNvSpPr>
              <a:spLocks noChangeArrowheads="1"/>
            </p:cNvSpPr>
            <p:nvPr/>
          </p:nvSpPr>
          <p:spPr bwMode="auto">
            <a:xfrm>
              <a:off x="2718" y="1890"/>
              <a:ext cx="1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leaf </a:t>
              </a:r>
              <a:endParaRPr lang="en-US"/>
            </a:p>
          </p:txBody>
        </p:sp>
        <p:sp>
          <p:nvSpPr>
            <p:cNvPr id="42054" name="Rectangle 67"/>
            <p:cNvSpPr>
              <a:spLocks noChangeArrowheads="1"/>
            </p:cNvSpPr>
            <p:nvPr/>
          </p:nvSpPr>
          <p:spPr bwMode="auto">
            <a:xfrm>
              <a:off x="2886" y="1890"/>
              <a:ext cx="3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US"/>
            </a:p>
          </p:txBody>
        </p:sp>
        <p:sp>
          <p:nvSpPr>
            <p:cNvPr id="42055" name="Rectangle 68"/>
            <p:cNvSpPr>
              <a:spLocks noChangeArrowheads="1"/>
            </p:cNvSpPr>
            <p:nvPr/>
          </p:nvSpPr>
          <p:spPr bwMode="auto">
            <a:xfrm>
              <a:off x="2916" y="1890"/>
              <a:ext cx="18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node</a:t>
              </a:r>
              <a:endParaRPr lang="en-US"/>
            </a:p>
          </p:txBody>
        </p:sp>
      </p:grpSp>
      <p:sp>
        <p:nvSpPr>
          <p:cNvPr id="41988" name="Text Box 69"/>
          <p:cNvSpPr txBox="1">
            <a:spLocks noChangeArrowheads="1"/>
          </p:cNvSpPr>
          <p:nvPr/>
        </p:nvSpPr>
        <p:spPr bwMode="auto">
          <a:xfrm>
            <a:off x="382925" y="1184475"/>
            <a:ext cx="2835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A  grammar production rule: </a:t>
            </a:r>
          </a:p>
        </p:txBody>
      </p:sp>
      <p:pic>
        <p:nvPicPr>
          <p:cNvPr id="41989" name="Picture 7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8650" y="1562100"/>
            <a:ext cx="1371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018" y="1485900"/>
            <a:ext cx="3733242" cy="368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" name="Object 7"/>
          <p:cNvGraphicFramePr>
            <a:graphicFrameLocks noChangeAspect="1"/>
          </p:cNvGraphicFramePr>
          <p:nvPr/>
        </p:nvGraphicFramePr>
        <p:xfrm>
          <a:off x="2133600" y="5715000"/>
          <a:ext cx="3608387" cy="546100"/>
        </p:xfrm>
        <a:graphic>
          <a:graphicData uri="http://schemas.openxmlformats.org/presentationml/2006/ole">
            <p:oleObj spid="_x0000_s732161" name="Equation" r:id="rId6" imgW="2019240" imgH="304560" progId="Equation.3">
              <p:embed/>
            </p:oleObj>
          </a:graphicData>
        </a:graphic>
      </p:graphicFrame>
      <p:sp>
        <p:nvSpPr>
          <p:cNvPr id="73" name="Rectangle 72"/>
          <p:cNvSpPr/>
          <p:nvPr/>
        </p:nvSpPr>
        <p:spPr>
          <a:xfrm>
            <a:off x="457200" y="5410200"/>
            <a:ext cx="8551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The language is </a:t>
            </a:r>
            <a:r>
              <a:rPr lang="en-US" sz="2400" b="1" i="1" dirty="0" smtClean="0">
                <a:solidFill>
                  <a:srgbClr val="FF0000"/>
                </a:solidFill>
              </a:rPr>
              <a:t>the set of all valid configurations </a:t>
            </a:r>
            <a:r>
              <a:rPr lang="en-US" sz="2400" dirty="0" smtClean="0">
                <a:solidFill>
                  <a:srgbClr val="0070C0"/>
                </a:solidFill>
              </a:rPr>
              <a:t>derived from a note A.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772400" cy="685800"/>
          </a:xfrm>
        </p:spPr>
        <p:txBody>
          <a:bodyPr anchor="t"/>
          <a:lstStyle/>
          <a:p>
            <a:pPr algn="l"/>
            <a:r>
              <a:rPr lang="en-US" sz="3200" dirty="0" smtClean="0">
                <a:latin typeface="Arial Narrow" pitchFamily="34" charset="0"/>
              </a:rPr>
              <a:t>And-Or graph, parse graphs, and configurations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990600"/>
            <a:ext cx="16605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031875"/>
            <a:ext cx="1401763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613275"/>
            <a:ext cx="20907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613275"/>
            <a:ext cx="1981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1373188" y="3697287"/>
            <a:ext cx="5334000" cy="317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6211888"/>
            <a:ext cx="891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Each category is conceptualized to a grammar whose </a:t>
            </a:r>
            <a:r>
              <a:rPr lang="en-US" dirty="0">
                <a:solidFill>
                  <a:srgbClr val="3333CC"/>
                </a:solidFill>
              </a:rPr>
              <a:t>language</a:t>
            </a:r>
            <a:r>
              <a:rPr lang="en-US" dirty="0"/>
              <a:t> defines a set or  </a:t>
            </a:r>
          </a:p>
          <a:p>
            <a:r>
              <a:rPr lang="en-US" dirty="0"/>
              <a:t>         “</a:t>
            </a:r>
            <a:r>
              <a:rPr lang="en-US" dirty="0">
                <a:solidFill>
                  <a:srgbClr val="3333CC"/>
                </a:solidFill>
              </a:rPr>
              <a:t>equivalence class</a:t>
            </a:r>
            <a:r>
              <a:rPr lang="en-US" dirty="0"/>
              <a:t>” for all the valid configurations of the each category.</a:t>
            </a:r>
          </a:p>
        </p:txBody>
      </p:sp>
      <p:pic>
        <p:nvPicPr>
          <p:cNvPr id="45065" name="Picture 9" descr="C:\Documents and Settings\Song-Chun Zhu\Desktop\and_or_graph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066800"/>
            <a:ext cx="35496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C:\Documents and Settings\Song-Chun Zhu\Desktop\and_or_graph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688" y="1055688"/>
            <a:ext cx="35814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810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Narrow" pitchFamily="34" charset="0"/>
              </a:rPr>
              <a:t>Unsupervised Learning of AND-OR Templates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zhangzhang\Documents\Academic\papers\mine\AoG2010\img\animal_and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893050" cy="48659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0" y="6248400"/>
            <a:ext cx="25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and Zhu, PAMI, to appear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throck\Dropbox\Work\Scratch\Ao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7772400" cy="39976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381000"/>
            <a:ext cx="5876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rgbClr val="002060"/>
                </a:solidFill>
                <a:cs typeface="Arial" pitchFamily="34" charset="0"/>
              </a:rPr>
              <a:t>A concrete example on human figures</a:t>
            </a:r>
            <a:endParaRPr lang="en-US" sz="3200" b="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30113" name="Picture 1" descr="C:\Users\Song-Chun Zhu\Desktop\Sna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8874691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grants\ONR_MURI\Meetings\ONR_program_review_June_2011\images\Brandon_appear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5638800" cy="55120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6735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cs typeface="Arial" pitchFamily="34" charset="0"/>
              </a:rPr>
              <a:t>Templates for the terminal notes at all levels</a:t>
            </a:r>
            <a:endParaRPr lang="en-US" sz="3200" b="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52400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symbols are grounded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!</a:t>
            </a:r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4" name="Picture 2" descr="C:\Users\Song-Chun Zhu\Desktop\Sna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7783769" cy="44910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8573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3200" b="0" dirty="0" smtClean="0">
                <a:solidFill>
                  <a:schemeClr val="accent2"/>
                </a:solidFill>
                <a:cs typeface="Arial" pitchFamily="34" charset="0"/>
              </a:rPr>
              <a:t>Synthesis (Computer Dream) by sampling the language</a:t>
            </a:r>
            <a:endParaRPr lang="en-US" sz="3200" b="0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6477000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Rothrock and Zhu,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69621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How do we represent a concept in computer?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689153" name="Rectangle 1"/>
          <p:cNvSpPr>
            <a:spLocks noChangeArrowheads="1"/>
          </p:cNvSpPr>
          <p:nvPr/>
        </p:nvSpPr>
        <p:spPr bwMode="auto">
          <a:xfrm>
            <a:off x="533400" y="13716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athematics and logic has been based on deterministic sets (e.g. Cantor, Boole)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 and  their compositions through the “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ea typeface="ヒラギノ角ゴ Pro W3"/>
                <a:cs typeface="Times New Roman" pitchFamily="18" charset="0"/>
              </a:rPr>
              <a:t>and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”, “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ea typeface="ヒラギノ角ゴ Pro W3"/>
                <a:cs typeface="Times New Roman" pitchFamily="18" charset="0"/>
              </a:rPr>
              <a:t>or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”, and “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ea typeface="ヒラギノ角ゴ Pro W3"/>
                <a:cs typeface="Times New Roman" pitchFamily="18" charset="0"/>
              </a:rPr>
              <a:t>negation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ヒラギノ角ゴ Pro W3"/>
                <a:cs typeface="Times New Roman" pitchFamily="18" charset="0"/>
              </a:rPr>
              <a:t>” operators</a:t>
            </a:r>
            <a:r>
              <a:rPr lang="en-US" sz="1200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ヒラギノ角ゴ Pro W3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4953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Ref.   [1]   D. Mumford. </a:t>
            </a:r>
            <a:r>
              <a:rPr lang="en-US" sz="1400" b="1" i="1" dirty="0" smtClean="0"/>
              <a:t>The Dawning of the Age of </a:t>
            </a:r>
            <a:r>
              <a:rPr lang="en-US" sz="1400" b="1" i="1" dirty="0" err="1" smtClean="0"/>
              <a:t>Stochasticity</a:t>
            </a:r>
            <a:r>
              <a:rPr lang="en-US" sz="1400" dirty="0" smtClean="0"/>
              <a:t>. 2000.</a:t>
            </a:r>
          </a:p>
          <a:p>
            <a:r>
              <a:rPr lang="en-US" sz="1400" dirty="0" smtClean="0"/>
              <a:t>          [2]   E. </a:t>
            </a:r>
            <a:r>
              <a:rPr lang="en-US" sz="1400" dirty="0" err="1" smtClean="0"/>
              <a:t>Jaynes</a:t>
            </a:r>
            <a:r>
              <a:rPr lang="en-US" sz="1400" dirty="0" smtClean="0"/>
              <a:t>. </a:t>
            </a:r>
            <a:r>
              <a:rPr lang="en-US" sz="1400" b="1" i="1" dirty="0" smtClean="0"/>
              <a:t>Probability Theory: the Logic of Science</a:t>
            </a:r>
            <a:r>
              <a:rPr lang="en-US" sz="1400" dirty="0" smtClean="0"/>
              <a:t>. Cambridge University Press, 2003.</a:t>
            </a:r>
            <a:endParaRPr lang="en-US" sz="1400" dirty="0"/>
          </a:p>
        </p:txBody>
      </p:sp>
      <p:sp>
        <p:nvSpPr>
          <p:cNvPr id="68915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8915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209800"/>
            <a:ext cx="2647950" cy="35242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9600" y="3048000"/>
            <a:ext cx="6477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rPr>
              <a:t>But the world is fundamentally stochastic !</a:t>
            </a:r>
          </a:p>
          <a:p>
            <a:pPr lvl="0"/>
            <a:endParaRPr lang="en-US" sz="1200" dirty="0" smtClean="0">
              <a:solidFill>
                <a:srgbClr val="000000"/>
              </a:solidFill>
              <a:ea typeface="ヒラギノ角ゴ Pro W3"/>
              <a:cs typeface="Times New Roman" pitchFamily="18" charset="0"/>
            </a:endParaRPr>
          </a:p>
          <a:p>
            <a:pPr lvl="0"/>
            <a:r>
              <a:rPr lang="en-US" dirty="0" smtClean="0">
                <a:ea typeface="ヒラギノ角ゴ Pro W3"/>
                <a:cs typeface="Times New Roman" pitchFamily="18" charset="0"/>
              </a:rPr>
              <a:t>     e.g.  </a:t>
            </a:r>
            <a:r>
              <a:rPr lang="en-US" dirty="0" smtClean="0">
                <a:solidFill>
                  <a:srgbClr val="0070C0"/>
                </a:solidFill>
                <a:ea typeface="ヒラギノ角ゴ Pro W3"/>
                <a:cs typeface="Times New Roman" pitchFamily="18" charset="0"/>
              </a:rPr>
              <a:t>the set of people who are in Sanya today, and</a:t>
            </a:r>
          </a:p>
          <a:p>
            <a:pPr lvl="0"/>
            <a:r>
              <a:rPr lang="en-US" dirty="0" smtClean="0">
                <a:solidFill>
                  <a:srgbClr val="0070C0"/>
                </a:solidFill>
                <a:ea typeface="ヒラギノ角ゴ Pro W3"/>
                <a:cs typeface="Times New Roman" pitchFamily="18" charset="0"/>
              </a:rPr>
              <a:t>             the set of people in Florida who voted for Al Gore in 2000</a:t>
            </a:r>
          </a:p>
          <a:p>
            <a:pPr lvl="0"/>
            <a:r>
              <a:rPr lang="en-US" dirty="0" smtClean="0">
                <a:solidFill>
                  <a:srgbClr val="0070C0"/>
                </a:solidFill>
                <a:cs typeface="Arial" pitchFamily="34" charset="0"/>
              </a:rPr>
              <a:t>      </a:t>
            </a:r>
            <a:r>
              <a:rPr lang="en-US" dirty="0" smtClean="0">
                <a:cs typeface="Arial" pitchFamily="34" charset="0"/>
              </a:rPr>
              <a:t>are impossible to know exactly.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00100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Local computation is hugely ambiguous</a:t>
            </a:r>
          </a:p>
        </p:txBody>
      </p:sp>
      <p:pic>
        <p:nvPicPr>
          <p:cNvPr id="77827" name="Picture 2" descr="C:\Users\rothrock\Dropbox\Work\Scratch\Ar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28801"/>
            <a:ext cx="8193088" cy="472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1295400"/>
            <a:ext cx="4431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smtClean="0"/>
              <a:t>Dynamic programming and re-ranking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Composing Upper Body</a:t>
            </a:r>
          </a:p>
        </p:txBody>
      </p:sp>
      <p:pic>
        <p:nvPicPr>
          <p:cNvPr id="78851" name="Picture 2" descr="C:\Users\rothrock\Dropbox\Work\Scratch\UBod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" y="1219200"/>
            <a:ext cx="87503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Composing parts in the hierarchy</a:t>
            </a:r>
          </a:p>
        </p:txBody>
      </p:sp>
      <p:pic>
        <p:nvPicPr>
          <p:cNvPr id="79875" name="Picture 2" descr="C:\Users\rothrock\Dropbox\Work\Scratch\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90519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193" name="Picture 1" descr="C:\Users\Song-Chun Zhu\Desktop\Snap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454047" cy="1676400"/>
          </a:xfrm>
          <a:prstGeom prst="rect">
            <a:avLst/>
          </a:prstGeom>
          <a:noFill/>
        </p:spPr>
      </p:pic>
      <p:pic>
        <p:nvPicPr>
          <p:cNvPr id="776194" name="Picture 2" descr="D:\grants\DARPA_UIRL\Phase2-3_proposal\Figures\brandon_result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8484201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51443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5.  Continuous entropy spectrum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3100" name="Picture 12" descr="C:\Documents and Settings\Lisa\My Documents\WURESEARCH\CVPR_Witkin_Range2005\img_eps1\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5" y="3636767"/>
            <a:ext cx="1531937" cy="117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13" descr="C:\Documents and Settings\Lisa\My Documents\WURESEARCH\CVPR_Witkin_Range2005\img_eps1\l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644511"/>
            <a:ext cx="1536871" cy="115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" name="Picture 14" descr="C:\Documents and Settings\Lisa\My Documents\WURESEARCH\CVPR_Witkin_Range2005\img_eps1\l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1" y="3627439"/>
            <a:ext cx="1736896" cy="115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5" name="Object 1"/>
          <p:cNvGraphicFramePr>
            <a:graphicFrameLocks noChangeAspect="1"/>
          </p:cNvGraphicFramePr>
          <p:nvPr/>
        </p:nvGraphicFramePr>
        <p:xfrm>
          <a:off x="2324100" y="3624090"/>
          <a:ext cx="1586210" cy="1193974"/>
        </p:xfrm>
        <a:graphic>
          <a:graphicData uri="http://schemas.openxmlformats.org/presentationml/2006/ole">
            <p:oleObj spid="_x0000_s387075" name="Image" r:id="rId7" imgW="2374603" imgH="1790476" progId="">
              <p:embed/>
            </p:oleObj>
          </a:graphicData>
        </a:graphic>
      </p:graphicFrame>
      <p:graphicFrame>
        <p:nvGraphicFramePr>
          <p:cNvPr id="3076" name="Object 2"/>
          <p:cNvGraphicFramePr>
            <a:graphicFrameLocks noChangeAspect="1"/>
          </p:cNvGraphicFramePr>
          <p:nvPr/>
        </p:nvGraphicFramePr>
        <p:xfrm>
          <a:off x="704850" y="3639577"/>
          <a:ext cx="1620746" cy="1159437"/>
        </p:xfrm>
        <a:graphic>
          <a:graphicData uri="http://schemas.openxmlformats.org/presentationml/2006/ole">
            <p:oleObj spid="_x0000_s387076" name="Image" r:id="rId8" imgW="939683" imgH="672779" progId="">
              <p:embed/>
            </p:oleObj>
          </a:graphicData>
        </a:graphic>
      </p:graphicFrame>
      <p:pic>
        <p:nvPicPr>
          <p:cNvPr id="3103" name="Picture 20" descr="C:\Documents and Settings\admin\My Documents\WURESEARCH\CVPR_Witkin_Range2005\fengye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3800" y="2438400"/>
            <a:ext cx="1628147" cy="117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Picture 22" descr="C:\Documents and Settings\admin\My Documents\WURESEARCH\CVPR_Witkin_Range2005\fengy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44395" y="2438401"/>
            <a:ext cx="1541805" cy="115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3"/>
          <p:cNvGraphicFramePr>
            <a:graphicFrameLocks noChangeAspect="1"/>
          </p:cNvGraphicFramePr>
          <p:nvPr/>
        </p:nvGraphicFramePr>
        <p:xfrm>
          <a:off x="685800" y="2438401"/>
          <a:ext cx="1684886" cy="1147104"/>
        </p:xfrm>
        <a:graphic>
          <a:graphicData uri="http://schemas.openxmlformats.org/presentationml/2006/ole">
            <p:oleObj spid="_x0000_s387077" name="Image" r:id="rId11" imgW="2031746" imgH="1383639" progId="">
              <p:embed/>
            </p:oleObj>
          </a:graphicData>
        </a:graphic>
      </p:graphicFrame>
      <p:graphicFrame>
        <p:nvGraphicFramePr>
          <p:cNvPr id="3078" name="Object 4"/>
          <p:cNvGraphicFramePr>
            <a:graphicFrameLocks noChangeAspect="1"/>
          </p:cNvGraphicFramePr>
          <p:nvPr/>
        </p:nvGraphicFramePr>
        <p:xfrm>
          <a:off x="6896113" y="2454571"/>
          <a:ext cx="1714487" cy="1134768"/>
        </p:xfrm>
        <a:graphic>
          <a:graphicData uri="http://schemas.openxmlformats.org/presentationml/2006/ole">
            <p:oleObj spid="_x0000_s387078" name="Image" r:id="rId12" imgW="4393651" imgH="2907937" progId="">
              <p:embed/>
            </p:oleObj>
          </a:graphicData>
        </a:graphic>
      </p:graphicFrame>
      <p:graphicFrame>
        <p:nvGraphicFramePr>
          <p:cNvPr id="3079" name="Object 5"/>
          <p:cNvGraphicFramePr>
            <a:graphicFrameLocks noChangeAspect="1"/>
          </p:cNvGraphicFramePr>
          <p:nvPr/>
        </p:nvGraphicFramePr>
        <p:xfrm>
          <a:off x="5353050" y="2446339"/>
          <a:ext cx="1541806" cy="1129835"/>
        </p:xfrm>
        <a:graphic>
          <a:graphicData uri="http://schemas.openxmlformats.org/presentationml/2006/ole">
            <p:oleObj spid="_x0000_s387079" name="Image" r:id="rId13" imgW="5460317" imgH="4012698" progId="">
              <p:embed/>
            </p:oleObj>
          </a:graphicData>
        </a:graphic>
      </p:graphicFrame>
      <p:sp>
        <p:nvSpPr>
          <p:cNvPr id="3108" name="Rectangle 47"/>
          <p:cNvSpPr>
            <a:spLocks noChangeArrowheads="1"/>
          </p:cNvSpPr>
          <p:nvPr/>
        </p:nvSpPr>
        <p:spPr bwMode="auto">
          <a:xfrm>
            <a:off x="365760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09" name="Rectangle 49"/>
          <p:cNvSpPr>
            <a:spLocks noChangeArrowheads="1"/>
          </p:cNvSpPr>
          <p:nvPr/>
        </p:nvSpPr>
        <p:spPr bwMode="auto">
          <a:xfrm>
            <a:off x="4291013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0" name="Rectangle 51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1" name="Rectangle 53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2" name="Rectangle 55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3" name="Rectangle 57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4" name="Rectangle 59"/>
          <p:cNvSpPr>
            <a:spLocks noChangeArrowheads="1"/>
          </p:cNvSpPr>
          <p:nvPr/>
        </p:nvSpPr>
        <p:spPr bwMode="auto">
          <a:xfrm>
            <a:off x="0" y="3879852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cs typeface="Times New Roman" pitchFamily="18" charset="0"/>
              </a:rPr>
              <a:t> </a:t>
            </a:r>
          </a:p>
          <a:p>
            <a:pPr eaLnBrk="0" hangingPunct="0"/>
            <a:endParaRPr lang="en-US"/>
          </a:p>
        </p:txBody>
      </p:sp>
      <p:sp>
        <p:nvSpPr>
          <p:cNvPr id="3115" name="Rectangle 61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6" name="Rectangle 63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7" name="Rectangle 65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8" name="Rectangle 67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62000" y="4960939"/>
            <a:ext cx="73914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09563" y="5125007"/>
            <a:ext cx="540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Scaling (zoom-out) increases the image entropy (dimensions)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3400" y="6248400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Ref: Y.N. Wu, C.E. </a:t>
            </a:r>
            <a:r>
              <a:rPr lang="en-US" sz="1200" dirty="0" err="1" smtClean="0"/>
              <a:t>Guo</a:t>
            </a:r>
            <a:r>
              <a:rPr lang="en-US" sz="1200" dirty="0" smtClean="0"/>
              <a:t>, and S.C. Zhu, “From Information Scaling of Natural Images to Regimes of Statistical Models,”  </a:t>
            </a:r>
            <a:br>
              <a:rPr lang="en-US" sz="1200" dirty="0" smtClean="0"/>
            </a:br>
            <a:r>
              <a:rPr lang="en-US" sz="1200" dirty="0" smtClean="0"/>
              <a:t>        </a:t>
            </a:r>
            <a:r>
              <a:rPr lang="en-US" sz="1200" i="1" dirty="0" smtClean="0"/>
              <a:t>Quarterly of Applied Mathematics,</a:t>
            </a:r>
            <a:r>
              <a:rPr lang="en-US" sz="1200" dirty="0" smtClean="0"/>
              <a:t> 2007.</a:t>
            </a:r>
            <a:endParaRPr lang="en-US" sz="1200" dirty="0"/>
          </a:p>
        </p:txBody>
      </p:sp>
      <p:graphicFrame>
        <p:nvGraphicFramePr>
          <p:cNvPr id="387080" name="Object 6"/>
          <p:cNvGraphicFramePr>
            <a:graphicFrameLocks noChangeAspect="1"/>
          </p:cNvGraphicFramePr>
          <p:nvPr/>
        </p:nvGraphicFramePr>
        <p:xfrm>
          <a:off x="6208713" y="76200"/>
          <a:ext cx="2909887" cy="2109788"/>
        </p:xfrm>
        <a:graphic>
          <a:graphicData uri="http://schemas.openxmlformats.org/presentationml/2006/ole">
            <p:oleObj spid="_x0000_s387080" name="Worksheet" r:id="rId14" imgW="5400768" imgH="379107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870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610600" cy="838200"/>
          </a:xfrm>
        </p:spPr>
        <p:txBody>
          <a:bodyPr/>
          <a:lstStyle/>
          <a:p>
            <a:pPr algn="l"/>
            <a:r>
              <a:rPr lang="en-US" altLang="zh-CN" sz="3200" dirty="0"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</a:rPr>
              <a:t>Entropy rate (bits/pixel) over </a:t>
            </a:r>
            <a:r>
              <a:rPr lang="en-US" altLang="zh-CN" sz="3200" dirty="0" smtClean="0">
                <a:solidFill>
                  <a:schemeClr val="tx1"/>
                </a:solidFill>
                <a:effectLst/>
                <a:latin typeface="Arial Narrow" pitchFamily="34" charset="0"/>
                <a:ea typeface="SimSun" pitchFamily="2" charset="-122"/>
              </a:rPr>
              <a:t>distance on natural images</a:t>
            </a:r>
            <a:endParaRPr lang="en-US" altLang="zh-CN" sz="3200" dirty="0">
              <a:latin typeface="Arial Narrow" pitchFamily="34" charset="0"/>
              <a:ea typeface="SimSun" pitchFamily="2" charset="-122"/>
            </a:endParaRPr>
          </a:p>
        </p:txBody>
      </p:sp>
      <p:pic>
        <p:nvPicPr>
          <p:cNvPr id="276483" name="Picture 3" descr="compare_all_tex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5638800" cy="4229100"/>
          </a:xfrm>
          <a:prstGeom prst="rect">
            <a:avLst/>
          </a:prstGeom>
          <a:noFill/>
        </p:spPr>
      </p:pic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6172200" y="2438400"/>
            <a:ext cx="2830513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altLang="zh-CN">
                <a:solidFill>
                  <a:srgbClr val="3333FF"/>
                </a:solidFill>
                <a:latin typeface="Arial Narrow" pitchFamily="34" charset="0"/>
                <a:ea typeface="SimSun" pitchFamily="2" charset="-122"/>
              </a:rPr>
              <a:t>entropy of I</a:t>
            </a:r>
            <a:r>
              <a:rPr lang="en-US" altLang="zh-CN" baseline="-25000">
                <a:solidFill>
                  <a:srgbClr val="3333FF"/>
                </a:solidFill>
                <a:latin typeface="Arial Narrow" pitchFamily="34" charset="0"/>
                <a:ea typeface="SimSun" pitchFamily="2" charset="-122"/>
              </a:rPr>
              <a:t>x</a:t>
            </a:r>
          </a:p>
          <a:p>
            <a:pPr marL="457200" indent="-457200"/>
            <a:endParaRPr lang="en-US" altLang="zh-CN" baseline="-25000">
              <a:solidFill>
                <a:srgbClr val="3333FF"/>
              </a:solidFill>
              <a:latin typeface="Arial Narrow" pitchFamily="34" charset="0"/>
              <a:ea typeface="SimSun" pitchFamily="2" charset="-122"/>
            </a:endParaRPr>
          </a:p>
          <a:p>
            <a:pPr marL="457200" indent="-457200">
              <a:buFontTx/>
              <a:buAutoNum type="arabicPeriod" startAt="2"/>
            </a:pPr>
            <a:r>
              <a:rPr lang="en-US" altLang="zh-CN">
                <a:solidFill>
                  <a:srgbClr val="CC3300"/>
                </a:solidFill>
                <a:latin typeface="Arial Narrow" pitchFamily="34" charset="0"/>
                <a:ea typeface="SimSun" pitchFamily="2" charset="-122"/>
              </a:rPr>
              <a:t>JPEG2000</a:t>
            </a:r>
          </a:p>
          <a:p>
            <a:pPr marL="457200" indent="-457200"/>
            <a:endParaRPr lang="en-US" altLang="zh-CN">
              <a:solidFill>
                <a:srgbClr val="CC3300"/>
              </a:solidFill>
              <a:latin typeface="Arial Narrow" pitchFamily="34" charset="0"/>
              <a:ea typeface="SimSun" pitchFamily="2" charset="-122"/>
            </a:endParaRPr>
          </a:p>
          <a:p>
            <a:pPr marL="457200" indent="-457200"/>
            <a:r>
              <a:rPr lang="en-US" altLang="zh-CN">
                <a:latin typeface="Arial Narrow" pitchFamily="34" charset="0"/>
                <a:ea typeface="SimSun" pitchFamily="2" charset="-122"/>
              </a:rPr>
              <a:t>3.  #of DooG bases</a:t>
            </a:r>
          </a:p>
          <a:p>
            <a:pPr marL="457200" indent="-457200"/>
            <a:r>
              <a:rPr lang="en-US" altLang="zh-CN">
                <a:latin typeface="Arial Narrow" pitchFamily="34" charset="0"/>
                <a:ea typeface="SimSun" pitchFamily="2" charset="-122"/>
              </a:rPr>
              <a:t>  for reaching 30% MSE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77240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Simulation: regime transitions in scale space</a:t>
            </a:r>
          </a:p>
        </p:txBody>
      </p:sp>
      <p:pic>
        <p:nvPicPr>
          <p:cNvPr id="39939" name="Picture 3" descr="image_64-256_scale_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017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image_64-256_scale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3017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image_64-256_scale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3017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image_64-256_scale_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3017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image_64-256_scale_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6639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image_64-256_scale_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6639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image_64-256_scale_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36639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457200" y="6248400"/>
            <a:ext cx="6440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We need a seamless transition between different regimes of models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143000" y="32956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1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3175000" y="32956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2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5384800" y="33083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3</a:t>
            </a: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7467600" y="33210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4</a:t>
            </a: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2108200" y="56578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5</a:t>
            </a:r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4114800" y="56832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6</a:t>
            </a:r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6324600" y="56832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15962"/>
          </a:xfrm>
          <a:noFill/>
        </p:spPr>
        <p:txBody>
          <a:bodyPr anchor="t"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Coding efficiency and number of clusters over scales</a:t>
            </a:r>
          </a:p>
        </p:txBody>
      </p:sp>
      <p:pic>
        <p:nvPicPr>
          <p:cNvPr id="40963" name="Picture 5" descr="code_sc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876800" cy="313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3764" name="Picture 4" descr="cluster_sc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92550"/>
            <a:ext cx="50292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luster_sc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92550"/>
            <a:ext cx="50292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52600" y="5638800"/>
            <a:ext cx="2533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 Narrow" pitchFamily="34" charset="0"/>
              </a:rPr>
              <a:t>Number of clusters found</a:t>
            </a:r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5181600" y="3429000"/>
            <a:ext cx="2971800" cy="3125788"/>
            <a:chOff x="5257800" y="3428885"/>
            <a:chExt cx="2971800" cy="3125110"/>
          </a:xfrm>
        </p:grpSpPr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5257800" y="3505068"/>
              <a:ext cx="2971800" cy="36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Low        Middle            High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>
              <a:off x="4230233" y="4991440"/>
              <a:ext cx="3123522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524044" y="4989852"/>
              <a:ext cx="3123522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pPr algn="l"/>
            <a:r>
              <a:rPr lang="en-US" altLang="zh-CN" sz="3200" dirty="0" smtClean="0">
                <a:latin typeface="Arial Narrow" pitchFamily="34" charset="0"/>
                <a:ea typeface="SimSun" pitchFamily="2" charset="-122"/>
              </a:rPr>
              <a:t>Imperceptibility:  key to transition</a:t>
            </a:r>
            <a:endParaRPr lang="en-US" altLang="zh-CN" sz="3200" dirty="0">
              <a:latin typeface="Arial Narrow" pitchFamily="34" charset="0"/>
              <a:ea typeface="SimSun" pitchFamily="2" charset="-122"/>
            </a:endParaRPr>
          </a:p>
        </p:txBody>
      </p:sp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491192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2"/>
                </a:solidFill>
                <a:ea typeface="SimSun" pitchFamily="2" charset="-122"/>
              </a:rPr>
              <a:t>Let W</a:t>
            </a:r>
            <a:r>
              <a:rPr lang="en-US" altLang="zh-CN" dirty="0">
                <a:ea typeface="SimSun" pitchFamily="2" charset="-122"/>
              </a:rPr>
              <a:t> be the description of the scene (world), </a:t>
            </a:r>
            <a:r>
              <a:rPr lang="en-US" altLang="zh-CN" dirty="0">
                <a:solidFill>
                  <a:schemeClr val="tx2"/>
                </a:solidFill>
                <a:ea typeface="SimSun" pitchFamily="2" charset="-122"/>
              </a:rPr>
              <a:t>W ~ p(W)</a:t>
            </a:r>
            <a:r>
              <a:rPr lang="en-US" altLang="zh-CN" dirty="0">
                <a:ea typeface="SimSun" pitchFamily="2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ea typeface="SimSun" pitchFamily="2" charset="-122"/>
              </a:rPr>
              <a:t>Assume: generative </a:t>
            </a:r>
            <a:r>
              <a:rPr lang="en-US" altLang="zh-CN" dirty="0" smtClean="0">
                <a:ea typeface="SimSun" pitchFamily="2" charset="-122"/>
              </a:rPr>
              <a:t>model  </a:t>
            </a:r>
            <a:r>
              <a:rPr lang="en-US" altLang="zh-CN" dirty="0">
                <a:solidFill>
                  <a:schemeClr val="tx2"/>
                </a:solidFill>
                <a:ea typeface="SimSun" pitchFamily="2" charset="-122"/>
              </a:rPr>
              <a:t>I = g(W)</a:t>
            </a:r>
          </a:p>
        </p:txBody>
      </p:sp>
      <p:graphicFrame>
        <p:nvGraphicFramePr>
          <p:cNvPr id="265221" name="Object 5"/>
          <p:cNvGraphicFramePr>
            <a:graphicFrameLocks noChangeAspect="1"/>
          </p:cNvGraphicFramePr>
          <p:nvPr/>
        </p:nvGraphicFramePr>
        <p:xfrm>
          <a:off x="762000" y="2743200"/>
          <a:ext cx="3124200" cy="643986"/>
        </p:xfrm>
        <a:graphic>
          <a:graphicData uri="http://schemas.openxmlformats.org/presentationml/2006/ole">
            <p:oleObj spid="_x0000_s765954" name="Equation" r:id="rId3" imgW="1663560" imgH="342720" progId="Equation.3">
              <p:embed/>
            </p:oleObj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838201" y="4038600"/>
          <a:ext cx="5410199" cy="655067"/>
        </p:xfrm>
        <a:graphic>
          <a:graphicData uri="http://schemas.openxmlformats.org/presentationml/2006/ole">
            <p:oleObj spid="_x0000_s765955" name="Equation" r:id="rId4" imgW="2831760" imgH="342720" progId="Equation.3">
              <p:embed/>
            </p:oleObj>
          </a:graphicData>
        </a:graphic>
      </p:graphicFrame>
      <p:sp>
        <p:nvSpPr>
          <p:cNvPr id="265224" name="Text Box 8"/>
          <p:cNvSpPr txBox="1">
            <a:spLocks noChangeArrowheads="1"/>
          </p:cNvSpPr>
          <p:nvPr/>
        </p:nvSpPr>
        <p:spPr bwMode="auto">
          <a:xfrm>
            <a:off x="457200" y="4953000"/>
            <a:ext cx="6524543" cy="46166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ea typeface="SimSun" pitchFamily="2" charset="-122"/>
              </a:rPr>
              <a:t>Imperceptibility = Scene Complexity – Image complexity </a:t>
            </a:r>
          </a:p>
        </p:txBody>
      </p:sp>
      <p:sp>
        <p:nvSpPr>
          <p:cNvPr id="265226" name="Rectangle 10"/>
          <p:cNvSpPr>
            <a:spLocks noChangeArrowheads="1"/>
          </p:cNvSpPr>
          <p:nvPr/>
        </p:nvSpPr>
        <p:spPr bwMode="auto">
          <a:xfrm>
            <a:off x="533400" y="2286000"/>
            <a:ext cx="48782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SimSun" pitchFamily="2" charset="-122"/>
              </a:rPr>
              <a:t>1.</a:t>
            </a:r>
            <a:r>
              <a:rPr lang="en-US" altLang="zh-CN" i="1" dirty="0">
                <a:solidFill>
                  <a:srgbClr val="3333FF"/>
                </a:solidFill>
                <a:ea typeface="SimSun" pitchFamily="2" charset="-122"/>
              </a:rPr>
              <a:t> </a:t>
            </a:r>
            <a:r>
              <a:rPr lang="en-US" altLang="zh-CN" b="1" i="1" dirty="0">
                <a:solidFill>
                  <a:srgbClr val="0070C0"/>
                </a:solidFill>
                <a:ea typeface="SimSun" pitchFamily="2" charset="-122"/>
              </a:rPr>
              <a:t>Scene Complexity </a:t>
            </a:r>
            <a:r>
              <a:rPr lang="en-US" altLang="zh-CN" b="1" dirty="0">
                <a:solidFill>
                  <a:srgbClr val="0070C0"/>
                </a:solidFill>
                <a:ea typeface="SimSun" pitchFamily="2" charset="-122"/>
              </a:rPr>
              <a:t> </a:t>
            </a:r>
            <a:r>
              <a:rPr lang="en-US" altLang="zh-CN" dirty="0">
                <a:ea typeface="SimSun" pitchFamily="2" charset="-122"/>
              </a:rPr>
              <a:t>is defined as the entropy of </a:t>
            </a:r>
            <a:r>
              <a:rPr lang="en-US" altLang="zh-CN" dirty="0">
                <a:solidFill>
                  <a:schemeClr val="tx2"/>
                </a:solidFill>
                <a:ea typeface="SimSun" pitchFamily="2" charset="-122"/>
              </a:rPr>
              <a:t>p(W)</a:t>
            </a:r>
          </a:p>
        </p:txBody>
      </p:sp>
      <p:sp>
        <p:nvSpPr>
          <p:cNvPr id="265227" name="Rectangle 11"/>
          <p:cNvSpPr>
            <a:spLocks noChangeArrowheads="1"/>
          </p:cNvSpPr>
          <p:nvPr/>
        </p:nvSpPr>
        <p:spPr bwMode="auto">
          <a:xfrm>
            <a:off x="457200" y="3429000"/>
            <a:ext cx="553869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ea typeface="SimSun" pitchFamily="2" charset="-122"/>
              </a:rPr>
              <a:t>2.</a:t>
            </a:r>
            <a:r>
              <a:rPr lang="en-US" altLang="zh-CN" i="1" dirty="0">
                <a:solidFill>
                  <a:srgbClr val="3333FF"/>
                </a:solidFill>
                <a:ea typeface="SimSun" pitchFamily="2" charset="-122"/>
              </a:rPr>
              <a:t> </a:t>
            </a:r>
            <a:r>
              <a:rPr lang="en-US" altLang="zh-CN" b="1" i="1" dirty="0">
                <a:solidFill>
                  <a:srgbClr val="0070C0"/>
                </a:solidFill>
                <a:ea typeface="SimSun" pitchFamily="2" charset="-122"/>
              </a:rPr>
              <a:t>Imperceptibility</a:t>
            </a:r>
            <a:r>
              <a:rPr lang="en-US" altLang="zh-CN" i="1" dirty="0">
                <a:solidFill>
                  <a:srgbClr val="3333FF"/>
                </a:solidFill>
                <a:ea typeface="SimSun" pitchFamily="2" charset="-122"/>
              </a:rPr>
              <a:t> </a:t>
            </a:r>
            <a:r>
              <a:rPr lang="en-US" altLang="zh-CN" dirty="0">
                <a:ea typeface="SimSun" pitchFamily="2" charset="-122"/>
              </a:rPr>
              <a:t> is defined as the entropy of posterior </a:t>
            </a:r>
            <a:r>
              <a:rPr lang="en-US" altLang="zh-CN" dirty="0">
                <a:solidFill>
                  <a:schemeClr val="tx2"/>
                </a:solidFill>
                <a:ea typeface="SimSun" pitchFamily="2" charset="-122"/>
              </a:rPr>
              <a:t>p(W|I)</a:t>
            </a:r>
          </a:p>
          <a:p>
            <a:pPr>
              <a:spcBef>
                <a:spcPct val="50000"/>
              </a:spcBef>
            </a:pPr>
            <a:endParaRPr lang="en-US" altLang="zh-CN" dirty="0">
              <a:solidFill>
                <a:schemeClr val="tx2"/>
              </a:solidFill>
              <a:ea typeface="SimSun" pitchFamily="2" charset="-122"/>
            </a:endParaRP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6781800" y="1676400"/>
          <a:ext cx="2133600" cy="365648"/>
        </p:xfrm>
        <a:graphic>
          <a:graphicData uri="http://schemas.openxmlformats.org/presentationml/2006/ole">
            <p:oleObj spid="_x0000_s765956" name="Equation" r:id="rId5" imgW="1257120" imgH="203040" progId="Equation.3">
              <p:embed/>
            </p:oleObj>
          </a:graphicData>
        </a:graphic>
      </p:graphicFrame>
      <p:pic>
        <p:nvPicPr>
          <p:cNvPr id="12" name="Content Placeholder 11" descr="pyramid_illu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400800" y="2209800"/>
            <a:ext cx="2743200" cy="1927542"/>
          </a:xfrm>
          <a:noFill/>
          <a:ln/>
        </p:spPr>
      </p:pic>
      <p:sp>
        <p:nvSpPr>
          <p:cNvPr id="13" name="TextBox 12"/>
          <p:cNvSpPr txBox="1"/>
          <p:nvPr/>
        </p:nvSpPr>
        <p:spPr>
          <a:xfrm>
            <a:off x="6019800" y="1219200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Theorem: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8533510" cy="405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381000"/>
            <a:ext cx="8382000" cy="6858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800" kern="0" dirty="0" smtClean="0"/>
              <a:t>6.  Spatial, Temporal, Causal AoG– Knowledge Representation</a:t>
            </a:r>
            <a:endParaRPr lang="en-US" sz="2800" kern="0" dirty="0"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6324600"/>
            <a:ext cx="7067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Ref. M. Pei and S.C. Zhu, “Parsing Video Events with Goal inference and Intent Prediction,” ICCV, 2011.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57200" y="121920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 smtClean="0">
                <a:solidFill>
                  <a:srgbClr val="0070C0"/>
                </a:solidFill>
              </a:rPr>
              <a:t>Temporal-AOG for action / events (express hi-order sequence)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22423" y="381000"/>
            <a:ext cx="5368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Stochastic sets in the image space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029200"/>
            <a:ext cx="4916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Symbol grounding problem </a:t>
            </a:r>
            <a:r>
              <a:rPr lang="en-US" sz="2000" dirty="0" smtClean="0"/>
              <a:t>in AI: </a:t>
            </a:r>
          </a:p>
          <a:p>
            <a:r>
              <a:rPr lang="en-US" sz="2000" dirty="0" smtClean="0"/>
              <a:t>    ground abstract symbols on the sensory signals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85800" y="1295400"/>
            <a:ext cx="67649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Can we define visual concepts as sets of image/video ?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 e.g.    noun concepts:  human face, human figure, vehicle;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           verbal concept:  opening a door, drinking tea.</a:t>
            </a:r>
            <a:endParaRPr lang="en-US" sz="24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805794" y="2678668"/>
            <a:ext cx="3690006" cy="2121932"/>
            <a:chOff x="762000" y="3669268"/>
            <a:chExt cx="3690006" cy="2121932"/>
          </a:xfrm>
        </p:grpSpPr>
        <p:pic>
          <p:nvPicPr>
            <p:cNvPr id="2" name="Picture 3" descr="C:\images\texture\MSR_texture\ensemble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3669268"/>
              <a:ext cx="3690006" cy="1676400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209800" y="3897868"/>
              <a:ext cx="12602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image space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3000" y="5421868"/>
              <a:ext cx="30115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A point is an image or a video clip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609600"/>
          </a:xfrm>
        </p:spPr>
        <p:txBody>
          <a:bodyPr/>
          <a:lstStyle/>
          <a:p>
            <a:pPr algn="l"/>
            <a:r>
              <a:rPr lang="en-US" sz="2400" dirty="0" smtClean="0">
                <a:solidFill>
                  <a:srgbClr val="0070C0"/>
                </a:solidFill>
                <a:latin typeface="Arial Narrow" pitchFamily="34" charset="0"/>
              </a:rPr>
              <a:t>Representing causal concepts by Causal-AOG</a:t>
            </a:r>
            <a:endParaRPr lang="en-US" sz="24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3" name="Picture 2" descr="Snap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8610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8686800" cy="6858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800" kern="0" dirty="0" smtClean="0"/>
              <a:t>Spatial, Temporal, Causal AoG for Knowledge Representation</a:t>
            </a:r>
            <a:endParaRPr lang="en-US" sz="2800" kern="0" dirty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 rot="473160">
            <a:off x="2316372" y="4394240"/>
            <a:ext cx="1971674" cy="1738312"/>
          </a:xfrm>
          <a:custGeom>
            <a:avLst/>
            <a:gdLst>
              <a:gd name="connsiteX0" fmla="*/ 265112 w 2036762"/>
              <a:gd name="connsiteY0" fmla="*/ 1122362 h 1738312"/>
              <a:gd name="connsiteX1" fmla="*/ 350837 w 2036762"/>
              <a:gd name="connsiteY1" fmla="*/ 1084262 h 1738312"/>
              <a:gd name="connsiteX2" fmla="*/ 560387 w 2036762"/>
              <a:gd name="connsiteY2" fmla="*/ 846137 h 1738312"/>
              <a:gd name="connsiteX3" fmla="*/ 722312 w 2036762"/>
              <a:gd name="connsiteY3" fmla="*/ 160337 h 1738312"/>
              <a:gd name="connsiteX4" fmla="*/ 1274762 w 2036762"/>
              <a:gd name="connsiteY4" fmla="*/ 26987 h 1738312"/>
              <a:gd name="connsiteX5" fmla="*/ 1760537 w 2036762"/>
              <a:gd name="connsiteY5" fmla="*/ 322262 h 1738312"/>
              <a:gd name="connsiteX6" fmla="*/ 1941512 w 2036762"/>
              <a:gd name="connsiteY6" fmla="*/ 998537 h 1738312"/>
              <a:gd name="connsiteX7" fmla="*/ 1189037 w 2036762"/>
              <a:gd name="connsiteY7" fmla="*/ 1646237 h 1738312"/>
              <a:gd name="connsiteX8" fmla="*/ 1465262 w 2036762"/>
              <a:gd name="connsiteY8" fmla="*/ 1265237 h 1738312"/>
              <a:gd name="connsiteX9" fmla="*/ 1589087 w 2036762"/>
              <a:gd name="connsiteY9" fmla="*/ 941387 h 1738312"/>
              <a:gd name="connsiteX10" fmla="*/ 1293812 w 2036762"/>
              <a:gd name="connsiteY10" fmla="*/ 1312862 h 1738312"/>
              <a:gd name="connsiteX11" fmla="*/ 798512 w 2036762"/>
              <a:gd name="connsiteY11" fmla="*/ 1684337 h 1738312"/>
              <a:gd name="connsiteX12" fmla="*/ 1112837 w 2036762"/>
              <a:gd name="connsiteY12" fmla="*/ 1360487 h 1738312"/>
              <a:gd name="connsiteX13" fmla="*/ 1341437 w 2036762"/>
              <a:gd name="connsiteY13" fmla="*/ 969962 h 1738312"/>
              <a:gd name="connsiteX14" fmla="*/ 1112837 w 2036762"/>
              <a:gd name="connsiteY14" fmla="*/ 1189037 h 1738312"/>
              <a:gd name="connsiteX15" fmla="*/ 608012 w 2036762"/>
              <a:gd name="connsiteY15" fmla="*/ 1712912 h 1738312"/>
              <a:gd name="connsiteX16" fmla="*/ 836612 w 2036762"/>
              <a:gd name="connsiteY16" fmla="*/ 1341437 h 1738312"/>
              <a:gd name="connsiteX17" fmla="*/ 1074737 w 2036762"/>
              <a:gd name="connsiteY17" fmla="*/ 1008062 h 1738312"/>
              <a:gd name="connsiteX18" fmla="*/ 779462 w 2036762"/>
              <a:gd name="connsiteY18" fmla="*/ 1255712 h 1738312"/>
              <a:gd name="connsiteX19" fmla="*/ 188912 w 2036762"/>
              <a:gd name="connsiteY19" fmla="*/ 1493837 h 1738312"/>
              <a:gd name="connsiteX20" fmla="*/ 712787 w 2036762"/>
              <a:gd name="connsiteY20" fmla="*/ 1217612 h 1738312"/>
              <a:gd name="connsiteX21" fmla="*/ 874712 w 2036762"/>
              <a:gd name="connsiteY21" fmla="*/ 969962 h 1738312"/>
              <a:gd name="connsiteX22" fmla="*/ 598487 w 2036762"/>
              <a:gd name="connsiteY22" fmla="*/ 1198562 h 1738312"/>
              <a:gd name="connsiteX23" fmla="*/ 36512 w 2036762"/>
              <a:gd name="connsiteY23" fmla="*/ 1293812 h 1738312"/>
              <a:gd name="connsiteX24" fmla="*/ 379412 w 2036762"/>
              <a:gd name="connsiteY24" fmla="*/ 1103312 h 1738312"/>
              <a:gd name="connsiteX25" fmla="*/ 398462 w 2036762"/>
              <a:gd name="connsiteY25" fmla="*/ 1065212 h 1738312"/>
              <a:gd name="connsiteX26" fmla="*/ 265112 w 2036762"/>
              <a:gd name="connsiteY26" fmla="*/ 1122362 h 173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36762" h="1738312">
                <a:moveTo>
                  <a:pt x="265112" y="1122362"/>
                </a:moveTo>
                <a:cubicBezTo>
                  <a:pt x="257174" y="1125537"/>
                  <a:pt x="301624" y="1130300"/>
                  <a:pt x="350837" y="1084262"/>
                </a:cubicBezTo>
                <a:cubicBezTo>
                  <a:pt x="400050" y="1038224"/>
                  <a:pt x="498475" y="1000125"/>
                  <a:pt x="560387" y="846137"/>
                </a:cubicBezTo>
                <a:cubicBezTo>
                  <a:pt x="622300" y="692150"/>
                  <a:pt x="603250" y="296862"/>
                  <a:pt x="722312" y="160337"/>
                </a:cubicBezTo>
                <a:cubicBezTo>
                  <a:pt x="841375" y="23812"/>
                  <a:pt x="1101725" y="0"/>
                  <a:pt x="1274762" y="26987"/>
                </a:cubicBezTo>
                <a:cubicBezTo>
                  <a:pt x="1447799" y="53974"/>
                  <a:pt x="1649412" y="160337"/>
                  <a:pt x="1760537" y="322262"/>
                </a:cubicBezTo>
                <a:cubicBezTo>
                  <a:pt x="1871662" y="484187"/>
                  <a:pt x="2036762" y="777875"/>
                  <a:pt x="1941512" y="998537"/>
                </a:cubicBezTo>
                <a:cubicBezTo>
                  <a:pt x="1846262" y="1219199"/>
                  <a:pt x="1268412" y="1601787"/>
                  <a:pt x="1189037" y="1646237"/>
                </a:cubicBezTo>
                <a:cubicBezTo>
                  <a:pt x="1109662" y="1690687"/>
                  <a:pt x="1398587" y="1382712"/>
                  <a:pt x="1465262" y="1265237"/>
                </a:cubicBezTo>
                <a:cubicBezTo>
                  <a:pt x="1531937" y="1147762"/>
                  <a:pt x="1617662" y="933449"/>
                  <a:pt x="1589087" y="941387"/>
                </a:cubicBezTo>
                <a:cubicBezTo>
                  <a:pt x="1560512" y="949325"/>
                  <a:pt x="1425575" y="1189037"/>
                  <a:pt x="1293812" y="1312862"/>
                </a:cubicBezTo>
                <a:cubicBezTo>
                  <a:pt x="1162050" y="1436687"/>
                  <a:pt x="828675" y="1676399"/>
                  <a:pt x="798512" y="1684337"/>
                </a:cubicBezTo>
                <a:cubicBezTo>
                  <a:pt x="768349" y="1692275"/>
                  <a:pt x="1022350" y="1479550"/>
                  <a:pt x="1112837" y="1360487"/>
                </a:cubicBezTo>
                <a:cubicBezTo>
                  <a:pt x="1203325" y="1241425"/>
                  <a:pt x="1341437" y="998537"/>
                  <a:pt x="1341437" y="969962"/>
                </a:cubicBezTo>
                <a:cubicBezTo>
                  <a:pt x="1341437" y="941387"/>
                  <a:pt x="1235075" y="1065212"/>
                  <a:pt x="1112837" y="1189037"/>
                </a:cubicBezTo>
                <a:cubicBezTo>
                  <a:pt x="990600" y="1312862"/>
                  <a:pt x="654049" y="1687512"/>
                  <a:pt x="608012" y="1712912"/>
                </a:cubicBezTo>
                <a:cubicBezTo>
                  <a:pt x="561975" y="1738312"/>
                  <a:pt x="758825" y="1458912"/>
                  <a:pt x="836612" y="1341437"/>
                </a:cubicBezTo>
                <a:cubicBezTo>
                  <a:pt x="914400" y="1223962"/>
                  <a:pt x="1084262" y="1022349"/>
                  <a:pt x="1074737" y="1008062"/>
                </a:cubicBezTo>
                <a:cubicBezTo>
                  <a:pt x="1065212" y="993775"/>
                  <a:pt x="927100" y="1174750"/>
                  <a:pt x="779462" y="1255712"/>
                </a:cubicBezTo>
                <a:cubicBezTo>
                  <a:pt x="631825" y="1336675"/>
                  <a:pt x="200024" y="1500187"/>
                  <a:pt x="188912" y="1493837"/>
                </a:cubicBezTo>
                <a:cubicBezTo>
                  <a:pt x="177800" y="1487487"/>
                  <a:pt x="598487" y="1304924"/>
                  <a:pt x="712787" y="1217612"/>
                </a:cubicBezTo>
                <a:cubicBezTo>
                  <a:pt x="827087" y="1130300"/>
                  <a:pt x="893762" y="973137"/>
                  <a:pt x="874712" y="969962"/>
                </a:cubicBezTo>
                <a:cubicBezTo>
                  <a:pt x="855662" y="966787"/>
                  <a:pt x="738187" y="1144587"/>
                  <a:pt x="598487" y="1198562"/>
                </a:cubicBezTo>
                <a:cubicBezTo>
                  <a:pt x="458787" y="1252537"/>
                  <a:pt x="73025" y="1309687"/>
                  <a:pt x="36512" y="1293812"/>
                </a:cubicBezTo>
                <a:cubicBezTo>
                  <a:pt x="0" y="1277937"/>
                  <a:pt x="319087" y="1141412"/>
                  <a:pt x="379412" y="1103312"/>
                </a:cubicBezTo>
                <a:cubicBezTo>
                  <a:pt x="439737" y="1065212"/>
                  <a:pt x="415925" y="1062037"/>
                  <a:pt x="398462" y="1065212"/>
                </a:cubicBezTo>
                <a:cubicBezTo>
                  <a:pt x="381000" y="1068387"/>
                  <a:pt x="273050" y="1119187"/>
                  <a:pt x="265112" y="1122362"/>
                </a:cubicBezTo>
                <a:close/>
              </a:path>
            </a:pathLst>
          </a:custGeom>
          <a:solidFill>
            <a:srgbClr val="C0C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8600"/>
            <a:ext cx="7018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Summary: a unifying mathematical foundation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163971" y="1219200"/>
            <a:ext cx="4267200" cy="914400"/>
          </a:xfrm>
          <a:custGeom>
            <a:avLst/>
            <a:gdLst>
              <a:gd name="connsiteX0" fmla="*/ 1035050 w 3692525"/>
              <a:gd name="connsiteY0" fmla="*/ 231775 h 920750"/>
              <a:gd name="connsiteX1" fmla="*/ 796925 w 3692525"/>
              <a:gd name="connsiteY1" fmla="*/ 231775 h 920750"/>
              <a:gd name="connsiteX2" fmla="*/ 44450 w 3692525"/>
              <a:gd name="connsiteY2" fmla="*/ 527050 h 920750"/>
              <a:gd name="connsiteX3" fmla="*/ 1063625 w 3692525"/>
              <a:gd name="connsiteY3" fmla="*/ 841375 h 920750"/>
              <a:gd name="connsiteX4" fmla="*/ 1758950 w 3692525"/>
              <a:gd name="connsiteY4" fmla="*/ 917575 h 920750"/>
              <a:gd name="connsiteX5" fmla="*/ 2797175 w 3692525"/>
              <a:gd name="connsiteY5" fmla="*/ 860425 h 920750"/>
              <a:gd name="connsiteX6" fmla="*/ 3606800 w 3692525"/>
              <a:gd name="connsiteY6" fmla="*/ 612775 h 920750"/>
              <a:gd name="connsiteX7" fmla="*/ 3311525 w 3692525"/>
              <a:gd name="connsiteY7" fmla="*/ 346075 h 920750"/>
              <a:gd name="connsiteX8" fmla="*/ 2730500 w 3692525"/>
              <a:gd name="connsiteY8" fmla="*/ 41275 h 920750"/>
              <a:gd name="connsiteX9" fmla="*/ 2168525 w 3692525"/>
              <a:gd name="connsiteY9" fmla="*/ 98425 h 920750"/>
              <a:gd name="connsiteX10" fmla="*/ 1739900 w 3692525"/>
              <a:gd name="connsiteY10" fmla="*/ 212725 h 920750"/>
              <a:gd name="connsiteX11" fmla="*/ 1330325 w 3692525"/>
              <a:gd name="connsiteY11" fmla="*/ 184150 h 920750"/>
              <a:gd name="connsiteX12" fmla="*/ 1035050 w 3692525"/>
              <a:gd name="connsiteY12" fmla="*/ 231775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92525" h="920750">
                <a:moveTo>
                  <a:pt x="1035050" y="231775"/>
                </a:moveTo>
                <a:cubicBezTo>
                  <a:pt x="946150" y="239712"/>
                  <a:pt x="962025" y="182563"/>
                  <a:pt x="796925" y="231775"/>
                </a:cubicBezTo>
                <a:cubicBezTo>
                  <a:pt x="631825" y="280987"/>
                  <a:pt x="0" y="425450"/>
                  <a:pt x="44450" y="527050"/>
                </a:cubicBezTo>
                <a:cubicBezTo>
                  <a:pt x="88900" y="628650"/>
                  <a:pt x="777875" y="776287"/>
                  <a:pt x="1063625" y="841375"/>
                </a:cubicBezTo>
                <a:cubicBezTo>
                  <a:pt x="1349375" y="906463"/>
                  <a:pt x="1470025" y="914400"/>
                  <a:pt x="1758950" y="917575"/>
                </a:cubicBezTo>
                <a:cubicBezTo>
                  <a:pt x="2047875" y="920750"/>
                  <a:pt x="2489200" y="911225"/>
                  <a:pt x="2797175" y="860425"/>
                </a:cubicBezTo>
                <a:cubicBezTo>
                  <a:pt x="3105150" y="809625"/>
                  <a:pt x="3521075" y="698500"/>
                  <a:pt x="3606800" y="612775"/>
                </a:cubicBezTo>
                <a:cubicBezTo>
                  <a:pt x="3692525" y="527050"/>
                  <a:pt x="3457575" y="441325"/>
                  <a:pt x="3311525" y="346075"/>
                </a:cubicBezTo>
                <a:cubicBezTo>
                  <a:pt x="3165475" y="250825"/>
                  <a:pt x="2921000" y="82550"/>
                  <a:pt x="2730500" y="41275"/>
                </a:cubicBezTo>
                <a:cubicBezTo>
                  <a:pt x="2540000" y="0"/>
                  <a:pt x="2333625" y="69850"/>
                  <a:pt x="2168525" y="98425"/>
                </a:cubicBezTo>
                <a:cubicBezTo>
                  <a:pt x="2003425" y="127000"/>
                  <a:pt x="1879600" y="198437"/>
                  <a:pt x="1739900" y="212725"/>
                </a:cubicBezTo>
                <a:cubicBezTo>
                  <a:pt x="1600200" y="227013"/>
                  <a:pt x="1441450" y="182563"/>
                  <a:pt x="1330325" y="184150"/>
                </a:cubicBezTo>
                <a:cubicBezTo>
                  <a:pt x="1219200" y="185738"/>
                  <a:pt x="1123950" y="223838"/>
                  <a:pt x="1035050" y="23177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459371" y="2209800"/>
            <a:ext cx="2057400" cy="2316162"/>
          </a:xfrm>
          <a:custGeom>
            <a:avLst/>
            <a:gdLst>
              <a:gd name="connsiteX0" fmla="*/ 382587 w 1676399"/>
              <a:gd name="connsiteY0" fmla="*/ 627062 h 2392362"/>
              <a:gd name="connsiteX1" fmla="*/ 515937 w 1676399"/>
              <a:gd name="connsiteY1" fmla="*/ 1055687 h 2392362"/>
              <a:gd name="connsiteX2" fmla="*/ 534987 w 1676399"/>
              <a:gd name="connsiteY2" fmla="*/ 1636712 h 2392362"/>
              <a:gd name="connsiteX3" fmla="*/ 411162 w 1676399"/>
              <a:gd name="connsiteY3" fmla="*/ 1998662 h 2392362"/>
              <a:gd name="connsiteX4" fmla="*/ 268287 w 1676399"/>
              <a:gd name="connsiteY4" fmla="*/ 2198687 h 2392362"/>
              <a:gd name="connsiteX5" fmla="*/ 601662 w 1676399"/>
              <a:gd name="connsiteY5" fmla="*/ 2379662 h 2392362"/>
              <a:gd name="connsiteX6" fmla="*/ 1154112 w 1676399"/>
              <a:gd name="connsiteY6" fmla="*/ 2274887 h 2392362"/>
              <a:gd name="connsiteX7" fmla="*/ 1087437 w 1676399"/>
              <a:gd name="connsiteY7" fmla="*/ 1998662 h 2392362"/>
              <a:gd name="connsiteX8" fmla="*/ 973137 w 1676399"/>
              <a:gd name="connsiteY8" fmla="*/ 1589087 h 2392362"/>
              <a:gd name="connsiteX9" fmla="*/ 963612 w 1676399"/>
              <a:gd name="connsiteY9" fmla="*/ 922337 h 2392362"/>
              <a:gd name="connsiteX10" fmla="*/ 1220787 w 1676399"/>
              <a:gd name="connsiteY10" fmla="*/ 541337 h 2392362"/>
              <a:gd name="connsiteX11" fmla="*/ 1487487 w 1676399"/>
              <a:gd name="connsiteY11" fmla="*/ 417512 h 2392362"/>
              <a:gd name="connsiteX12" fmla="*/ 1649412 w 1676399"/>
              <a:gd name="connsiteY12" fmla="*/ 274637 h 2392362"/>
              <a:gd name="connsiteX13" fmla="*/ 1325562 w 1676399"/>
              <a:gd name="connsiteY13" fmla="*/ 26987 h 2392362"/>
              <a:gd name="connsiteX14" fmla="*/ 992187 w 1676399"/>
              <a:gd name="connsiteY14" fmla="*/ 312737 h 2392362"/>
              <a:gd name="connsiteX15" fmla="*/ 744537 w 1676399"/>
              <a:gd name="connsiteY15" fmla="*/ 360362 h 2392362"/>
              <a:gd name="connsiteX16" fmla="*/ 334962 w 1676399"/>
              <a:gd name="connsiteY16" fmla="*/ 46037 h 2392362"/>
              <a:gd name="connsiteX17" fmla="*/ 20637 w 1676399"/>
              <a:gd name="connsiteY17" fmla="*/ 84137 h 2392362"/>
              <a:gd name="connsiteX18" fmla="*/ 211137 w 1676399"/>
              <a:gd name="connsiteY18" fmla="*/ 474662 h 2392362"/>
              <a:gd name="connsiteX19" fmla="*/ 382587 w 1676399"/>
              <a:gd name="connsiteY19" fmla="*/ 627062 h 239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76399" h="2392362">
                <a:moveTo>
                  <a:pt x="382587" y="627062"/>
                </a:moveTo>
                <a:cubicBezTo>
                  <a:pt x="433387" y="723899"/>
                  <a:pt x="490537" y="887412"/>
                  <a:pt x="515937" y="1055687"/>
                </a:cubicBezTo>
                <a:cubicBezTo>
                  <a:pt x="541337" y="1223962"/>
                  <a:pt x="552449" y="1479550"/>
                  <a:pt x="534987" y="1636712"/>
                </a:cubicBezTo>
                <a:cubicBezTo>
                  <a:pt x="517525" y="1793874"/>
                  <a:pt x="455612" y="1905000"/>
                  <a:pt x="411162" y="1998662"/>
                </a:cubicBezTo>
                <a:cubicBezTo>
                  <a:pt x="366712" y="2092324"/>
                  <a:pt x="236537" y="2135187"/>
                  <a:pt x="268287" y="2198687"/>
                </a:cubicBezTo>
                <a:cubicBezTo>
                  <a:pt x="300037" y="2262187"/>
                  <a:pt x="454025" y="2366962"/>
                  <a:pt x="601662" y="2379662"/>
                </a:cubicBezTo>
                <a:cubicBezTo>
                  <a:pt x="749299" y="2392362"/>
                  <a:pt x="1073150" y="2338387"/>
                  <a:pt x="1154112" y="2274887"/>
                </a:cubicBezTo>
                <a:cubicBezTo>
                  <a:pt x="1235074" y="2211387"/>
                  <a:pt x="1117599" y="2112962"/>
                  <a:pt x="1087437" y="1998662"/>
                </a:cubicBezTo>
                <a:cubicBezTo>
                  <a:pt x="1057275" y="1884362"/>
                  <a:pt x="993775" y="1768475"/>
                  <a:pt x="973137" y="1589087"/>
                </a:cubicBezTo>
                <a:cubicBezTo>
                  <a:pt x="952499" y="1409699"/>
                  <a:pt x="922337" y="1096962"/>
                  <a:pt x="963612" y="922337"/>
                </a:cubicBezTo>
                <a:cubicBezTo>
                  <a:pt x="1004887" y="747712"/>
                  <a:pt x="1133474" y="625475"/>
                  <a:pt x="1220787" y="541337"/>
                </a:cubicBezTo>
                <a:cubicBezTo>
                  <a:pt x="1308100" y="457199"/>
                  <a:pt x="1416050" y="461962"/>
                  <a:pt x="1487487" y="417512"/>
                </a:cubicBezTo>
                <a:cubicBezTo>
                  <a:pt x="1558924" y="373062"/>
                  <a:pt x="1676399" y="339724"/>
                  <a:pt x="1649412" y="274637"/>
                </a:cubicBezTo>
                <a:cubicBezTo>
                  <a:pt x="1622425" y="209550"/>
                  <a:pt x="1435099" y="20637"/>
                  <a:pt x="1325562" y="26987"/>
                </a:cubicBezTo>
                <a:cubicBezTo>
                  <a:pt x="1216025" y="33337"/>
                  <a:pt x="1089024" y="257175"/>
                  <a:pt x="992187" y="312737"/>
                </a:cubicBezTo>
                <a:cubicBezTo>
                  <a:pt x="895350" y="368299"/>
                  <a:pt x="854074" y="404812"/>
                  <a:pt x="744537" y="360362"/>
                </a:cubicBezTo>
                <a:cubicBezTo>
                  <a:pt x="635000" y="315912"/>
                  <a:pt x="455612" y="92074"/>
                  <a:pt x="334962" y="46037"/>
                </a:cubicBezTo>
                <a:cubicBezTo>
                  <a:pt x="214312" y="0"/>
                  <a:pt x="41274" y="12700"/>
                  <a:pt x="20637" y="84137"/>
                </a:cubicBezTo>
                <a:cubicBezTo>
                  <a:pt x="0" y="155574"/>
                  <a:pt x="150812" y="382587"/>
                  <a:pt x="211137" y="474662"/>
                </a:cubicBezTo>
                <a:cubicBezTo>
                  <a:pt x="271462" y="566737"/>
                  <a:pt x="331787" y="530225"/>
                  <a:pt x="382587" y="6270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78371" y="838200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regimes of representations / models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9552" y="2398693"/>
            <a:ext cx="20810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Stochastic grammar</a:t>
            </a:r>
          </a:p>
          <a:p>
            <a:r>
              <a:rPr lang="en-US" sz="1400" dirty="0" smtClean="0"/>
              <a:t>                </a:t>
            </a:r>
            <a:r>
              <a:rPr lang="en-US" sz="1200" dirty="0" err="1" smtClean="0"/>
              <a:t>partonomy</a:t>
            </a:r>
            <a:r>
              <a:rPr lang="en-US" sz="1200" dirty="0" smtClean="0"/>
              <a:t>, </a:t>
            </a:r>
          </a:p>
          <a:p>
            <a:r>
              <a:rPr lang="en-US" sz="1200" dirty="0" smtClean="0"/>
              <a:t>                   taxonomy,</a:t>
            </a:r>
          </a:p>
          <a:p>
            <a:r>
              <a:rPr lang="en-US" sz="1200" dirty="0" smtClean="0"/>
              <a:t>                    relations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3230771" y="1472625"/>
            <a:ext cx="266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Logics </a:t>
            </a:r>
          </a:p>
          <a:p>
            <a:pPr algn="ctr"/>
            <a:r>
              <a:rPr lang="en-US" sz="1400" dirty="0" smtClean="0"/>
              <a:t>(common sense, domain knowledge)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2621171" y="4572000"/>
            <a:ext cx="1752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Sparse coding</a:t>
            </a:r>
          </a:p>
          <a:p>
            <a:pPr algn="ctr"/>
            <a:r>
              <a:rPr lang="en-US" sz="1400" dirty="0" smtClean="0"/>
              <a:t>(low-D manifolds, </a:t>
            </a:r>
          </a:p>
          <a:p>
            <a:pPr algn="ctr"/>
            <a:r>
              <a:rPr lang="en-US" sz="1400" dirty="0" err="1" smtClean="0"/>
              <a:t>textons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143000" y="6172200"/>
            <a:ext cx="743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known grand challenges:  symbol grounding, semantic gaps.</a:t>
            </a:r>
            <a:endParaRPr lang="en-US" sz="2400" dirty="0"/>
          </a:p>
        </p:txBody>
      </p:sp>
      <p:sp>
        <p:nvSpPr>
          <p:cNvPr id="27" name="Freeform 26"/>
          <p:cNvSpPr/>
          <p:nvPr/>
        </p:nvSpPr>
        <p:spPr>
          <a:xfrm>
            <a:off x="4297571" y="4495800"/>
            <a:ext cx="2052638" cy="1460500"/>
          </a:xfrm>
          <a:custGeom>
            <a:avLst/>
            <a:gdLst>
              <a:gd name="connsiteX0" fmla="*/ 190500 w 2052638"/>
              <a:gd name="connsiteY0" fmla="*/ 473075 h 1460500"/>
              <a:gd name="connsiteX1" fmla="*/ 209550 w 2052638"/>
              <a:gd name="connsiteY1" fmla="*/ 406400 h 1460500"/>
              <a:gd name="connsiteX2" fmla="*/ 247650 w 2052638"/>
              <a:gd name="connsiteY2" fmla="*/ 149225 h 1460500"/>
              <a:gd name="connsiteX3" fmla="*/ 438150 w 2052638"/>
              <a:gd name="connsiteY3" fmla="*/ 44450 h 1460500"/>
              <a:gd name="connsiteX4" fmla="*/ 666750 w 2052638"/>
              <a:gd name="connsiteY4" fmla="*/ 15875 h 1460500"/>
              <a:gd name="connsiteX5" fmla="*/ 1038225 w 2052638"/>
              <a:gd name="connsiteY5" fmla="*/ 139700 h 1460500"/>
              <a:gd name="connsiteX6" fmla="*/ 1371600 w 2052638"/>
              <a:gd name="connsiteY6" fmla="*/ 520700 h 1460500"/>
              <a:gd name="connsiteX7" fmla="*/ 1781175 w 2052638"/>
              <a:gd name="connsiteY7" fmla="*/ 977900 h 1460500"/>
              <a:gd name="connsiteX8" fmla="*/ 1552575 w 2052638"/>
              <a:gd name="connsiteY8" fmla="*/ 844550 h 1460500"/>
              <a:gd name="connsiteX9" fmla="*/ 1352550 w 2052638"/>
              <a:gd name="connsiteY9" fmla="*/ 701675 h 1460500"/>
              <a:gd name="connsiteX10" fmla="*/ 1695450 w 2052638"/>
              <a:gd name="connsiteY10" fmla="*/ 1111250 h 1460500"/>
              <a:gd name="connsiteX11" fmla="*/ 2028825 w 2052638"/>
              <a:gd name="connsiteY11" fmla="*/ 1358900 h 1460500"/>
              <a:gd name="connsiteX12" fmla="*/ 1552575 w 2052638"/>
              <a:gd name="connsiteY12" fmla="*/ 1130300 h 1460500"/>
              <a:gd name="connsiteX13" fmla="*/ 1409700 w 2052638"/>
              <a:gd name="connsiteY13" fmla="*/ 939800 h 1460500"/>
              <a:gd name="connsiteX14" fmla="*/ 1200150 w 2052638"/>
              <a:gd name="connsiteY14" fmla="*/ 692150 h 1460500"/>
              <a:gd name="connsiteX15" fmla="*/ 1276350 w 2052638"/>
              <a:gd name="connsiteY15" fmla="*/ 901700 h 1460500"/>
              <a:gd name="connsiteX16" fmla="*/ 1466850 w 2052638"/>
              <a:gd name="connsiteY16" fmla="*/ 1158875 h 1460500"/>
              <a:gd name="connsiteX17" fmla="*/ 1162050 w 2052638"/>
              <a:gd name="connsiteY17" fmla="*/ 930275 h 1460500"/>
              <a:gd name="connsiteX18" fmla="*/ 1123950 w 2052638"/>
              <a:gd name="connsiteY18" fmla="*/ 806450 h 1460500"/>
              <a:gd name="connsiteX19" fmla="*/ 1085850 w 2052638"/>
              <a:gd name="connsiteY19" fmla="*/ 930275 h 1460500"/>
              <a:gd name="connsiteX20" fmla="*/ 1304925 w 2052638"/>
              <a:gd name="connsiteY20" fmla="*/ 1225550 h 1460500"/>
              <a:gd name="connsiteX21" fmla="*/ 1047750 w 2052638"/>
              <a:gd name="connsiteY21" fmla="*/ 1044575 h 1460500"/>
              <a:gd name="connsiteX22" fmla="*/ 952500 w 2052638"/>
              <a:gd name="connsiteY22" fmla="*/ 863600 h 1460500"/>
              <a:gd name="connsiteX23" fmla="*/ 933450 w 2052638"/>
              <a:gd name="connsiteY23" fmla="*/ 1368425 h 1460500"/>
              <a:gd name="connsiteX24" fmla="*/ 876300 w 2052638"/>
              <a:gd name="connsiteY24" fmla="*/ 1054100 h 1460500"/>
              <a:gd name="connsiteX25" fmla="*/ 838200 w 2052638"/>
              <a:gd name="connsiteY25" fmla="*/ 911225 h 1460500"/>
              <a:gd name="connsiteX26" fmla="*/ 752475 w 2052638"/>
              <a:gd name="connsiteY26" fmla="*/ 1406525 h 1460500"/>
              <a:gd name="connsiteX27" fmla="*/ 714375 w 2052638"/>
              <a:gd name="connsiteY27" fmla="*/ 1235075 h 1460500"/>
              <a:gd name="connsiteX28" fmla="*/ 742950 w 2052638"/>
              <a:gd name="connsiteY28" fmla="*/ 873125 h 1460500"/>
              <a:gd name="connsiteX29" fmla="*/ 561975 w 2052638"/>
              <a:gd name="connsiteY29" fmla="*/ 1425575 h 1460500"/>
              <a:gd name="connsiteX30" fmla="*/ 619125 w 2052638"/>
              <a:gd name="connsiteY30" fmla="*/ 1082675 h 1460500"/>
              <a:gd name="connsiteX31" fmla="*/ 628650 w 2052638"/>
              <a:gd name="connsiteY31" fmla="*/ 901700 h 1460500"/>
              <a:gd name="connsiteX32" fmla="*/ 200025 w 2052638"/>
              <a:gd name="connsiteY32" fmla="*/ 1358900 h 1460500"/>
              <a:gd name="connsiteX33" fmla="*/ 371475 w 2052638"/>
              <a:gd name="connsiteY33" fmla="*/ 996950 h 1460500"/>
              <a:gd name="connsiteX34" fmla="*/ 352425 w 2052638"/>
              <a:gd name="connsiteY34" fmla="*/ 825500 h 1460500"/>
              <a:gd name="connsiteX35" fmla="*/ 19050 w 2052638"/>
              <a:gd name="connsiteY35" fmla="*/ 1387475 h 1460500"/>
              <a:gd name="connsiteX36" fmla="*/ 238125 w 2052638"/>
              <a:gd name="connsiteY36" fmla="*/ 749300 h 1460500"/>
              <a:gd name="connsiteX37" fmla="*/ 190500 w 2052638"/>
              <a:gd name="connsiteY37" fmla="*/ 473075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52638" h="1460500">
                <a:moveTo>
                  <a:pt x="190500" y="473075"/>
                </a:moveTo>
                <a:cubicBezTo>
                  <a:pt x="185738" y="415925"/>
                  <a:pt x="200025" y="460375"/>
                  <a:pt x="209550" y="406400"/>
                </a:cubicBezTo>
                <a:cubicBezTo>
                  <a:pt x="219075" y="352425"/>
                  <a:pt x="209550" y="209550"/>
                  <a:pt x="247650" y="149225"/>
                </a:cubicBezTo>
                <a:cubicBezTo>
                  <a:pt x="285750" y="88900"/>
                  <a:pt x="368300" y="66675"/>
                  <a:pt x="438150" y="44450"/>
                </a:cubicBezTo>
                <a:cubicBezTo>
                  <a:pt x="508000" y="22225"/>
                  <a:pt x="566738" y="0"/>
                  <a:pt x="666750" y="15875"/>
                </a:cubicBezTo>
                <a:cubicBezTo>
                  <a:pt x="766762" y="31750"/>
                  <a:pt x="920750" y="55563"/>
                  <a:pt x="1038225" y="139700"/>
                </a:cubicBezTo>
                <a:cubicBezTo>
                  <a:pt x="1155700" y="223838"/>
                  <a:pt x="1247775" y="381000"/>
                  <a:pt x="1371600" y="520700"/>
                </a:cubicBezTo>
                <a:cubicBezTo>
                  <a:pt x="1495425" y="660400"/>
                  <a:pt x="1751013" y="923925"/>
                  <a:pt x="1781175" y="977900"/>
                </a:cubicBezTo>
                <a:cubicBezTo>
                  <a:pt x="1811338" y="1031875"/>
                  <a:pt x="1624012" y="890587"/>
                  <a:pt x="1552575" y="844550"/>
                </a:cubicBezTo>
                <a:cubicBezTo>
                  <a:pt x="1481138" y="798513"/>
                  <a:pt x="1328738" y="657225"/>
                  <a:pt x="1352550" y="701675"/>
                </a:cubicBezTo>
                <a:cubicBezTo>
                  <a:pt x="1376362" y="746125"/>
                  <a:pt x="1582738" y="1001713"/>
                  <a:pt x="1695450" y="1111250"/>
                </a:cubicBezTo>
                <a:cubicBezTo>
                  <a:pt x="1808162" y="1220787"/>
                  <a:pt x="2052638" y="1355725"/>
                  <a:pt x="2028825" y="1358900"/>
                </a:cubicBezTo>
                <a:cubicBezTo>
                  <a:pt x="2005013" y="1362075"/>
                  <a:pt x="1655762" y="1200150"/>
                  <a:pt x="1552575" y="1130300"/>
                </a:cubicBezTo>
                <a:cubicBezTo>
                  <a:pt x="1449388" y="1060450"/>
                  <a:pt x="1468437" y="1012825"/>
                  <a:pt x="1409700" y="939800"/>
                </a:cubicBezTo>
                <a:cubicBezTo>
                  <a:pt x="1350963" y="866775"/>
                  <a:pt x="1222375" y="698500"/>
                  <a:pt x="1200150" y="692150"/>
                </a:cubicBezTo>
                <a:cubicBezTo>
                  <a:pt x="1177925" y="685800"/>
                  <a:pt x="1231900" y="823913"/>
                  <a:pt x="1276350" y="901700"/>
                </a:cubicBezTo>
                <a:cubicBezTo>
                  <a:pt x="1320800" y="979488"/>
                  <a:pt x="1485900" y="1154113"/>
                  <a:pt x="1466850" y="1158875"/>
                </a:cubicBezTo>
                <a:cubicBezTo>
                  <a:pt x="1447800" y="1163637"/>
                  <a:pt x="1219200" y="989012"/>
                  <a:pt x="1162050" y="930275"/>
                </a:cubicBezTo>
                <a:cubicBezTo>
                  <a:pt x="1104900" y="871538"/>
                  <a:pt x="1136650" y="806450"/>
                  <a:pt x="1123950" y="806450"/>
                </a:cubicBezTo>
                <a:cubicBezTo>
                  <a:pt x="1111250" y="806450"/>
                  <a:pt x="1055687" y="860425"/>
                  <a:pt x="1085850" y="930275"/>
                </a:cubicBezTo>
                <a:cubicBezTo>
                  <a:pt x="1116013" y="1000125"/>
                  <a:pt x="1311275" y="1206500"/>
                  <a:pt x="1304925" y="1225550"/>
                </a:cubicBezTo>
                <a:cubicBezTo>
                  <a:pt x="1298575" y="1244600"/>
                  <a:pt x="1106487" y="1104900"/>
                  <a:pt x="1047750" y="1044575"/>
                </a:cubicBezTo>
                <a:cubicBezTo>
                  <a:pt x="989013" y="984250"/>
                  <a:pt x="971550" y="809625"/>
                  <a:pt x="952500" y="863600"/>
                </a:cubicBezTo>
                <a:cubicBezTo>
                  <a:pt x="933450" y="917575"/>
                  <a:pt x="946150" y="1336675"/>
                  <a:pt x="933450" y="1368425"/>
                </a:cubicBezTo>
                <a:cubicBezTo>
                  <a:pt x="920750" y="1400175"/>
                  <a:pt x="892175" y="1130300"/>
                  <a:pt x="876300" y="1054100"/>
                </a:cubicBezTo>
                <a:cubicBezTo>
                  <a:pt x="860425" y="977900"/>
                  <a:pt x="858837" y="852488"/>
                  <a:pt x="838200" y="911225"/>
                </a:cubicBezTo>
                <a:cubicBezTo>
                  <a:pt x="817563" y="969962"/>
                  <a:pt x="773113" y="1352550"/>
                  <a:pt x="752475" y="1406525"/>
                </a:cubicBezTo>
                <a:cubicBezTo>
                  <a:pt x="731838" y="1460500"/>
                  <a:pt x="715962" y="1323975"/>
                  <a:pt x="714375" y="1235075"/>
                </a:cubicBezTo>
                <a:cubicBezTo>
                  <a:pt x="712788" y="1146175"/>
                  <a:pt x="768350" y="841375"/>
                  <a:pt x="742950" y="873125"/>
                </a:cubicBezTo>
                <a:cubicBezTo>
                  <a:pt x="717550" y="904875"/>
                  <a:pt x="582613" y="1390650"/>
                  <a:pt x="561975" y="1425575"/>
                </a:cubicBezTo>
                <a:cubicBezTo>
                  <a:pt x="541337" y="1460500"/>
                  <a:pt x="608013" y="1169987"/>
                  <a:pt x="619125" y="1082675"/>
                </a:cubicBezTo>
                <a:cubicBezTo>
                  <a:pt x="630237" y="995363"/>
                  <a:pt x="698500" y="855663"/>
                  <a:pt x="628650" y="901700"/>
                </a:cubicBezTo>
                <a:cubicBezTo>
                  <a:pt x="558800" y="947737"/>
                  <a:pt x="242887" y="1343025"/>
                  <a:pt x="200025" y="1358900"/>
                </a:cubicBezTo>
                <a:cubicBezTo>
                  <a:pt x="157163" y="1374775"/>
                  <a:pt x="346075" y="1085850"/>
                  <a:pt x="371475" y="996950"/>
                </a:cubicBezTo>
                <a:cubicBezTo>
                  <a:pt x="396875" y="908050"/>
                  <a:pt x="411162" y="760413"/>
                  <a:pt x="352425" y="825500"/>
                </a:cubicBezTo>
                <a:cubicBezTo>
                  <a:pt x="293688" y="890587"/>
                  <a:pt x="38100" y="1400175"/>
                  <a:pt x="19050" y="1387475"/>
                </a:cubicBezTo>
                <a:cubicBezTo>
                  <a:pt x="0" y="1374775"/>
                  <a:pt x="207963" y="900112"/>
                  <a:pt x="238125" y="749300"/>
                </a:cubicBezTo>
                <a:cubicBezTo>
                  <a:pt x="268287" y="598488"/>
                  <a:pt x="195263" y="530225"/>
                  <a:pt x="190500" y="4730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97571" y="4572000"/>
            <a:ext cx="1981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Markov, Gibbs Fields</a:t>
            </a:r>
          </a:p>
          <a:p>
            <a:pPr algn="ctr"/>
            <a:r>
              <a:rPr lang="en-US" sz="1400" dirty="0" smtClean="0"/>
              <a:t>(hi-D manifolds, </a:t>
            </a:r>
          </a:p>
          <a:p>
            <a:pPr algn="ctr"/>
            <a:r>
              <a:rPr lang="en-US" sz="1400" dirty="0" smtClean="0"/>
              <a:t>textures)</a:t>
            </a:r>
            <a:endParaRPr lang="en-US" sz="1400" dirty="0"/>
          </a:p>
        </p:txBody>
      </p:sp>
      <p:grpSp>
        <p:nvGrpSpPr>
          <p:cNvPr id="2" name="Group 35"/>
          <p:cNvGrpSpPr/>
          <p:nvPr/>
        </p:nvGrpSpPr>
        <p:grpSpPr>
          <a:xfrm>
            <a:off x="457200" y="1447800"/>
            <a:ext cx="1186543" cy="3810000"/>
            <a:chOff x="457200" y="1447800"/>
            <a:chExt cx="1186543" cy="3810000"/>
          </a:xfrm>
        </p:grpSpPr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990600" y="3810000"/>
              <a:ext cx="0" cy="106680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3400" y="1447800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Reasoning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3400" y="2209800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Cognition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7200" y="3352800"/>
              <a:ext cx="1186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Recognition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9600" y="4888468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Coding</a:t>
              </a:r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990600" y="2667000"/>
              <a:ext cx="0" cy="68580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990600" y="1828800"/>
              <a:ext cx="0" cy="38100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7086600" cy="6858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 1.  Stochastic set in statistical </a:t>
            </a:r>
            <a:r>
              <a:rPr lang="en-US" sz="3200" dirty="0">
                <a:solidFill>
                  <a:schemeClr val="accent2"/>
                </a:solidFill>
                <a:latin typeface="Arial Narrow" pitchFamily="34" charset="0"/>
              </a:rPr>
              <a:t>physics </a:t>
            </a:r>
          </a:p>
        </p:txBody>
      </p:sp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7209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cs typeface="Times New Roman" pitchFamily="18" charset="0"/>
              </a:rPr>
              <a:t>Statistical physics studies macroscopic properties of systems </a:t>
            </a:r>
            <a:endParaRPr lang="en-US" sz="2400" dirty="0" smtClean="0">
              <a:cs typeface="Times New Roman" pitchFamily="18" charset="0"/>
            </a:endParaRPr>
          </a:p>
          <a:p>
            <a:r>
              <a:rPr lang="en-US" sz="2400" dirty="0" smtClean="0">
                <a:cs typeface="Times New Roman" pitchFamily="18" charset="0"/>
              </a:rPr>
              <a:t>that </a:t>
            </a:r>
            <a:r>
              <a:rPr lang="en-US" sz="2400" dirty="0">
                <a:cs typeface="Times New Roman" pitchFamily="18" charset="0"/>
              </a:rPr>
              <a:t>consist </a:t>
            </a:r>
            <a:r>
              <a:rPr lang="en-US" sz="2400" dirty="0" smtClean="0">
                <a:cs typeface="Times New Roman" pitchFamily="18" charset="0"/>
              </a:rPr>
              <a:t>of </a:t>
            </a:r>
            <a:r>
              <a:rPr lang="en-US" sz="2400" dirty="0">
                <a:cs typeface="Times New Roman" pitchFamily="18" charset="0"/>
              </a:rPr>
              <a:t>massive elements with microscopic interactions.</a:t>
            </a:r>
          </a:p>
        </p:txBody>
      </p:sp>
      <p:sp>
        <p:nvSpPr>
          <p:cNvPr id="346116" name="Text Box 4"/>
          <p:cNvSpPr txBox="1">
            <a:spLocks noChangeArrowheads="1"/>
          </p:cNvSpPr>
          <p:nvPr/>
        </p:nvSpPr>
        <p:spPr bwMode="auto">
          <a:xfrm>
            <a:off x="609600" y="2041525"/>
            <a:ext cx="574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e.g.: a tank of insulated gas or 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</a:rPr>
              <a:t>ferro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-magnetic material</a:t>
            </a:r>
          </a:p>
        </p:txBody>
      </p:sp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1676400" y="2514600"/>
            <a:ext cx="973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N = 10</a:t>
            </a:r>
            <a:r>
              <a:rPr lang="en-US" baseline="30000">
                <a:solidFill>
                  <a:schemeClr val="tx2"/>
                </a:solidFill>
                <a:latin typeface="Times New Roman" pitchFamily="18" charset="0"/>
              </a:rPr>
              <a:t>23</a:t>
            </a:r>
            <a:endParaRPr lang="en-U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46118" name="Text Box 6"/>
          <p:cNvSpPr txBox="1">
            <a:spLocks noChangeArrowheads="1"/>
          </p:cNvSpPr>
          <p:nvPr/>
        </p:nvSpPr>
        <p:spPr bwMode="auto">
          <a:xfrm>
            <a:off x="762000" y="4648200"/>
            <a:ext cx="2654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Micro-canonical Ensemble</a:t>
            </a:r>
          </a:p>
        </p:txBody>
      </p:sp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4724400" y="3402012"/>
            <a:ext cx="1928813" cy="519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CC"/>
                </a:solidFill>
                <a:latin typeface="Times New Roman" pitchFamily="18" charset="0"/>
              </a:rPr>
              <a:t>S 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</a:rPr>
              <a:t>= (x</a:t>
            </a:r>
            <a:r>
              <a:rPr lang="en-US" sz="2800" baseline="30000">
                <a:solidFill>
                  <a:srgbClr val="3333CC"/>
                </a:solidFill>
                <a:latin typeface="Times New Roman" pitchFamily="18" charset="0"/>
              </a:rPr>
              <a:t>N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</a:rPr>
              <a:t>,  p</a:t>
            </a:r>
            <a:r>
              <a:rPr lang="en-US" sz="2800" baseline="30000">
                <a:solidFill>
                  <a:srgbClr val="3333CC"/>
                </a:solidFill>
                <a:latin typeface="Times New Roman" pitchFamily="18" charset="0"/>
              </a:rPr>
              <a:t>N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346120" name="Group 8"/>
          <p:cNvGrpSpPr>
            <a:grpSpLocks/>
          </p:cNvGrpSpPr>
          <p:nvPr/>
        </p:nvGrpSpPr>
        <p:grpSpPr bwMode="auto">
          <a:xfrm>
            <a:off x="762000" y="2895600"/>
            <a:ext cx="2603500" cy="1739900"/>
            <a:chOff x="2256" y="2592"/>
            <a:chExt cx="1640" cy="1096"/>
          </a:xfrm>
        </p:grpSpPr>
        <p:sp>
          <p:nvSpPr>
            <p:cNvPr id="346121" name="Rectangle 9"/>
            <p:cNvSpPr>
              <a:spLocks noChangeArrowheads="1"/>
            </p:cNvSpPr>
            <p:nvPr/>
          </p:nvSpPr>
          <p:spPr bwMode="auto">
            <a:xfrm>
              <a:off x="2256" y="2592"/>
              <a:ext cx="1640" cy="10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346122" name="Rectangle 10"/>
            <p:cNvSpPr>
              <a:spLocks noChangeArrowheads="1"/>
            </p:cNvSpPr>
            <p:nvPr/>
          </p:nvSpPr>
          <p:spPr bwMode="auto">
            <a:xfrm>
              <a:off x="2304" y="2640"/>
              <a:ext cx="1536" cy="1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6123" name="Oval 11"/>
          <p:cNvSpPr>
            <a:spLocks noChangeArrowheads="1"/>
          </p:cNvSpPr>
          <p:nvPr/>
        </p:nvSpPr>
        <p:spPr bwMode="auto">
          <a:xfrm>
            <a:off x="1463675" y="39243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4" name="Oval 12"/>
          <p:cNvSpPr>
            <a:spLocks noChangeArrowheads="1"/>
          </p:cNvSpPr>
          <p:nvPr/>
        </p:nvSpPr>
        <p:spPr bwMode="auto">
          <a:xfrm>
            <a:off x="2362200" y="3352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5" name="Oval 13"/>
          <p:cNvSpPr>
            <a:spLocks noChangeArrowheads="1"/>
          </p:cNvSpPr>
          <p:nvPr/>
        </p:nvSpPr>
        <p:spPr bwMode="auto">
          <a:xfrm>
            <a:off x="1069975" y="3022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6" name="Oval 14"/>
          <p:cNvSpPr>
            <a:spLocks noChangeArrowheads="1"/>
          </p:cNvSpPr>
          <p:nvPr/>
        </p:nvSpPr>
        <p:spPr bwMode="auto">
          <a:xfrm>
            <a:off x="1108075" y="36703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7" name="Oval 15"/>
          <p:cNvSpPr>
            <a:spLocks noChangeArrowheads="1"/>
          </p:cNvSpPr>
          <p:nvPr/>
        </p:nvSpPr>
        <p:spPr bwMode="auto">
          <a:xfrm>
            <a:off x="990600" y="3352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8" name="Oval 16"/>
          <p:cNvSpPr>
            <a:spLocks noChangeArrowheads="1"/>
          </p:cNvSpPr>
          <p:nvPr/>
        </p:nvSpPr>
        <p:spPr bwMode="auto">
          <a:xfrm>
            <a:off x="29718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9" name="Oval 17"/>
          <p:cNvSpPr>
            <a:spLocks noChangeArrowheads="1"/>
          </p:cNvSpPr>
          <p:nvPr/>
        </p:nvSpPr>
        <p:spPr bwMode="auto">
          <a:xfrm>
            <a:off x="1752600" y="3962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0" name="Oval 18"/>
          <p:cNvSpPr>
            <a:spLocks noChangeArrowheads="1"/>
          </p:cNvSpPr>
          <p:nvPr/>
        </p:nvSpPr>
        <p:spPr bwMode="auto">
          <a:xfrm>
            <a:off x="2819400" y="3962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1" name="Oval 19"/>
          <p:cNvSpPr>
            <a:spLocks noChangeArrowheads="1"/>
          </p:cNvSpPr>
          <p:nvPr/>
        </p:nvSpPr>
        <p:spPr bwMode="auto">
          <a:xfrm>
            <a:off x="1447800" y="4114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2" name="Oval 20"/>
          <p:cNvSpPr>
            <a:spLocks noChangeArrowheads="1"/>
          </p:cNvSpPr>
          <p:nvPr/>
        </p:nvSpPr>
        <p:spPr bwMode="auto">
          <a:xfrm>
            <a:off x="1752600" y="3352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3" name="Oval 21"/>
          <p:cNvSpPr>
            <a:spLocks noChangeArrowheads="1"/>
          </p:cNvSpPr>
          <p:nvPr/>
        </p:nvSpPr>
        <p:spPr bwMode="auto">
          <a:xfrm>
            <a:off x="1095375" y="3987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4" name="Oval 22"/>
          <p:cNvSpPr>
            <a:spLocks noChangeArrowheads="1"/>
          </p:cNvSpPr>
          <p:nvPr/>
        </p:nvSpPr>
        <p:spPr bwMode="auto">
          <a:xfrm>
            <a:off x="1463675" y="43307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5" name="Oval 23"/>
          <p:cNvSpPr>
            <a:spLocks noChangeArrowheads="1"/>
          </p:cNvSpPr>
          <p:nvPr/>
        </p:nvSpPr>
        <p:spPr bwMode="auto">
          <a:xfrm>
            <a:off x="1311275" y="33401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6" name="Oval 24"/>
          <p:cNvSpPr>
            <a:spLocks noChangeArrowheads="1"/>
          </p:cNvSpPr>
          <p:nvPr/>
        </p:nvSpPr>
        <p:spPr bwMode="auto">
          <a:xfrm>
            <a:off x="1768475" y="3124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7" name="Oval 25"/>
          <p:cNvSpPr>
            <a:spLocks noChangeArrowheads="1"/>
          </p:cNvSpPr>
          <p:nvPr/>
        </p:nvSpPr>
        <p:spPr bwMode="auto">
          <a:xfrm>
            <a:off x="2492375" y="3098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8" name="Oval 26"/>
          <p:cNvSpPr>
            <a:spLocks noChangeArrowheads="1"/>
          </p:cNvSpPr>
          <p:nvPr/>
        </p:nvSpPr>
        <p:spPr bwMode="auto">
          <a:xfrm>
            <a:off x="18288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9" name="Oval 27"/>
          <p:cNvSpPr>
            <a:spLocks noChangeArrowheads="1"/>
          </p:cNvSpPr>
          <p:nvPr/>
        </p:nvSpPr>
        <p:spPr bwMode="auto">
          <a:xfrm>
            <a:off x="26670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0" name="Oval 28"/>
          <p:cNvSpPr>
            <a:spLocks noChangeArrowheads="1"/>
          </p:cNvSpPr>
          <p:nvPr/>
        </p:nvSpPr>
        <p:spPr bwMode="auto">
          <a:xfrm>
            <a:off x="2362200" y="4343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1" name="Oval 29"/>
          <p:cNvSpPr>
            <a:spLocks noChangeArrowheads="1"/>
          </p:cNvSpPr>
          <p:nvPr/>
        </p:nvSpPr>
        <p:spPr bwMode="auto">
          <a:xfrm>
            <a:off x="3127375" y="42291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2" name="Oval 30"/>
          <p:cNvSpPr>
            <a:spLocks noChangeArrowheads="1"/>
          </p:cNvSpPr>
          <p:nvPr/>
        </p:nvSpPr>
        <p:spPr bwMode="auto">
          <a:xfrm>
            <a:off x="2949575" y="31115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3" name="Oval 31"/>
          <p:cNvSpPr>
            <a:spLocks noChangeArrowheads="1"/>
          </p:cNvSpPr>
          <p:nvPr/>
        </p:nvSpPr>
        <p:spPr bwMode="auto">
          <a:xfrm>
            <a:off x="2362200" y="3810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4" name="Oval 32"/>
          <p:cNvSpPr>
            <a:spLocks noChangeArrowheads="1"/>
          </p:cNvSpPr>
          <p:nvPr/>
        </p:nvSpPr>
        <p:spPr bwMode="auto">
          <a:xfrm>
            <a:off x="2743200" y="3505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5" name="Oval 33"/>
          <p:cNvSpPr>
            <a:spLocks noChangeArrowheads="1"/>
          </p:cNvSpPr>
          <p:nvPr/>
        </p:nvSpPr>
        <p:spPr bwMode="auto">
          <a:xfrm>
            <a:off x="2819400" y="4343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6" name="Oval 34"/>
          <p:cNvSpPr>
            <a:spLocks noChangeArrowheads="1"/>
          </p:cNvSpPr>
          <p:nvPr/>
        </p:nvSpPr>
        <p:spPr bwMode="auto">
          <a:xfrm>
            <a:off x="1524000" y="37211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7" name="Oval 35"/>
          <p:cNvSpPr>
            <a:spLocks noChangeArrowheads="1"/>
          </p:cNvSpPr>
          <p:nvPr/>
        </p:nvSpPr>
        <p:spPr bwMode="auto">
          <a:xfrm>
            <a:off x="1981200" y="4343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8" name="Oval 36"/>
          <p:cNvSpPr>
            <a:spLocks noChangeArrowheads="1"/>
          </p:cNvSpPr>
          <p:nvPr/>
        </p:nvSpPr>
        <p:spPr bwMode="auto">
          <a:xfrm>
            <a:off x="2133600" y="4038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9" name="Oval 37"/>
          <p:cNvSpPr>
            <a:spLocks noChangeArrowheads="1"/>
          </p:cNvSpPr>
          <p:nvPr/>
        </p:nvSpPr>
        <p:spPr bwMode="auto">
          <a:xfrm>
            <a:off x="19685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0" name="Oval 38"/>
          <p:cNvSpPr>
            <a:spLocks noChangeArrowheads="1"/>
          </p:cNvSpPr>
          <p:nvPr/>
        </p:nvSpPr>
        <p:spPr bwMode="auto">
          <a:xfrm>
            <a:off x="990600" y="4267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1" name="Oval 39"/>
          <p:cNvSpPr>
            <a:spLocks noChangeArrowheads="1"/>
          </p:cNvSpPr>
          <p:nvPr/>
        </p:nvSpPr>
        <p:spPr bwMode="auto">
          <a:xfrm>
            <a:off x="18288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2" name="Oval 40"/>
          <p:cNvSpPr>
            <a:spLocks noChangeArrowheads="1"/>
          </p:cNvSpPr>
          <p:nvPr/>
        </p:nvSpPr>
        <p:spPr bwMode="auto">
          <a:xfrm>
            <a:off x="21336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3" name="Oval 41"/>
          <p:cNvSpPr>
            <a:spLocks noChangeArrowheads="1"/>
          </p:cNvSpPr>
          <p:nvPr/>
        </p:nvSpPr>
        <p:spPr bwMode="auto">
          <a:xfrm>
            <a:off x="2209800" y="3200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4" name="Oval 42"/>
          <p:cNvSpPr>
            <a:spLocks noChangeArrowheads="1"/>
          </p:cNvSpPr>
          <p:nvPr/>
        </p:nvSpPr>
        <p:spPr bwMode="auto">
          <a:xfrm>
            <a:off x="2362200" y="3810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5" name="Oval 43"/>
          <p:cNvSpPr>
            <a:spLocks noChangeArrowheads="1"/>
          </p:cNvSpPr>
          <p:nvPr/>
        </p:nvSpPr>
        <p:spPr bwMode="auto">
          <a:xfrm>
            <a:off x="2438400" y="4038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6" name="Oval 44"/>
          <p:cNvSpPr>
            <a:spLocks noChangeArrowheads="1"/>
          </p:cNvSpPr>
          <p:nvPr/>
        </p:nvSpPr>
        <p:spPr bwMode="auto">
          <a:xfrm>
            <a:off x="2438400" y="4191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7" name="Oval 45"/>
          <p:cNvSpPr>
            <a:spLocks noChangeArrowheads="1"/>
          </p:cNvSpPr>
          <p:nvPr/>
        </p:nvSpPr>
        <p:spPr bwMode="auto">
          <a:xfrm>
            <a:off x="1219200" y="3886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8" name="Oval 46"/>
          <p:cNvSpPr>
            <a:spLocks noChangeArrowheads="1"/>
          </p:cNvSpPr>
          <p:nvPr/>
        </p:nvSpPr>
        <p:spPr bwMode="auto">
          <a:xfrm>
            <a:off x="1295400" y="3733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9" name="Oval 47"/>
          <p:cNvSpPr>
            <a:spLocks noChangeArrowheads="1"/>
          </p:cNvSpPr>
          <p:nvPr/>
        </p:nvSpPr>
        <p:spPr bwMode="auto">
          <a:xfrm>
            <a:off x="1676400" y="4191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0" name="Oval 48"/>
          <p:cNvSpPr>
            <a:spLocks noChangeArrowheads="1"/>
          </p:cNvSpPr>
          <p:nvPr/>
        </p:nvSpPr>
        <p:spPr bwMode="auto">
          <a:xfrm>
            <a:off x="1920875" y="3276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1" name="Oval 49"/>
          <p:cNvSpPr>
            <a:spLocks noChangeArrowheads="1"/>
          </p:cNvSpPr>
          <p:nvPr/>
        </p:nvSpPr>
        <p:spPr bwMode="auto">
          <a:xfrm>
            <a:off x="2073275" y="3429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2" name="Oval 50"/>
          <p:cNvSpPr>
            <a:spLocks noChangeArrowheads="1"/>
          </p:cNvSpPr>
          <p:nvPr/>
        </p:nvSpPr>
        <p:spPr bwMode="auto">
          <a:xfrm>
            <a:off x="22860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3" name="Oval 51"/>
          <p:cNvSpPr>
            <a:spLocks noChangeArrowheads="1"/>
          </p:cNvSpPr>
          <p:nvPr/>
        </p:nvSpPr>
        <p:spPr bwMode="auto">
          <a:xfrm>
            <a:off x="25146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4" name="Oval 52"/>
          <p:cNvSpPr>
            <a:spLocks noChangeArrowheads="1"/>
          </p:cNvSpPr>
          <p:nvPr/>
        </p:nvSpPr>
        <p:spPr bwMode="auto">
          <a:xfrm>
            <a:off x="2530475" y="3886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5" name="Oval 53"/>
          <p:cNvSpPr>
            <a:spLocks noChangeArrowheads="1"/>
          </p:cNvSpPr>
          <p:nvPr/>
        </p:nvSpPr>
        <p:spPr bwMode="auto">
          <a:xfrm>
            <a:off x="2590800" y="4267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6" name="Oval 54"/>
          <p:cNvSpPr>
            <a:spLocks noChangeArrowheads="1"/>
          </p:cNvSpPr>
          <p:nvPr/>
        </p:nvSpPr>
        <p:spPr bwMode="auto">
          <a:xfrm>
            <a:off x="1676400" y="37973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7" name="Oval 55"/>
          <p:cNvSpPr>
            <a:spLocks noChangeArrowheads="1"/>
          </p:cNvSpPr>
          <p:nvPr/>
        </p:nvSpPr>
        <p:spPr bwMode="auto">
          <a:xfrm>
            <a:off x="1905000" y="3886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8" name="Oval 56"/>
          <p:cNvSpPr>
            <a:spLocks noChangeArrowheads="1"/>
          </p:cNvSpPr>
          <p:nvPr/>
        </p:nvSpPr>
        <p:spPr bwMode="auto">
          <a:xfrm>
            <a:off x="1981200" y="4038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9" name="Oval 57"/>
          <p:cNvSpPr>
            <a:spLocks noChangeArrowheads="1"/>
          </p:cNvSpPr>
          <p:nvPr/>
        </p:nvSpPr>
        <p:spPr bwMode="auto">
          <a:xfrm>
            <a:off x="2133600" y="4191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0" name="Oval 58"/>
          <p:cNvSpPr>
            <a:spLocks noChangeArrowheads="1"/>
          </p:cNvSpPr>
          <p:nvPr/>
        </p:nvSpPr>
        <p:spPr bwMode="auto">
          <a:xfrm>
            <a:off x="2209800" y="44069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1" name="Oval 59"/>
          <p:cNvSpPr>
            <a:spLocks noChangeArrowheads="1"/>
          </p:cNvSpPr>
          <p:nvPr/>
        </p:nvSpPr>
        <p:spPr bwMode="auto">
          <a:xfrm>
            <a:off x="3101975" y="32639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2" name="Oval 60"/>
          <p:cNvSpPr>
            <a:spLocks noChangeArrowheads="1"/>
          </p:cNvSpPr>
          <p:nvPr/>
        </p:nvSpPr>
        <p:spPr bwMode="auto">
          <a:xfrm>
            <a:off x="2895600" y="3429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3" name="Oval 61"/>
          <p:cNvSpPr>
            <a:spLocks noChangeArrowheads="1"/>
          </p:cNvSpPr>
          <p:nvPr/>
        </p:nvSpPr>
        <p:spPr bwMode="auto">
          <a:xfrm>
            <a:off x="2806700" y="3124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4" name="Oval 62"/>
          <p:cNvSpPr>
            <a:spLocks noChangeArrowheads="1"/>
          </p:cNvSpPr>
          <p:nvPr/>
        </p:nvSpPr>
        <p:spPr bwMode="auto">
          <a:xfrm>
            <a:off x="2667000" y="32766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5" name="Oval 63"/>
          <p:cNvSpPr>
            <a:spLocks noChangeArrowheads="1"/>
          </p:cNvSpPr>
          <p:nvPr/>
        </p:nvSpPr>
        <p:spPr bwMode="auto">
          <a:xfrm>
            <a:off x="2514600" y="3352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6" name="Oval 64"/>
          <p:cNvSpPr>
            <a:spLocks noChangeArrowheads="1"/>
          </p:cNvSpPr>
          <p:nvPr/>
        </p:nvSpPr>
        <p:spPr bwMode="auto">
          <a:xfrm>
            <a:off x="2949575" y="3556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7" name="Oval 65"/>
          <p:cNvSpPr>
            <a:spLocks noChangeArrowheads="1"/>
          </p:cNvSpPr>
          <p:nvPr/>
        </p:nvSpPr>
        <p:spPr bwMode="auto">
          <a:xfrm>
            <a:off x="1222375" y="31750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8" name="Oval 66"/>
          <p:cNvSpPr>
            <a:spLocks noChangeArrowheads="1"/>
          </p:cNvSpPr>
          <p:nvPr/>
        </p:nvSpPr>
        <p:spPr bwMode="auto">
          <a:xfrm>
            <a:off x="1524000" y="3124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9" name="Oval 67"/>
          <p:cNvSpPr>
            <a:spLocks noChangeArrowheads="1"/>
          </p:cNvSpPr>
          <p:nvPr/>
        </p:nvSpPr>
        <p:spPr bwMode="auto">
          <a:xfrm>
            <a:off x="1527175" y="34798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0" name="Oval 68"/>
          <p:cNvSpPr>
            <a:spLocks noChangeArrowheads="1"/>
          </p:cNvSpPr>
          <p:nvPr/>
        </p:nvSpPr>
        <p:spPr bwMode="auto">
          <a:xfrm>
            <a:off x="1679575" y="3632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1" name="Oval 69"/>
          <p:cNvSpPr>
            <a:spLocks noChangeArrowheads="1"/>
          </p:cNvSpPr>
          <p:nvPr/>
        </p:nvSpPr>
        <p:spPr bwMode="auto">
          <a:xfrm>
            <a:off x="1295400" y="35814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2" name="Oval 70"/>
          <p:cNvSpPr>
            <a:spLocks noChangeArrowheads="1"/>
          </p:cNvSpPr>
          <p:nvPr/>
        </p:nvSpPr>
        <p:spPr bwMode="auto">
          <a:xfrm>
            <a:off x="2057400" y="31242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3" name="Text Box 71"/>
          <p:cNvSpPr txBox="1">
            <a:spLocks noChangeArrowheads="1"/>
          </p:cNvSpPr>
          <p:nvPr/>
        </p:nvSpPr>
        <p:spPr bwMode="auto">
          <a:xfrm>
            <a:off x="457200" y="5334000"/>
            <a:ext cx="8434388" cy="4667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3333CC"/>
                </a:solidFill>
                <a:latin typeface="Times New Roman" pitchFamily="18" charset="0"/>
              </a:rPr>
              <a:t>Micro-canonical Ensemble = </a:t>
            </a:r>
            <a:r>
              <a:rPr lang="en-US" sz="2400" dirty="0">
                <a:solidFill>
                  <a:srgbClr val="3333CC"/>
                </a:solidFill>
                <a:latin typeface="Symbol" pitchFamily="18" charset="2"/>
              </a:rPr>
              <a:t>W(</a:t>
            </a:r>
            <a:r>
              <a:rPr lang="en-US" sz="2400" dirty="0">
                <a:solidFill>
                  <a:srgbClr val="3333CC"/>
                </a:solidFill>
                <a:latin typeface="Times New Roman" pitchFamily="18" charset="0"/>
              </a:rPr>
              <a:t>N, E, V) = { s :   h(S) = (N, E, V) }</a:t>
            </a:r>
          </a:p>
        </p:txBody>
      </p:sp>
      <p:sp>
        <p:nvSpPr>
          <p:cNvPr id="346184" name="Rectangle 72"/>
          <p:cNvSpPr>
            <a:spLocks noChangeArrowheads="1"/>
          </p:cNvSpPr>
          <p:nvPr/>
        </p:nvSpPr>
        <p:spPr bwMode="auto">
          <a:xfrm>
            <a:off x="3581400" y="2640012"/>
            <a:ext cx="533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A state of the system is specified by the position of the   N elements X</a:t>
            </a:r>
            <a:r>
              <a:rPr lang="en-US" sz="2000" baseline="30000" dirty="0"/>
              <a:t>N</a:t>
            </a:r>
            <a:r>
              <a:rPr lang="en-US" sz="2000" dirty="0"/>
              <a:t> and their </a:t>
            </a:r>
            <a:r>
              <a:rPr lang="en-US" sz="2000" dirty="0" err="1"/>
              <a:t>momenta</a:t>
            </a:r>
            <a:r>
              <a:rPr lang="en-US" sz="2000" dirty="0"/>
              <a:t> </a:t>
            </a:r>
            <a:r>
              <a:rPr lang="en-US" sz="2000" dirty="0" err="1"/>
              <a:t>p</a:t>
            </a:r>
            <a:r>
              <a:rPr lang="en-US" sz="2000" baseline="30000" dirty="0" err="1"/>
              <a:t>N</a:t>
            </a:r>
            <a:endParaRPr lang="en-US" sz="2000" baseline="30000" dirty="0"/>
          </a:p>
        </p:txBody>
      </p:sp>
      <p:sp>
        <p:nvSpPr>
          <p:cNvPr id="346185" name="Text Box 73"/>
          <p:cNvSpPr txBox="1">
            <a:spLocks noChangeArrowheads="1"/>
          </p:cNvSpPr>
          <p:nvPr/>
        </p:nvSpPr>
        <p:spPr bwMode="auto">
          <a:xfrm>
            <a:off x="3641725" y="4022725"/>
            <a:ext cx="4465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But we only care about some global properties</a:t>
            </a:r>
          </a:p>
          <a:p>
            <a:r>
              <a:rPr lang="en-US" sz="2000"/>
              <a:t>    Energy </a:t>
            </a:r>
            <a:r>
              <a:rPr lang="en-US" sz="2000">
                <a:solidFill>
                  <a:srgbClr val="3333CC"/>
                </a:solidFill>
              </a:rPr>
              <a:t>E</a:t>
            </a:r>
            <a:r>
              <a:rPr lang="en-US" sz="2000"/>
              <a:t>, Volume </a:t>
            </a:r>
            <a:r>
              <a:rPr lang="en-US" sz="2000">
                <a:solidFill>
                  <a:srgbClr val="3333CC"/>
                </a:solidFill>
              </a:rPr>
              <a:t>V</a:t>
            </a:r>
            <a:r>
              <a:rPr lang="en-US" sz="2000"/>
              <a:t>,  Pressure, 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83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77200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 It took 30-years to transfer this theory to vision</a:t>
            </a:r>
            <a:endParaRPr lang="en-US" sz="3200" dirty="0">
              <a:solidFill>
                <a:schemeClr val="accent2"/>
              </a:solidFill>
              <a:latin typeface="Arial Narrow" pitchFamily="34" charset="0"/>
              <a:ea typeface="华文仿宋" pitchFamily="2" charset="-122"/>
            </a:endParaRPr>
          </a:p>
        </p:txBody>
      </p:sp>
      <p:pic>
        <p:nvPicPr>
          <p:cNvPr id="320515" name="Picture 3" descr="fur_ob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2438400"/>
            <a:ext cx="1658938" cy="1504950"/>
          </a:xfrm>
          <a:prstGeom prst="rect">
            <a:avLst/>
          </a:prstGeom>
          <a:noFill/>
        </p:spPr>
      </p:pic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1685925" y="390525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</a:rPr>
              <a:t>I</a:t>
            </a:r>
            <a:r>
              <a:rPr lang="en-US" sz="1600" baseline="30000">
                <a:latin typeface="Times New Roman" pitchFamily="18" charset="0"/>
              </a:rPr>
              <a:t>obs</a:t>
            </a:r>
            <a:endParaRPr lang="en-US" sz="1600" baseline="-25000">
              <a:latin typeface="Times New Roman" pitchFamily="18" charset="0"/>
            </a:endParaRPr>
          </a:p>
        </p:txBody>
      </p:sp>
      <p:pic>
        <p:nvPicPr>
          <p:cNvPr id="320517" name="Picture 5" descr="fur_0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438400"/>
            <a:ext cx="1660525" cy="1504950"/>
          </a:xfrm>
          <a:prstGeom prst="rect">
            <a:avLst/>
          </a:prstGeom>
          <a:noFill/>
        </p:spPr>
      </p:pic>
      <p:sp>
        <p:nvSpPr>
          <p:cNvPr id="320518" name="Rectangle 6"/>
          <p:cNvSpPr>
            <a:spLocks noChangeArrowheads="1"/>
          </p:cNvSpPr>
          <p:nvPr/>
        </p:nvSpPr>
        <p:spPr bwMode="auto">
          <a:xfrm>
            <a:off x="3171825" y="3952875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k=0</a:t>
            </a:r>
          </a:p>
        </p:txBody>
      </p:sp>
      <p:pic>
        <p:nvPicPr>
          <p:cNvPr id="320519" name="Picture 7" descr="fur_2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438400"/>
            <a:ext cx="1676400" cy="1524000"/>
          </a:xfrm>
          <a:prstGeom prst="rect">
            <a:avLst/>
          </a:prstGeom>
          <a:noFill/>
        </p:spPr>
      </p:pic>
      <p:pic>
        <p:nvPicPr>
          <p:cNvPr id="320520" name="Picture 8" descr="fur_4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5125" y="4267200"/>
            <a:ext cx="1636713" cy="1482725"/>
          </a:xfrm>
          <a:prstGeom prst="rect">
            <a:avLst/>
          </a:prstGeom>
          <a:noFill/>
        </p:spPr>
      </p:pic>
      <p:pic>
        <p:nvPicPr>
          <p:cNvPr id="320521" name="Picture 9" descr="fur_3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25" y="4267200"/>
            <a:ext cx="1638300" cy="1484313"/>
          </a:xfrm>
          <a:prstGeom prst="rect">
            <a:avLst/>
          </a:prstGeom>
          <a:noFill/>
        </p:spPr>
      </p:pic>
      <p:pic>
        <p:nvPicPr>
          <p:cNvPr id="320522" name="Picture 10" descr="fur_7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0125" y="4267200"/>
            <a:ext cx="1597025" cy="1447800"/>
          </a:xfrm>
          <a:prstGeom prst="rect">
            <a:avLst/>
          </a:prstGeom>
          <a:noFill/>
        </p:spPr>
      </p:pic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5038725" y="3943350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k=1</a:t>
            </a:r>
          </a:p>
        </p:txBody>
      </p:sp>
      <p:sp>
        <p:nvSpPr>
          <p:cNvPr id="320525" name="Rectangle 13"/>
          <p:cNvSpPr>
            <a:spLocks noChangeArrowheads="1"/>
          </p:cNvSpPr>
          <p:nvPr/>
        </p:nvSpPr>
        <p:spPr bwMode="auto">
          <a:xfrm>
            <a:off x="1162050" y="5772150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k=3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4981575" y="5724525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k=7</a:t>
            </a: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3028950" y="5734050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I</a:t>
            </a:r>
            <a:r>
              <a:rPr lang="en-US" sz="1400" baseline="30000">
                <a:latin typeface="Times New Roman" pitchFamily="18" charset="0"/>
              </a:rPr>
              <a:t>syn</a:t>
            </a:r>
            <a:r>
              <a:rPr lang="en-US" sz="1400">
                <a:latin typeface="Times New Roman" pitchFamily="18" charset="0"/>
              </a:rPr>
              <a:t>  ~ </a:t>
            </a:r>
            <a:r>
              <a:rPr lang="en-US" sz="1400">
                <a:latin typeface="Symbol" pitchFamily="18" charset="2"/>
              </a:rPr>
              <a:t>W(</a:t>
            </a:r>
            <a:r>
              <a:rPr lang="en-US" sz="1400">
                <a:latin typeface="Times New Roman" pitchFamily="18" charset="0"/>
              </a:rPr>
              <a:t>h</a:t>
            </a:r>
            <a:r>
              <a:rPr lang="en-US" sz="1400">
                <a:latin typeface="Symbol" pitchFamily="18" charset="2"/>
              </a:rPr>
              <a:t>)</a:t>
            </a:r>
            <a:r>
              <a:rPr lang="en-US" sz="1400">
                <a:latin typeface="Times New Roman" pitchFamily="18" charset="0"/>
              </a:rPr>
              <a:t> k=4</a:t>
            </a:r>
          </a:p>
        </p:txBody>
      </p:sp>
      <p:graphicFrame>
        <p:nvGraphicFramePr>
          <p:cNvPr id="320528" name="Object 16"/>
          <p:cNvGraphicFramePr>
            <a:graphicFrameLocks noChangeAspect="1"/>
          </p:cNvGraphicFramePr>
          <p:nvPr/>
        </p:nvGraphicFramePr>
        <p:xfrm>
          <a:off x="1049338" y="1447800"/>
          <a:ext cx="7123112" cy="481013"/>
        </p:xfrm>
        <a:graphic>
          <a:graphicData uri="http://schemas.openxmlformats.org/presentationml/2006/ole">
            <p:oleObj spid="_x0000_s320528" name="Equation" r:id="rId9" imgW="3746160" imgH="253800" progId="Equation.3">
              <p:embed/>
            </p:oleObj>
          </a:graphicData>
        </a:graphic>
      </p:graphicFrame>
      <p:sp>
        <p:nvSpPr>
          <p:cNvPr id="320529" name="Text Box 17"/>
          <p:cNvSpPr txBox="1">
            <a:spLocks noChangeArrowheads="1"/>
          </p:cNvSpPr>
          <p:nvPr/>
        </p:nvSpPr>
        <p:spPr bwMode="auto">
          <a:xfrm>
            <a:off x="3657600" y="1958975"/>
            <a:ext cx="41809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/>
              <a:t>h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are </a:t>
            </a:r>
            <a:r>
              <a:rPr lang="en-US" sz="2000" dirty="0">
                <a:solidFill>
                  <a:srgbClr val="CC0000"/>
                </a:solidFill>
              </a:rPr>
              <a:t>histograms</a:t>
            </a:r>
            <a:r>
              <a:rPr lang="en-US" sz="2000" dirty="0"/>
              <a:t> of </a:t>
            </a:r>
            <a:r>
              <a:rPr lang="en-US" sz="2000" dirty="0">
                <a:solidFill>
                  <a:srgbClr val="CC0000"/>
                </a:solidFill>
              </a:rPr>
              <a:t>Gabor </a:t>
            </a:r>
            <a:r>
              <a:rPr lang="en-US" sz="2000" dirty="0" smtClean="0">
                <a:solidFill>
                  <a:srgbClr val="CC0000"/>
                </a:solidFill>
              </a:rPr>
              <a:t>filter responses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752600" y="6324600"/>
            <a:ext cx="695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(Zhu, Wu, and Mumford,  “Minimax entropy principle and its applications to texture modeling,” 97,99,00)</a:t>
            </a:r>
            <a:endParaRPr lang="en-US" sz="1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6705600" y="2895600"/>
            <a:ext cx="2071401" cy="2375006"/>
            <a:chOff x="6705600" y="2895600"/>
            <a:chExt cx="2071401" cy="2375006"/>
          </a:xfrm>
        </p:grpSpPr>
        <p:sp>
          <p:nvSpPr>
            <p:cNvPr id="18" name="TextBox 17"/>
            <p:cNvSpPr txBox="1"/>
            <p:nvPr/>
          </p:nvSpPr>
          <p:spPr>
            <a:xfrm>
              <a:off x="6705600" y="2895600"/>
              <a:ext cx="20714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 call this the </a:t>
              </a:r>
            </a:p>
            <a:p>
              <a:r>
                <a:rPr lang="en-US" sz="2400" dirty="0" err="1" smtClean="0"/>
                <a:t>Julesz</a:t>
              </a:r>
              <a:r>
                <a:rPr lang="en-US" sz="2400" dirty="0" smtClean="0"/>
                <a:t> ensemble</a:t>
              </a:r>
              <a:endParaRPr lang="en-US" sz="2400" dirty="0"/>
            </a:p>
          </p:txBody>
        </p:sp>
        <p:pic>
          <p:nvPicPr>
            <p:cNvPr id="19" name="Picture 6" descr="Julesz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86600" y="3733800"/>
              <a:ext cx="1371600" cy="153680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4" grpId="0"/>
      <p:bldP spid="320525" grpId="0"/>
      <p:bldP spid="320526" grpId="0"/>
      <p:bldP spid="3205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7772400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More texture examples of the </a:t>
            </a:r>
            <a:r>
              <a:rPr lang="en-US" sz="3200" dirty="0" err="1" smtClean="0">
                <a:solidFill>
                  <a:schemeClr val="accent2"/>
                </a:solidFill>
                <a:latin typeface="Arial Narrow" pitchFamily="34" charset="0"/>
              </a:rPr>
              <a:t>Julesz</a:t>
            </a:r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 ensemble</a:t>
            </a:r>
            <a:endParaRPr lang="en-US" sz="32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pic>
        <p:nvPicPr>
          <p:cNvPr id="330755" name="Picture 3" descr="349058_ob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2971800" cy="2014970"/>
          </a:xfrm>
          <a:prstGeom prst="rect">
            <a:avLst/>
          </a:prstGeom>
          <a:noFill/>
        </p:spPr>
      </p:pic>
      <p:pic>
        <p:nvPicPr>
          <p:cNvPr id="330756" name="Picture 4" descr="349058_syn_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67200"/>
            <a:ext cx="2362200" cy="2362200"/>
          </a:xfrm>
          <a:prstGeom prst="rect">
            <a:avLst/>
          </a:prstGeom>
          <a:noFill/>
        </p:spPr>
      </p:pic>
      <p:sp>
        <p:nvSpPr>
          <p:cNvPr id="330757" name="Text Box 5"/>
          <p:cNvSpPr txBox="1">
            <a:spLocks noChangeArrowheads="1"/>
          </p:cNvSpPr>
          <p:nvPr/>
        </p:nvSpPr>
        <p:spPr bwMode="auto">
          <a:xfrm>
            <a:off x="324639" y="3867090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Times New Roman" pitchFamily="18" charset="0"/>
              </a:rPr>
              <a:t>MCMC sample from the micro-canonical ensemble</a:t>
            </a:r>
            <a:endParaRPr lang="en-US" sz="2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7" name="Picture 3" descr="Leaves2_ob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524000"/>
            <a:ext cx="2286000" cy="2223335"/>
          </a:xfrm>
          <a:prstGeom prst="rect">
            <a:avLst/>
          </a:prstGeom>
          <a:noFill/>
        </p:spPr>
      </p:pic>
      <p:pic>
        <p:nvPicPr>
          <p:cNvPr id="8" name="Picture 4" descr="Leaves2_syn_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191000"/>
            <a:ext cx="2362200" cy="2362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78276" y="1143000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</a:rPr>
              <a:t>Observed</a:t>
            </a:r>
            <a:endParaRPr lang="en-US" dirty="0"/>
          </a:p>
        </p:txBody>
      </p:sp>
      <p:pic>
        <p:nvPicPr>
          <p:cNvPr id="10" name="Picture 3" descr="mud_ob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524000"/>
            <a:ext cx="2438400" cy="2206414"/>
          </a:xfrm>
          <a:prstGeom prst="rect">
            <a:avLst/>
          </a:prstGeom>
          <a:noFill/>
        </p:spPr>
      </p:pic>
      <p:pic>
        <p:nvPicPr>
          <p:cNvPr id="11" name="Picture 4" descr="mud_syn_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191000"/>
            <a:ext cx="2468563" cy="2468563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76200" y="3886200"/>
            <a:ext cx="9144000" cy="1588"/>
          </a:xfrm>
          <a:prstGeom prst="line">
            <a:avLst/>
          </a:prstGeom>
          <a:ln w="28575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610600" cy="6477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Arial Narrow" pitchFamily="34" charset="0"/>
              </a:rPr>
              <a:t>Equivalence of </a:t>
            </a:r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deterministic set and probabilistic models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320675" y="2616200"/>
            <a:ext cx="84002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</a:rPr>
              <a:t>Theorem </a:t>
            </a:r>
            <a:r>
              <a:rPr lang="en-US" sz="2000" dirty="0" smtClean="0">
                <a:latin typeface="Times New Roman" pitchFamily="18" charset="0"/>
              </a:rPr>
              <a:t>1 </a:t>
            </a:r>
            <a:endParaRPr lang="en-US" sz="2000" dirty="0">
              <a:latin typeface="Times New Roman" pitchFamily="18" charset="0"/>
            </a:endParaRPr>
          </a:p>
          <a:p>
            <a:pPr marL="457200" indent="-457200"/>
            <a:r>
              <a:rPr lang="en-US" sz="2000" dirty="0">
                <a:latin typeface="Times New Roman" pitchFamily="18" charset="0"/>
              </a:rPr>
              <a:t>  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</a:rPr>
              <a:t>    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For </a:t>
            </a: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</a:rPr>
              <a:t>an infinite (large) 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image from the </a:t>
            </a: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</a:rPr>
              <a:t>texture 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ensemble                         any </a:t>
            </a:r>
          </a:p>
          <a:p>
            <a:pPr marL="457200" indent="-457200"/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      local patch  of  the image      given its neighborhood follows a  conditional </a:t>
            </a:r>
          </a:p>
          <a:p>
            <a:pPr marL="457200" indent="-457200"/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      distribution  specified by a </a:t>
            </a: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</a:rPr>
              <a:t>FRAME/MRF 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model</a:t>
            </a:r>
            <a:r>
              <a:rPr lang="en-US" sz="2000" dirty="0">
                <a:solidFill>
                  <a:schemeClr val="accent2"/>
                </a:solidFill>
                <a:latin typeface="Times New Roman" pitchFamily="18" charset="0"/>
              </a:rPr>
              <a:t>                  </a:t>
            </a:r>
          </a:p>
        </p:txBody>
      </p:sp>
      <p:graphicFrame>
        <p:nvGraphicFramePr>
          <p:cNvPr id="350216" name="Object 8"/>
          <p:cNvGraphicFramePr>
            <a:graphicFrameLocks noChangeAspect="1"/>
          </p:cNvGraphicFramePr>
          <p:nvPr/>
        </p:nvGraphicFramePr>
        <p:xfrm>
          <a:off x="6486525" y="2905125"/>
          <a:ext cx="1435100" cy="485775"/>
        </p:xfrm>
        <a:graphic>
          <a:graphicData uri="http://schemas.openxmlformats.org/presentationml/2006/ole">
            <p:oleObj spid="_x0000_s592898" name="Equation" r:id="rId3" imgW="749160" imgH="253800" progId="Equation.3">
              <p:embed/>
            </p:oleObj>
          </a:graphicData>
        </a:graphic>
      </p:graphicFrame>
      <p:graphicFrame>
        <p:nvGraphicFramePr>
          <p:cNvPr id="350217" name="Object 9"/>
          <p:cNvGraphicFramePr>
            <a:graphicFrameLocks noChangeAspect="1"/>
          </p:cNvGraphicFramePr>
          <p:nvPr/>
        </p:nvGraphicFramePr>
        <p:xfrm>
          <a:off x="3378200" y="3200400"/>
          <a:ext cx="355600" cy="406400"/>
        </p:xfrm>
        <a:graphic>
          <a:graphicData uri="http://schemas.openxmlformats.org/presentationml/2006/ole">
            <p:oleObj spid="_x0000_s592899" name="Equation" r:id="rId4" imgW="177480" imgH="203040" progId="Equation.3">
              <p:embed/>
            </p:oleObj>
          </a:graphicData>
        </a:graphic>
      </p:graphicFrame>
      <p:graphicFrame>
        <p:nvGraphicFramePr>
          <p:cNvPr id="350218" name="Object 10"/>
          <p:cNvGraphicFramePr>
            <a:graphicFrameLocks noChangeAspect="1"/>
          </p:cNvGraphicFramePr>
          <p:nvPr/>
        </p:nvGraphicFramePr>
        <p:xfrm>
          <a:off x="5894388" y="3517900"/>
          <a:ext cx="1497012" cy="411163"/>
        </p:xfrm>
        <a:graphic>
          <a:graphicData uri="http://schemas.openxmlformats.org/presentationml/2006/ole">
            <p:oleObj spid="_x0000_s592900" name="Equation" r:id="rId5" imgW="787320" imgH="215640" progId="Equation.3">
              <p:embed/>
            </p:oleObj>
          </a:graphicData>
        </a:graphic>
      </p:graphicFrame>
      <p:sp>
        <p:nvSpPr>
          <p:cNvPr id="350224" name="Rectangle 16"/>
          <p:cNvSpPr>
            <a:spLocks noChangeArrowheads="1"/>
          </p:cNvSpPr>
          <p:nvPr/>
        </p:nvSpPr>
        <p:spPr bwMode="auto">
          <a:xfrm>
            <a:off x="2743200" y="1295400"/>
            <a:ext cx="2895600" cy="1182688"/>
          </a:xfrm>
          <a:prstGeom prst="rect">
            <a:avLst/>
          </a:prstGeom>
          <a:solidFill>
            <a:srgbClr val="009999"/>
          </a:solidFill>
          <a:ln w="9525">
            <a:solidFill>
              <a:srgbClr val="FF0066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0225" name="Rectangle 17"/>
          <p:cNvSpPr>
            <a:spLocks noChangeArrowheads="1"/>
          </p:cNvSpPr>
          <p:nvPr/>
        </p:nvSpPr>
        <p:spPr bwMode="auto">
          <a:xfrm>
            <a:off x="3683000" y="1600200"/>
            <a:ext cx="904875" cy="511175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0226" name="Rectangle 18"/>
          <p:cNvSpPr>
            <a:spLocks noChangeArrowheads="1"/>
          </p:cNvSpPr>
          <p:nvPr/>
        </p:nvSpPr>
        <p:spPr bwMode="auto">
          <a:xfrm>
            <a:off x="3762375" y="1681163"/>
            <a:ext cx="733425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0227" name="Rectangle 19"/>
          <p:cNvSpPr>
            <a:spLocks noChangeArrowheads="1"/>
          </p:cNvSpPr>
          <p:nvPr/>
        </p:nvSpPr>
        <p:spPr bwMode="auto">
          <a:xfrm>
            <a:off x="3929063" y="1601788"/>
            <a:ext cx="28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350228" name="Text Box 20"/>
          <p:cNvSpPr txBox="1">
            <a:spLocks noChangeArrowheads="1"/>
          </p:cNvSpPr>
          <p:nvPr/>
        </p:nvSpPr>
        <p:spPr bwMode="auto">
          <a:xfrm>
            <a:off x="5013325" y="1933575"/>
            <a:ext cx="522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hlink"/>
                </a:solidFill>
                <a:latin typeface="Times New Roman" pitchFamily="18" charset="0"/>
              </a:rPr>
              <a:t>Z</a:t>
            </a:r>
            <a:r>
              <a:rPr lang="en-US" sz="2800" baseline="30000">
                <a:solidFill>
                  <a:schemeClr val="hlink"/>
                </a:solidFill>
                <a:latin typeface="Times New Roman" pitchFamily="18" charset="0"/>
              </a:rPr>
              <a:t>2</a:t>
            </a:r>
            <a:endParaRPr lang="en-US" sz="2800">
              <a:solidFill>
                <a:schemeClr val="hlink"/>
              </a:solidFill>
              <a:latin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57200" y="4013200"/>
            <a:ext cx="7940675" cy="2006600"/>
            <a:chOff x="457200" y="4013200"/>
            <a:chExt cx="7940675" cy="200660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457200" y="4013200"/>
              <a:ext cx="7940675" cy="1066800"/>
              <a:chOff x="296" y="2528"/>
              <a:chExt cx="5002" cy="672"/>
            </a:xfrm>
          </p:grpSpPr>
          <p:sp>
            <p:nvSpPr>
              <p:cNvPr id="350212" name="Text Box 4"/>
              <p:cNvSpPr txBox="1">
                <a:spLocks noChangeArrowheads="1"/>
              </p:cNvSpPr>
              <p:nvPr/>
            </p:nvSpPr>
            <p:spPr bwMode="auto">
              <a:xfrm>
                <a:off x="296" y="2528"/>
                <a:ext cx="5002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457200" indent="-457200"/>
                <a:r>
                  <a:rPr lang="en-US" sz="2000" dirty="0">
                    <a:latin typeface="Times New Roman" pitchFamily="18" charset="0"/>
                  </a:rPr>
                  <a:t>Theorem </a:t>
                </a:r>
                <a:r>
                  <a:rPr lang="en-US" sz="2000" dirty="0" smtClean="0">
                    <a:latin typeface="Times New Roman" pitchFamily="18" charset="0"/>
                  </a:rPr>
                  <a:t>2</a:t>
                </a:r>
                <a:endParaRPr lang="en-US" sz="2000" dirty="0">
                  <a:latin typeface="Times New Roman" pitchFamily="18" charset="0"/>
                </a:endParaRPr>
              </a:p>
              <a:p>
                <a:pPr marL="457200" indent="-457200"/>
                <a:r>
                  <a:rPr lang="en-US" sz="2000" dirty="0">
                    <a:solidFill>
                      <a:schemeClr val="accent2"/>
                    </a:solidFill>
                    <a:latin typeface="Times New Roman" pitchFamily="18" charset="0"/>
                  </a:rPr>
                  <a:t>      </a:t>
                </a:r>
                <a:r>
                  <a:rPr lang="en-US" sz="2000" dirty="0">
                    <a:latin typeface="Times New Roman" pitchFamily="18" charset="0"/>
                  </a:rPr>
                  <a:t>As the image lattice goes to infinity,               is the limit of the</a:t>
                </a:r>
              </a:p>
              <a:p>
                <a:pPr marL="457200" indent="-457200"/>
                <a:r>
                  <a:rPr lang="en-US" sz="2000" dirty="0">
                    <a:latin typeface="Times New Roman" pitchFamily="18" charset="0"/>
                  </a:rPr>
                  <a:t>      FRAME model                        ,  in the absence of phase transition</a:t>
                </a:r>
                <a:r>
                  <a:rPr lang="en-US" sz="2400" dirty="0">
                    <a:latin typeface="Times New Roman" pitchFamily="18" charset="0"/>
                  </a:rPr>
                  <a:t>.</a:t>
                </a:r>
                <a:r>
                  <a:rPr lang="en-US" sz="2400" i="1" dirty="0">
                    <a:solidFill>
                      <a:schemeClr val="accent2"/>
                    </a:solidFill>
                    <a:latin typeface="Times New Roman" pitchFamily="18" charset="0"/>
                  </a:rPr>
                  <a:t>             </a:t>
                </a:r>
              </a:p>
            </p:txBody>
          </p:sp>
          <p:graphicFrame>
            <p:nvGraphicFramePr>
              <p:cNvPr id="350213" name="Object 5"/>
              <p:cNvGraphicFramePr>
                <a:graphicFrameLocks noChangeAspect="1"/>
              </p:cNvGraphicFramePr>
              <p:nvPr/>
            </p:nvGraphicFramePr>
            <p:xfrm>
              <a:off x="2899" y="2741"/>
              <a:ext cx="585" cy="284"/>
            </p:xfrm>
            <a:graphic>
              <a:graphicData uri="http://schemas.openxmlformats.org/presentationml/2006/ole">
                <p:oleObj spid="_x0000_s592901" name="Equation" r:id="rId6" imgW="520560" imgH="253800" progId="Equation.3">
                  <p:embed/>
                </p:oleObj>
              </a:graphicData>
            </a:graphic>
          </p:graphicFrame>
          <p:graphicFrame>
            <p:nvGraphicFramePr>
              <p:cNvPr id="350214" name="Object 6"/>
              <p:cNvGraphicFramePr>
                <a:graphicFrameLocks noChangeAspect="1"/>
              </p:cNvGraphicFramePr>
              <p:nvPr/>
            </p:nvGraphicFramePr>
            <p:xfrm>
              <a:off x="1591" y="2928"/>
              <a:ext cx="943" cy="259"/>
            </p:xfrm>
            <a:graphic>
              <a:graphicData uri="http://schemas.openxmlformats.org/presentationml/2006/ole">
                <p:oleObj spid="_x0000_s592902" name="Equation" r:id="rId7" imgW="787320" imgH="215640" progId="Equation.3">
                  <p:embed/>
                </p:oleObj>
              </a:graphicData>
            </a:graphic>
          </p:graphicFrame>
        </p:grpSp>
        <p:graphicFrame>
          <p:nvGraphicFramePr>
            <p:cNvPr id="22" name="Object 10"/>
            <p:cNvGraphicFramePr>
              <a:graphicFrameLocks noChangeAspect="1"/>
            </p:cNvGraphicFramePr>
            <p:nvPr/>
          </p:nvGraphicFramePr>
          <p:xfrm>
            <a:off x="2209800" y="5257800"/>
            <a:ext cx="4591050" cy="762000"/>
          </p:xfrm>
          <a:graphic>
            <a:graphicData uri="http://schemas.openxmlformats.org/presentationml/2006/ole">
              <p:oleObj spid="_x0000_s592903" name="Equation" r:id="rId8" imgW="2679480" imgH="444240" progId="Equation.3">
                <p:embed/>
              </p:oleObj>
            </a:graphicData>
          </a:graphic>
        </p:graphicFrame>
      </p:grpSp>
      <p:sp>
        <p:nvSpPr>
          <p:cNvPr id="24" name="Rectangle 23"/>
          <p:cNvSpPr/>
          <p:nvPr/>
        </p:nvSpPr>
        <p:spPr>
          <a:xfrm>
            <a:off x="6781800" y="1447800"/>
            <a:ext cx="174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Gibbs 1902,</a:t>
            </a:r>
          </a:p>
          <a:p>
            <a:r>
              <a:rPr lang="en-US" dirty="0" smtClean="0"/>
              <a:t>Wu and Zhu, 2000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4400" y="6324600"/>
            <a:ext cx="784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Ref.  Y. N. Wu, S. C. Zhu, “Equivalence of </a:t>
            </a:r>
            <a:r>
              <a:rPr lang="en-US" sz="1200" dirty="0" err="1" smtClean="0"/>
              <a:t>Julesz</a:t>
            </a:r>
            <a:r>
              <a:rPr lang="en-US" sz="1200" dirty="0" smtClean="0"/>
              <a:t> Ensemble and FRAME models,”  </a:t>
            </a:r>
            <a:r>
              <a:rPr lang="en-US" sz="1200" i="1" dirty="0" smtClean="0"/>
              <a:t>Int’l J. Computer Vision</a:t>
            </a:r>
            <a:r>
              <a:rPr lang="en-US" sz="1200" dirty="0" smtClean="0"/>
              <a:t>, 38(3), 247-265, July, 2000.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1"/>
          <p:cNvGrpSpPr/>
          <p:nvPr/>
        </p:nvGrpSpPr>
        <p:grpSpPr>
          <a:xfrm>
            <a:off x="1638300" y="1981200"/>
            <a:ext cx="1807363" cy="2096112"/>
            <a:chOff x="6905625" y="1590675"/>
            <a:chExt cx="1807363" cy="2096112"/>
          </a:xfrm>
        </p:grpSpPr>
        <p:cxnSp>
          <p:nvCxnSpPr>
            <p:cNvPr id="46" name="Straight Arrow Connector 45"/>
            <p:cNvCxnSpPr/>
            <p:nvPr/>
          </p:nvCxnSpPr>
          <p:spPr>
            <a:xfrm rot="16200000" flipH="1">
              <a:off x="7816047" y="2756703"/>
              <a:ext cx="15094" cy="17787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7000875" y="2819400"/>
              <a:ext cx="1533525" cy="791187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6200000" flipV="1">
              <a:off x="5895669" y="2600631"/>
              <a:ext cx="2096112" cy="7620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37"/>
          <p:cNvGrpSpPr/>
          <p:nvPr/>
        </p:nvGrpSpPr>
        <p:grpSpPr>
          <a:xfrm>
            <a:off x="1706912" y="2085975"/>
            <a:ext cx="1985902" cy="2197580"/>
            <a:chOff x="6955187" y="1752600"/>
            <a:chExt cx="1985902" cy="2197580"/>
          </a:xfrm>
        </p:grpSpPr>
        <p:cxnSp>
          <p:nvCxnSpPr>
            <p:cNvPr id="50" name="Straight Arrow Connector 49"/>
            <p:cNvCxnSpPr/>
            <p:nvPr/>
          </p:nvCxnSpPr>
          <p:spPr>
            <a:xfrm rot="5400000" flipH="1" flipV="1">
              <a:off x="6698154" y="2009633"/>
              <a:ext cx="1932568" cy="1418502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Isosceles Triangle 50"/>
            <p:cNvSpPr/>
            <p:nvPr/>
          </p:nvSpPr>
          <p:spPr>
            <a:xfrm rot="13470925">
              <a:off x="7310406" y="2180682"/>
              <a:ext cx="566214" cy="176949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6955187" y="2235742"/>
              <a:ext cx="1985902" cy="1449426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 rot="18938928">
              <a:off x="7313524" y="2642080"/>
              <a:ext cx="1043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subspace 1</a:t>
              </a:r>
              <a:endParaRPr lang="en-US" sz="1600" dirty="0"/>
            </a:p>
          </p:txBody>
        </p:sp>
      </p:grpSp>
      <p:grpSp>
        <p:nvGrpSpPr>
          <p:cNvPr id="54" name="Group 38"/>
          <p:cNvGrpSpPr/>
          <p:nvPr/>
        </p:nvGrpSpPr>
        <p:grpSpPr>
          <a:xfrm>
            <a:off x="457200" y="2295525"/>
            <a:ext cx="1292178" cy="1834963"/>
            <a:chOff x="5715000" y="1905000"/>
            <a:chExt cx="1292178" cy="1834963"/>
          </a:xfrm>
        </p:grpSpPr>
        <p:cxnSp>
          <p:nvCxnSpPr>
            <p:cNvPr id="55" name="Straight Arrow Connector 54"/>
            <p:cNvCxnSpPr/>
            <p:nvPr/>
          </p:nvCxnSpPr>
          <p:spPr>
            <a:xfrm rot="16200000" flipV="1">
              <a:off x="5797435" y="2508365"/>
              <a:ext cx="1770644" cy="563914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10800000">
              <a:off x="5715000" y="2590801"/>
              <a:ext cx="1292178" cy="1082107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Isosceles Triangle 56"/>
            <p:cNvSpPr/>
            <p:nvPr/>
          </p:nvSpPr>
          <p:spPr>
            <a:xfrm rot="8778112">
              <a:off x="6155297" y="2353206"/>
              <a:ext cx="836119" cy="1386757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 rot="3443114">
              <a:off x="5950340" y="2666647"/>
              <a:ext cx="1043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subspace 2</a:t>
              </a:r>
              <a:endParaRPr lang="en-US" sz="1600" dirty="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381000" y="381000"/>
            <a:ext cx="7582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2. Lower dimensional sets or bounded subspaces</a:t>
            </a:r>
            <a:endParaRPr lang="en-US" sz="3200" dirty="0"/>
          </a:p>
        </p:txBody>
      </p:sp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361584"/>
            <a:ext cx="7086600" cy="249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1683" name="Object 3"/>
          <p:cNvGraphicFramePr>
            <a:graphicFrameLocks noChangeAspect="1"/>
          </p:cNvGraphicFramePr>
          <p:nvPr/>
        </p:nvGraphicFramePr>
        <p:xfrm>
          <a:off x="1230313" y="1219200"/>
          <a:ext cx="6521450" cy="650875"/>
        </p:xfrm>
        <a:graphic>
          <a:graphicData uri="http://schemas.openxmlformats.org/presentationml/2006/ole">
            <p:oleObj spid="_x0000_s711683" name="Equation" r:id="rId4" imgW="3429000" imgH="342720" progId="Equation.3">
              <p:embed/>
            </p:oleObj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5105400" y="2057400"/>
            <a:ext cx="3305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is far smaller than the dimension n </a:t>
            </a:r>
          </a:p>
          <a:p>
            <a:r>
              <a:rPr lang="en-US" dirty="0" smtClean="0"/>
              <a:t>of the image space.</a:t>
            </a:r>
          </a:p>
          <a:p>
            <a:r>
              <a:rPr lang="en-US" dirty="0" smtClean="0">
                <a:latin typeface="Symbol" pitchFamily="18" charset="2"/>
              </a:rPr>
              <a:t>j</a:t>
            </a:r>
            <a:r>
              <a:rPr lang="en-US" dirty="0" smtClean="0"/>
              <a:t> is a basis function</a:t>
            </a:r>
          </a:p>
          <a:p>
            <a:r>
              <a:rPr lang="en-US" dirty="0" smtClean="0"/>
              <a:t>  from a dictionary.</a:t>
            </a:r>
            <a:endParaRPr lang="en-US" dirty="0"/>
          </a:p>
        </p:txBody>
      </p:sp>
      <p:pic>
        <p:nvPicPr>
          <p:cNvPr id="63" name="Picture 2" descr="C:\Documents and Settings\admin\My Documents\ICCVAB\g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2438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505200" y="3886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 Basis pursuit (Chen and </a:t>
            </a:r>
            <a:r>
              <a:rPr lang="en-US" dirty="0" err="1" smtClean="0"/>
              <a:t>Donoho</a:t>
            </a:r>
            <a:r>
              <a:rPr lang="en-US" dirty="0" smtClean="0"/>
              <a:t> 99), Lasso (</a:t>
            </a:r>
            <a:r>
              <a:rPr lang="en-US" dirty="0" err="1" smtClean="0"/>
              <a:t>Tibshirani</a:t>
            </a:r>
            <a:r>
              <a:rPr lang="en-US" dirty="0" smtClean="0"/>
              <a:t> 95), (yesterday: Ma, Wright, Li).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   \rm A \rightarrow ab \, | cc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4"/>
  <p:tag name="PICTUREFILESIZE" val="449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17968</TotalTime>
  <Words>1608</Words>
  <Application>Microsoft Office PowerPoint</Application>
  <PresentationFormat>On-screen Show (4:3)</PresentationFormat>
  <Paragraphs>252</Paragraphs>
  <Slides>41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Default Design</vt:lpstr>
      <vt:lpstr>Equation</vt:lpstr>
      <vt:lpstr>Bitmap Image</vt:lpstr>
      <vt:lpstr>Image</vt:lpstr>
      <vt:lpstr>Microsoft Office Excel 97-2003 Worksheet</vt:lpstr>
      <vt:lpstr>Stochastic Sets and Regimes of Mathematical Models of Images </vt:lpstr>
      <vt:lpstr>Slide 2</vt:lpstr>
      <vt:lpstr>Slide 3</vt:lpstr>
      <vt:lpstr>Slide 4</vt:lpstr>
      <vt:lpstr> 1.  Stochastic set in statistical physics </vt:lpstr>
      <vt:lpstr> It took 30-years to transfer this theory to vision</vt:lpstr>
      <vt:lpstr>More texture examples of the Julesz ensemble</vt:lpstr>
      <vt:lpstr>Equivalence of deterministic set and probabilistic models</vt:lpstr>
      <vt:lpstr>Slide 9</vt:lpstr>
      <vt:lpstr>Slide 10</vt:lpstr>
      <vt:lpstr>Examples of low dimensional sets</vt:lpstr>
      <vt:lpstr>Slide 12</vt:lpstr>
      <vt:lpstr>Summary: two regimes of stochastic sets</vt:lpstr>
      <vt:lpstr>Slide 14</vt:lpstr>
      <vt:lpstr>Slide 15</vt:lpstr>
      <vt:lpstr>Slide 16</vt:lpstr>
      <vt:lpstr>Slide 17</vt:lpstr>
      <vt:lpstr>Examples of learned object templates</vt:lpstr>
      <vt:lpstr>More examples</vt:lpstr>
      <vt:lpstr>Slide 20</vt:lpstr>
      <vt:lpstr>Slide 21</vt:lpstr>
      <vt:lpstr>Slide 22</vt:lpstr>
      <vt:lpstr>4. Stochastic sets by And-Or composition  (Grammar)</vt:lpstr>
      <vt:lpstr>The language of a grammar is a set of valid sentences</vt:lpstr>
      <vt:lpstr>And-Or graph, parse graphs, and configurations</vt:lpstr>
      <vt:lpstr>Slide 26</vt:lpstr>
      <vt:lpstr>Slide 27</vt:lpstr>
      <vt:lpstr>Slide 28</vt:lpstr>
      <vt:lpstr>Slide 29</vt:lpstr>
      <vt:lpstr>Local computation is hugely ambiguous</vt:lpstr>
      <vt:lpstr>Composing Upper Body</vt:lpstr>
      <vt:lpstr>Composing parts in the hierarchy</vt:lpstr>
      <vt:lpstr>Slide 33</vt:lpstr>
      <vt:lpstr>Slide 34</vt:lpstr>
      <vt:lpstr>Entropy rate (bits/pixel) over distance on natural images</vt:lpstr>
      <vt:lpstr>Simulation: regime transitions in scale space</vt:lpstr>
      <vt:lpstr>Coding efficiency and number of clusters over scales</vt:lpstr>
      <vt:lpstr>Imperceptibility:  key to transition</vt:lpstr>
      <vt:lpstr>Slide 39</vt:lpstr>
      <vt:lpstr>Representing causal concepts by Causal-AOG</vt:lpstr>
      <vt:lpstr>Slide 41</vt:lpstr>
    </vt:vector>
  </TitlesOfParts>
  <Company>ucla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Statistics Administrator</dc:creator>
  <cp:lastModifiedBy>Song-Chun Zhu</cp:lastModifiedBy>
  <cp:revision>213</cp:revision>
  <dcterms:created xsi:type="dcterms:W3CDTF">2004-01-16T18:04:28Z</dcterms:created>
  <dcterms:modified xsi:type="dcterms:W3CDTF">2013-06-27T18:49:09Z</dcterms:modified>
</cp:coreProperties>
</file>