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603" r:id="rId2"/>
    <p:sldId id="725" r:id="rId3"/>
    <p:sldId id="763" r:id="rId4"/>
    <p:sldId id="766" r:id="rId5"/>
    <p:sldId id="768" r:id="rId6"/>
    <p:sldId id="769" r:id="rId7"/>
    <p:sldId id="767" r:id="rId8"/>
    <p:sldId id="745" r:id="rId9"/>
    <p:sldId id="782" r:id="rId10"/>
    <p:sldId id="741" r:id="rId11"/>
    <p:sldId id="743" r:id="rId12"/>
    <p:sldId id="737" r:id="rId13"/>
    <p:sldId id="744" r:id="rId14"/>
    <p:sldId id="740" r:id="rId15"/>
    <p:sldId id="747" r:id="rId16"/>
    <p:sldId id="738" r:id="rId17"/>
    <p:sldId id="751" r:id="rId18"/>
    <p:sldId id="760" r:id="rId19"/>
    <p:sldId id="773" r:id="rId20"/>
    <p:sldId id="772" r:id="rId21"/>
    <p:sldId id="774" r:id="rId22"/>
    <p:sldId id="775" r:id="rId23"/>
    <p:sldId id="761" r:id="rId24"/>
    <p:sldId id="779" r:id="rId25"/>
    <p:sldId id="780" r:id="rId26"/>
    <p:sldId id="776" r:id="rId27"/>
    <p:sldId id="777" r:id="rId28"/>
    <p:sldId id="778" r:id="rId29"/>
    <p:sldId id="764" r:id="rId30"/>
    <p:sldId id="783" r:id="rId31"/>
    <p:sldId id="765" r:id="rId32"/>
    <p:sldId id="734" r:id="rId33"/>
    <p:sldId id="781" r:id="rId34"/>
  </p:sldIdLst>
  <p:sldSz cx="9144000" cy="6858000" type="screen4x3"/>
  <p:notesSz cx="7099300" cy="10234613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0C0C0"/>
    <a:srgbClr val="3333CC"/>
    <a:srgbClr val="DDDDDD"/>
    <a:srgbClr val="009999"/>
    <a:srgbClr val="990033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4700" autoAdjust="0"/>
  </p:normalViewPr>
  <p:slideViewPr>
    <p:cSldViewPr>
      <p:cViewPr>
        <p:scale>
          <a:sx n="86" d="100"/>
          <a:sy n="86" d="100"/>
        </p:scale>
        <p:origin x="-96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fld id="{2412ECB0-E9E4-41EB-B0A6-51065C08DD6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fld id="{CBCBCECE-C110-437A-A7ED-4DD8D334B2E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ECE-C110-437A-A7ED-4DD8D334B2E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F19C7-E753-4036-931D-C0FF5A294C9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637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95907" indent="-306118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24473" indent="-24489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714262" indent="-24489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204051" indent="-24489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93841" indent="-24489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83630" indent="-24489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73419" indent="-24489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63208" indent="-24489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56325EC-3CE7-43C0-B9AB-41EEF1C398A4}" type="slidenum">
              <a:rPr lang="en-US" sz="1300" smtClean="0"/>
              <a:pPr eaLnBrk="1" hangingPunct="1"/>
              <a:t>25</a:t>
            </a:fld>
            <a:endParaRPr lang="en-US" sz="13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26F964-62B9-429A-81B9-F7A606DE387D}" type="slidenum">
              <a:rPr lang="zh-CN" altLang="en-US">
                <a:solidFill>
                  <a:srgbClr val="000000"/>
                </a:solidFill>
              </a:rPr>
              <a:pPr/>
              <a:t>27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ECE-C110-437A-A7ED-4DD8D334B2E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57200" y="1154113"/>
            <a:ext cx="8229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video" Target="file:///D:\Students\visitors\Bo_Zheng\Simulation_ppt\Fig1b.avi.wmv" TargetMode="External"/><Relationship Id="rId1" Type="http://schemas.openxmlformats.org/officeDocument/2006/relationships/video" Target="file:///D:\Students\visitors\Bo_Zheng\Simulation_ppt\Fig1c.avi.wmv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tudents\visitors\Bo_Zheng\Simulation_ppt\earthquake.wmv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gif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TrLdp_lir5M" TargetMode="External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TrLdp_lir5M" TargetMode="External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XIGvwFM_RsI" TargetMode="Externa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00200"/>
            <a:ext cx="8534400" cy="121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Scene Understanding by Inferring the "Dark Matters" </a:t>
            </a:r>
            <a:b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       --- Functionality, Physics, Causality and Mind</a:t>
            </a:r>
            <a:endParaRPr lang="en-US" sz="360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457200" y="3505200"/>
            <a:ext cx="35506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Song-Chun Zhu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University of California, Los Angeles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791200"/>
            <a:ext cx="667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Scene Understanding Workshop,   at CVPR, Portland, Oregon, June 23, 2013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Functionality = imagined human actions in the dark  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4" name="Content Placeholder 3" descr="standing pers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524000"/>
            <a:ext cx="5486400" cy="2483509"/>
          </a:xfrm>
          <a:prstGeom prst="rect">
            <a:avLst/>
          </a:prstGeom>
        </p:spPr>
      </p:pic>
      <p:pic>
        <p:nvPicPr>
          <p:cNvPr id="5" name="Picture 4" descr="000583_2d.png"/>
          <p:cNvPicPr>
            <a:picLocks noChangeAspect="1"/>
          </p:cNvPicPr>
          <p:nvPr/>
        </p:nvPicPr>
        <p:blipFill>
          <a:blip r:embed="rId3" cstate="print"/>
          <a:srcRect b="22310"/>
          <a:stretch>
            <a:fillRect/>
          </a:stretch>
        </p:blipFill>
        <p:spPr>
          <a:xfrm>
            <a:off x="685799" y="3999050"/>
            <a:ext cx="4075477" cy="2226200"/>
          </a:xfrm>
          <a:prstGeom prst="rect">
            <a:avLst/>
          </a:prstGeom>
        </p:spPr>
      </p:pic>
      <p:pic>
        <p:nvPicPr>
          <p:cNvPr id="7" name="Picture 6" descr="000583_graybk.png"/>
          <p:cNvPicPr>
            <a:picLocks noChangeAspect="1"/>
          </p:cNvPicPr>
          <p:nvPr/>
        </p:nvPicPr>
        <p:blipFill>
          <a:blip r:embed="rId4" cstate="print"/>
          <a:srcRect l="22698" t="11718" r="7792" b="32773"/>
          <a:stretch>
            <a:fillRect/>
          </a:stretch>
        </p:blipFill>
        <p:spPr>
          <a:xfrm>
            <a:off x="4800600" y="4137950"/>
            <a:ext cx="3505200" cy="20745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733800"/>
            <a:ext cx="706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can learn these relations from Kinect RGBD data and use them for reasoning.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205740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Sitting/working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182880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Storing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1828800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Sleeping</a:t>
            </a:r>
            <a:endParaRPr lang="en-US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ext3866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711636"/>
            <a:ext cx="6705599" cy="245161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8229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Representing human-object relations in those actions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8" name="Picture 125" descr="stat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267200"/>
            <a:ext cx="6705600" cy="196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1219200"/>
            <a:ext cx="850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relations are the grouping “forces” for the layout of the scene.      (C. Yu et al </a:t>
            </a:r>
            <a:r>
              <a:rPr lang="en-US" dirty="0" err="1" smtClean="0"/>
              <a:t>Siggraph</a:t>
            </a:r>
            <a:r>
              <a:rPr lang="en-US" dirty="0" smtClean="0"/>
              <a:t> 2012)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484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3976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Scene parsing by stochastic grammar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6" name="Content Placeholder 3" descr="1-eps-converted-to.pd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295400"/>
            <a:ext cx="7302763" cy="4800600"/>
          </a:xfrm>
        </p:spPr>
      </p:pic>
      <p:sp>
        <p:nvSpPr>
          <p:cNvPr id="7" name="Rectangle 6"/>
          <p:cNvSpPr/>
          <p:nvPr/>
        </p:nvSpPr>
        <p:spPr>
          <a:xfrm>
            <a:off x="457200" y="6324600"/>
            <a:ext cx="571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Y. Zhao and S.C. Zhu, </a:t>
            </a:r>
            <a:r>
              <a:rPr lang="en-US" sz="1400" dirty="0" smtClean="0"/>
              <a:t>“</a:t>
            </a:r>
            <a:r>
              <a:rPr lang="en-US" sz="1400" dirty="0" smtClean="0"/>
              <a:t>Image Parsing via Stochastic Scene Grammar</a:t>
            </a:r>
            <a:r>
              <a:rPr lang="en-US" sz="1400" dirty="0" smtClean="0"/>
              <a:t>” NIPS</a:t>
            </a:r>
            <a:r>
              <a:rPr lang="en-US" sz="1400" dirty="0" smtClean="0"/>
              <a:t>, 2011.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rse.pd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40315" y="1447800"/>
            <a:ext cx="7520570" cy="4572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8305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Augmenting the </a:t>
            </a:r>
            <a:r>
              <a:rPr lang="en-US" sz="3200" kern="0" dirty="0" smtClean="0">
                <a:solidFill>
                  <a:srgbClr val="002060"/>
                </a:solidFill>
                <a:ea typeface="+mj-ea"/>
                <a:cs typeface="+mj-cs"/>
              </a:rPr>
              <a:t>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nd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-or grammar </a:t>
            </a:r>
            <a:r>
              <a:rPr lang="en-US" sz="3200" kern="0" dirty="0" smtClean="0">
                <a:solidFill>
                  <a:srgbClr val="002060"/>
                </a:solidFill>
                <a:ea typeface="+mj-ea"/>
                <a:cs typeface="+mj-cs"/>
              </a:rPr>
              <a:t>with functions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2" descr="infer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7800" y="-5121"/>
            <a:ext cx="5106200" cy="69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381000" y="1524000"/>
            <a:ext cx="3352800" cy="1676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Bottom-up 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2060"/>
                </a:solidFill>
                <a:ea typeface="+mj-ea"/>
                <a:cs typeface="+mj-cs"/>
              </a:rPr>
              <a:t>Top-down inference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2060"/>
                </a:solidFill>
                <a:ea typeface="+mj-ea"/>
                <a:cs typeface="+mj-cs"/>
              </a:rPr>
              <a:t>b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y MCMC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9792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results2.pd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219200"/>
            <a:ext cx="7086600" cy="5022091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39435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Results on public dataset of 2D indoor images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9435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Results on public dataset of 2D indoor images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5" name="Picture 126" descr="newresults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586" y="1447800"/>
            <a:ext cx="830441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3400" y="63246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Y. Zhao and S.C. Zhu, “Scene Parsing by Integrating Function, Geometry and Appearance Models,”  CVPR, 2013.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38100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Arial Narrow" pitchFamily="34" charset="0"/>
              </a:rPr>
              <a:t>3. Reasoning Physics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--- forces governing scenes in the dark </a:t>
            </a:r>
            <a:endParaRPr lang="en-US" sz="2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5" name="Content Placeholder 4" descr="Screen Shot 2012-08-15 at 9.57.40 AM.pn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 r="74145"/>
          <a:stretch>
            <a:fillRect/>
          </a:stretch>
        </p:blipFill>
        <p:spPr>
          <a:xfrm>
            <a:off x="228600" y="2743200"/>
            <a:ext cx="2286000" cy="3127038"/>
          </a:xfrm>
        </p:spPr>
      </p:pic>
      <p:pic>
        <p:nvPicPr>
          <p:cNvPr id="9" name="Picture 8" descr="microsoft-kinect-windows-12954005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1295400"/>
            <a:ext cx="1973935" cy="12354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2400" y="2667000"/>
            <a:ext cx="1203349" cy="1740932"/>
            <a:chOff x="228600" y="2133600"/>
            <a:chExt cx="1203349" cy="1740932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2133600"/>
              <a:ext cx="1164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color image 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3505200"/>
              <a:ext cx="1203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 image 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95600" y="1181100"/>
            <a:ext cx="5026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valid scene interpretation must observe the physics and</a:t>
            </a:r>
          </a:p>
          <a:p>
            <a:r>
              <a:rPr lang="en-US" dirty="0" smtClean="0"/>
              <a:t> be stable to disturbances.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800350" y="1981200"/>
            <a:ext cx="2032000" cy="4343401"/>
            <a:chOff x="2800350" y="1981200"/>
            <a:chExt cx="2032000" cy="4343401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19400" y="1981200"/>
              <a:ext cx="1905000" cy="1158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2819400" y="4724401"/>
              <a:ext cx="1998199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Fig1b.avi.wmv">
              <a:hlinkClick r:id="" action="ppaction://media"/>
            </p:cNvPr>
            <p:cNvPicPr>
              <a:picLocks noRot="1" noChangeAspect="1"/>
            </p:cNvPicPr>
            <p:nvPr>
              <a:videoFile r:link="rId2"/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2800350" y="3152775"/>
              <a:ext cx="2032000" cy="15240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38700" y="1809750"/>
            <a:ext cx="2019300" cy="4494310"/>
            <a:chOff x="4838700" y="1809750"/>
            <a:chExt cx="2019300" cy="449431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48225" y="4724400"/>
              <a:ext cx="1981200" cy="157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53000" y="1809750"/>
              <a:ext cx="1905000" cy="1319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Fig1c.avi.wmv">
              <a:hlinkClick r:id="" action="ppaction://media"/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11" cstate="print"/>
            <a:stretch>
              <a:fillRect/>
            </a:stretch>
          </p:blipFill>
          <p:spPr>
            <a:xfrm>
              <a:off x="4838700" y="3152775"/>
              <a:ext cx="2019300" cy="151447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934200" y="1752600"/>
            <a:ext cx="2110459" cy="3570909"/>
            <a:chOff x="6934200" y="1752600"/>
            <a:chExt cx="2110459" cy="357090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34200" y="3733800"/>
              <a:ext cx="2049780" cy="1589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34200" y="1752600"/>
              <a:ext cx="2110459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Rectangle 25"/>
          <p:cNvSpPr/>
          <p:nvPr/>
        </p:nvSpPr>
        <p:spPr>
          <a:xfrm>
            <a:off x="457200" y="6400800"/>
            <a:ext cx="845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B. Zheng, Y. B. Zhao et al. “Beyond Point Clouds: Scene Understanding by Reasoning Geometry and Physics,”  CVPR 2013.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79216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Other physical disturbances: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earthquake, gust, human activities </a:t>
            </a:r>
            <a:endParaRPr lang="en-US" sz="2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4" name="earthquak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62000" y="1371600"/>
            <a:ext cx="3556000" cy="2667000"/>
          </a:xfrm>
          <a:prstGeom prst="rect">
            <a:avLst/>
          </a:prstGeom>
        </p:spPr>
      </p:pic>
      <p:pic>
        <p:nvPicPr>
          <p:cNvPr id="8194" name="Picture 2" descr="C:\Users\Song-Chun Zhu\Desktop\Snap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572000"/>
            <a:ext cx="914400" cy="1167618"/>
          </a:xfrm>
          <a:prstGeom prst="rect">
            <a:avLst/>
          </a:prstGeom>
          <a:noFill/>
        </p:spPr>
      </p:pic>
      <p:pic>
        <p:nvPicPr>
          <p:cNvPr id="8195" name="Picture 3" descr="C:\Users\Song-Chun Zhu\Desktop\ybzha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4572000"/>
            <a:ext cx="1143000" cy="1143000"/>
          </a:xfrm>
          <a:prstGeom prst="rect">
            <a:avLst/>
          </a:prstGeom>
          <a:noFill/>
        </p:spPr>
      </p:pic>
      <p:pic>
        <p:nvPicPr>
          <p:cNvPr id="8197" name="Picture 5" descr="C:\Users\Song-Chun Zhu\Desktop\Sna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1371600"/>
            <a:ext cx="3084561" cy="2667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57200" y="5867400"/>
            <a:ext cx="845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B. Zheng, Y. B. Zhao et al. “Beyond Point Clouds: Scene Understanding by Reasoning Geometry and Physics,”  CVPR 2013.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513"/>
            <a:ext cx="8229600" cy="715962"/>
          </a:xfrm>
        </p:spPr>
        <p:txBody>
          <a:bodyPr/>
          <a:lstStyle/>
          <a:p>
            <a:pPr algn="l"/>
            <a:r>
              <a:rPr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Defining stability</a:t>
            </a:r>
            <a:endParaRPr kumimoji="1" lang="ja-JP" altLang="en-US" sz="320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588842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62351" y="6229290"/>
            <a:ext cx="8539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Stability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is the maximum energy released after a minimum work to knock it off balance.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5014664" cy="85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Song-Chun Zhu\Desktop\Snap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828800"/>
            <a:ext cx="2238375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90600" y="2438400"/>
            <a:ext cx="7584418" cy="2286000"/>
            <a:chOff x="990600" y="2438400"/>
            <a:chExt cx="7584418" cy="2286000"/>
          </a:xfrm>
        </p:grpSpPr>
        <p:sp>
          <p:nvSpPr>
            <p:cNvPr id="7" name="Rectangle 6"/>
            <p:cNvSpPr/>
            <p:nvPr/>
          </p:nvSpPr>
          <p:spPr>
            <a:xfrm>
              <a:off x="990600" y="2438400"/>
              <a:ext cx="7543800" cy="2286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14255" y="2459180"/>
              <a:ext cx="53607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“Dark Matter and Dark Energy”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5625" y="457200"/>
            <a:ext cx="66431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Outline:  Methods for Scene Understanding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600200"/>
            <a:ext cx="301556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1, Appearance</a:t>
            </a:r>
          </a:p>
          <a:p>
            <a:endParaRPr lang="en-US" sz="2800" dirty="0" smtClean="0"/>
          </a:p>
          <a:p>
            <a:r>
              <a:rPr lang="en-US" sz="2800" dirty="0" smtClean="0"/>
              <a:t>2, Functionality</a:t>
            </a:r>
          </a:p>
          <a:p>
            <a:endParaRPr lang="en-US" sz="2800" dirty="0" smtClean="0"/>
          </a:p>
          <a:p>
            <a:r>
              <a:rPr lang="en-US" sz="2800" dirty="0" smtClean="0"/>
              <a:t>3, Physics</a:t>
            </a:r>
          </a:p>
          <a:p>
            <a:endParaRPr lang="en-US" sz="2800" dirty="0" smtClean="0"/>
          </a:p>
          <a:p>
            <a:r>
              <a:rPr lang="en-US" sz="2800" dirty="0" smtClean="0"/>
              <a:t>4, Causality and mind</a:t>
            </a:r>
          </a:p>
          <a:p>
            <a:endParaRPr lang="en-US" sz="28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066800" y="5181600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5,  Joint representation </a:t>
            </a:r>
          </a:p>
          <a:p>
            <a:r>
              <a:rPr lang="en-US" sz="2800" dirty="0" smtClean="0"/>
              <a:t>     --- spatial-temporal-causal and-or graph</a:t>
            </a:r>
            <a:endParaRPr lang="en-US" sz="2800" dirty="0"/>
          </a:p>
        </p:txBody>
      </p:sp>
      <p:pic>
        <p:nvPicPr>
          <p:cNvPr id="1026" name="Picture 2" descr="C:\Users\Song-Chun Zhu\Desktop\dar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7345" y="3115496"/>
            <a:ext cx="2743201" cy="1590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Example: potential energy map in a scene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5291175" cy="363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556792"/>
            <a:ext cx="3147593" cy="167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0525" y="3717032"/>
            <a:ext cx="316195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5508104" y="3284984"/>
            <a:ext cx="216024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716016" y="2996952"/>
            <a:ext cx="1008112" cy="1440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86916" y="3212976"/>
            <a:ext cx="20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 map </a:t>
            </a:r>
            <a:r>
              <a:rPr lang="en-US" altLang="ja-JP" dirty="0" smtClean="0"/>
              <a:t>by </a:t>
            </a:r>
            <a:r>
              <a:rPr kumimoji="1" lang="en-US" altLang="ja-JP" dirty="0" smtClean="0"/>
              <a:t>pose</a:t>
            </a:r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363965" y="5805264"/>
            <a:ext cx="238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 map </a:t>
            </a:r>
            <a:r>
              <a:rPr lang="en-US" altLang="ja-JP" dirty="0" smtClean="0"/>
              <a:t>by </a:t>
            </a:r>
            <a:r>
              <a:rPr kumimoji="1" lang="en-US" altLang="ja-JP" dirty="0" smtClean="0"/>
              <a:t>position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15962"/>
          </a:xfrm>
        </p:spPr>
        <p:txBody>
          <a:bodyPr/>
          <a:lstStyle/>
          <a:p>
            <a:pPr algn="l"/>
            <a:r>
              <a:rPr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Reasoning results for large scale indoor scene</a:t>
            </a:r>
            <a:endParaRPr kumimoji="1" lang="ja-JP" altLang="en-US" sz="320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14450"/>
            <a:ext cx="71437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886200"/>
            <a:ext cx="66198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5300" y="1409700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RGBD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48075"/>
            <a:ext cx="12827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Output parse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152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4086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3"/>
          <p:cNvGrpSpPr/>
          <p:nvPr/>
        </p:nvGrpSpPr>
        <p:grpSpPr>
          <a:xfrm>
            <a:off x="3059832" y="1412776"/>
            <a:ext cx="6084168" cy="3240360"/>
            <a:chOff x="3059832" y="1412776"/>
            <a:chExt cx="6084168" cy="3240360"/>
          </a:xfrm>
        </p:grpSpPr>
        <p:sp>
          <p:nvSpPr>
            <p:cNvPr id="8" name="Rectangle 7"/>
            <p:cNvSpPr/>
            <p:nvPr/>
          </p:nvSpPr>
          <p:spPr>
            <a:xfrm>
              <a:off x="3275856" y="1628800"/>
              <a:ext cx="1008112" cy="4320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059832" y="4221088"/>
              <a:ext cx="1008112" cy="4320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75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19625" y="1412776"/>
              <a:ext cx="4524375" cy="168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4"/>
          <p:cNvGrpSpPr/>
          <p:nvPr/>
        </p:nvGrpSpPr>
        <p:grpSpPr>
          <a:xfrm>
            <a:off x="864096" y="2348880"/>
            <a:ext cx="8244408" cy="4221460"/>
            <a:chOff x="899592" y="2348880"/>
            <a:chExt cx="8244408" cy="4221460"/>
          </a:xfrm>
        </p:grpSpPr>
        <p:sp>
          <p:nvSpPr>
            <p:cNvPr id="10" name="Rectangle 9"/>
            <p:cNvSpPr/>
            <p:nvPr/>
          </p:nvSpPr>
          <p:spPr>
            <a:xfrm>
              <a:off x="899592" y="2348880"/>
              <a:ext cx="1008112" cy="1440160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15616" y="4869160"/>
              <a:ext cx="1008112" cy="1440160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758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6775" y="3789040"/>
              <a:ext cx="4467225" cy="278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15962"/>
          </a:xfrm>
        </p:spPr>
        <p:txBody>
          <a:bodyPr/>
          <a:lstStyle/>
          <a:p>
            <a:pPr algn="l"/>
            <a:r>
              <a:rPr lang="en-US" altLang="ja-JP" sz="3200" dirty="0" smtClean="0">
                <a:solidFill>
                  <a:srgbClr val="002060"/>
                </a:solidFill>
                <a:latin typeface="Arial Narrow" pitchFamily="34" charset="0"/>
              </a:rPr>
              <a:t>Reasoning results for large scale indoor scene</a:t>
            </a:r>
            <a:endParaRPr kumimoji="1" lang="ja-JP" altLang="en-US" sz="320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722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143000"/>
            <a:ext cx="5958840" cy="510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05600" y="152400"/>
            <a:ext cx="93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office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324664"/>
            <a:ext cx="8686800" cy="457200"/>
          </a:xfrm>
        </p:spPr>
        <p:txBody>
          <a:bodyPr/>
          <a:lstStyle/>
          <a:p>
            <a:pPr marL="457200" indent="-457200">
              <a:buNone/>
            </a:pPr>
            <a:r>
              <a:rPr lang="en-US" sz="2400" dirty="0" smtClean="0">
                <a:solidFill>
                  <a:srgbClr val="002060"/>
                </a:solidFill>
                <a:latin typeface="Arial Narrow" pitchFamily="34" charset="0"/>
              </a:rPr>
              <a:t>Understanding the hidden causal relationships</a:t>
            </a:r>
          </a:p>
        </p:txBody>
      </p:sp>
      <p:pic>
        <p:nvPicPr>
          <p:cNvPr id="12" name="Picture 11" descr="0to5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3858064"/>
            <a:ext cx="3086100" cy="2262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858064"/>
            <a:ext cx="1524000" cy="121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5105400"/>
            <a:ext cx="1524000" cy="1066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" name="Picture 1" descr="C:\Users\Song-Chun Zhu\Desktop\Snap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858064"/>
            <a:ext cx="3111500" cy="2286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427038"/>
            <a:ext cx="8229600" cy="7159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4.  Reasoning causality in scene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2050" name="Picture 2" descr="opening_door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1295400"/>
            <a:ext cx="1447800" cy="191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opening_doo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1295400"/>
            <a:ext cx="1752600" cy="198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00050" y="625858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Amy Fire and S.C. Zhu, “Using Causal Induction in Humans to</a:t>
            </a:r>
            <a:r>
              <a:rPr lang="en-US" sz="1400" b="1" dirty="0" smtClean="0"/>
              <a:t> </a:t>
            </a:r>
            <a:r>
              <a:rPr lang="en-US" sz="1400" dirty="0" smtClean="0"/>
              <a:t>Learn and Infer Causality from Video,” 35th Annual Cognitive Science Conference (</a:t>
            </a:r>
            <a:r>
              <a:rPr lang="en-US" sz="1400" dirty="0" err="1" smtClean="0"/>
              <a:t>CogSci</a:t>
            </a:r>
            <a:r>
              <a:rPr lang="en-US" sz="1400" dirty="0" smtClean="0"/>
              <a:t>), 2013.    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1524000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Open a door: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2110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1596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Fluents are important variables in a scene</a:t>
            </a: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689725"/>
            <a:ext cx="21336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88805AC-C150-4425-ADBC-6CEE4688D448}" type="slidenum">
              <a:rPr lang="en-US" sz="100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25</a:t>
            </a:fld>
            <a:endParaRPr lang="en-US" sz="1000" smtClean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219200" y="3505200"/>
            <a:ext cx="7073900" cy="307975"/>
            <a:chOff x="4343400" y="2268179"/>
            <a:chExt cx="1945663" cy="19307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343400" y="2268179"/>
              <a:ext cx="1922958" cy="99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00" name="TextBox 9"/>
            <p:cNvSpPr txBox="1">
              <a:spLocks noChangeArrowheads="1"/>
            </p:cNvSpPr>
            <p:nvPr/>
          </p:nvSpPr>
          <p:spPr bwMode="auto">
            <a:xfrm>
              <a:off x="6146042" y="2268179"/>
              <a:ext cx="143021" cy="19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7200" y="1371600"/>
            <a:ext cx="7696200" cy="2057400"/>
            <a:chOff x="457200" y="1371600"/>
            <a:chExt cx="8153400" cy="2514600"/>
          </a:xfrm>
        </p:grpSpPr>
        <p:sp>
          <p:nvSpPr>
            <p:cNvPr id="13" name="Freeform 12"/>
            <p:cNvSpPr/>
            <p:nvPr/>
          </p:nvSpPr>
          <p:spPr bwMode="auto">
            <a:xfrm rot="10800000">
              <a:off x="1673225" y="1577975"/>
              <a:ext cx="6678613" cy="717550"/>
            </a:xfrm>
            <a:custGeom>
              <a:avLst/>
              <a:gdLst>
                <a:gd name="connsiteX0" fmla="*/ 0 w 5191760"/>
                <a:gd name="connsiteY0" fmla="*/ 0 h 1209040"/>
                <a:gd name="connsiteX1" fmla="*/ 660400 w 5191760"/>
                <a:gd name="connsiteY1" fmla="*/ 0 h 1209040"/>
                <a:gd name="connsiteX2" fmla="*/ 660400 w 5191760"/>
                <a:gd name="connsiteY2" fmla="*/ 1209040 h 1209040"/>
                <a:gd name="connsiteX3" fmla="*/ 1605280 w 5191760"/>
                <a:gd name="connsiteY3" fmla="*/ 1209040 h 1209040"/>
                <a:gd name="connsiteX4" fmla="*/ 1605280 w 5191760"/>
                <a:gd name="connsiteY4" fmla="*/ 10160 h 1209040"/>
                <a:gd name="connsiteX5" fmla="*/ 3281680 w 5191760"/>
                <a:gd name="connsiteY5" fmla="*/ 10160 h 1209040"/>
                <a:gd name="connsiteX6" fmla="*/ 3281680 w 5191760"/>
                <a:gd name="connsiteY6" fmla="*/ 1209040 h 1209040"/>
                <a:gd name="connsiteX7" fmla="*/ 3728720 w 5191760"/>
                <a:gd name="connsiteY7" fmla="*/ 1209040 h 1209040"/>
                <a:gd name="connsiteX8" fmla="*/ 3728720 w 5191760"/>
                <a:gd name="connsiteY8" fmla="*/ 40640 h 1209040"/>
                <a:gd name="connsiteX9" fmla="*/ 5191760 w 5191760"/>
                <a:gd name="connsiteY9" fmla="*/ 40640 h 120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91760" h="1209040">
                  <a:moveTo>
                    <a:pt x="0" y="0"/>
                  </a:moveTo>
                  <a:lnTo>
                    <a:pt x="660400" y="0"/>
                  </a:lnTo>
                  <a:lnTo>
                    <a:pt x="660400" y="1209040"/>
                  </a:lnTo>
                  <a:lnTo>
                    <a:pt x="1605280" y="1209040"/>
                  </a:lnTo>
                  <a:lnTo>
                    <a:pt x="1605280" y="10160"/>
                  </a:lnTo>
                  <a:lnTo>
                    <a:pt x="3281680" y="10160"/>
                  </a:lnTo>
                  <a:lnTo>
                    <a:pt x="3281680" y="1209040"/>
                  </a:lnTo>
                  <a:lnTo>
                    <a:pt x="3728720" y="1209040"/>
                  </a:lnTo>
                  <a:lnTo>
                    <a:pt x="3728720" y="40640"/>
                  </a:lnTo>
                  <a:lnTo>
                    <a:pt x="5191760" y="4064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" name="Straight Arrow Connector 16"/>
            <p:cNvCxnSpPr>
              <a:stCxn id="7177" idx="3"/>
              <a:endCxn id="13" idx="7"/>
            </p:cNvCxnSpPr>
            <p:nvPr/>
          </p:nvCxnSpPr>
          <p:spPr bwMode="auto">
            <a:xfrm>
              <a:off x="3200400" y="1509713"/>
              <a:ext cx="355600" cy="682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7" name="TextBox 17"/>
            <p:cNvSpPr txBox="1">
              <a:spLocks noChangeArrowheads="1"/>
            </p:cNvSpPr>
            <p:nvPr/>
          </p:nvSpPr>
          <p:spPr bwMode="auto">
            <a:xfrm>
              <a:off x="2209800" y="1371600"/>
              <a:ext cx="990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Door Opens</a:t>
              </a:r>
            </a:p>
          </p:txBody>
        </p:sp>
        <p:cxnSp>
          <p:nvCxnSpPr>
            <p:cNvPr id="26" name="Straight Arrow Connector 25"/>
            <p:cNvCxnSpPr>
              <a:stCxn id="7181" idx="1"/>
              <a:endCxn id="13" idx="6"/>
            </p:cNvCxnSpPr>
            <p:nvPr/>
          </p:nvCxnSpPr>
          <p:spPr bwMode="auto">
            <a:xfrm flipH="1">
              <a:off x="4130675" y="1509713"/>
              <a:ext cx="365125" cy="682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1" name="TextBox 26"/>
            <p:cNvSpPr txBox="1">
              <a:spLocks noChangeArrowheads="1"/>
            </p:cNvSpPr>
            <p:nvPr/>
          </p:nvSpPr>
          <p:spPr bwMode="auto">
            <a:xfrm>
              <a:off x="4495800" y="1371600"/>
              <a:ext cx="1371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Door Closes</a:t>
              </a:r>
            </a:p>
          </p:txBody>
        </p:sp>
        <p:sp>
          <p:nvSpPr>
            <p:cNvPr id="20" name="Freeform 19"/>
            <p:cNvSpPr/>
            <p:nvPr/>
          </p:nvSpPr>
          <p:spPr bwMode="auto">
            <a:xfrm rot="10800000">
              <a:off x="1676400" y="3044825"/>
              <a:ext cx="6678613" cy="717550"/>
            </a:xfrm>
            <a:custGeom>
              <a:avLst/>
              <a:gdLst>
                <a:gd name="connsiteX0" fmla="*/ 0 w 5191760"/>
                <a:gd name="connsiteY0" fmla="*/ 0 h 1209040"/>
                <a:gd name="connsiteX1" fmla="*/ 660400 w 5191760"/>
                <a:gd name="connsiteY1" fmla="*/ 0 h 1209040"/>
                <a:gd name="connsiteX2" fmla="*/ 660400 w 5191760"/>
                <a:gd name="connsiteY2" fmla="*/ 1209040 h 1209040"/>
                <a:gd name="connsiteX3" fmla="*/ 1605280 w 5191760"/>
                <a:gd name="connsiteY3" fmla="*/ 1209040 h 1209040"/>
                <a:gd name="connsiteX4" fmla="*/ 1605280 w 5191760"/>
                <a:gd name="connsiteY4" fmla="*/ 10160 h 1209040"/>
                <a:gd name="connsiteX5" fmla="*/ 3281680 w 5191760"/>
                <a:gd name="connsiteY5" fmla="*/ 10160 h 1209040"/>
                <a:gd name="connsiteX6" fmla="*/ 3281680 w 5191760"/>
                <a:gd name="connsiteY6" fmla="*/ 1209040 h 1209040"/>
                <a:gd name="connsiteX7" fmla="*/ 3728720 w 5191760"/>
                <a:gd name="connsiteY7" fmla="*/ 1209040 h 1209040"/>
                <a:gd name="connsiteX8" fmla="*/ 3728720 w 5191760"/>
                <a:gd name="connsiteY8" fmla="*/ 40640 h 1209040"/>
                <a:gd name="connsiteX9" fmla="*/ 5191760 w 5191760"/>
                <a:gd name="connsiteY9" fmla="*/ 40640 h 1209040"/>
                <a:gd name="connsiteX0" fmla="*/ 0 w 5191760"/>
                <a:gd name="connsiteY0" fmla="*/ 0 h 1209040"/>
                <a:gd name="connsiteX1" fmla="*/ 660400 w 5191760"/>
                <a:gd name="connsiteY1" fmla="*/ 0 h 1209040"/>
                <a:gd name="connsiteX2" fmla="*/ 1003967 w 5191760"/>
                <a:gd name="connsiteY2" fmla="*/ 1209040 h 1209040"/>
                <a:gd name="connsiteX3" fmla="*/ 1605280 w 5191760"/>
                <a:gd name="connsiteY3" fmla="*/ 1209040 h 1209040"/>
                <a:gd name="connsiteX4" fmla="*/ 1605280 w 5191760"/>
                <a:gd name="connsiteY4" fmla="*/ 10160 h 1209040"/>
                <a:gd name="connsiteX5" fmla="*/ 3281680 w 5191760"/>
                <a:gd name="connsiteY5" fmla="*/ 10160 h 1209040"/>
                <a:gd name="connsiteX6" fmla="*/ 3281680 w 5191760"/>
                <a:gd name="connsiteY6" fmla="*/ 1209040 h 1209040"/>
                <a:gd name="connsiteX7" fmla="*/ 3728720 w 5191760"/>
                <a:gd name="connsiteY7" fmla="*/ 1209040 h 1209040"/>
                <a:gd name="connsiteX8" fmla="*/ 3728720 w 5191760"/>
                <a:gd name="connsiteY8" fmla="*/ 40640 h 1209040"/>
                <a:gd name="connsiteX9" fmla="*/ 5191760 w 5191760"/>
                <a:gd name="connsiteY9" fmla="*/ 40640 h 1209040"/>
                <a:gd name="connsiteX0" fmla="*/ 0 w 5191760"/>
                <a:gd name="connsiteY0" fmla="*/ 0 h 1209040"/>
                <a:gd name="connsiteX1" fmla="*/ 973164 w 5191760"/>
                <a:gd name="connsiteY1" fmla="*/ 15398 h 1209040"/>
                <a:gd name="connsiteX2" fmla="*/ 1003967 w 5191760"/>
                <a:gd name="connsiteY2" fmla="*/ 1209040 h 1209040"/>
                <a:gd name="connsiteX3" fmla="*/ 1605280 w 5191760"/>
                <a:gd name="connsiteY3" fmla="*/ 1209040 h 1209040"/>
                <a:gd name="connsiteX4" fmla="*/ 1605280 w 5191760"/>
                <a:gd name="connsiteY4" fmla="*/ 10160 h 1209040"/>
                <a:gd name="connsiteX5" fmla="*/ 3281680 w 5191760"/>
                <a:gd name="connsiteY5" fmla="*/ 10160 h 1209040"/>
                <a:gd name="connsiteX6" fmla="*/ 3281680 w 5191760"/>
                <a:gd name="connsiteY6" fmla="*/ 1209040 h 1209040"/>
                <a:gd name="connsiteX7" fmla="*/ 3728720 w 5191760"/>
                <a:gd name="connsiteY7" fmla="*/ 1209040 h 1209040"/>
                <a:gd name="connsiteX8" fmla="*/ 3728720 w 5191760"/>
                <a:gd name="connsiteY8" fmla="*/ 40640 h 1209040"/>
                <a:gd name="connsiteX9" fmla="*/ 5191760 w 5191760"/>
                <a:gd name="connsiteY9" fmla="*/ 40640 h 1209040"/>
                <a:gd name="connsiteX0" fmla="*/ 0 w 5191760"/>
                <a:gd name="connsiteY0" fmla="*/ 0 h 1209040"/>
                <a:gd name="connsiteX1" fmla="*/ 973164 w 5191760"/>
                <a:gd name="connsiteY1" fmla="*/ 15398 h 1209040"/>
                <a:gd name="connsiteX2" fmla="*/ 975534 w 5191760"/>
                <a:gd name="connsiteY2" fmla="*/ 1209040 h 1209040"/>
                <a:gd name="connsiteX3" fmla="*/ 1605280 w 5191760"/>
                <a:gd name="connsiteY3" fmla="*/ 1209040 h 1209040"/>
                <a:gd name="connsiteX4" fmla="*/ 1605280 w 5191760"/>
                <a:gd name="connsiteY4" fmla="*/ 10160 h 1209040"/>
                <a:gd name="connsiteX5" fmla="*/ 3281680 w 5191760"/>
                <a:gd name="connsiteY5" fmla="*/ 10160 h 1209040"/>
                <a:gd name="connsiteX6" fmla="*/ 3281680 w 5191760"/>
                <a:gd name="connsiteY6" fmla="*/ 1209040 h 1209040"/>
                <a:gd name="connsiteX7" fmla="*/ 3728720 w 5191760"/>
                <a:gd name="connsiteY7" fmla="*/ 1209040 h 1209040"/>
                <a:gd name="connsiteX8" fmla="*/ 3728720 w 5191760"/>
                <a:gd name="connsiteY8" fmla="*/ 40640 h 1209040"/>
                <a:gd name="connsiteX9" fmla="*/ 5191760 w 5191760"/>
                <a:gd name="connsiteY9" fmla="*/ 40640 h 1209040"/>
                <a:gd name="connsiteX0" fmla="*/ 0 w 5191760"/>
                <a:gd name="connsiteY0" fmla="*/ 0 h 1209040"/>
                <a:gd name="connsiteX1" fmla="*/ 973164 w 5191760"/>
                <a:gd name="connsiteY1" fmla="*/ 15398 h 1209040"/>
                <a:gd name="connsiteX2" fmla="*/ 975534 w 5191760"/>
                <a:gd name="connsiteY2" fmla="*/ 1209040 h 1209040"/>
                <a:gd name="connsiteX3" fmla="*/ 1605280 w 5191760"/>
                <a:gd name="connsiteY3" fmla="*/ 10160 h 1209040"/>
                <a:gd name="connsiteX4" fmla="*/ 3281680 w 5191760"/>
                <a:gd name="connsiteY4" fmla="*/ 10160 h 1209040"/>
                <a:gd name="connsiteX5" fmla="*/ 3281680 w 5191760"/>
                <a:gd name="connsiteY5" fmla="*/ 1209040 h 1209040"/>
                <a:gd name="connsiteX6" fmla="*/ 3728720 w 5191760"/>
                <a:gd name="connsiteY6" fmla="*/ 1209040 h 1209040"/>
                <a:gd name="connsiteX7" fmla="*/ 3728720 w 5191760"/>
                <a:gd name="connsiteY7" fmla="*/ 40640 h 1209040"/>
                <a:gd name="connsiteX8" fmla="*/ 5191760 w 5191760"/>
                <a:gd name="connsiteY8" fmla="*/ 40640 h 1209040"/>
                <a:gd name="connsiteX0" fmla="*/ 0 w 5191760"/>
                <a:gd name="connsiteY0" fmla="*/ 0 h 1209040"/>
                <a:gd name="connsiteX1" fmla="*/ 973164 w 5191760"/>
                <a:gd name="connsiteY1" fmla="*/ 15398 h 1209040"/>
                <a:gd name="connsiteX2" fmla="*/ 975534 w 5191760"/>
                <a:gd name="connsiteY2" fmla="*/ 1209040 h 1209040"/>
                <a:gd name="connsiteX3" fmla="*/ 3281680 w 5191760"/>
                <a:gd name="connsiteY3" fmla="*/ 10160 h 1209040"/>
                <a:gd name="connsiteX4" fmla="*/ 3281680 w 5191760"/>
                <a:gd name="connsiteY4" fmla="*/ 1209040 h 1209040"/>
                <a:gd name="connsiteX5" fmla="*/ 3728720 w 5191760"/>
                <a:gd name="connsiteY5" fmla="*/ 1209040 h 1209040"/>
                <a:gd name="connsiteX6" fmla="*/ 3728720 w 5191760"/>
                <a:gd name="connsiteY6" fmla="*/ 40640 h 1209040"/>
                <a:gd name="connsiteX7" fmla="*/ 5191760 w 5191760"/>
                <a:gd name="connsiteY7" fmla="*/ 40640 h 1209040"/>
                <a:gd name="connsiteX0" fmla="*/ 0 w 5191760"/>
                <a:gd name="connsiteY0" fmla="*/ 0 h 1209040"/>
                <a:gd name="connsiteX1" fmla="*/ 973164 w 5191760"/>
                <a:gd name="connsiteY1" fmla="*/ 15398 h 1209040"/>
                <a:gd name="connsiteX2" fmla="*/ 975534 w 5191760"/>
                <a:gd name="connsiteY2" fmla="*/ 1209040 h 1209040"/>
                <a:gd name="connsiteX3" fmla="*/ 3281680 w 5191760"/>
                <a:gd name="connsiteY3" fmla="*/ 1209040 h 1209040"/>
                <a:gd name="connsiteX4" fmla="*/ 3728720 w 5191760"/>
                <a:gd name="connsiteY4" fmla="*/ 1209040 h 1209040"/>
                <a:gd name="connsiteX5" fmla="*/ 3728720 w 5191760"/>
                <a:gd name="connsiteY5" fmla="*/ 40640 h 1209040"/>
                <a:gd name="connsiteX6" fmla="*/ 5191760 w 5191760"/>
                <a:gd name="connsiteY6" fmla="*/ 40640 h 120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1760" h="1209040">
                  <a:moveTo>
                    <a:pt x="0" y="0"/>
                  </a:moveTo>
                  <a:lnTo>
                    <a:pt x="973164" y="15398"/>
                  </a:lnTo>
                  <a:lnTo>
                    <a:pt x="975534" y="1209040"/>
                  </a:lnTo>
                  <a:lnTo>
                    <a:pt x="3281680" y="1209040"/>
                  </a:lnTo>
                  <a:lnTo>
                    <a:pt x="3728720" y="1209040"/>
                  </a:lnTo>
                  <a:lnTo>
                    <a:pt x="3728720" y="40640"/>
                  </a:lnTo>
                  <a:lnTo>
                    <a:pt x="5191760" y="4064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85" name="TextBox 20"/>
            <p:cNvSpPr txBox="1">
              <a:spLocks noChangeArrowheads="1"/>
            </p:cNvSpPr>
            <p:nvPr/>
          </p:nvSpPr>
          <p:spPr bwMode="auto">
            <a:xfrm>
              <a:off x="457200" y="3197225"/>
              <a:ext cx="6842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  <a:cs typeface="Times New Roman" pitchFamily="18" charset="0"/>
                </a:rPr>
                <a:t>Light</a:t>
              </a:r>
            </a:p>
          </p:txBody>
        </p:sp>
        <p:sp>
          <p:nvSpPr>
            <p:cNvPr id="7186" name="TextBox 31"/>
            <p:cNvSpPr txBox="1">
              <a:spLocks noChangeArrowheads="1"/>
            </p:cNvSpPr>
            <p:nvPr/>
          </p:nvSpPr>
          <p:spPr bwMode="auto">
            <a:xfrm>
              <a:off x="1143000" y="2892425"/>
              <a:ext cx="686554" cy="37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ON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87" name="TextBox 31"/>
            <p:cNvSpPr txBox="1">
              <a:spLocks noChangeArrowheads="1"/>
            </p:cNvSpPr>
            <p:nvPr/>
          </p:nvSpPr>
          <p:spPr bwMode="auto">
            <a:xfrm>
              <a:off x="1143000" y="3578225"/>
              <a:ext cx="6096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OFF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88" name="TextBox 34"/>
            <p:cNvSpPr txBox="1">
              <a:spLocks noChangeArrowheads="1"/>
            </p:cNvSpPr>
            <p:nvPr/>
          </p:nvSpPr>
          <p:spPr bwMode="auto">
            <a:xfrm>
              <a:off x="457200" y="1647825"/>
              <a:ext cx="6842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  <a:cs typeface="Times New Roman" pitchFamily="18" charset="0"/>
                </a:rPr>
                <a:t>Door</a:t>
              </a:r>
            </a:p>
          </p:txBody>
        </p:sp>
        <p:sp>
          <p:nvSpPr>
            <p:cNvPr id="7189" name="TextBox 31"/>
            <p:cNvSpPr txBox="1">
              <a:spLocks noChangeArrowheads="1"/>
            </p:cNvSpPr>
            <p:nvPr/>
          </p:nvSpPr>
          <p:spPr bwMode="auto">
            <a:xfrm>
              <a:off x="1143000" y="1419225"/>
              <a:ext cx="8382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OPEN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90" name="TextBox 31"/>
            <p:cNvSpPr txBox="1">
              <a:spLocks noChangeArrowheads="1"/>
            </p:cNvSpPr>
            <p:nvPr/>
          </p:nvSpPr>
          <p:spPr bwMode="auto">
            <a:xfrm>
              <a:off x="1143000" y="1952625"/>
              <a:ext cx="1066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CLOSED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0" name="Straight Arrow Connector 49"/>
            <p:cNvCxnSpPr>
              <a:stCxn id="7194" idx="1"/>
              <a:endCxn id="20" idx="2"/>
            </p:cNvCxnSpPr>
            <p:nvPr/>
          </p:nvCxnSpPr>
          <p:spPr bwMode="auto">
            <a:xfrm rot="10800000">
              <a:off x="7100888" y="3044825"/>
              <a:ext cx="290512" cy="21431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4" name="TextBox 26"/>
            <p:cNvSpPr txBox="1">
              <a:spLocks noChangeArrowheads="1"/>
            </p:cNvSpPr>
            <p:nvPr/>
          </p:nvSpPr>
          <p:spPr bwMode="auto">
            <a:xfrm>
              <a:off x="7391400" y="3121025"/>
              <a:ext cx="12192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Light Turns Off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09600" y="3962400"/>
            <a:ext cx="78804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Fluents</a:t>
            </a:r>
            <a:r>
              <a:rPr lang="en-US" sz="2000" dirty="0" smtClean="0"/>
              <a:t>:  </a:t>
            </a:r>
          </a:p>
          <a:p>
            <a:r>
              <a:rPr lang="en-US" sz="2000" dirty="0" smtClean="0"/>
              <a:t>  Time-varying transient states of objects:  door </a:t>
            </a:r>
            <a:r>
              <a:rPr lang="en-US" sz="2000" dirty="0" smtClean="0">
                <a:solidFill>
                  <a:srgbClr val="FF0000"/>
                </a:solidFill>
              </a:rPr>
              <a:t>open</a:t>
            </a:r>
            <a:r>
              <a:rPr lang="en-US" sz="2000" dirty="0" smtClean="0"/>
              <a:t>, cup </a:t>
            </a:r>
            <a:r>
              <a:rPr lang="en-US" sz="2000" dirty="0" smtClean="0">
                <a:solidFill>
                  <a:srgbClr val="FF0000"/>
                </a:solidFill>
              </a:rPr>
              <a:t>full</a:t>
            </a:r>
            <a:r>
              <a:rPr lang="en-US" sz="2000" dirty="0" smtClean="0"/>
              <a:t>, </a:t>
            </a:r>
            <a:r>
              <a:rPr lang="en-US" sz="2000" dirty="0" err="1" smtClean="0"/>
              <a:t>cellphone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ringing</a:t>
            </a:r>
            <a:r>
              <a:rPr lang="en-US" sz="2000" dirty="0" smtClean="0"/>
              <a:t>, …</a:t>
            </a:r>
          </a:p>
          <a:p>
            <a:r>
              <a:rPr lang="en-US" sz="2000" dirty="0" smtClean="0"/>
              <a:t>                                                  of agents:  thirsty, hungry, tired, …</a:t>
            </a:r>
          </a:p>
          <a:p>
            <a:r>
              <a:rPr lang="en-US" sz="2000" dirty="0" smtClean="0"/>
              <a:t>                </a:t>
            </a:r>
          </a:p>
          <a:p>
            <a:r>
              <a:rPr lang="en-US" sz="2000" dirty="0" smtClean="0"/>
              <a:t>   In contrast, attributes are permanent, such as color, gender,….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" y="5791200"/>
            <a:ext cx="6592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Fluents in a video are like punctuation marks in a paper. 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9216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tx1"/>
                </a:solidFill>
                <a:latin typeface="Arial Narrow" pitchFamily="34" charset="0"/>
              </a:rPr>
              <a:t>Representing causality by causal-and-or graph</a:t>
            </a:r>
            <a:endParaRPr lang="en-US" sz="3200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3" name="Picture 2" descr="Snap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8610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0050" y="625858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Amy Fire and S.C. Zhu, “Using Causal Induction in Humans to</a:t>
            </a:r>
            <a:r>
              <a:rPr lang="en-US" sz="1400" b="1" dirty="0" smtClean="0"/>
              <a:t> </a:t>
            </a:r>
            <a:r>
              <a:rPr lang="en-US" sz="1400" dirty="0" smtClean="0"/>
              <a:t>Learn and Infer Causality from Video,” 35th Annual Cognitive Science Conference (</a:t>
            </a:r>
            <a:r>
              <a:rPr lang="en-US" sz="1400" dirty="0" err="1" smtClean="0"/>
              <a:t>CogSci</a:t>
            </a:r>
            <a:r>
              <a:rPr lang="en-US" sz="1400" dirty="0" smtClean="0"/>
              <a:t>), 2013 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1863725" y="2898775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638425" y="2898775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320925" y="3470275"/>
            <a:ext cx="285750" cy="285750"/>
          </a:xfrm>
          <a:prstGeom prst="ellipse">
            <a:avLst/>
          </a:prstGeom>
          <a:solidFill>
            <a:srgbClr val="7F7F7F">
              <a:alpha val="50195"/>
            </a:srgbClr>
          </a:solidFill>
          <a:ln w="12700" algn="ctr">
            <a:solidFill>
              <a:srgbClr val="385D8A"/>
            </a:solidFill>
            <a:round/>
            <a:headEnd/>
            <a:tailEnd/>
          </a:ln>
        </p:spPr>
        <p:txBody>
          <a:bodyPr lIns="0" rIns="0" anchor="ctr" anchorCtr="1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962400" y="2898775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572000" y="2895600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5218113" y="2898775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791200" y="2895600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6459538" y="2898775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988175" y="2898775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7564438" y="2898775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8334375" y="2898775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4" name="Curved Connector 133"/>
          <p:cNvCxnSpPr>
            <a:stCxn id="355" idx="0"/>
            <a:endCxn id="14" idx="4"/>
          </p:cNvCxnSpPr>
          <p:nvPr/>
        </p:nvCxnSpPr>
        <p:spPr>
          <a:xfrm rot="16200000" flipV="1">
            <a:off x="1859756" y="3331369"/>
            <a:ext cx="296863" cy="317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6" name="TextBox 239"/>
          <p:cNvSpPr txBox="1">
            <a:spLocks noChangeArrowheads="1"/>
          </p:cNvSpPr>
          <p:nvPr/>
        </p:nvSpPr>
        <p:spPr bwMode="auto">
          <a:xfrm>
            <a:off x="1860550" y="1898650"/>
            <a:ext cx="1111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Door fluent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7" name="TextBox 240"/>
          <p:cNvSpPr txBox="1">
            <a:spLocks noChangeArrowheads="1"/>
          </p:cNvSpPr>
          <p:nvPr/>
        </p:nvSpPr>
        <p:spPr bwMode="auto">
          <a:xfrm>
            <a:off x="5051425" y="1898650"/>
            <a:ext cx="968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Light fluent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8" name="TextBox 241"/>
          <p:cNvSpPr txBox="1">
            <a:spLocks noChangeArrowheads="1"/>
          </p:cNvSpPr>
          <p:nvPr/>
        </p:nvSpPr>
        <p:spPr bwMode="auto">
          <a:xfrm>
            <a:off x="7581900" y="1898650"/>
            <a:ext cx="12287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Screen fluent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9" name="TextBox 246"/>
          <p:cNvSpPr txBox="1">
            <a:spLocks noChangeArrowheads="1"/>
          </p:cNvSpPr>
          <p:nvPr/>
        </p:nvSpPr>
        <p:spPr bwMode="auto">
          <a:xfrm>
            <a:off x="2844800" y="2398713"/>
            <a:ext cx="5000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open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00" name="TextBox 247"/>
          <p:cNvSpPr txBox="1">
            <a:spLocks noChangeArrowheads="1"/>
          </p:cNvSpPr>
          <p:nvPr/>
        </p:nvSpPr>
        <p:spPr bwMode="auto">
          <a:xfrm>
            <a:off x="4603750" y="2406650"/>
            <a:ext cx="5000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on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01" name="TextBox 248"/>
          <p:cNvSpPr txBox="1">
            <a:spLocks noChangeArrowheads="1"/>
          </p:cNvSpPr>
          <p:nvPr/>
        </p:nvSpPr>
        <p:spPr bwMode="auto">
          <a:xfrm>
            <a:off x="5694363" y="2405063"/>
            <a:ext cx="5000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off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02" name="TextBox 249"/>
          <p:cNvSpPr txBox="1">
            <a:spLocks noChangeArrowheads="1"/>
          </p:cNvSpPr>
          <p:nvPr/>
        </p:nvSpPr>
        <p:spPr bwMode="auto">
          <a:xfrm>
            <a:off x="6953250" y="2398713"/>
            <a:ext cx="5000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off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03" name="TextBox 250"/>
          <p:cNvSpPr txBox="1">
            <a:spLocks noChangeArrowheads="1"/>
          </p:cNvSpPr>
          <p:nvPr/>
        </p:nvSpPr>
        <p:spPr bwMode="auto">
          <a:xfrm>
            <a:off x="8161338" y="2398713"/>
            <a:ext cx="5000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on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04" name="Rectangle 261"/>
          <p:cNvSpPr>
            <a:spLocks noChangeArrowheads="1"/>
          </p:cNvSpPr>
          <p:nvPr/>
        </p:nvSpPr>
        <p:spPr bwMode="auto">
          <a:xfrm>
            <a:off x="2865438" y="2895600"/>
            <a:ext cx="3349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86" name="Straight Arrow Connector 285"/>
          <p:cNvCxnSpPr>
            <a:cxnSpLocks noChangeShapeType="1"/>
            <a:stCxn id="19" idx="0"/>
            <a:endCxn id="15" idx="4"/>
          </p:cNvCxnSpPr>
          <p:nvPr/>
        </p:nvCxnSpPr>
        <p:spPr bwMode="auto">
          <a:xfrm flipV="1">
            <a:off x="2463800" y="3184525"/>
            <a:ext cx="317500" cy="285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9" name="Straight Arrow Connector 288"/>
          <p:cNvCxnSpPr>
            <a:cxnSpLocks noChangeShapeType="1"/>
            <a:stCxn id="347" idx="0"/>
            <a:endCxn id="15" idx="4"/>
          </p:cNvCxnSpPr>
          <p:nvPr/>
        </p:nvCxnSpPr>
        <p:spPr bwMode="auto">
          <a:xfrm flipH="1" flipV="1">
            <a:off x="2781300" y="3184525"/>
            <a:ext cx="303213" cy="29051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92" name="Arc 291"/>
          <p:cNvSpPr>
            <a:spLocks/>
          </p:cNvSpPr>
          <p:nvPr/>
        </p:nvSpPr>
        <p:spPr bwMode="auto">
          <a:xfrm rot="8121470">
            <a:off x="2570163" y="3055938"/>
            <a:ext cx="411162" cy="339725"/>
          </a:xfrm>
          <a:custGeom>
            <a:avLst/>
            <a:gdLst>
              <a:gd name="T0" fmla="*/ 157245 w 411162"/>
              <a:gd name="T1" fmla="*/ 4762 h 339725"/>
              <a:gd name="T2" fmla="*/ 205581 w 411162"/>
              <a:gd name="T3" fmla="*/ 169863 h 339725"/>
              <a:gd name="T4" fmla="*/ 406139 w 411162"/>
              <a:gd name="T5" fmla="*/ 207182 h 339725"/>
              <a:gd name="T6" fmla="*/ 11796480 60000 65536"/>
              <a:gd name="T7" fmla="*/ 5898240 60000 65536"/>
              <a:gd name="T8" fmla="*/ 5898240 60000 65536"/>
              <a:gd name="T9" fmla="*/ 157245 w 411162"/>
              <a:gd name="T10" fmla="*/ 0 h 339725"/>
              <a:gd name="T11" fmla="*/ 411162 w 411162"/>
              <a:gd name="T12" fmla="*/ 207182 h 3397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1162" h="339725" stroke="0">
                <a:moveTo>
                  <a:pt x="157245" y="4762"/>
                </a:moveTo>
                <a:lnTo>
                  <a:pt x="157244" y="4761"/>
                </a:lnTo>
                <a:cubicBezTo>
                  <a:pt x="173071" y="1598"/>
                  <a:pt x="189297" y="-1"/>
                  <a:pt x="205581" y="0"/>
                </a:cubicBezTo>
                <a:cubicBezTo>
                  <a:pt x="319120" y="0"/>
                  <a:pt x="411162" y="76050"/>
                  <a:pt x="411162" y="169863"/>
                </a:cubicBezTo>
                <a:cubicBezTo>
                  <a:pt x="411162" y="182418"/>
                  <a:pt x="409477" y="194934"/>
                  <a:pt x="406138" y="207182"/>
                </a:cubicBezTo>
                <a:lnTo>
                  <a:pt x="205581" y="169863"/>
                </a:lnTo>
                <a:close/>
              </a:path>
              <a:path w="411162" h="339725" fill="none">
                <a:moveTo>
                  <a:pt x="157245" y="4762"/>
                </a:moveTo>
                <a:lnTo>
                  <a:pt x="157244" y="4761"/>
                </a:lnTo>
                <a:cubicBezTo>
                  <a:pt x="173071" y="1598"/>
                  <a:pt x="189297" y="-1"/>
                  <a:pt x="205581" y="0"/>
                </a:cubicBezTo>
                <a:cubicBezTo>
                  <a:pt x="319120" y="0"/>
                  <a:pt x="411162" y="76050"/>
                  <a:pt x="411162" y="169863"/>
                </a:cubicBezTo>
                <a:cubicBezTo>
                  <a:pt x="411162" y="182418"/>
                  <a:pt x="409477" y="194934"/>
                  <a:pt x="406138" y="207182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rIns="0" anchor="ctr" anchorCtr="1"/>
          <a:lstStyle/>
          <a:p>
            <a:endParaRPr lang="en-US"/>
          </a:p>
        </p:txBody>
      </p:sp>
      <p:sp>
        <p:nvSpPr>
          <p:cNvPr id="20508" name="TextBox 151"/>
          <p:cNvSpPr txBox="1">
            <a:spLocks noChangeArrowheads="1"/>
          </p:cNvSpPr>
          <p:nvPr/>
        </p:nvSpPr>
        <p:spPr bwMode="auto">
          <a:xfrm>
            <a:off x="4721225" y="1304925"/>
            <a:ext cx="6477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fluent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0509" name="Curved Connector 160"/>
          <p:cNvCxnSpPr>
            <a:cxnSpLocks noChangeShapeType="1"/>
            <a:stCxn id="372" idx="0"/>
            <a:endCxn id="371" idx="3"/>
          </p:cNvCxnSpPr>
          <p:nvPr/>
        </p:nvCxnSpPr>
        <p:spPr bwMode="auto">
          <a:xfrm rot="-5400000">
            <a:off x="3060700" y="349251"/>
            <a:ext cx="250825" cy="2825750"/>
          </a:xfrm>
          <a:prstGeom prst="curvedConnector3">
            <a:avLst>
              <a:gd name="adj1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0" name="Curved Connector 189"/>
          <p:cNvCxnSpPr>
            <a:cxnSpLocks noChangeShapeType="1"/>
            <a:stCxn id="371" idx="3"/>
            <a:endCxn id="373" idx="0"/>
          </p:cNvCxnSpPr>
          <p:nvPr/>
        </p:nvCxnSpPr>
        <p:spPr bwMode="auto">
          <a:xfrm rot="16200000" flipH="1">
            <a:off x="5921376" y="314325"/>
            <a:ext cx="241300" cy="2886075"/>
          </a:xfrm>
          <a:prstGeom prst="curvedConnector3">
            <a:avLst>
              <a:gd name="adj1" fmla="val 49343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1" name="Curved Connector 193"/>
          <p:cNvCxnSpPr>
            <a:cxnSpLocks noChangeShapeType="1"/>
            <a:stCxn id="376" idx="0"/>
            <a:endCxn id="372" idx="3"/>
          </p:cNvCxnSpPr>
          <p:nvPr/>
        </p:nvCxnSpPr>
        <p:spPr bwMode="auto">
          <a:xfrm rot="-5400000">
            <a:off x="1205706" y="1835944"/>
            <a:ext cx="219075" cy="915988"/>
          </a:xfrm>
          <a:prstGeom prst="curvedConnector3">
            <a:avLst>
              <a:gd name="adj1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2" name="Curved Connector 197"/>
          <p:cNvCxnSpPr>
            <a:cxnSpLocks noChangeShapeType="1"/>
            <a:stCxn id="377" idx="0"/>
            <a:endCxn id="372" idx="3"/>
          </p:cNvCxnSpPr>
          <p:nvPr/>
        </p:nvCxnSpPr>
        <p:spPr bwMode="auto">
          <a:xfrm rot="5400000" flipH="1">
            <a:off x="2064544" y="1893094"/>
            <a:ext cx="217488" cy="800100"/>
          </a:xfrm>
          <a:prstGeom prst="curvedConnector3">
            <a:avLst>
              <a:gd name="adj1" fmla="val 50366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3" name="Curved Connector 200"/>
          <p:cNvCxnSpPr>
            <a:cxnSpLocks noChangeShapeType="1"/>
            <a:stCxn id="379" idx="0"/>
            <a:endCxn id="374" idx="3"/>
          </p:cNvCxnSpPr>
          <p:nvPr/>
        </p:nvCxnSpPr>
        <p:spPr bwMode="auto">
          <a:xfrm rot="16200000">
            <a:off x="4595019" y="2050257"/>
            <a:ext cx="192087" cy="508000"/>
          </a:xfrm>
          <a:prstGeom prst="curvedConnector3">
            <a:avLst>
              <a:gd name="adj1" fmla="val 50412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4" name="Curved Connector 203"/>
          <p:cNvCxnSpPr>
            <a:cxnSpLocks noChangeShapeType="1"/>
            <a:stCxn id="380" idx="0"/>
            <a:endCxn id="374" idx="3"/>
          </p:cNvCxnSpPr>
          <p:nvPr/>
        </p:nvCxnSpPr>
        <p:spPr bwMode="auto">
          <a:xfrm rot="5400000" flipH="1">
            <a:off x="5191919" y="1961357"/>
            <a:ext cx="185737" cy="679450"/>
          </a:xfrm>
          <a:prstGeom prst="curvedConnector3">
            <a:avLst>
              <a:gd name="adj1" fmla="val 50426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5" name="Curved Connector 206"/>
          <p:cNvCxnSpPr>
            <a:cxnSpLocks noChangeShapeType="1"/>
            <a:stCxn id="381" idx="0"/>
            <a:endCxn id="373" idx="3"/>
          </p:cNvCxnSpPr>
          <p:nvPr/>
        </p:nvCxnSpPr>
        <p:spPr bwMode="auto">
          <a:xfrm rot="-5400000">
            <a:off x="7073900" y="1971675"/>
            <a:ext cx="207963" cy="614363"/>
          </a:xfrm>
          <a:prstGeom prst="curvedConnector3">
            <a:avLst>
              <a:gd name="adj1" fmla="val 5038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6" name="Curved Connector 209"/>
          <p:cNvCxnSpPr>
            <a:cxnSpLocks noChangeShapeType="1"/>
            <a:stCxn id="382" idx="0"/>
            <a:endCxn id="373" idx="3"/>
          </p:cNvCxnSpPr>
          <p:nvPr/>
        </p:nvCxnSpPr>
        <p:spPr bwMode="auto">
          <a:xfrm rot="5400000" flipH="1">
            <a:off x="7666037" y="1993901"/>
            <a:ext cx="227013" cy="588962"/>
          </a:xfrm>
          <a:prstGeom prst="curvedConnector3">
            <a:avLst>
              <a:gd name="adj1" fmla="val 50352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7" name="Curved Connector 224"/>
          <p:cNvCxnSpPr>
            <a:cxnSpLocks noChangeShapeType="1"/>
            <a:stCxn id="14" idx="0"/>
            <a:endCxn id="377" idx="3"/>
          </p:cNvCxnSpPr>
          <p:nvPr/>
        </p:nvCxnSpPr>
        <p:spPr bwMode="auto">
          <a:xfrm rot="-5400000">
            <a:off x="2189956" y="2515394"/>
            <a:ext cx="200025" cy="566738"/>
          </a:xfrm>
          <a:prstGeom prst="curvedConnector3">
            <a:avLst>
              <a:gd name="adj1" fmla="val 53176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8" name="Curved Connector 227"/>
          <p:cNvCxnSpPr>
            <a:cxnSpLocks noChangeShapeType="1"/>
            <a:stCxn id="15" idx="0"/>
            <a:endCxn id="377" idx="3"/>
          </p:cNvCxnSpPr>
          <p:nvPr/>
        </p:nvCxnSpPr>
        <p:spPr bwMode="auto">
          <a:xfrm rot="5400000" flipH="1">
            <a:off x="2577306" y="2694782"/>
            <a:ext cx="200025" cy="207962"/>
          </a:xfrm>
          <a:prstGeom prst="curvedConnector3">
            <a:avLst>
              <a:gd name="adj1" fmla="val 53176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9" name="Curved Connector 230"/>
          <p:cNvCxnSpPr>
            <a:cxnSpLocks noChangeShapeType="1"/>
            <a:stCxn id="29" idx="0"/>
            <a:endCxn id="379" idx="3"/>
          </p:cNvCxnSpPr>
          <p:nvPr/>
        </p:nvCxnSpPr>
        <p:spPr bwMode="auto">
          <a:xfrm rot="16200000">
            <a:off x="4170363" y="2632075"/>
            <a:ext cx="201612" cy="331788"/>
          </a:xfrm>
          <a:prstGeom prst="curvedConnector3">
            <a:avLst>
              <a:gd name="adj1" fmla="val 53542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20" name="Curved Connector 233"/>
          <p:cNvCxnSpPr>
            <a:cxnSpLocks noChangeShapeType="1"/>
            <a:stCxn id="30" idx="0"/>
            <a:endCxn id="379" idx="3"/>
          </p:cNvCxnSpPr>
          <p:nvPr/>
        </p:nvCxnSpPr>
        <p:spPr bwMode="auto">
          <a:xfrm rot="5400000" flipH="1">
            <a:off x="4476750" y="2657476"/>
            <a:ext cx="198437" cy="277812"/>
          </a:xfrm>
          <a:prstGeom prst="curvedConnector3">
            <a:avLst>
              <a:gd name="adj1" fmla="val 53602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21" name="Curved Connector 236"/>
          <p:cNvCxnSpPr>
            <a:cxnSpLocks noChangeShapeType="1"/>
            <a:stCxn id="31" idx="0"/>
            <a:endCxn id="380" idx="3"/>
          </p:cNvCxnSpPr>
          <p:nvPr/>
        </p:nvCxnSpPr>
        <p:spPr bwMode="auto">
          <a:xfrm rot="16200000">
            <a:off x="5388770" y="2663031"/>
            <a:ext cx="207962" cy="263525"/>
          </a:xfrm>
          <a:prstGeom prst="curvedConnector3">
            <a:avLst>
              <a:gd name="adj1" fmla="val 53435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22" name="Curved Connector 242"/>
          <p:cNvCxnSpPr>
            <a:cxnSpLocks noChangeShapeType="1"/>
            <a:stCxn id="32" idx="0"/>
            <a:endCxn id="380" idx="3"/>
          </p:cNvCxnSpPr>
          <p:nvPr/>
        </p:nvCxnSpPr>
        <p:spPr bwMode="auto">
          <a:xfrm rot="5400000" flipH="1">
            <a:off x="5676900" y="2638426"/>
            <a:ext cx="204787" cy="309562"/>
          </a:xfrm>
          <a:prstGeom prst="curvedConnector3">
            <a:avLst>
              <a:gd name="adj1" fmla="val 53486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23" name="Curved Connector 256"/>
          <p:cNvCxnSpPr>
            <a:cxnSpLocks noChangeShapeType="1"/>
            <a:stCxn id="41" idx="0"/>
            <a:endCxn id="381" idx="3"/>
          </p:cNvCxnSpPr>
          <p:nvPr/>
        </p:nvCxnSpPr>
        <p:spPr bwMode="auto">
          <a:xfrm rot="-5400000">
            <a:off x="6627019" y="2655094"/>
            <a:ext cx="219075" cy="268287"/>
          </a:xfrm>
          <a:prstGeom prst="curvedConnector3">
            <a:avLst>
              <a:gd name="adj1" fmla="val 52898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24" name="Curved Connector 259"/>
          <p:cNvCxnSpPr>
            <a:cxnSpLocks noChangeShapeType="1"/>
            <a:stCxn id="42" idx="0"/>
            <a:endCxn id="381" idx="3"/>
          </p:cNvCxnSpPr>
          <p:nvPr/>
        </p:nvCxnSpPr>
        <p:spPr bwMode="auto">
          <a:xfrm rot="5400000" flipH="1">
            <a:off x="6891337" y="2659063"/>
            <a:ext cx="219075" cy="260350"/>
          </a:xfrm>
          <a:prstGeom prst="curvedConnector3">
            <a:avLst>
              <a:gd name="adj1" fmla="val 52898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7" name="Curved Connector 266"/>
          <p:cNvCxnSpPr>
            <a:stCxn id="43" idx="0"/>
          </p:cNvCxnSpPr>
          <p:nvPr/>
        </p:nvCxnSpPr>
        <p:spPr>
          <a:xfrm rot="5400000" flipH="1" flipV="1">
            <a:off x="7778751" y="2613025"/>
            <a:ext cx="214312" cy="3571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Curved Connector 275"/>
          <p:cNvCxnSpPr>
            <a:stCxn id="44" idx="0"/>
          </p:cNvCxnSpPr>
          <p:nvPr/>
        </p:nvCxnSpPr>
        <p:spPr>
          <a:xfrm rot="16200000" flipV="1">
            <a:off x="8163719" y="2585244"/>
            <a:ext cx="214312" cy="41275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7" name="Straight Arrow Connector 299"/>
          <p:cNvCxnSpPr>
            <a:cxnSpLocks noChangeShapeType="1"/>
            <a:stCxn id="344" idx="0"/>
            <a:endCxn id="19" idx="4"/>
          </p:cNvCxnSpPr>
          <p:nvPr/>
        </p:nvCxnSpPr>
        <p:spPr bwMode="auto">
          <a:xfrm flipV="1">
            <a:off x="2200275" y="3756025"/>
            <a:ext cx="263525" cy="2889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28" name="Straight Arrow Connector 305"/>
          <p:cNvCxnSpPr>
            <a:cxnSpLocks noChangeShapeType="1"/>
            <a:stCxn id="345" idx="0"/>
            <a:endCxn id="19" idx="4"/>
          </p:cNvCxnSpPr>
          <p:nvPr/>
        </p:nvCxnSpPr>
        <p:spPr bwMode="auto">
          <a:xfrm flipH="1" flipV="1">
            <a:off x="2463800" y="3756025"/>
            <a:ext cx="250825" cy="2889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30" name="Curved Connector 238"/>
          <p:cNvCxnSpPr>
            <a:cxnSpLocks noChangeShapeType="1"/>
            <a:stCxn id="374" idx="0"/>
            <a:endCxn id="371" idx="3"/>
          </p:cNvCxnSpPr>
          <p:nvPr/>
        </p:nvCxnSpPr>
        <p:spPr bwMode="auto">
          <a:xfrm rot="5400000" flipH="1">
            <a:off x="4634707" y="1600994"/>
            <a:ext cx="274637" cy="346075"/>
          </a:xfrm>
          <a:prstGeom prst="curvedConnector3">
            <a:avLst>
              <a:gd name="adj1" fmla="val 50287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54" name="Straight Arrow Connector 253"/>
          <p:cNvCxnSpPr/>
          <p:nvPr/>
        </p:nvCxnSpPr>
        <p:spPr>
          <a:xfrm rot="21120000">
            <a:off x="2124075" y="2805113"/>
            <a:ext cx="14446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2" name="Straight Arrow Connector 254"/>
          <p:cNvCxnSpPr>
            <a:cxnSpLocks noChangeShapeType="1"/>
          </p:cNvCxnSpPr>
          <p:nvPr/>
        </p:nvCxnSpPr>
        <p:spPr bwMode="auto">
          <a:xfrm flipV="1">
            <a:off x="4195763" y="2787650"/>
            <a:ext cx="134937" cy="222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33" name="Straight Arrow Connector 257"/>
          <p:cNvCxnSpPr>
            <a:cxnSpLocks noChangeShapeType="1"/>
          </p:cNvCxnSpPr>
          <p:nvPr/>
        </p:nvCxnSpPr>
        <p:spPr bwMode="auto">
          <a:xfrm flipV="1">
            <a:off x="5445125" y="2774950"/>
            <a:ext cx="96838" cy="31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34" name="Straight Arrow Connector 258"/>
          <p:cNvCxnSpPr>
            <a:cxnSpLocks noChangeShapeType="1"/>
          </p:cNvCxnSpPr>
          <p:nvPr/>
        </p:nvCxnSpPr>
        <p:spPr bwMode="auto">
          <a:xfrm flipV="1">
            <a:off x="6680200" y="2774950"/>
            <a:ext cx="112713" cy="2381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61" name="Straight Arrow Connector 260"/>
          <p:cNvCxnSpPr/>
          <p:nvPr/>
        </p:nvCxnSpPr>
        <p:spPr>
          <a:xfrm rot="21120000">
            <a:off x="7847013" y="2787650"/>
            <a:ext cx="14287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6" name="Straight Arrow Connector 264"/>
          <p:cNvCxnSpPr>
            <a:cxnSpLocks noChangeShapeType="1"/>
          </p:cNvCxnSpPr>
          <p:nvPr/>
        </p:nvCxnSpPr>
        <p:spPr bwMode="auto">
          <a:xfrm flipH="1" flipV="1">
            <a:off x="4540250" y="2781300"/>
            <a:ext cx="100013" cy="285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66" name="Straight Arrow Connector 265"/>
          <p:cNvCxnSpPr/>
          <p:nvPr/>
        </p:nvCxnSpPr>
        <p:spPr>
          <a:xfrm rot="11400000">
            <a:off x="5695950" y="2776538"/>
            <a:ext cx="14446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8" name="Straight Arrow Connector 273"/>
          <p:cNvCxnSpPr>
            <a:cxnSpLocks noChangeShapeType="1"/>
          </p:cNvCxnSpPr>
          <p:nvPr/>
        </p:nvCxnSpPr>
        <p:spPr bwMode="auto">
          <a:xfrm flipH="1" flipV="1">
            <a:off x="6958013" y="2770188"/>
            <a:ext cx="114300" cy="301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5" name="Straight Arrow Connector 274"/>
          <p:cNvCxnSpPr/>
          <p:nvPr/>
        </p:nvCxnSpPr>
        <p:spPr>
          <a:xfrm rot="11400000">
            <a:off x="8166100" y="2790825"/>
            <a:ext cx="14287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1895475" y="2981325"/>
            <a:ext cx="214313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3992563" y="2981325"/>
            <a:ext cx="214312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5256213" y="3122613"/>
            <a:ext cx="214312" cy="158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6494463" y="3122613"/>
            <a:ext cx="214312" cy="158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7604125" y="2981325"/>
            <a:ext cx="214313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Elbow Connector 313"/>
          <p:cNvCxnSpPr/>
          <p:nvPr/>
        </p:nvCxnSpPr>
        <p:spPr>
          <a:xfrm>
            <a:off x="5826125" y="2967038"/>
            <a:ext cx="215900" cy="142875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Elbow Connector 315"/>
          <p:cNvCxnSpPr/>
          <p:nvPr/>
        </p:nvCxnSpPr>
        <p:spPr>
          <a:xfrm>
            <a:off x="7027863" y="2970213"/>
            <a:ext cx="215900" cy="142875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Elbow Connector 319"/>
          <p:cNvCxnSpPr/>
          <p:nvPr/>
        </p:nvCxnSpPr>
        <p:spPr>
          <a:xfrm flipV="1">
            <a:off x="2676525" y="2968625"/>
            <a:ext cx="217488" cy="144463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8" name="Elbow Connector 320"/>
          <p:cNvCxnSpPr>
            <a:cxnSpLocks noChangeShapeType="1"/>
          </p:cNvCxnSpPr>
          <p:nvPr/>
        </p:nvCxnSpPr>
        <p:spPr bwMode="auto">
          <a:xfrm flipV="1">
            <a:off x="4605338" y="2962275"/>
            <a:ext cx="215900" cy="142875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4A7EBB"/>
            </a:solidFill>
            <a:miter lim="800000"/>
            <a:headEnd/>
            <a:tailEnd/>
          </a:ln>
        </p:spPr>
      </p:cxnSp>
      <p:cxnSp>
        <p:nvCxnSpPr>
          <p:cNvPr id="322" name="Elbow Connector 321"/>
          <p:cNvCxnSpPr/>
          <p:nvPr/>
        </p:nvCxnSpPr>
        <p:spPr>
          <a:xfrm flipV="1">
            <a:off x="8374063" y="2963863"/>
            <a:ext cx="215900" cy="142875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Rectangle 343"/>
          <p:cNvSpPr>
            <a:spLocks noChangeArrowheads="1"/>
          </p:cNvSpPr>
          <p:nvPr/>
        </p:nvSpPr>
        <p:spPr bwMode="auto">
          <a:xfrm>
            <a:off x="2057400" y="40528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5" name="Rectangle 344"/>
          <p:cNvSpPr>
            <a:spLocks noChangeArrowheads="1"/>
          </p:cNvSpPr>
          <p:nvPr/>
        </p:nvSpPr>
        <p:spPr bwMode="auto">
          <a:xfrm>
            <a:off x="2571750" y="40528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5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7" name="Rectangle 346"/>
          <p:cNvSpPr>
            <a:spLocks noChangeArrowheads="1"/>
          </p:cNvSpPr>
          <p:nvPr/>
        </p:nvSpPr>
        <p:spPr bwMode="auto">
          <a:xfrm>
            <a:off x="2941638" y="3482975"/>
            <a:ext cx="285750" cy="214313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6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" name="Rectangle 347"/>
          <p:cNvSpPr>
            <a:spLocks noChangeArrowheads="1"/>
          </p:cNvSpPr>
          <p:nvPr/>
        </p:nvSpPr>
        <p:spPr bwMode="auto">
          <a:xfrm>
            <a:off x="4391025" y="3482975"/>
            <a:ext cx="285750" cy="214313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9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0" name="Rectangle 349"/>
          <p:cNvSpPr>
            <a:spLocks noChangeArrowheads="1"/>
          </p:cNvSpPr>
          <p:nvPr/>
        </p:nvSpPr>
        <p:spPr bwMode="auto">
          <a:xfrm>
            <a:off x="6999288" y="34813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15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" name="Rectangle 350"/>
          <p:cNvSpPr>
            <a:spLocks noChangeArrowheads="1"/>
          </p:cNvSpPr>
          <p:nvPr/>
        </p:nvSpPr>
        <p:spPr bwMode="auto">
          <a:xfrm>
            <a:off x="8010525" y="3490913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17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2" name="Rectangle 351"/>
          <p:cNvSpPr>
            <a:spLocks noChangeArrowheads="1"/>
          </p:cNvSpPr>
          <p:nvPr/>
        </p:nvSpPr>
        <p:spPr bwMode="auto">
          <a:xfrm>
            <a:off x="8358188" y="3490913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18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3" name="Rectangle 352"/>
          <p:cNvSpPr>
            <a:spLocks noChangeArrowheads="1"/>
          </p:cNvSpPr>
          <p:nvPr/>
        </p:nvSpPr>
        <p:spPr bwMode="auto">
          <a:xfrm>
            <a:off x="8701088" y="3490913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19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" name="Rectangle 354"/>
          <p:cNvSpPr>
            <a:spLocks noChangeArrowheads="1"/>
          </p:cNvSpPr>
          <p:nvPr/>
        </p:nvSpPr>
        <p:spPr bwMode="auto">
          <a:xfrm>
            <a:off x="1866900" y="34813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6" name="Rectangle 355"/>
          <p:cNvSpPr>
            <a:spLocks noChangeArrowheads="1"/>
          </p:cNvSpPr>
          <p:nvPr/>
        </p:nvSpPr>
        <p:spPr bwMode="auto">
          <a:xfrm>
            <a:off x="3956050" y="3489325"/>
            <a:ext cx="285750" cy="214313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8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7" name="Rectangle 356"/>
          <p:cNvSpPr>
            <a:spLocks noChangeArrowheads="1"/>
          </p:cNvSpPr>
          <p:nvPr/>
        </p:nvSpPr>
        <p:spPr bwMode="auto">
          <a:xfrm>
            <a:off x="5218113" y="34813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11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" name="Rectangle 357"/>
          <p:cNvSpPr>
            <a:spLocks noChangeArrowheads="1"/>
          </p:cNvSpPr>
          <p:nvPr/>
        </p:nvSpPr>
        <p:spPr bwMode="auto">
          <a:xfrm>
            <a:off x="6472238" y="34813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14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9" name="Rectangle 358"/>
          <p:cNvSpPr>
            <a:spLocks noChangeArrowheads="1"/>
          </p:cNvSpPr>
          <p:nvPr/>
        </p:nvSpPr>
        <p:spPr bwMode="auto">
          <a:xfrm>
            <a:off x="7577138" y="34813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16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228600" y="1066800"/>
            <a:ext cx="1214438" cy="1090613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6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32" name="Oval 331"/>
          <p:cNvSpPr>
            <a:spLocks noChangeAspect="1"/>
          </p:cNvSpPr>
          <p:nvPr/>
        </p:nvSpPr>
        <p:spPr bwMode="auto">
          <a:xfrm>
            <a:off x="336550" y="1493838"/>
            <a:ext cx="212725" cy="212725"/>
          </a:xfrm>
          <a:prstGeom prst="ellipse">
            <a:avLst/>
          </a:prstGeom>
          <a:solidFill>
            <a:schemeClr val="bg1">
              <a:lumMod val="75000"/>
              <a:alpha val="59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9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6" name="TextBox 332"/>
          <p:cNvSpPr txBox="1">
            <a:spLocks noChangeArrowheads="1"/>
          </p:cNvSpPr>
          <p:nvPr/>
        </p:nvSpPr>
        <p:spPr bwMode="auto">
          <a:xfrm>
            <a:off x="533400" y="1128713"/>
            <a:ext cx="676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Fluent</a:t>
            </a:r>
            <a:endParaRPr lang="zh-CN" alt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67" name="TextBox 333"/>
          <p:cNvSpPr txBox="1">
            <a:spLocks noChangeArrowheads="1"/>
          </p:cNvSpPr>
          <p:nvPr/>
        </p:nvSpPr>
        <p:spPr bwMode="auto">
          <a:xfrm>
            <a:off x="538163" y="1395413"/>
            <a:ext cx="11953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Fluent Transit     Action 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0" name="Rectangle 359"/>
          <p:cNvSpPr>
            <a:spLocks noChangeAspect="1"/>
          </p:cNvSpPr>
          <p:nvPr/>
        </p:nvSpPr>
        <p:spPr>
          <a:xfrm>
            <a:off x="333375" y="1843088"/>
            <a:ext cx="217488" cy="16192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/>
            <a:endParaRPr lang="zh-CN" altLang="en-US" sz="1000" baseline="-25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0569" name="TextBox 360"/>
          <p:cNvSpPr txBox="1">
            <a:spLocks noChangeArrowheads="1"/>
          </p:cNvSpPr>
          <p:nvPr/>
        </p:nvSpPr>
        <p:spPr bwMode="auto">
          <a:xfrm>
            <a:off x="538163" y="1760538"/>
            <a:ext cx="919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Action or Precondition</a:t>
            </a:r>
            <a:endParaRPr lang="zh-CN" alt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1" name="Isosceles Triangle 370"/>
          <p:cNvSpPr>
            <a:spLocks noChangeAspect="1"/>
          </p:cNvSpPr>
          <p:nvPr/>
        </p:nvSpPr>
        <p:spPr>
          <a:xfrm>
            <a:off x="4429125" y="1352550"/>
            <a:ext cx="339725" cy="271463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2" name="Isosceles Triangle 371"/>
          <p:cNvSpPr>
            <a:spLocks noChangeAspect="1"/>
          </p:cNvSpPr>
          <p:nvPr/>
        </p:nvSpPr>
        <p:spPr>
          <a:xfrm>
            <a:off x="1603375" y="1900238"/>
            <a:ext cx="339725" cy="27146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3" name="Isosceles Triangle 372"/>
          <p:cNvSpPr>
            <a:spLocks noChangeAspect="1"/>
          </p:cNvSpPr>
          <p:nvPr/>
        </p:nvSpPr>
        <p:spPr>
          <a:xfrm>
            <a:off x="7315200" y="1890713"/>
            <a:ext cx="339725" cy="27146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4" name="Isosceles Triangle 373"/>
          <p:cNvSpPr>
            <a:spLocks noChangeAspect="1"/>
          </p:cNvSpPr>
          <p:nvPr/>
        </p:nvSpPr>
        <p:spPr>
          <a:xfrm>
            <a:off x="4775200" y="1924050"/>
            <a:ext cx="339725" cy="271463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7" name="Isosceles Triangle 376"/>
          <p:cNvSpPr>
            <a:spLocks noChangeAspect="1"/>
          </p:cNvSpPr>
          <p:nvPr/>
        </p:nvSpPr>
        <p:spPr>
          <a:xfrm>
            <a:off x="2403475" y="2414588"/>
            <a:ext cx="339725" cy="27146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9" name="Isosceles Triangle 378"/>
          <p:cNvSpPr>
            <a:spLocks noChangeAspect="1"/>
          </p:cNvSpPr>
          <p:nvPr/>
        </p:nvSpPr>
        <p:spPr>
          <a:xfrm>
            <a:off x="4267200" y="2413000"/>
            <a:ext cx="339725" cy="271463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0" name="Isosceles Triangle 379"/>
          <p:cNvSpPr>
            <a:spLocks noChangeAspect="1"/>
          </p:cNvSpPr>
          <p:nvPr/>
        </p:nvSpPr>
        <p:spPr>
          <a:xfrm>
            <a:off x="5454650" y="2406650"/>
            <a:ext cx="339725" cy="271463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1" name="Isosceles Triangle 380"/>
          <p:cNvSpPr>
            <a:spLocks noChangeAspect="1"/>
          </p:cNvSpPr>
          <p:nvPr/>
        </p:nvSpPr>
        <p:spPr>
          <a:xfrm>
            <a:off x="6700838" y="2395538"/>
            <a:ext cx="339725" cy="27146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2" name="Isosceles Triangle 381"/>
          <p:cNvSpPr>
            <a:spLocks noChangeAspect="1"/>
          </p:cNvSpPr>
          <p:nvPr/>
        </p:nvSpPr>
        <p:spPr>
          <a:xfrm>
            <a:off x="7904163" y="2414588"/>
            <a:ext cx="339725" cy="271462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3" name="Isosceles Triangle 382"/>
          <p:cNvSpPr>
            <a:spLocks noChangeAspect="1"/>
          </p:cNvSpPr>
          <p:nvPr/>
        </p:nvSpPr>
        <p:spPr>
          <a:xfrm>
            <a:off x="300038" y="1147763"/>
            <a:ext cx="277812" cy="222250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6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cxnSp>
        <p:nvCxnSpPr>
          <p:cNvPr id="423" name="Straight Arrow Connector 422"/>
          <p:cNvCxnSpPr>
            <a:stCxn id="357" idx="0"/>
            <a:endCxn id="31" idx="4"/>
          </p:cNvCxnSpPr>
          <p:nvPr/>
        </p:nvCxnSpPr>
        <p:spPr>
          <a:xfrm rot="5400000" flipH="1" flipV="1">
            <a:off x="5213351" y="3333750"/>
            <a:ext cx="29686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Arrow Connector 428"/>
          <p:cNvCxnSpPr>
            <a:stCxn id="358" idx="0"/>
            <a:endCxn id="41" idx="4"/>
          </p:cNvCxnSpPr>
          <p:nvPr/>
        </p:nvCxnSpPr>
        <p:spPr>
          <a:xfrm rot="16200000" flipV="1">
            <a:off x="6460331" y="3326607"/>
            <a:ext cx="296863" cy="12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Arrow Connector 431"/>
          <p:cNvCxnSpPr>
            <a:stCxn id="350" idx="0"/>
            <a:endCxn id="42" idx="4"/>
          </p:cNvCxnSpPr>
          <p:nvPr/>
        </p:nvCxnSpPr>
        <p:spPr>
          <a:xfrm rot="16200000" flipV="1">
            <a:off x="6988175" y="3327400"/>
            <a:ext cx="296863" cy="111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/>
          <p:cNvCxnSpPr>
            <a:stCxn id="359" idx="0"/>
            <a:endCxn id="43" idx="4"/>
          </p:cNvCxnSpPr>
          <p:nvPr/>
        </p:nvCxnSpPr>
        <p:spPr>
          <a:xfrm rot="16200000" flipV="1">
            <a:off x="7565231" y="3326607"/>
            <a:ext cx="296863" cy="12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/>
          <p:cNvCxnSpPr>
            <a:stCxn id="351" idx="0"/>
            <a:endCxn id="44" idx="4"/>
          </p:cNvCxnSpPr>
          <p:nvPr/>
        </p:nvCxnSpPr>
        <p:spPr>
          <a:xfrm rot="5400000" flipH="1" flipV="1">
            <a:off x="8162131" y="3175794"/>
            <a:ext cx="306388" cy="3238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/>
          <p:cNvCxnSpPr>
            <a:stCxn id="352" idx="0"/>
            <a:endCxn id="44" idx="4"/>
          </p:cNvCxnSpPr>
          <p:nvPr/>
        </p:nvCxnSpPr>
        <p:spPr>
          <a:xfrm rot="16200000" flipV="1">
            <a:off x="8335963" y="3325812"/>
            <a:ext cx="306388" cy="238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Arrow Connector 443"/>
          <p:cNvCxnSpPr>
            <a:stCxn id="353" idx="0"/>
            <a:endCxn id="44" idx="4"/>
          </p:cNvCxnSpPr>
          <p:nvPr/>
        </p:nvCxnSpPr>
        <p:spPr>
          <a:xfrm rot="16200000" flipV="1">
            <a:off x="8507413" y="3154362"/>
            <a:ext cx="306388" cy="3667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8" name="Rectangle 447"/>
          <p:cNvSpPr>
            <a:spLocks noChangeArrowheads="1"/>
          </p:cNvSpPr>
          <p:nvPr/>
        </p:nvSpPr>
        <p:spPr bwMode="auto">
          <a:xfrm>
            <a:off x="4805363" y="2892425"/>
            <a:ext cx="3333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7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89" name="Rectangle 448"/>
          <p:cNvSpPr>
            <a:spLocks noChangeArrowheads="1"/>
          </p:cNvSpPr>
          <p:nvPr/>
        </p:nvSpPr>
        <p:spPr bwMode="auto">
          <a:xfrm>
            <a:off x="6032500" y="2892425"/>
            <a:ext cx="3349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9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0" name="Rectangle 449"/>
          <p:cNvSpPr>
            <a:spLocks noChangeArrowheads="1"/>
          </p:cNvSpPr>
          <p:nvPr/>
        </p:nvSpPr>
        <p:spPr bwMode="auto">
          <a:xfrm>
            <a:off x="7210425" y="2903538"/>
            <a:ext cx="409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11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1" name="Rectangle 450"/>
          <p:cNvSpPr>
            <a:spLocks noChangeArrowheads="1"/>
          </p:cNvSpPr>
          <p:nvPr/>
        </p:nvSpPr>
        <p:spPr bwMode="auto">
          <a:xfrm>
            <a:off x="8561388" y="2916238"/>
            <a:ext cx="506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13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2" name="Rectangle 452"/>
          <p:cNvSpPr>
            <a:spLocks noChangeArrowheads="1"/>
          </p:cNvSpPr>
          <p:nvPr/>
        </p:nvSpPr>
        <p:spPr bwMode="auto">
          <a:xfrm>
            <a:off x="2105025" y="2895600"/>
            <a:ext cx="3333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3" name="Rectangle 453"/>
          <p:cNvSpPr>
            <a:spLocks noChangeArrowheads="1"/>
          </p:cNvSpPr>
          <p:nvPr/>
        </p:nvSpPr>
        <p:spPr bwMode="auto">
          <a:xfrm>
            <a:off x="4191000" y="2895600"/>
            <a:ext cx="3349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6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4" name="Rectangle 454"/>
          <p:cNvSpPr>
            <a:spLocks noChangeArrowheads="1"/>
          </p:cNvSpPr>
          <p:nvPr/>
        </p:nvSpPr>
        <p:spPr bwMode="auto">
          <a:xfrm>
            <a:off x="5443538" y="2895600"/>
            <a:ext cx="3349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8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5" name="Rectangle 455"/>
          <p:cNvSpPr>
            <a:spLocks noChangeArrowheads="1"/>
          </p:cNvSpPr>
          <p:nvPr/>
        </p:nvSpPr>
        <p:spPr bwMode="auto">
          <a:xfrm>
            <a:off x="6675438" y="2895600"/>
            <a:ext cx="411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10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6" name="Rectangle 456"/>
          <p:cNvSpPr>
            <a:spLocks noChangeArrowheads="1"/>
          </p:cNvSpPr>
          <p:nvPr/>
        </p:nvSpPr>
        <p:spPr bwMode="auto">
          <a:xfrm>
            <a:off x="7772400" y="2895600"/>
            <a:ext cx="442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12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7" name="Title 1"/>
          <p:cNvSpPr>
            <a:spLocks/>
          </p:cNvSpPr>
          <p:nvPr/>
        </p:nvSpPr>
        <p:spPr bwMode="auto">
          <a:xfrm>
            <a:off x="381000" y="1524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dirty="0" smtClean="0"/>
              <a:t>Unsupervised Learning of C-</a:t>
            </a:r>
            <a:r>
              <a:rPr lang="en-US" sz="3200" dirty="0" err="1" smtClean="0"/>
              <a:t>AoG</a:t>
            </a:r>
            <a:endParaRPr lang="en-US" sz="3200" dirty="0"/>
          </a:p>
        </p:txBody>
      </p:sp>
      <p:sp>
        <p:nvSpPr>
          <p:cNvPr id="13" name="Oval 12"/>
          <p:cNvSpPr/>
          <p:nvPr/>
        </p:nvSpPr>
        <p:spPr bwMode="auto">
          <a:xfrm>
            <a:off x="1228725" y="2909888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4150" y="2921000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00" name="TextBox 245"/>
          <p:cNvSpPr txBox="1">
            <a:spLocks noChangeArrowheads="1"/>
          </p:cNvSpPr>
          <p:nvPr/>
        </p:nvSpPr>
        <p:spPr bwMode="auto">
          <a:xfrm>
            <a:off x="957263" y="2409825"/>
            <a:ext cx="5000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>
                <a:solidFill>
                  <a:srgbClr val="000000"/>
                </a:solidFill>
                <a:latin typeface="Times New Roman" pitchFamily="18" charset="0"/>
              </a:rPr>
              <a:t>close</a:t>
            </a:r>
            <a:endParaRPr lang="zh-CN" alt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0601" name="Straight Arrow Connector 278"/>
          <p:cNvCxnSpPr>
            <a:cxnSpLocks noChangeShapeType="1"/>
            <a:stCxn id="340" idx="0"/>
            <a:endCxn id="13" idx="4"/>
          </p:cNvCxnSpPr>
          <p:nvPr/>
        </p:nvCxnSpPr>
        <p:spPr bwMode="auto">
          <a:xfrm flipV="1">
            <a:off x="1371600" y="3195638"/>
            <a:ext cx="0" cy="27781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602" name="Curved Connector 218"/>
          <p:cNvCxnSpPr>
            <a:cxnSpLocks noChangeShapeType="1"/>
            <a:stCxn id="18" idx="0"/>
            <a:endCxn id="376" idx="3"/>
          </p:cNvCxnSpPr>
          <p:nvPr/>
        </p:nvCxnSpPr>
        <p:spPr bwMode="auto">
          <a:xfrm rot="-5400000">
            <a:off x="481807" y="2545556"/>
            <a:ext cx="220662" cy="530225"/>
          </a:xfrm>
          <a:prstGeom prst="curvedConnector3">
            <a:avLst>
              <a:gd name="adj1" fmla="val 53236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603" name="Curved Connector 221"/>
          <p:cNvCxnSpPr>
            <a:cxnSpLocks noChangeShapeType="1"/>
            <a:stCxn id="13" idx="0"/>
            <a:endCxn id="376" idx="3"/>
          </p:cNvCxnSpPr>
          <p:nvPr/>
        </p:nvCxnSpPr>
        <p:spPr bwMode="auto">
          <a:xfrm rot="5400000" flipH="1">
            <a:off x="1009650" y="2547938"/>
            <a:ext cx="209550" cy="514350"/>
          </a:xfrm>
          <a:prstGeom prst="curvedConnector3">
            <a:avLst>
              <a:gd name="adj1" fmla="val 53032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81" name="Straight Arrow Connector 280"/>
          <p:cNvCxnSpPr/>
          <p:nvPr/>
        </p:nvCxnSpPr>
        <p:spPr>
          <a:xfrm rot="11400000">
            <a:off x="1104900" y="2808288"/>
            <a:ext cx="14287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281"/>
          <p:cNvCxnSpPr/>
          <p:nvPr/>
        </p:nvCxnSpPr>
        <p:spPr>
          <a:xfrm rot="21120000">
            <a:off x="488950" y="2803525"/>
            <a:ext cx="14446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220663" y="3133725"/>
            <a:ext cx="214312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7" name="Elbow Connector 301"/>
          <p:cNvCxnSpPr>
            <a:cxnSpLocks noChangeShapeType="1"/>
          </p:cNvCxnSpPr>
          <p:nvPr/>
        </p:nvCxnSpPr>
        <p:spPr bwMode="auto">
          <a:xfrm>
            <a:off x="1252538" y="2992438"/>
            <a:ext cx="215900" cy="142875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4A7EBB"/>
            </a:solidFill>
            <a:miter lim="800000"/>
            <a:headEnd/>
            <a:tailEnd/>
          </a:ln>
        </p:spPr>
      </p:cxnSp>
      <p:sp>
        <p:nvSpPr>
          <p:cNvPr id="340" name="Rectangle 339"/>
          <p:cNvSpPr>
            <a:spLocks noChangeArrowheads="1"/>
          </p:cNvSpPr>
          <p:nvPr/>
        </p:nvSpPr>
        <p:spPr bwMode="auto">
          <a:xfrm>
            <a:off x="1228725" y="34813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4" name="Rectangle 353"/>
          <p:cNvSpPr>
            <a:spLocks noChangeArrowheads="1"/>
          </p:cNvSpPr>
          <p:nvPr/>
        </p:nvSpPr>
        <p:spPr bwMode="auto">
          <a:xfrm>
            <a:off x="182563" y="34813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6" name="Isosceles Triangle 375"/>
          <p:cNvSpPr>
            <a:spLocks noChangeAspect="1"/>
          </p:cNvSpPr>
          <p:nvPr/>
        </p:nvSpPr>
        <p:spPr>
          <a:xfrm>
            <a:off x="687388" y="2416175"/>
            <a:ext cx="339725" cy="271463"/>
          </a:xfrm>
          <a:prstGeom prst="triangl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cxnSp>
        <p:nvCxnSpPr>
          <p:cNvPr id="385" name="Straight Arrow Connector 384"/>
          <p:cNvCxnSpPr>
            <a:cxnSpLocks noChangeShapeType="1"/>
            <a:stCxn id="354" idx="0"/>
            <a:endCxn id="18" idx="4"/>
          </p:cNvCxnSpPr>
          <p:nvPr/>
        </p:nvCxnSpPr>
        <p:spPr bwMode="auto">
          <a:xfrm flipV="1">
            <a:off x="325438" y="3206750"/>
            <a:ext cx="1587" cy="2667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612" name="Rectangle 446"/>
          <p:cNvSpPr>
            <a:spLocks noChangeArrowheads="1"/>
          </p:cNvSpPr>
          <p:nvPr/>
        </p:nvSpPr>
        <p:spPr bwMode="auto">
          <a:xfrm>
            <a:off x="1447800" y="2895600"/>
            <a:ext cx="3349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13" name="Rectangle 451"/>
          <p:cNvSpPr>
            <a:spLocks noChangeArrowheads="1"/>
          </p:cNvSpPr>
          <p:nvPr/>
        </p:nvSpPr>
        <p:spPr bwMode="auto">
          <a:xfrm>
            <a:off x="404813" y="2903538"/>
            <a:ext cx="3349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Oval 12"/>
          <p:cNvSpPr/>
          <p:nvPr/>
        </p:nvSpPr>
        <p:spPr bwMode="auto">
          <a:xfrm>
            <a:off x="714375" y="2914650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615" name="Straight Arrow Connector 278"/>
          <p:cNvCxnSpPr>
            <a:cxnSpLocks noChangeShapeType="1"/>
          </p:cNvCxnSpPr>
          <p:nvPr/>
        </p:nvCxnSpPr>
        <p:spPr bwMode="auto">
          <a:xfrm flipV="1">
            <a:off x="857250" y="3200400"/>
            <a:ext cx="0" cy="27781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616" name="Curved Connector 221"/>
          <p:cNvCxnSpPr>
            <a:cxnSpLocks noChangeShapeType="1"/>
          </p:cNvCxnSpPr>
          <p:nvPr/>
        </p:nvCxnSpPr>
        <p:spPr bwMode="auto">
          <a:xfrm rot="-5400000">
            <a:off x="750094" y="2807494"/>
            <a:ext cx="21431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617" name="Straight Arrow Connector 280"/>
          <p:cNvCxnSpPr>
            <a:cxnSpLocks noChangeShapeType="1"/>
          </p:cNvCxnSpPr>
          <p:nvPr/>
        </p:nvCxnSpPr>
        <p:spPr bwMode="auto">
          <a:xfrm flipV="1">
            <a:off x="857250" y="2765425"/>
            <a:ext cx="0" cy="904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" name="Elbow Connector 301"/>
          <p:cNvCxnSpPr/>
          <p:nvPr/>
        </p:nvCxnSpPr>
        <p:spPr>
          <a:xfrm>
            <a:off x="738188" y="2997200"/>
            <a:ext cx="215900" cy="142875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39"/>
          <p:cNvSpPr>
            <a:spLocks noChangeArrowheads="1"/>
          </p:cNvSpPr>
          <p:nvPr/>
        </p:nvSpPr>
        <p:spPr bwMode="auto">
          <a:xfrm>
            <a:off x="714375" y="3486150"/>
            <a:ext cx="285750" cy="214313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20" name="Rectangle 446"/>
          <p:cNvSpPr>
            <a:spLocks noChangeArrowheads="1"/>
          </p:cNvSpPr>
          <p:nvPr/>
        </p:nvSpPr>
        <p:spPr bwMode="auto">
          <a:xfrm>
            <a:off x="960438" y="2895600"/>
            <a:ext cx="3349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Oval 29"/>
          <p:cNvSpPr/>
          <p:nvPr/>
        </p:nvSpPr>
        <p:spPr bwMode="auto">
          <a:xfrm>
            <a:off x="3368675" y="2878138"/>
            <a:ext cx="285750" cy="28575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623" name="Curved Connector 233"/>
          <p:cNvCxnSpPr>
            <a:cxnSpLocks noChangeShapeType="1"/>
          </p:cNvCxnSpPr>
          <p:nvPr/>
        </p:nvCxnSpPr>
        <p:spPr bwMode="auto">
          <a:xfrm rot="5400000" flipH="1">
            <a:off x="2952750" y="2319338"/>
            <a:ext cx="179388" cy="938212"/>
          </a:xfrm>
          <a:prstGeom prst="curvedConnector3">
            <a:avLst>
              <a:gd name="adj1" fmla="val 5398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624" name="Straight Arrow Connector 264"/>
          <p:cNvCxnSpPr>
            <a:cxnSpLocks noChangeShapeType="1"/>
          </p:cNvCxnSpPr>
          <p:nvPr/>
        </p:nvCxnSpPr>
        <p:spPr bwMode="auto">
          <a:xfrm flipH="1" flipV="1">
            <a:off x="2925763" y="2770188"/>
            <a:ext cx="173037" cy="127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6" name="Elbow Connector 320"/>
          <p:cNvCxnSpPr/>
          <p:nvPr/>
        </p:nvCxnSpPr>
        <p:spPr>
          <a:xfrm flipV="1">
            <a:off x="3402013" y="2944813"/>
            <a:ext cx="215900" cy="142875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47"/>
          <p:cNvSpPr>
            <a:spLocks noChangeArrowheads="1"/>
          </p:cNvSpPr>
          <p:nvPr/>
        </p:nvSpPr>
        <p:spPr bwMode="auto">
          <a:xfrm>
            <a:off x="3371850" y="3484563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7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27" name="Rectangle 447"/>
          <p:cNvSpPr>
            <a:spLocks noChangeArrowheads="1"/>
          </p:cNvSpPr>
          <p:nvPr/>
        </p:nvSpPr>
        <p:spPr bwMode="auto">
          <a:xfrm>
            <a:off x="3581400" y="2895600"/>
            <a:ext cx="3333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5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0628" name="Straight Arrow Connector 280"/>
          <p:cNvCxnSpPr>
            <a:cxnSpLocks noChangeShapeType="1"/>
          </p:cNvCxnSpPr>
          <p:nvPr/>
        </p:nvCxnSpPr>
        <p:spPr bwMode="auto">
          <a:xfrm flipH="1" flipV="1">
            <a:off x="2644775" y="2781300"/>
            <a:ext cx="107950" cy="523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630" name="TextBox 329"/>
          <p:cNvSpPr txBox="1">
            <a:spLocks noChangeArrowheads="1"/>
          </p:cNvSpPr>
          <p:nvPr/>
        </p:nvSpPr>
        <p:spPr bwMode="auto">
          <a:xfrm>
            <a:off x="228600" y="4419600"/>
            <a:ext cx="1371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0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inertial action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0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precondition 	      (door closed)</a:t>
            </a:r>
          </a:p>
          <a:p>
            <a:pPr>
              <a:tabLst>
                <a:tab pos="228600" algn="l"/>
              </a:tabLst>
            </a:pPr>
            <a:endParaRPr lang="en-US" altLang="zh-CN" sz="1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close door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pull/push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door closes     inertially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leave door</a:t>
            </a:r>
            <a:endParaRPr lang="en-US" altLang="zh-CN" sz="1000" baseline="-25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632" name="TextBox 329"/>
          <p:cNvSpPr txBox="1">
            <a:spLocks noChangeArrowheads="1"/>
          </p:cNvSpPr>
          <p:nvPr/>
        </p:nvSpPr>
        <p:spPr bwMode="auto">
          <a:xfrm>
            <a:off x="1905000" y="4419600"/>
            <a:ext cx="21336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inertial action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precondition (door open)</a:t>
            </a:r>
          </a:p>
          <a:p>
            <a:pPr>
              <a:tabLst>
                <a:tab pos="228600" algn="l"/>
                <a:tab pos="457200" algn="l"/>
              </a:tabLst>
            </a:pPr>
            <a:endParaRPr lang="en-US" altLang="zh-CN" sz="1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open door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41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unlock door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unlock by key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5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unlock by passcode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6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pull/push</a:t>
            </a:r>
          </a:p>
          <a:p>
            <a:pPr>
              <a:tabLst>
                <a:tab pos="228600" algn="l"/>
                <a:tab pos="457200" algn="l"/>
              </a:tabLst>
            </a:pPr>
            <a:endParaRPr lang="en-US" altLang="zh-CN" sz="1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5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open door from inside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7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person exits room</a:t>
            </a:r>
          </a:p>
        </p:txBody>
      </p:sp>
      <p:sp>
        <p:nvSpPr>
          <p:cNvPr id="20633" name="TextBox 329"/>
          <p:cNvSpPr txBox="1">
            <a:spLocks noChangeArrowheads="1"/>
          </p:cNvSpPr>
          <p:nvPr/>
        </p:nvSpPr>
        <p:spPr bwMode="auto">
          <a:xfrm>
            <a:off x="4267200" y="4419600"/>
            <a:ext cx="19050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6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inertial action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8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precondition (light on)</a:t>
            </a:r>
          </a:p>
          <a:p>
            <a:pPr>
              <a:tabLst>
                <a:tab pos="228600" algn="l"/>
              </a:tabLst>
            </a:pPr>
            <a:endParaRPr lang="en-US" altLang="zh-CN" sz="1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7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turn on light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touch switch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10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precondition (light off)</a:t>
            </a:r>
          </a:p>
          <a:p>
            <a:pPr>
              <a:tabLst>
                <a:tab pos="228600" algn="l"/>
              </a:tabLst>
            </a:pPr>
            <a:endParaRPr lang="en-US" altLang="zh-CN" sz="1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8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inertial action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11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precondition (light off)</a:t>
            </a:r>
            <a:endParaRPr lang="en-US" altLang="zh-CN" sz="1000" baseline="-25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228600" algn="l"/>
              </a:tabLst>
            </a:pPr>
            <a:endParaRPr lang="en-US" altLang="zh-CN" sz="1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turn off light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12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touch switch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13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precondition (light on)</a:t>
            </a:r>
            <a:endParaRPr lang="zh-CN" altLang="en-US" sz="1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634" name="TextBox 329"/>
          <p:cNvSpPr txBox="1">
            <a:spLocks noChangeArrowheads="1"/>
          </p:cNvSpPr>
          <p:nvPr/>
        </p:nvSpPr>
        <p:spPr bwMode="auto">
          <a:xfrm>
            <a:off x="6858000" y="4419600"/>
            <a:ext cx="21336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10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inertial action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14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precondition (screen off)</a:t>
            </a:r>
          </a:p>
          <a:p>
            <a:pPr>
              <a:tabLst>
                <a:tab pos="228600" algn="l"/>
              </a:tabLst>
            </a:pPr>
            <a:endParaRPr lang="en-US" altLang="zh-CN" sz="1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11 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turn off screen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15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push power button</a:t>
            </a:r>
          </a:p>
          <a:p>
            <a:pPr>
              <a:tabLst>
                <a:tab pos="228600" algn="l"/>
              </a:tabLst>
            </a:pPr>
            <a:endParaRPr lang="en-US" altLang="zh-CN" sz="1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12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inertial action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16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precondition (screen on)</a:t>
            </a:r>
          </a:p>
          <a:p>
            <a:pPr>
              <a:tabLst>
                <a:tab pos="228600" algn="l"/>
              </a:tabLst>
            </a:pPr>
            <a:endParaRPr lang="en-US" altLang="zh-CN" sz="1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13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turn on screen 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17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touch mouse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18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touch keyboard </a:t>
            </a:r>
          </a:p>
          <a:p>
            <a:pPr>
              <a:tabLst>
                <a:tab pos="228600" algn="l"/>
              </a:tabLst>
            </a:pP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	a</a:t>
            </a:r>
            <a:r>
              <a:rPr lang="en-US" altLang="zh-CN" sz="1000" baseline="-25000">
                <a:solidFill>
                  <a:srgbClr val="000000"/>
                </a:solidFill>
                <a:latin typeface="Calibri" pitchFamily="34" charset="0"/>
              </a:rPr>
              <a:t>19</a:t>
            </a:r>
            <a:r>
              <a:rPr lang="en-US" altLang="zh-CN" sz="1000">
                <a:solidFill>
                  <a:srgbClr val="000000"/>
                </a:solidFill>
                <a:latin typeface="Calibri" pitchFamily="34" charset="0"/>
              </a:rPr>
              <a:t>: push power button</a:t>
            </a:r>
            <a:endParaRPr lang="zh-CN" altLang="en-US" sz="1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635" name="Rectangle 261"/>
          <p:cNvSpPr>
            <a:spLocks noChangeArrowheads="1"/>
          </p:cNvSpPr>
          <p:nvPr/>
        </p:nvSpPr>
        <p:spPr bwMode="auto">
          <a:xfrm>
            <a:off x="2560638" y="3487738"/>
            <a:ext cx="411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0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000" baseline="-25000">
                <a:solidFill>
                  <a:srgbClr val="000000"/>
                </a:solidFill>
                <a:latin typeface="Times New Roman" pitchFamily="18" charset="0"/>
              </a:rPr>
              <a:t>41</a:t>
            </a:r>
            <a:endParaRPr lang="zh-CN" altLang="en-US" sz="1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347"/>
          <p:cNvSpPr>
            <a:spLocks noChangeArrowheads="1"/>
          </p:cNvSpPr>
          <p:nvPr/>
        </p:nvSpPr>
        <p:spPr bwMode="auto">
          <a:xfrm>
            <a:off x="4743450" y="34813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10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" name="Straight Arrow Connector 285"/>
          <p:cNvCxnSpPr>
            <a:cxnSpLocks noChangeShapeType="1"/>
          </p:cNvCxnSpPr>
          <p:nvPr/>
        </p:nvCxnSpPr>
        <p:spPr bwMode="auto">
          <a:xfrm flipV="1">
            <a:off x="4533900" y="3181350"/>
            <a:ext cx="180975" cy="2936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" name="Straight Arrow Connector 285"/>
          <p:cNvCxnSpPr>
            <a:cxnSpLocks noChangeShapeType="1"/>
          </p:cNvCxnSpPr>
          <p:nvPr/>
        </p:nvCxnSpPr>
        <p:spPr bwMode="auto">
          <a:xfrm flipH="1" flipV="1">
            <a:off x="4714875" y="3181350"/>
            <a:ext cx="171450" cy="2921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" name="Straight Arrow Connector 285"/>
          <p:cNvCxnSpPr>
            <a:cxnSpLocks noChangeShapeType="1"/>
          </p:cNvCxnSpPr>
          <p:nvPr/>
        </p:nvCxnSpPr>
        <p:spPr bwMode="auto">
          <a:xfrm flipV="1">
            <a:off x="4098925" y="3184525"/>
            <a:ext cx="6350" cy="2968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" name="Arc 291"/>
          <p:cNvSpPr>
            <a:spLocks/>
          </p:cNvSpPr>
          <p:nvPr/>
        </p:nvSpPr>
        <p:spPr bwMode="auto">
          <a:xfrm rot="8121470">
            <a:off x="4591050" y="3155950"/>
            <a:ext cx="230188" cy="249238"/>
          </a:xfrm>
          <a:custGeom>
            <a:avLst/>
            <a:gdLst>
              <a:gd name="T0" fmla="*/ 157245 w 411162"/>
              <a:gd name="T1" fmla="*/ 4762 h 339725"/>
              <a:gd name="T2" fmla="*/ 205581 w 411162"/>
              <a:gd name="T3" fmla="*/ 169863 h 339725"/>
              <a:gd name="T4" fmla="*/ 406139 w 411162"/>
              <a:gd name="T5" fmla="*/ 207182 h 339725"/>
              <a:gd name="T6" fmla="*/ 11796480 60000 65536"/>
              <a:gd name="T7" fmla="*/ 5898240 60000 65536"/>
              <a:gd name="T8" fmla="*/ 5898240 60000 65536"/>
              <a:gd name="T9" fmla="*/ 157245 w 411162"/>
              <a:gd name="T10" fmla="*/ 0 h 339725"/>
              <a:gd name="T11" fmla="*/ 411162 w 411162"/>
              <a:gd name="T12" fmla="*/ 207182 h 3397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1162" h="339725" stroke="0">
                <a:moveTo>
                  <a:pt x="157245" y="4762"/>
                </a:moveTo>
                <a:lnTo>
                  <a:pt x="157244" y="4761"/>
                </a:lnTo>
                <a:cubicBezTo>
                  <a:pt x="173071" y="1598"/>
                  <a:pt x="189297" y="-1"/>
                  <a:pt x="205581" y="0"/>
                </a:cubicBezTo>
                <a:cubicBezTo>
                  <a:pt x="319120" y="0"/>
                  <a:pt x="411162" y="76050"/>
                  <a:pt x="411162" y="169863"/>
                </a:cubicBezTo>
                <a:cubicBezTo>
                  <a:pt x="411162" y="182418"/>
                  <a:pt x="409477" y="194934"/>
                  <a:pt x="406138" y="207182"/>
                </a:cubicBezTo>
                <a:lnTo>
                  <a:pt x="205581" y="169863"/>
                </a:lnTo>
                <a:close/>
              </a:path>
              <a:path w="411162" h="339725" fill="none">
                <a:moveTo>
                  <a:pt x="157245" y="4762"/>
                </a:moveTo>
                <a:lnTo>
                  <a:pt x="157244" y="4761"/>
                </a:lnTo>
                <a:cubicBezTo>
                  <a:pt x="173071" y="1598"/>
                  <a:pt x="189297" y="-1"/>
                  <a:pt x="205581" y="0"/>
                </a:cubicBezTo>
                <a:cubicBezTo>
                  <a:pt x="319120" y="0"/>
                  <a:pt x="411162" y="76050"/>
                  <a:pt x="411162" y="169863"/>
                </a:cubicBezTo>
                <a:cubicBezTo>
                  <a:pt x="411162" y="182418"/>
                  <a:pt x="409477" y="194934"/>
                  <a:pt x="406138" y="207182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rIns="0" anchor="ctr" anchorCtr="1"/>
          <a:lstStyle/>
          <a:p>
            <a:endParaRPr lang="en-US"/>
          </a:p>
        </p:txBody>
      </p:sp>
      <p:cxnSp>
        <p:nvCxnSpPr>
          <p:cNvPr id="11" name="Straight Arrow Connector 285"/>
          <p:cNvCxnSpPr>
            <a:cxnSpLocks noChangeShapeType="1"/>
          </p:cNvCxnSpPr>
          <p:nvPr/>
        </p:nvCxnSpPr>
        <p:spPr bwMode="auto">
          <a:xfrm flipH="1" flipV="1">
            <a:off x="3511550" y="3163888"/>
            <a:ext cx="3175" cy="31273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" name="Rectangle 347"/>
          <p:cNvSpPr>
            <a:spLocks noChangeArrowheads="1"/>
          </p:cNvSpPr>
          <p:nvPr/>
        </p:nvSpPr>
        <p:spPr bwMode="auto">
          <a:xfrm>
            <a:off x="5610225" y="3482975"/>
            <a:ext cx="285750" cy="214313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12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" name="Rectangle 347"/>
          <p:cNvSpPr>
            <a:spLocks noChangeArrowheads="1"/>
          </p:cNvSpPr>
          <p:nvPr/>
        </p:nvSpPr>
        <p:spPr bwMode="auto">
          <a:xfrm>
            <a:off x="5962650" y="3481388"/>
            <a:ext cx="285750" cy="214312"/>
          </a:xfrm>
          <a:prstGeom prst="rect">
            <a:avLst/>
          </a:prstGeom>
          <a:solidFill>
            <a:srgbClr val="7F7F7F">
              <a:alpha val="50195"/>
            </a:srgbClr>
          </a:solidFill>
          <a:ln w="15875" algn="ctr">
            <a:solidFill>
              <a:srgbClr val="385D8A"/>
            </a:solidFill>
            <a:miter lim="800000"/>
            <a:headEnd/>
            <a:tailEnd/>
          </a:ln>
        </p:spPr>
        <p:txBody>
          <a:bodyPr lIns="0" rIns="0" anchor="ctr" anchorCtr="1"/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altLang="zh-CN" sz="1200" baseline="-25000">
                <a:solidFill>
                  <a:srgbClr val="000000"/>
                </a:solidFill>
                <a:latin typeface="Times New Roman" pitchFamily="18" charset="0"/>
              </a:rPr>
              <a:t>13</a:t>
            </a:r>
            <a:endParaRPr lang="zh-CN" altLang="en-US" sz="12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1" name="Straight Arrow Connector 285"/>
          <p:cNvCxnSpPr>
            <a:cxnSpLocks noChangeShapeType="1"/>
          </p:cNvCxnSpPr>
          <p:nvPr/>
        </p:nvCxnSpPr>
        <p:spPr bwMode="auto">
          <a:xfrm flipV="1">
            <a:off x="5753100" y="3181350"/>
            <a:ext cx="180975" cy="2936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85"/>
          <p:cNvCxnSpPr>
            <a:cxnSpLocks noChangeShapeType="1"/>
          </p:cNvCxnSpPr>
          <p:nvPr/>
        </p:nvCxnSpPr>
        <p:spPr bwMode="auto">
          <a:xfrm flipH="1" flipV="1">
            <a:off x="5934075" y="3181350"/>
            <a:ext cx="171450" cy="2921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3" name="Arc 291"/>
          <p:cNvSpPr>
            <a:spLocks/>
          </p:cNvSpPr>
          <p:nvPr/>
        </p:nvSpPr>
        <p:spPr bwMode="auto">
          <a:xfrm rot="8121470">
            <a:off x="5810250" y="3155950"/>
            <a:ext cx="230188" cy="249238"/>
          </a:xfrm>
          <a:custGeom>
            <a:avLst/>
            <a:gdLst>
              <a:gd name="T0" fmla="*/ 157245 w 411162"/>
              <a:gd name="T1" fmla="*/ 4762 h 339725"/>
              <a:gd name="T2" fmla="*/ 205581 w 411162"/>
              <a:gd name="T3" fmla="*/ 169863 h 339725"/>
              <a:gd name="T4" fmla="*/ 406139 w 411162"/>
              <a:gd name="T5" fmla="*/ 207182 h 339725"/>
              <a:gd name="T6" fmla="*/ 11796480 60000 65536"/>
              <a:gd name="T7" fmla="*/ 5898240 60000 65536"/>
              <a:gd name="T8" fmla="*/ 5898240 60000 65536"/>
              <a:gd name="T9" fmla="*/ 157245 w 411162"/>
              <a:gd name="T10" fmla="*/ 0 h 339725"/>
              <a:gd name="T11" fmla="*/ 411162 w 411162"/>
              <a:gd name="T12" fmla="*/ 207182 h 3397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1162" h="339725" stroke="0">
                <a:moveTo>
                  <a:pt x="157245" y="4762"/>
                </a:moveTo>
                <a:lnTo>
                  <a:pt x="157244" y="4761"/>
                </a:lnTo>
                <a:cubicBezTo>
                  <a:pt x="173071" y="1598"/>
                  <a:pt x="189297" y="-1"/>
                  <a:pt x="205581" y="0"/>
                </a:cubicBezTo>
                <a:cubicBezTo>
                  <a:pt x="319120" y="0"/>
                  <a:pt x="411162" y="76050"/>
                  <a:pt x="411162" y="169863"/>
                </a:cubicBezTo>
                <a:cubicBezTo>
                  <a:pt x="411162" y="182418"/>
                  <a:pt x="409477" y="194934"/>
                  <a:pt x="406138" y="207182"/>
                </a:cubicBezTo>
                <a:lnTo>
                  <a:pt x="205581" y="169863"/>
                </a:lnTo>
                <a:close/>
              </a:path>
              <a:path w="411162" h="339725" fill="none">
                <a:moveTo>
                  <a:pt x="157245" y="4762"/>
                </a:moveTo>
                <a:lnTo>
                  <a:pt x="157244" y="4761"/>
                </a:lnTo>
                <a:cubicBezTo>
                  <a:pt x="173071" y="1598"/>
                  <a:pt x="189297" y="-1"/>
                  <a:pt x="205581" y="0"/>
                </a:cubicBezTo>
                <a:cubicBezTo>
                  <a:pt x="319120" y="0"/>
                  <a:pt x="411162" y="76050"/>
                  <a:pt x="411162" y="169863"/>
                </a:cubicBezTo>
                <a:cubicBezTo>
                  <a:pt x="411162" y="182418"/>
                  <a:pt x="409477" y="194934"/>
                  <a:pt x="406138" y="207182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rIns="0" anchor="ctr" anchorCtr="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Song-Chun Zhu\Desktop\Sna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600200"/>
            <a:ext cx="89535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57201"/>
            <a:ext cx="7239000" cy="6096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200" b="0" dirty="0">
                <a:solidFill>
                  <a:srgbClr val="002060"/>
                </a:solidFill>
                <a:ea typeface="ＭＳ Ｐゴシック" pitchFamily="34" charset="-128"/>
                <a:cs typeface="+mj-cs"/>
              </a:rPr>
              <a:t>Reasoning hidden fluents in </a:t>
            </a:r>
            <a:r>
              <a:rPr lang="en-US" sz="3200" b="0" dirty="0" smtClean="0">
                <a:solidFill>
                  <a:srgbClr val="002060"/>
                </a:solidFill>
                <a:ea typeface="ＭＳ Ｐゴシック" pitchFamily="34" charset="-128"/>
                <a:cs typeface="+mj-cs"/>
              </a:rPr>
              <a:t>scene by </a:t>
            </a:r>
            <a:r>
              <a:rPr lang="en-US" sz="3200" b="0" dirty="0">
                <a:solidFill>
                  <a:srgbClr val="002060"/>
                </a:solidFill>
                <a:ea typeface="ＭＳ Ｐゴシック" pitchFamily="34" charset="-128"/>
                <a:cs typeface="+mj-cs"/>
              </a:rPr>
              <a:t>causality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12957" y="6248400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Amy Fire</a:t>
            </a:r>
            <a:endParaRPr lang="en-US" sz="2000" dirty="0"/>
          </a:p>
        </p:txBody>
      </p:sp>
      <p:pic>
        <p:nvPicPr>
          <p:cNvPr id="6" name="Picture 2" descr="C:\Users\Song-Chun Zhu\Desktop\amorr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5217243"/>
            <a:ext cx="1488357" cy="1488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457200"/>
            <a:ext cx="8458200" cy="6858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800" kern="0" dirty="0" smtClean="0">
                <a:solidFill>
                  <a:srgbClr val="002060"/>
                </a:solidFill>
              </a:rPr>
              <a:t>Summary demo: Joint Spatial, Temporal, Causal Parsing</a:t>
            </a:r>
            <a:endParaRPr lang="en-US" sz="2800" kern="0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6248400"/>
            <a:ext cx="401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Supported by ONR MURI and DARPA  MSEE</a:t>
            </a:r>
            <a:endParaRPr lang="en-US" dirty="0"/>
          </a:p>
        </p:txBody>
      </p:sp>
      <p:pic>
        <p:nvPicPr>
          <p:cNvPr id="1026" name="Picture 2" descr="C:\Users\Song-Chun Zhu\Desktop\Snap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57400"/>
            <a:ext cx="6581775" cy="356548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14400" y="1371600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http://www.youtube.com/watch?feature=player_embedded&amp;v=TrLdp_lir5M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7712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1. Appearance-based approaches --- a brief history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143000"/>
            <a:ext cx="2487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Two streams of research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667000"/>
            <a:ext cx="180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1, Image parsing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57400" y="2895600"/>
            <a:ext cx="51816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311325" y="2743200"/>
            <a:ext cx="990600" cy="304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1984-1994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5800" y="2743200"/>
            <a:ext cx="1066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1994-2003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981199" y="1752600"/>
            <a:ext cx="1143001" cy="1894820"/>
            <a:chOff x="1981199" y="1752600"/>
            <a:chExt cx="1143001" cy="1894820"/>
          </a:xfrm>
        </p:grpSpPr>
        <p:sp>
          <p:nvSpPr>
            <p:cNvPr id="9" name="Rectangle 8"/>
            <p:cNvSpPr/>
            <p:nvPr/>
          </p:nvSpPr>
          <p:spPr>
            <a:xfrm>
              <a:off x="2057400" y="2743200"/>
              <a:ext cx="990600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1975-1984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2050" name="Picture 2" descr="C:\Users\Song-Chun Zhu\Desktop\scene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81199" y="1752600"/>
              <a:ext cx="1066801" cy="824909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2062691" y="3124200"/>
              <a:ext cx="10615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Fu, </a:t>
              </a:r>
              <a:r>
                <a:rPr lang="en-US" sz="1400" dirty="0" err="1" smtClean="0"/>
                <a:t>Riseman</a:t>
              </a:r>
              <a:r>
                <a:rPr lang="en-US" sz="1400" dirty="0" smtClean="0"/>
                <a:t>,</a:t>
              </a:r>
            </a:p>
            <a:p>
              <a:r>
                <a:rPr lang="en-US" sz="1400" dirty="0" smtClean="0"/>
                <a:t>Ohta/</a:t>
              </a:r>
              <a:r>
                <a:rPr lang="en-US" sz="1400" dirty="0" err="1" smtClean="0"/>
                <a:t>Kanade</a:t>
              </a:r>
              <a:endParaRPr lang="en-US" sz="1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369200" y="3165675"/>
            <a:ext cx="116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DARPA  IU</a:t>
            </a:r>
          </a:p>
          <a:p>
            <a:r>
              <a:rPr lang="en-US" sz="1400" dirty="0" smtClean="0"/>
              <a:t>Rosenfeld et 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800" y="3177250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Dormant era</a:t>
            </a:r>
          </a:p>
        </p:txBody>
      </p:sp>
      <p:pic>
        <p:nvPicPr>
          <p:cNvPr id="2051" name="Picture 3" descr="C:\Users\Song-Chun Zhu\Desktop\Scene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828800"/>
            <a:ext cx="990600" cy="65171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0" y="4648200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2, scene classification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029200" y="4876800"/>
            <a:ext cx="23622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250575" y="2960225"/>
            <a:ext cx="914400" cy="76200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402975" y="3874625"/>
            <a:ext cx="762000" cy="99060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953000" y="4800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419600" y="4953000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Thorpe </a:t>
            </a:r>
          </a:p>
          <a:p>
            <a:r>
              <a:rPr lang="en-US" sz="1400" dirty="0" smtClean="0"/>
              <a:t>1996</a:t>
            </a:r>
            <a:endParaRPr lang="en-US" sz="1400" dirty="0"/>
          </a:p>
        </p:txBody>
      </p:sp>
      <p:sp>
        <p:nvSpPr>
          <p:cNvPr id="30" name="Oval 29"/>
          <p:cNvSpPr/>
          <p:nvPr/>
        </p:nvSpPr>
        <p:spPr>
          <a:xfrm>
            <a:off x="5657125" y="2819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153400" y="3429000"/>
            <a:ext cx="727275" cy="720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You are here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638800" y="47890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91213" y="4964575"/>
            <a:ext cx="1133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Oliva/Torralba</a:t>
            </a:r>
          </a:p>
          <a:p>
            <a:r>
              <a:rPr lang="en-US" sz="1400" dirty="0" smtClean="0"/>
              <a:t>IJCV 2001</a:t>
            </a:r>
          </a:p>
        </p:txBody>
      </p:sp>
      <p:sp>
        <p:nvSpPr>
          <p:cNvPr id="34" name="Oval 33"/>
          <p:cNvSpPr/>
          <p:nvPr/>
        </p:nvSpPr>
        <p:spPr>
          <a:xfrm>
            <a:off x="6477000" y="47774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248538" y="4953000"/>
            <a:ext cx="668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Hoiem</a:t>
            </a:r>
          </a:p>
          <a:p>
            <a:r>
              <a:rPr lang="en-US" sz="1400" dirty="0" err="1" smtClean="0"/>
              <a:t>cvpr</a:t>
            </a:r>
            <a:r>
              <a:rPr lang="en-US" sz="1400" dirty="0" smtClean="0"/>
              <a:t> 06</a:t>
            </a:r>
            <a:endParaRPr lang="en-US" sz="1400" dirty="0"/>
          </a:p>
        </p:txBody>
      </p:sp>
      <p:pic>
        <p:nvPicPr>
          <p:cNvPr id="2053" name="Picture 5" descr="C:\Users\Song-Chun Zhu\Desktop\antoni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2862" y="5486400"/>
            <a:ext cx="939338" cy="914400"/>
          </a:xfrm>
          <a:prstGeom prst="rect">
            <a:avLst/>
          </a:prstGeom>
          <a:noFill/>
        </p:spPr>
      </p:pic>
      <p:grpSp>
        <p:nvGrpSpPr>
          <p:cNvPr id="43" name="Group 42"/>
          <p:cNvGrpSpPr/>
          <p:nvPr/>
        </p:nvGrpSpPr>
        <p:grpSpPr>
          <a:xfrm>
            <a:off x="5862575" y="1430996"/>
            <a:ext cx="2753955" cy="2292624"/>
            <a:chOff x="5862575" y="1430996"/>
            <a:chExt cx="2753955" cy="2292624"/>
          </a:xfrm>
        </p:grpSpPr>
        <p:sp>
          <p:nvSpPr>
            <p:cNvPr id="11" name="Rectangle 10"/>
            <p:cNvSpPr/>
            <p:nvPr/>
          </p:nvSpPr>
          <p:spPr>
            <a:xfrm>
              <a:off x="5943600" y="2743200"/>
              <a:ext cx="9906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2005-2010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62575" y="3200400"/>
              <a:ext cx="2188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Zhu, Geman, Mumford</a:t>
              </a:r>
            </a:p>
            <a:p>
              <a:r>
                <a:rPr lang="en-US" sz="1400" dirty="0" smtClean="0"/>
                <a:t>Todorovic, Felzenszwalb, et al</a:t>
              </a:r>
            </a:p>
          </p:txBody>
        </p:sp>
        <p:pic>
          <p:nvPicPr>
            <p:cNvPr id="2052" name="Picture 4" descr="C:\Users\Song-Chun Zhu\Desktop\scene2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53200" y="1430996"/>
              <a:ext cx="914400" cy="1160253"/>
            </a:xfrm>
            <a:prstGeom prst="rect">
              <a:avLst/>
            </a:prstGeom>
            <a:noFill/>
          </p:spPr>
        </p:pic>
        <p:sp>
          <p:nvSpPr>
            <p:cNvPr id="37" name="TextBox 36"/>
            <p:cNvSpPr txBox="1"/>
            <p:nvPr/>
          </p:nvSpPr>
          <p:spPr>
            <a:xfrm>
              <a:off x="7543800" y="1981200"/>
              <a:ext cx="10727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Grammar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models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543800" y="5105400"/>
            <a:ext cx="1048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context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attributes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1600" y="2438400"/>
            <a:ext cx="851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Tu, iccv03</a:t>
            </a:r>
            <a:endParaRPr lang="en-US" sz="1400" dirty="0"/>
          </a:p>
        </p:txBody>
      </p:sp>
      <p:sp>
        <p:nvSpPr>
          <p:cNvPr id="41" name="Oval 40"/>
          <p:cNvSpPr/>
          <p:nvPr/>
        </p:nvSpPr>
        <p:spPr>
          <a:xfrm>
            <a:off x="6848350" y="47890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/>
      <p:bldP spid="16" grpId="0"/>
      <p:bldP spid="28" grpId="0" animBg="1"/>
      <p:bldP spid="29" grpId="0"/>
      <p:bldP spid="30" grpId="0" animBg="1"/>
      <p:bldP spid="31" grpId="0" animBg="1"/>
      <p:bldP spid="32" grpId="0" animBg="1"/>
      <p:bldP spid="33" grpId="0"/>
      <p:bldP spid="34" grpId="0" animBg="1"/>
      <p:bldP spid="35" grpId="0"/>
      <p:bldP spid="39" grpId="0"/>
      <p:bldP spid="40" grpId="0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457200"/>
            <a:ext cx="8458200" cy="6858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800" kern="0" dirty="0" smtClean="0">
                <a:solidFill>
                  <a:srgbClr val="002060"/>
                </a:solidFill>
              </a:rPr>
              <a:t>Summary demo: Joint Spatial, Temporal, Causal Parsing</a:t>
            </a:r>
            <a:endParaRPr lang="en-US" sz="2800" kern="0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6248400"/>
            <a:ext cx="401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Supported by ONR MURI and DARPA  MSEE</a:t>
            </a:r>
            <a:endParaRPr lang="en-US" dirty="0"/>
          </a:p>
        </p:txBody>
      </p:sp>
      <p:pic>
        <p:nvPicPr>
          <p:cNvPr id="1026" name="Picture 2" descr="C:\Users\Song-Chun Zhu\Desktop\Snap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57400"/>
            <a:ext cx="6581775" cy="356548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14400" y="1371600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http://www.youtube.com/watch?feature=player_embedded&amp;v=TrLdp_lir5M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20268" y="33051"/>
            <a:ext cx="8763000" cy="10668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kern="0" dirty="0" smtClean="0">
                <a:solidFill>
                  <a:srgbClr val="002060"/>
                </a:solidFill>
              </a:rPr>
              <a:t>Demo on Query </a:t>
            </a:r>
            <a:r>
              <a:rPr lang="en-US" sz="3200" kern="0" dirty="0" smtClean="0">
                <a:solidFill>
                  <a:srgbClr val="002060"/>
                </a:solidFill>
              </a:rPr>
              <a:t>answering</a:t>
            </a:r>
            <a:r>
              <a:rPr lang="en-US" sz="3200" kern="0" dirty="0" smtClean="0">
                <a:solidFill>
                  <a:srgbClr val="002060"/>
                </a:solidFill>
              </a:rPr>
              <a:t>:</a:t>
            </a:r>
          </a:p>
          <a:p>
            <a:pPr>
              <a:defRPr/>
            </a:pPr>
            <a:r>
              <a:rPr lang="en-US" sz="3200" kern="0" dirty="0" smtClean="0">
                <a:solidFill>
                  <a:srgbClr val="002060"/>
                </a:solidFill>
              </a:rPr>
              <a:t> </a:t>
            </a:r>
            <a:r>
              <a:rPr lang="en-US" sz="3200" kern="0" dirty="0" smtClean="0">
                <a:solidFill>
                  <a:srgbClr val="002060"/>
                </a:solidFill>
              </a:rPr>
              <a:t>                           </a:t>
            </a:r>
            <a:r>
              <a:rPr lang="en-US" sz="3200" kern="0" dirty="0" smtClean="0">
                <a:solidFill>
                  <a:srgbClr val="002060"/>
                </a:solidFill>
              </a:rPr>
              <a:t> </a:t>
            </a:r>
            <a:r>
              <a:rPr lang="en-US" sz="3200" kern="0" dirty="0" smtClean="0">
                <a:solidFill>
                  <a:srgbClr val="CC0000"/>
                </a:solidFill>
              </a:rPr>
              <a:t>W</a:t>
            </a:r>
            <a:r>
              <a:rPr lang="en-US" sz="3200" kern="0" dirty="0" smtClean="0">
                <a:solidFill>
                  <a:srgbClr val="002060"/>
                </a:solidFill>
              </a:rPr>
              <a:t>hat, </a:t>
            </a:r>
            <a:r>
              <a:rPr lang="en-US" sz="3200" kern="0" dirty="0" smtClean="0">
                <a:solidFill>
                  <a:srgbClr val="CC0000"/>
                </a:solidFill>
              </a:rPr>
              <a:t>W</a:t>
            </a:r>
            <a:r>
              <a:rPr lang="en-US" sz="3200" kern="0" dirty="0" smtClean="0">
                <a:solidFill>
                  <a:srgbClr val="002060"/>
                </a:solidFill>
              </a:rPr>
              <a:t>ho, </a:t>
            </a:r>
            <a:r>
              <a:rPr lang="en-US" sz="3200" kern="0" dirty="0" smtClean="0">
                <a:solidFill>
                  <a:srgbClr val="CC0000"/>
                </a:solidFill>
              </a:rPr>
              <a:t>W</a:t>
            </a:r>
            <a:r>
              <a:rPr lang="en-US" sz="3200" kern="0" dirty="0" smtClean="0">
                <a:solidFill>
                  <a:srgbClr val="002060"/>
                </a:solidFill>
              </a:rPr>
              <a:t>here, </a:t>
            </a:r>
            <a:r>
              <a:rPr lang="en-US" sz="3200" kern="0" dirty="0" smtClean="0">
                <a:solidFill>
                  <a:srgbClr val="CC0000"/>
                </a:solidFill>
              </a:rPr>
              <a:t>W</a:t>
            </a:r>
            <a:r>
              <a:rPr lang="en-US" sz="3200" kern="0" dirty="0" smtClean="0">
                <a:solidFill>
                  <a:srgbClr val="002060"/>
                </a:solidFill>
              </a:rPr>
              <a:t>hen, and </a:t>
            </a:r>
            <a:r>
              <a:rPr lang="en-US" sz="3200" kern="0" dirty="0" smtClean="0">
                <a:solidFill>
                  <a:srgbClr val="CC0000"/>
                </a:solidFill>
              </a:rPr>
              <a:t>W</a:t>
            </a:r>
            <a:r>
              <a:rPr lang="en-US" sz="3200" kern="0" dirty="0" smtClean="0">
                <a:solidFill>
                  <a:srgbClr val="002060"/>
                </a:solidFill>
              </a:rPr>
              <a:t>hy</a:t>
            </a:r>
            <a:endParaRPr lang="en-US" sz="3200" kern="0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pic>
        <p:nvPicPr>
          <p:cNvPr id="2050" name="Picture 2" descr="C:\Users\Song-Chun Zhu\Desktop\Snap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362200"/>
            <a:ext cx="6048375" cy="3429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14400" y="1524000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http://www.youtube.com/watch?feature=player_embedded&amp;v=XIGvwFM_RsI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381000"/>
            <a:ext cx="7924800" cy="6858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kern="0" dirty="0" smtClean="0"/>
              <a:t>Discussions</a:t>
            </a:r>
            <a:endParaRPr lang="en-US" sz="3200" kern="0" dirty="0"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2362200"/>
            <a:ext cx="8201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1, Need a </a:t>
            </a:r>
            <a:r>
              <a:rPr lang="en-US" sz="2400" b="1" dirty="0" smtClean="0">
                <a:solidFill>
                  <a:srgbClr val="FF0000"/>
                </a:solidFill>
              </a:rPr>
              <a:t>joint representation </a:t>
            </a:r>
            <a:r>
              <a:rPr lang="en-US" sz="2400" dirty="0" smtClean="0"/>
              <a:t>to integrate the “visible” and the “dark”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3124200"/>
            <a:ext cx="596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2, Need more </a:t>
            </a:r>
            <a:r>
              <a:rPr lang="en-US" sz="2400" b="1" dirty="0" smtClean="0">
                <a:solidFill>
                  <a:srgbClr val="FF0000"/>
                </a:solidFill>
              </a:rPr>
              <a:t>analytic and transparent datasets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57200" y="1295400"/>
            <a:ext cx="87082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We need to agree that scene understanding is a hard problem !</a:t>
            </a:r>
          </a:p>
          <a:p>
            <a:r>
              <a:rPr lang="en-US" sz="2400" dirty="0" smtClean="0"/>
              <a:t> ----- if so,  let’s be serious and aim at a long term comprehensive solution. </a:t>
            </a: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905000" y="4038600"/>
            <a:ext cx="5591175" cy="2121932"/>
            <a:chOff x="1905000" y="4038600"/>
            <a:chExt cx="5591175" cy="2121932"/>
          </a:xfrm>
        </p:grpSpPr>
        <p:grpSp>
          <p:nvGrpSpPr>
            <p:cNvPr id="16" name="Group 15"/>
            <p:cNvGrpSpPr/>
            <p:nvPr/>
          </p:nvGrpSpPr>
          <p:grpSpPr>
            <a:xfrm>
              <a:off x="1905000" y="4038600"/>
              <a:ext cx="5591175" cy="2121932"/>
              <a:chOff x="2209800" y="4114800"/>
              <a:chExt cx="5591175" cy="2121932"/>
            </a:xfrm>
          </p:grpSpPr>
          <p:pic>
            <p:nvPicPr>
              <p:cNvPr id="10243" name="Picture 3" descr="C:\Users\Song-Chun Zhu\Desktop\image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09800" y="4114800"/>
                <a:ext cx="2400150" cy="1743075"/>
              </a:xfrm>
              <a:prstGeom prst="rect">
                <a:avLst/>
              </a:prstGeom>
              <a:noFill/>
            </p:spPr>
          </p:pic>
          <p:pic>
            <p:nvPicPr>
              <p:cNvPr id="10244" name="Picture 4" descr="C:\Users\Song-Chun Zhu\Desktop\images (1)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81600" y="4191000"/>
                <a:ext cx="2619375" cy="1743075"/>
              </a:xfrm>
              <a:prstGeom prst="rect">
                <a:avLst/>
              </a:prstGeom>
              <a:noFill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819400" y="5867400"/>
                <a:ext cx="13035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Eastern soup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943600" y="5867400"/>
                <a:ext cx="1351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Western soup</a:t>
                </a:r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267200" y="473606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VS.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600200"/>
            <a:ext cx="64249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Acknowledgment:</a:t>
            </a:r>
          </a:p>
          <a:p>
            <a:endParaRPr lang="en-US" sz="2800" dirty="0" smtClean="0"/>
          </a:p>
          <a:p>
            <a:r>
              <a:rPr lang="en-US" sz="2800" dirty="0" smtClean="0"/>
              <a:t>  The research presented here are supported by</a:t>
            </a:r>
          </a:p>
          <a:p>
            <a:endParaRPr lang="en-US" sz="2800" dirty="0" smtClean="0"/>
          </a:p>
          <a:p>
            <a:r>
              <a:rPr lang="en-US" sz="2800" dirty="0" smtClean="0"/>
              <a:t>   ONR MURI program</a:t>
            </a:r>
          </a:p>
          <a:p>
            <a:r>
              <a:rPr lang="en-US" sz="2800" dirty="0" smtClean="0"/>
              <a:t>   DARPA MSEE program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Representing scene configurations by and-or graph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3074" name="Picture 2" descr="C:\Users\Song-Chun Zhu\Desktop\sw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4300" y="5448300"/>
            <a:ext cx="1333500" cy="1333500"/>
          </a:xfrm>
          <a:prstGeom prst="rect">
            <a:avLst/>
          </a:prstGeom>
          <a:noFill/>
        </p:spPr>
      </p:pic>
      <p:pic>
        <p:nvPicPr>
          <p:cNvPr id="3075" name="Picture 3" descr="C:\Users\Song-Chun Zhu\Desktop\Snap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58" y="2057400"/>
            <a:ext cx="8979842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1371600"/>
            <a:ext cx="6365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Quantizing the enormous scene configurations by tiling (</a:t>
            </a:r>
            <a:r>
              <a:rPr lang="en-US" sz="2000" dirty="0" err="1" smtClean="0"/>
              <a:t>Tangram</a:t>
            </a:r>
            <a:r>
              <a:rPr lang="en-US" sz="2000" dirty="0" smtClean="0"/>
              <a:t>)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688000" y="542515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Shuo Wang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6324600"/>
            <a:ext cx="693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S. Wang et al  “Weakly Supervised Learning for Attribute Localization in Outdoor Scenes,”  CVPR 2013.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algn="l"/>
            <a:r>
              <a:rPr lang="en-US" sz="3200" dirty="0" smtClean="0">
                <a:latin typeface="Arial Narrow" pitchFamily="34" charset="0"/>
              </a:rPr>
              <a:t>The AoG form a sparse representation effectively coding scene configurations</a:t>
            </a:r>
            <a:endParaRPr lang="en-US" sz="3200" dirty="0">
              <a:latin typeface="Arial Narrow" pitchFamily="34" charset="0"/>
            </a:endParaRPr>
          </a:p>
        </p:txBody>
      </p:sp>
      <p:pic>
        <p:nvPicPr>
          <p:cNvPr id="4098" name="Picture 2" descr="C:\Users\Song-Chun Zhu\Desktop\Snap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8153400" cy="426061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86200" y="1371600"/>
            <a:ext cx="457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Rate-distortion curves for coding different categories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57400" y="6324600"/>
            <a:ext cx="6644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S. Wang et al, “Hierarchical Space Tiling for Scene Modeling,” ACCV, 2012.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Learning the AoG with attribute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5122" name="Picture 2" descr="C:\Users\Song-Chun Zhu\Desktop\Snap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1219200" cy="4411744"/>
          </a:xfrm>
          <a:prstGeom prst="rect">
            <a:avLst/>
          </a:prstGeom>
          <a:noFill/>
        </p:spPr>
      </p:pic>
      <p:pic>
        <p:nvPicPr>
          <p:cNvPr id="5123" name="Picture 3" descr="C:\Users\Song-Chun Zhu\Desktop\Snap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95400"/>
            <a:ext cx="4585699" cy="3429640"/>
          </a:xfrm>
          <a:prstGeom prst="rect">
            <a:avLst/>
          </a:prstGeom>
          <a:noFill/>
        </p:spPr>
      </p:pic>
      <p:pic>
        <p:nvPicPr>
          <p:cNvPr id="5125" name="Picture 5" descr="C:\Users\Song-Chun Zhu\Desktop\Snap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295400"/>
            <a:ext cx="6629400" cy="3713461"/>
          </a:xfrm>
          <a:prstGeom prst="rect">
            <a:avLst/>
          </a:prstGeom>
          <a:noFill/>
        </p:spPr>
      </p:pic>
      <p:pic>
        <p:nvPicPr>
          <p:cNvPr id="5126" name="Picture 6" descr="C:\Users\Song-Chun Zhu\Desktop\Snap8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525563"/>
            <a:ext cx="5086350" cy="33324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57200" y="1272250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 </a:t>
            </a:r>
          </a:p>
          <a:p>
            <a:r>
              <a:rPr lang="en-US" dirty="0" smtClean="0"/>
              <a:t>+ text</a:t>
            </a:r>
            <a:endParaRPr lang="en-US" dirty="0"/>
          </a:p>
        </p:txBody>
      </p:sp>
      <p:pic>
        <p:nvPicPr>
          <p:cNvPr id="5127" name="Picture 7" descr="C:\Users\Song-Chun Zhu\Desktop\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676400"/>
            <a:ext cx="2914650" cy="4085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8229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Scene parsing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with attribute tagging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6146" name="Picture 2" descr="C:\Users\Song-Chun Zhu\Desktop\ta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6867525" cy="44577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6324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Wang et al  “Weakly Supervised Learning for Attribute Localization in Outdoor Scenes,”  CVPR 2013.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2.  Reasoning scene functionality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1026" name="Picture 2" descr="Kitchen_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667000"/>
            <a:ext cx="441999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Kitchen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67000"/>
            <a:ext cx="3352800" cy="240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57200" y="1524000"/>
            <a:ext cx="7582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Most scene categorizes are defined and designed by functions not appearance.</a:t>
            </a:r>
          </a:p>
          <a:p>
            <a:r>
              <a:rPr lang="en-US" sz="2000" dirty="0" smtClean="0"/>
              <a:t>  functions are more consistent (invariant) across geo-location and history.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Reasoning scene functionality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9" name="Picture 8" descr="Bedroom-Set-Bedroom-Furniture-Home-Furniture-JK-9911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19200"/>
            <a:ext cx="3200400" cy="1717531"/>
          </a:xfrm>
          <a:prstGeom prst="rect">
            <a:avLst/>
          </a:prstGeom>
        </p:spPr>
      </p:pic>
      <p:pic>
        <p:nvPicPr>
          <p:cNvPr id="8" name="Content Placeholder 5" descr="example.pd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12745"/>
          <a:stretch>
            <a:fillRect/>
          </a:stretch>
        </p:blipFill>
        <p:spPr>
          <a:xfrm>
            <a:off x="2951550" y="2590800"/>
            <a:ext cx="6192450" cy="3886200"/>
          </a:xfrm>
        </p:spPr>
      </p:pic>
      <p:sp>
        <p:nvSpPr>
          <p:cNvPr id="10" name="Rectangle 9"/>
          <p:cNvSpPr/>
          <p:nvPr/>
        </p:nvSpPr>
        <p:spPr>
          <a:xfrm>
            <a:off x="5791200" y="62783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Song-Chun Zhu\Desktop\ybzha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250" y="4759125"/>
            <a:ext cx="1428750" cy="142875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3400" y="63246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Y. Zhao and S.C. Zhu, “Scene Parsing by Integrating Function, Geometry and Appearance Models,”  CVPR, 2013.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733800" y="1295400"/>
            <a:ext cx="5093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Functionality =  imagined human actions </a:t>
            </a:r>
            <a:r>
              <a:rPr lang="en-US" sz="2000" dirty="0" smtClean="0">
                <a:solidFill>
                  <a:srgbClr val="CC0000"/>
                </a:solidFill>
              </a:rPr>
              <a:t>in the dark !</a:t>
            </a:r>
            <a:endParaRPr lang="en-US" sz="20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19400</TotalTime>
  <Words>927</Words>
  <Application>Microsoft Office PowerPoint</Application>
  <PresentationFormat>On-screen Show (4:3)</PresentationFormat>
  <Paragraphs>243</Paragraphs>
  <Slides>33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 Design</vt:lpstr>
      <vt:lpstr>Scene Understanding by Inferring the "Dark Matters"         --- Functionality, Physics, Causality and Mind</vt:lpstr>
      <vt:lpstr>Slide 2</vt:lpstr>
      <vt:lpstr>Slide 3</vt:lpstr>
      <vt:lpstr>Representing scene configurations by and-or graph</vt:lpstr>
      <vt:lpstr>The AoG form a sparse representation effectively coding scene configurations</vt:lpstr>
      <vt:lpstr>Learning the AoG with attribute</vt:lpstr>
      <vt:lpstr>Slide 7</vt:lpstr>
      <vt:lpstr>2.  Reasoning scene functionality</vt:lpstr>
      <vt:lpstr>Reasoning scene functionality</vt:lpstr>
      <vt:lpstr>Functionality = imagined human actions in the dark    </vt:lpstr>
      <vt:lpstr>Slide 11</vt:lpstr>
      <vt:lpstr>Scene parsing by stochastic grammar</vt:lpstr>
      <vt:lpstr>Slide 13</vt:lpstr>
      <vt:lpstr>Slide 14</vt:lpstr>
      <vt:lpstr>Results on public dataset of 2D indoor images</vt:lpstr>
      <vt:lpstr>Results on public dataset of 2D indoor images</vt:lpstr>
      <vt:lpstr>3. Reasoning Physics --- forces governing scenes in the dark </vt:lpstr>
      <vt:lpstr>Other physical disturbances: earthquake, gust, human activities </vt:lpstr>
      <vt:lpstr>Defining stability</vt:lpstr>
      <vt:lpstr>Example: potential energy map in a scene</vt:lpstr>
      <vt:lpstr>Reasoning results for large scale indoor scene</vt:lpstr>
      <vt:lpstr>Reasoning results for large scale indoor scene</vt:lpstr>
      <vt:lpstr>Slide 23</vt:lpstr>
      <vt:lpstr>Slide 24</vt:lpstr>
      <vt:lpstr>Fluents are important variables in a scene</vt:lpstr>
      <vt:lpstr>Representing causality by causal-and-or graph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ucla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Statistics Administrator</dc:creator>
  <cp:lastModifiedBy>Song-Chun Zhu</cp:lastModifiedBy>
  <cp:revision>228</cp:revision>
  <dcterms:created xsi:type="dcterms:W3CDTF">2004-01-16T18:04:28Z</dcterms:created>
  <dcterms:modified xsi:type="dcterms:W3CDTF">2013-06-27T18:45:16Z</dcterms:modified>
</cp:coreProperties>
</file>