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Default Extension="avi" ContentType="video/avi"/>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Default Extension="xls" ContentType="application/vnd.ms-exce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670" r:id="rId2"/>
    <p:sldId id="834" r:id="rId3"/>
    <p:sldId id="835" r:id="rId4"/>
    <p:sldId id="694" r:id="rId5"/>
    <p:sldId id="695" r:id="rId6"/>
    <p:sldId id="697" r:id="rId7"/>
    <p:sldId id="837" r:id="rId8"/>
    <p:sldId id="761" r:id="rId9"/>
    <p:sldId id="764" r:id="rId10"/>
    <p:sldId id="765" r:id="rId11"/>
    <p:sldId id="766" r:id="rId12"/>
    <p:sldId id="767" r:id="rId13"/>
    <p:sldId id="768" r:id="rId14"/>
    <p:sldId id="770" r:id="rId15"/>
    <p:sldId id="769" r:id="rId16"/>
    <p:sldId id="771" r:id="rId17"/>
    <p:sldId id="772" r:id="rId18"/>
    <p:sldId id="510" r:id="rId19"/>
    <p:sldId id="511" r:id="rId20"/>
    <p:sldId id="839" r:id="rId21"/>
    <p:sldId id="840" r:id="rId22"/>
    <p:sldId id="842" r:id="rId23"/>
    <p:sldId id="844" r:id="rId24"/>
    <p:sldId id="845" r:id="rId25"/>
    <p:sldId id="503" r:id="rId26"/>
    <p:sldId id="838" r:id="rId27"/>
    <p:sldId id="650" r:id="rId28"/>
    <p:sldId id="658" r:id="rId29"/>
    <p:sldId id="860" r:id="rId30"/>
    <p:sldId id="849" r:id="rId31"/>
    <p:sldId id="833" r:id="rId32"/>
    <p:sldId id="862" r:id="rId33"/>
    <p:sldId id="857" r:id="rId34"/>
    <p:sldId id="776" r:id="rId35"/>
    <p:sldId id="774" r:id="rId36"/>
    <p:sldId id="775" r:id="rId37"/>
    <p:sldId id="777" r:id="rId38"/>
    <p:sldId id="778" r:id="rId39"/>
    <p:sldId id="779" r:id="rId40"/>
    <p:sldId id="788" r:id="rId41"/>
    <p:sldId id="789" r:id="rId42"/>
    <p:sldId id="790" r:id="rId43"/>
    <p:sldId id="791" r:id="rId44"/>
    <p:sldId id="792" r:id="rId45"/>
    <p:sldId id="794" r:id="rId46"/>
    <p:sldId id="795" r:id="rId47"/>
    <p:sldId id="863" r:id="rId48"/>
    <p:sldId id="781" r:id="rId49"/>
    <p:sldId id="796" r:id="rId50"/>
    <p:sldId id="797" r:id="rId51"/>
    <p:sldId id="819" r:id="rId52"/>
    <p:sldId id="829" r:id="rId53"/>
    <p:sldId id="846" r:id="rId54"/>
    <p:sldId id="847" r:id="rId55"/>
    <p:sldId id="848" r:id="rId56"/>
    <p:sldId id="850" r:id="rId57"/>
    <p:sldId id="853" r:id="rId58"/>
    <p:sldId id="854" r:id="rId59"/>
    <p:sldId id="823" r:id="rId60"/>
    <p:sldId id="830" r:id="rId61"/>
  </p:sldIdLst>
  <p:sldSz cx="9144000" cy="6858000" type="screen4x3"/>
  <p:notesSz cx="7099300" cy="10234613"/>
  <p:custDataLst>
    <p:tags r:id="rId64"/>
  </p:custDataLst>
  <p:defaultTextStyle>
    <a:defPPr>
      <a:defRPr lang="en-US"/>
    </a:defPPr>
    <a:lvl1pPr algn="l" rtl="0" fontAlgn="base">
      <a:spcBef>
        <a:spcPct val="0"/>
      </a:spcBef>
      <a:spcAft>
        <a:spcPct val="0"/>
      </a:spcAft>
      <a:defRPr kern="1200">
        <a:solidFill>
          <a:schemeClr val="tx1"/>
        </a:solidFill>
        <a:latin typeface="Arial Narrow" pitchFamily="34" charset="0"/>
        <a:ea typeface="+mn-ea"/>
        <a:cs typeface="+mn-cs"/>
      </a:defRPr>
    </a:lvl1pPr>
    <a:lvl2pPr marL="457200" algn="l" rtl="0" fontAlgn="base">
      <a:spcBef>
        <a:spcPct val="0"/>
      </a:spcBef>
      <a:spcAft>
        <a:spcPct val="0"/>
      </a:spcAft>
      <a:defRPr kern="1200">
        <a:solidFill>
          <a:schemeClr val="tx1"/>
        </a:solidFill>
        <a:latin typeface="Arial Narrow" pitchFamily="34" charset="0"/>
        <a:ea typeface="+mn-ea"/>
        <a:cs typeface="+mn-cs"/>
      </a:defRPr>
    </a:lvl2pPr>
    <a:lvl3pPr marL="914400" algn="l" rtl="0" fontAlgn="base">
      <a:spcBef>
        <a:spcPct val="0"/>
      </a:spcBef>
      <a:spcAft>
        <a:spcPct val="0"/>
      </a:spcAft>
      <a:defRPr kern="1200">
        <a:solidFill>
          <a:schemeClr val="tx1"/>
        </a:solidFill>
        <a:latin typeface="Arial Narrow" pitchFamily="34" charset="0"/>
        <a:ea typeface="+mn-ea"/>
        <a:cs typeface="+mn-cs"/>
      </a:defRPr>
    </a:lvl3pPr>
    <a:lvl4pPr marL="1371600" algn="l" rtl="0" fontAlgn="base">
      <a:spcBef>
        <a:spcPct val="0"/>
      </a:spcBef>
      <a:spcAft>
        <a:spcPct val="0"/>
      </a:spcAft>
      <a:defRPr kern="1200">
        <a:solidFill>
          <a:schemeClr val="tx1"/>
        </a:solidFill>
        <a:latin typeface="Arial Narrow" pitchFamily="34" charset="0"/>
        <a:ea typeface="+mn-ea"/>
        <a:cs typeface="+mn-cs"/>
      </a:defRPr>
    </a:lvl4pPr>
    <a:lvl5pPr marL="1828800" algn="l" rtl="0" fontAlgn="base">
      <a:spcBef>
        <a:spcPct val="0"/>
      </a:spcBef>
      <a:spcAft>
        <a:spcPct val="0"/>
      </a:spcAft>
      <a:defRPr kern="1200">
        <a:solidFill>
          <a:schemeClr val="tx1"/>
        </a:solidFill>
        <a:latin typeface="Arial Narrow" pitchFamily="34" charset="0"/>
        <a:ea typeface="+mn-ea"/>
        <a:cs typeface="+mn-cs"/>
      </a:defRPr>
    </a:lvl5pPr>
    <a:lvl6pPr marL="2286000" algn="l" defTabSz="914400" rtl="0" eaLnBrk="1" latinLnBrk="0" hangingPunct="1">
      <a:defRPr kern="1200">
        <a:solidFill>
          <a:schemeClr val="tx1"/>
        </a:solidFill>
        <a:latin typeface="Arial Narrow" pitchFamily="34" charset="0"/>
        <a:ea typeface="+mn-ea"/>
        <a:cs typeface="+mn-cs"/>
      </a:defRPr>
    </a:lvl6pPr>
    <a:lvl7pPr marL="2743200" algn="l" defTabSz="914400" rtl="0" eaLnBrk="1" latinLnBrk="0" hangingPunct="1">
      <a:defRPr kern="1200">
        <a:solidFill>
          <a:schemeClr val="tx1"/>
        </a:solidFill>
        <a:latin typeface="Arial Narrow" pitchFamily="34" charset="0"/>
        <a:ea typeface="+mn-ea"/>
        <a:cs typeface="+mn-cs"/>
      </a:defRPr>
    </a:lvl7pPr>
    <a:lvl8pPr marL="3200400" algn="l" defTabSz="914400" rtl="0" eaLnBrk="1" latinLnBrk="0" hangingPunct="1">
      <a:defRPr kern="1200">
        <a:solidFill>
          <a:schemeClr val="tx1"/>
        </a:solidFill>
        <a:latin typeface="Arial Narrow" pitchFamily="34" charset="0"/>
        <a:ea typeface="+mn-ea"/>
        <a:cs typeface="+mn-cs"/>
      </a:defRPr>
    </a:lvl8pPr>
    <a:lvl9pPr marL="3657600" algn="l" defTabSz="914400" rtl="0" eaLnBrk="1" latinLnBrk="0" hangingPunct="1">
      <a:defRPr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9999"/>
    <a:srgbClr val="DDDDDD"/>
    <a:srgbClr val="C0C0C0"/>
    <a:srgbClr val="990033"/>
    <a:srgbClr val="006600"/>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9" autoAdjust="0"/>
    <p:restoredTop sz="94545" autoAdjust="0"/>
  </p:normalViewPr>
  <p:slideViewPr>
    <p:cSldViewPr>
      <p:cViewPr>
        <p:scale>
          <a:sx n="87" d="100"/>
          <a:sy n="87"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52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image" Target="../media/image89.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 Id="rId5" Type="http://schemas.openxmlformats.org/officeDocument/2006/relationships/image" Target="../media/image95.png"/><Relationship Id="rId4" Type="http://schemas.openxmlformats.org/officeDocument/2006/relationships/image" Target="../media/image94.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image" Target="../media/image169.wmf"/><Relationship Id="rId1" Type="http://schemas.openxmlformats.org/officeDocument/2006/relationships/image" Target="../media/image168.wmf"/><Relationship Id="rId4" Type="http://schemas.openxmlformats.org/officeDocument/2006/relationships/image" Target="../media/image17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atin typeface="Arial" charset="0"/>
              </a:defRPr>
            </a:lvl1pPr>
          </a:lstStyle>
          <a:p>
            <a:endParaRPr lang="en-US"/>
          </a:p>
        </p:txBody>
      </p:sp>
      <p:sp>
        <p:nvSpPr>
          <p:cNvPr id="37785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atin typeface="Arial" charset="0"/>
              </a:defRPr>
            </a:lvl1pPr>
          </a:lstStyle>
          <a:p>
            <a:endParaRPr lang="en-US"/>
          </a:p>
        </p:txBody>
      </p:sp>
      <p:sp>
        <p:nvSpPr>
          <p:cNvPr id="37786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atin typeface="Arial" charset="0"/>
              </a:defRPr>
            </a:lvl1pPr>
          </a:lstStyle>
          <a:p>
            <a:endParaRPr lang="en-US"/>
          </a:p>
        </p:txBody>
      </p:sp>
      <p:sp>
        <p:nvSpPr>
          <p:cNvPr id="37786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atin typeface="Arial" charset="0"/>
              </a:defRPr>
            </a:lvl1pPr>
          </a:lstStyle>
          <a:p>
            <a:fld id="{2412ECB0-E9E4-41EB-B0A6-51065C08DD69}"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atin typeface="Arial" charset="0"/>
              </a:defRPr>
            </a:lvl1pPr>
          </a:lstStyle>
          <a:p>
            <a:endParaRPr lang="en-US"/>
          </a:p>
        </p:txBody>
      </p:sp>
      <p:sp>
        <p:nvSpPr>
          <p:cNvPr id="4505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atin typeface="Arial" charset="0"/>
              </a:defRPr>
            </a:lvl1pPr>
          </a:lstStyle>
          <a:p>
            <a:endParaRPr lang="en-US"/>
          </a:p>
        </p:txBody>
      </p:sp>
      <p:sp>
        <p:nvSpPr>
          <p:cNvPr id="45060"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atin typeface="Arial" charset="0"/>
              </a:defRPr>
            </a:lvl1pPr>
          </a:lstStyle>
          <a:p>
            <a:endParaRPr lang="en-US"/>
          </a:p>
        </p:txBody>
      </p:sp>
      <p:sp>
        <p:nvSpPr>
          <p:cNvPr id="4506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atin typeface="Arial" charset="0"/>
              </a:defRPr>
            </a:lvl1pPr>
          </a:lstStyle>
          <a:p>
            <a:fld id="{CBCBCECE-C110-437A-A7ED-4DD8D334B2E1}"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CBCECE-C110-437A-A7ED-4DD8D334B2E1}"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smtClean="0"/>
              <a:t>We use it from</a:t>
            </a:r>
            <a:r>
              <a:rPr lang="en-US" baseline="0" dirty="0" smtClean="0"/>
              <a:t> a slightly different aspect that we take it as a grammar model, where And nodes </a:t>
            </a:r>
            <a:r>
              <a:rPr lang="en-US" baseline="0" dirty="0" err="1" smtClean="0"/>
              <a:t>repesent</a:t>
            </a:r>
            <a:r>
              <a:rPr lang="en-US" baseline="0" dirty="0" smtClean="0"/>
              <a:t> </a:t>
            </a:r>
            <a:r>
              <a:rPr lang="en-US" baseline="0" dirty="0" err="1" smtClean="0"/>
              <a:t>decompositon</a:t>
            </a:r>
            <a:r>
              <a:rPr lang="en-US" baseline="0" dirty="0" smtClean="0"/>
              <a:t> rules of grammar and Or nodes for switches between equivalent phrases. ( for example, the process of empty the cup)</a:t>
            </a:r>
          </a:p>
          <a:p>
            <a:r>
              <a:rPr lang="en-US" baseline="0" dirty="0" smtClean="0"/>
              <a:t>At this point the And-Or-graph are manually designed</a:t>
            </a:r>
            <a:endParaRPr lang="en-US" dirty="0" smtClean="0"/>
          </a:p>
          <a:p>
            <a:r>
              <a:rPr lang="en-US" dirty="0" smtClean="0"/>
              <a:t>We use</a:t>
            </a:r>
            <a:r>
              <a:rPr lang="en-US" baseline="0" dirty="0" smtClean="0"/>
              <a:t> And-Or-Graph for three properties </a:t>
            </a:r>
          </a:p>
          <a:p>
            <a:pPr marL="241653" indent="-241653">
              <a:buFont typeface="+mj-lt"/>
              <a:buAutoNum type="arabicPeriod"/>
            </a:pPr>
            <a:r>
              <a:rPr lang="en-US" baseline="0" dirty="0" smtClean="0"/>
              <a:t>It has hierarchical decomposition, which allow us to add temporal relations that is from coarse to fine in scale. </a:t>
            </a:r>
          </a:p>
          <a:p>
            <a:pPr marL="241653" indent="-241653">
              <a:buAutoNum type="arabicPeriod"/>
            </a:pPr>
            <a:r>
              <a:rPr lang="en-US" baseline="0" dirty="0" smtClean="0"/>
              <a:t>It Or-nodes so that is handles alternative routes naturally</a:t>
            </a:r>
          </a:p>
          <a:p>
            <a:pPr marL="241653" indent="-241653">
              <a:buAutoNum type="arabicPeriod"/>
            </a:pPr>
            <a:r>
              <a:rPr lang="en-US" baseline="0" dirty="0" smtClean="0"/>
              <a:t>An generative model that naturally handles tasks such as intention inference and predictions.</a:t>
            </a:r>
          </a:p>
          <a:p>
            <a:pPr marL="241653" indent="-241653">
              <a:buAutoNum type="arabicPeriod"/>
            </a:pPr>
            <a:endParaRPr lang="en-US" dirty="0"/>
          </a:p>
        </p:txBody>
      </p:sp>
      <p:sp>
        <p:nvSpPr>
          <p:cNvPr id="4" name="Slide Number Placeholder 3"/>
          <p:cNvSpPr>
            <a:spLocks noGrp="1"/>
          </p:cNvSpPr>
          <p:nvPr>
            <p:ph type="sldNum" sz="quarter" idx="10"/>
          </p:nvPr>
        </p:nvSpPr>
        <p:spPr/>
        <p:txBody>
          <a:bodyPr/>
          <a:lstStyle/>
          <a:p>
            <a:fld id="{6F07FD2D-4BB8-478F-9122-E9AB9DE89404}" type="slidenum">
              <a:rPr lang="en-US" smtClean="0"/>
              <a:pPr/>
              <a:t>49</a:t>
            </a:fld>
            <a:endParaRPr lang="en-US"/>
          </a:p>
        </p:txBody>
      </p:sp>
    </p:spTree>
    <p:extLst>
      <p:ext uri="{BB962C8B-B14F-4D97-AF65-F5344CB8AC3E}">
        <p14:creationId xmlns:p14="http://schemas.microsoft.com/office/powerpoint/2010/main" xmlns="" val="1939065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Frame 892</a:t>
            </a:r>
          </a:p>
          <a:p>
            <a:endParaRPr lang="en-US" smtClean="0">
              <a:ea typeface="ＭＳ Ｐゴシック" pitchFamily="34" charset="-128"/>
            </a:endParaRPr>
          </a:p>
          <a:p>
            <a:r>
              <a:rPr lang="en-US" smtClean="0">
                <a:ea typeface="ＭＳ Ｐゴシック" pitchFamily="34" charset="-128"/>
              </a:rPr>
              <a:t>Goal: Framework for unsupervised learning of causal relations, learning which actions cause which actions to change status</a:t>
            </a:r>
          </a:p>
          <a:p>
            <a:r>
              <a:rPr lang="en-US" smtClean="0">
                <a:ea typeface="ＭＳ Ｐゴシック" pitchFamily="34" charset="-128"/>
              </a:rPr>
              <a:t>Infer answer questions such as those posed</a:t>
            </a:r>
          </a:p>
          <a:p>
            <a:endParaRPr lang="en-US" smtClean="0">
              <a:ea typeface="ＭＳ Ｐゴシック" pitchFamily="34" charset="-128"/>
            </a:endParaRPr>
          </a:p>
        </p:txBody>
      </p:sp>
      <p:sp>
        <p:nvSpPr>
          <p:cNvPr id="36868" name="Slide Number Placeholder 3"/>
          <p:cNvSpPr>
            <a:spLocks noGrp="1"/>
          </p:cNvSpPr>
          <p:nvPr>
            <p:ph type="sldNum" sz="quarter" idx="5"/>
          </p:nvPr>
        </p:nvSpPr>
        <p:spPr bwMode="auto">
          <a:noFill/>
          <a:ln>
            <a:miter lim="800000"/>
            <a:headEnd/>
            <a:tailEnd/>
          </a:ln>
        </p:spPr>
        <p:txBody>
          <a:bodyPr/>
          <a:lstStyle/>
          <a:p>
            <a:fld id="{21C4665A-86B1-4B6C-B19F-27FE96DE713B}" type="slidenum">
              <a:rPr lang="en-US"/>
              <a:pPr/>
              <a:t>53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Focus: INUS conditions.  Many conditions work together to form cause the fluent change, we focus on the actions.</a:t>
            </a:r>
          </a:p>
        </p:txBody>
      </p:sp>
      <p:sp>
        <p:nvSpPr>
          <p:cNvPr id="37892" name="Slide Number Placeholder 3"/>
          <p:cNvSpPr>
            <a:spLocks noGrp="1"/>
          </p:cNvSpPr>
          <p:nvPr>
            <p:ph type="sldNum" sz="quarter" idx="5"/>
          </p:nvPr>
        </p:nvSpPr>
        <p:spPr bwMode="auto">
          <a:noFill/>
          <a:ln>
            <a:miter lim="800000"/>
            <a:headEnd/>
            <a:tailEnd/>
          </a:ln>
        </p:spPr>
        <p:txBody>
          <a:bodyPr/>
          <a:lstStyle/>
          <a:p>
            <a:fld id="{FC4F29D5-D513-46B4-81D3-B98486E4E94D}" type="slidenum">
              <a:rPr lang="en-US"/>
              <a:pPr/>
              <a:t>54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Mention partition.  A lack of change inducing action gives inertial.</a:t>
            </a:r>
          </a:p>
        </p:txBody>
      </p:sp>
      <p:sp>
        <p:nvSpPr>
          <p:cNvPr id="39940" name="Slide Number Placeholder 3"/>
          <p:cNvSpPr>
            <a:spLocks noGrp="1"/>
          </p:cNvSpPr>
          <p:nvPr>
            <p:ph type="sldNum" sz="quarter" idx="5"/>
          </p:nvPr>
        </p:nvSpPr>
        <p:spPr bwMode="auto">
          <a:noFill/>
          <a:ln>
            <a:miter lim="800000"/>
            <a:headEnd/>
            <a:tailEnd/>
          </a:ln>
        </p:spPr>
        <p:txBody>
          <a:bodyPr/>
          <a:lstStyle/>
          <a:p>
            <a:fld id="{4D9B337F-E9DD-46A7-BF2D-36756C5223F8}" type="slidenum">
              <a:rPr lang="en-US"/>
              <a:pPr/>
              <a:t>55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Vision so far: the who, what, where, when.  We add: the why</a:t>
            </a:r>
          </a:p>
        </p:txBody>
      </p:sp>
      <p:sp>
        <p:nvSpPr>
          <p:cNvPr id="43012" name="Slide Number Placeholder 3"/>
          <p:cNvSpPr>
            <a:spLocks noGrp="1"/>
          </p:cNvSpPr>
          <p:nvPr>
            <p:ph type="sldNum" sz="quarter" idx="5"/>
          </p:nvPr>
        </p:nvSpPr>
        <p:spPr bwMode="auto">
          <a:noFill/>
          <a:ln>
            <a:miter lim="800000"/>
            <a:headEnd/>
            <a:tailEnd/>
          </a:ln>
        </p:spPr>
        <p:txBody>
          <a:bodyPr/>
          <a:lstStyle/>
          <a:p>
            <a:fld id="{27C32956-EBEE-4455-AE44-D079A7BD4ADB}" type="slidenum">
              <a:rPr lang="en-US"/>
              <a:pPr/>
              <a:t>56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There are 4 ways it could be</a:t>
            </a:r>
          </a:p>
        </p:txBody>
      </p:sp>
      <p:sp>
        <p:nvSpPr>
          <p:cNvPr id="46084" name="Slide Number Placeholder 3"/>
          <p:cNvSpPr>
            <a:spLocks noGrp="1"/>
          </p:cNvSpPr>
          <p:nvPr>
            <p:ph type="sldNum" sz="quarter" idx="5"/>
          </p:nvPr>
        </p:nvSpPr>
        <p:spPr bwMode="auto">
          <a:noFill/>
          <a:ln>
            <a:miter lim="800000"/>
            <a:headEnd/>
            <a:tailEnd/>
          </a:ln>
        </p:spPr>
        <p:txBody>
          <a:bodyPr/>
          <a:lstStyle/>
          <a:p>
            <a:fld id="{03A263A2-89F6-48A3-98BC-35EB264B3095}" type="slidenum">
              <a:rPr lang="en-US"/>
              <a:pPr/>
              <a:t>57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B195D7BB-9DF6-4350-8918-516CBBDFCDEE}" type="slidenum">
              <a:rPr lang="en-US"/>
              <a:pPr/>
              <a:t>58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44036" name="Slide Number Placeholder 3"/>
          <p:cNvSpPr>
            <a:spLocks noGrp="1"/>
          </p:cNvSpPr>
          <p:nvPr>
            <p:ph type="sldNum" sz="quarter" idx="5"/>
          </p:nvPr>
        </p:nvSpPr>
        <p:spPr bwMode="auto">
          <a:noFill/>
          <a:ln>
            <a:miter lim="800000"/>
            <a:headEnd/>
            <a:tailEnd/>
          </a:ln>
        </p:spPr>
        <p:txBody>
          <a:bodyPr/>
          <a:lstStyle/>
          <a:p>
            <a:fld id="{8826F964-62B9-429A-81B9-F7A606DE387D}" type="slidenum">
              <a:rPr lang="zh-CN" altLang="en-US">
                <a:solidFill>
                  <a:srgbClr val="000000"/>
                </a:solidFill>
              </a:rPr>
              <a:pPr/>
              <a:t>59</a:t>
            </a:fld>
            <a:endParaRPr lang="en-US" altLang="zh-CN">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A969B545-C6A0-4626-83D6-377D5B6201AB}" type="slidenum">
              <a:rPr lang="en-US"/>
              <a:pPr/>
              <a:t>23</a:t>
            </a:fld>
            <a:endParaRPr lang="en-US"/>
          </a:p>
        </p:txBody>
      </p:sp>
      <p:sp>
        <p:nvSpPr>
          <p:cNvPr id="49155" name="Rectangle 2"/>
          <p:cNvSpPr>
            <a:spLocks noGrp="1" noRot="1" noChangeAspect="1" noChangeArrowheads="1" noTextEdit="1"/>
          </p:cNvSpPr>
          <p:nvPr>
            <p:ph type="sldImg"/>
          </p:nvPr>
        </p:nvSpPr>
        <p:spPr>
          <a:xfrm>
            <a:off x="992188" y="768350"/>
            <a:ext cx="5114925" cy="3836988"/>
          </a:xfrm>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D6DE378-53B6-466A-9C6B-3477F68A1EC9}" type="slidenum">
              <a:rPr lang="en-US"/>
              <a:pPr/>
              <a:t>26</a:t>
            </a:fld>
            <a:endParaRPr lang="en-US"/>
          </a:p>
        </p:txBody>
      </p:sp>
      <p:sp>
        <p:nvSpPr>
          <p:cNvPr id="48131" name="Rectangle 2"/>
          <p:cNvSpPr>
            <a:spLocks noGrp="1" noRot="1" noChangeAspect="1" noChangeArrowheads="1" noTextEdit="1"/>
          </p:cNvSpPr>
          <p:nvPr>
            <p:ph type="sldImg"/>
          </p:nvPr>
        </p:nvSpPr>
        <p:spPr>
          <a:xfrm>
            <a:off x="992188" y="768350"/>
            <a:ext cx="5114925" cy="3836988"/>
          </a:xfrm>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A969B545-C6A0-4626-83D6-377D5B6201AB}" type="slidenum">
              <a:rPr lang="en-US"/>
              <a:pPr/>
              <a:t>30</a:t>
            </a:fld>
            <a:endParaRPr lang="en-US"/>
          </a:p>
        </p:txBody>
      </p:sp>
      <p:sp>
        <p:nvSpPr>
          <p:cNvPr id="49155" name="Rectangle 2"/>
          <p:cNvSpPr>
            <a:spLocks noGrp="1" noRot="1" noChangeAspect="1" noChangeArrowheads="1" noTextEdit="1"/>
          </p:cNvSpPr>
          <p:nvPr>
            <p:ph type="sldImg"/>
          </p:nvPr>
        </p:nvSpPr>
        <p:spPr>
          <a:xfrm>
            <a:off x="992188" y="768350"/>
            <a:ext cx="5114925" cy="3836988"/>
          </a:xfrm>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r>
              <a:rPr lang="en-US" smtClean="0"/>
              <a:t>Add animated</a:t>
            </a:r>
            <a:r>
              <a:rPr lang="en-US" baseline="0" smtClean="0"/>
              <a:t> illustrations.</a:t>
            </a:r>
            <a:endParaRPr lang="en-US" dirty="0"/>
          </a:p>
        </p:txBody>
      </p:sp>
      <p:sp>
        <p:nvSpPr>
          <p:cNvPr id="4" name="Slide Number Placeholder 3"/>
          <p:cNvSpPr>
            <a:spLocks noGrp="1"/>
          </p:cNvSpPr>
          <p:nvPr>
            <p:ph type="sldNum" sz="quarter" idx="10"/>
          </p:nvPr>
        </p:nvSpPr>
        <p:spPr/>
        <p:txBody>
          <a:bodyPr/>
          <a:lstStyle/>
          <a:p>
            <a:fld id="{395ED64F-CCFC-48EF-B496-D334153F29F9}" type="slidenum">
              <a:rPr lang="en-US" smtClean="0"/>
              <a:pPr/>
              <a:t>32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5ED64F-CCFC-48EF-B496-D334153F29F9}" type="slidenum">
              <a:rPr lang="en-US" smtClean="0"/>
              <a:pPr/>
              <a:t>33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5ED64F-CCFC-48EF-B496-D334153F29F9}" type="slidenum">
              <a:rPr lang="en-US" smtClean="0"/>
              <a:pPr/>
              <a:t>34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pPr marL="181240" indent="-181240" defTabSz="966612" eaLnBrk="1" fontAlgn="auto" hangingPunct="1">
              <a:spcBef>
                <a:spcPts val="0"/>
              </a:spcBef>
              <a:spcAft>
                <a:spcPts val="0"/>
              </a:spcAft>
              <a:buFont typeface="Arial" pitchFamily="34" charset="0"/>
              <a:buChar char="•"/>
              <a:defRPr/>
            </a:pPr>
            <a:r>
              <a:rPr lang="en-US" dirty="0" smtClean="0"/>
              <a:t>Video analysis, in retrospective, (after</a:t>
            </a:r>
            <a:r>
              <a:rPr lang="en-US" baseline="0" dirty="0" smtClean="0"/>
              <a:t> we have watched the entire video), what kind of events happened in this video</a:t>
            </a:r>
          </a:p>
          <a:p>
            <a:pPr marL="664546" lvl="1" indent="-181240" defTabSz="966612" eaLnBrk="1" fontAlgn="auto" hangingPunct="1">
              <a:spcBef>
                <a:spcPts val="0"/>
              </a:spcBef>
              <a:spcAft>
                <a:spcPts val="0"/>
              </a:spcAft>
              <a:buFont typeface="Arial" pitchFamily="34" charset="0"/>
              <a:buChar char="•"/>
              <a:defRPr/>
            </a:pPr>
            <a:r>
              <a:rPr lang="en-US" baseline="0" dirty="0" smtClean="0"/>
              <a:t>Refill tea</a:t>
            </a:r>
          </a:p>
          <a:p>
            <a:pPr marL="664546" lvl="1" indent="-181240" defTabSz="966612" eaLnBrk="1" fontAlgn="auto" hangingPunct="1">
              <a:spcBef>
                <a:spcPts val="0"/>
              </a:spcBef>
              <a:spcAft>
                <a:spcPts val="0"/>
              </a:spcAft>
              <a:buFont typeface="Arial" pitchFamily="34" charset="0"/>
              <a:buChar char="•"/>
              <a:defRPr/>
            </a:pPr>
            <a:r>
              <a:rPr lang="en-US" baseline="0" dirty="0" smtClean="0"/>
              <a:t>Make a phone call (answer a phone call)?</a:t>
            </a:r>
          </a:p>
          <a:p>
            <a:pPr marL="181240" indent="-181240" defTabSz="966612" eaLnBrk="1" fontAlgn="auto" hangingPunct="1">
              <a:spcBef>
                <a:spcPts val="0"/>
              </a:spcBef>
              <a:spcAft>
                <a:spcPts val="0"/>
              </a:spcAft>
              <a:buFont typeface="Arial" pitchFamily="34" charset="0"/>
              <a:buChar char="•"/>
              <a:defRPr/>
            </a:pPr>
            <a:r>
              <a:rPr lang="en-US" baseline="0" dirty="0" smtClean="0"/>
              <a:t>In a classification perspective, what kinds of possible events that could happen, but didn’t happen in this video clip, </a:t>
            </a:r>
          </a:p>
          <a:p>
            <a:pPr marL="664546" lvl="1" indent="-181240" defTabSz="966612" eaLnBrk="1" fontAlgn="auto" hangingPunct="1">
              <a:spcBef>
                <a:spcPts val="0"/>
              </a:spcBef>
              <a:spcAft>
                <a:spcPts val="0"/>
              </a:spcAft>
              <a:buFont typeface="Arial" pitchFamily="34" charset="0"/>
              <a:buChar char="•"/>
              <a:defRPr/>
            </a:pPr>
            <a:r>
              <a:rPr lang="en-US" baseline="0" dirty="0" smtClean="0"/>
              <a:t>use laptop</a:t>
            </a:r>
          </a:p>
          <a:p>
            <a:pPr marL="664546" lvl="1" indent="-181240" defTabSz="966612" eaLnBrk="1" fontAlgn="auto" hangingPunct="1">
              <a:spcBef>
                <a:spcPts val="0"/>
              </a:spcBef>
              <a:spcAft>
                <a:spcPts val="0"/>
              </a:spcAft>
              <a:buFont typeface="Arial" pitchFamily="34" charset="0"/>
              <a:buChar char="•"/>
              <a:defRPr/>
            </a:pPr>
            <a:r>
              <a:rPr lang="en-US" baseline="0" dirty="0" smtClean="0"/>
              <a:t>read a paper</a:t>
            </a:r>
          </a:p>
          <a:p>
            <a:pPr marL="664546" lvl="1" indent="-181240" defTabSz="966612" eaLnBrk="1" fontAlgn="auto" hangingPunct="1">
              <a:spcBef>
                <a:spcPts val="0"/>
              </a:spcBef>
              <a:spcAft>
                <a:spcPts val="0"/>
              </a:spcAft>
              <a:buFont typeface="Arial" pitchFamily="34" charset="0"/>
              <a:buChar char="•"/>
              <a:defRPr/>
            </a:pPr>
            <a:r>
              <a:rPr lang="en-US" baseline="0" dirty="0" smtClean="0"/>
              <a:t>write on board, etc. etc.</a:t>
            </a:r>
          </a:p>
          <a:p>
            <a:pPr marL="181240" indent="-181240" defTabSz="966612" eaLnBrk="1" fontAlgn="auto" hangingPunct="1">
              <a:spcBef>
                <a:spcPts val="0"/>
              </a:spcBef>
              <a:spcAft>
                <a:spcPts val="0"/>
              </a:spcAft>
              <a:buFont typeface="Arial" pitchFamily="34" charset="0"/>
              <a:buChar char="•"/>
              <a:defRPr/>
            </a:pPr>
            <a:r>
              <a:rPr lang="en-US" baseline="0" dirty="0" smtClean="0"/>
              <a:t>On the other side, if I stop the video in the middle, we might want to ask a different set of questions, want is the event he is currently doing, or what is his intention, and probably predict the next move.</a:t>
            </a:r>
          </a:p>
          <a:p>
            <a:pPr marL="181240" indent="-181240" defTabSz="966612" eaLnBrk="1" fontAlgn="auto" hangingPunct="1">
              <a:spcBef>
                <a:spcPts val="0"/>
              </a:spcBef>
              <a:spcAft>
                <a:spcPts val="0"/>
              </a:spcAft>
              <a:buFont typeface="Arial" pitchFamily="34" charset="0"/>
              <a:buChar char="•"/>
              <a:defRPr/>
            </a:pPr>
            <a:r>
              <a:rPr lang="en-US" baseline="0" dirty="0" smtClean="0"/>
              <a:t>Be able to answer this kind of questions are actually more usefully than retrospective, we can imagine applications including intelligent household control, or intelligent </a:t>
            </a:r>
            <a:r>
              <a:rPr lang="en-US" baseline="0" dirty="0" err="1" smtClean="0"/>
              <a:t>medicare</a:t>
            </a:r>
            <a:r>
              <a:rPr lang="en-US" baseline="0" dirty="0" smtClean="0"/>
              <a:t> for elderly people.</a:t>
            </a:r>
          </a:p>
          <a:p>
            <a:pPr marL="181240" indent="-181240" defTabSz="966612" eaLnBrk="1" fontAlgn="auto" hangingPunct="1">
              <a:spcBef>
                <a:spcPts val="0"/>
              </a:spcBef>
              <a:spcAft>
                <a:spcPts val="0"/>
              </a:spcAft>
              <a:buFont typeface="Arial" pitchFamily="34" charset="0"/>
              <a:buChar char="•"/>
              <a:defRPr/>
            </a:pPr>
            <a:endParaRPr lang="en-US" dirty="0"/>
          </a:p>
        </p:txBody>
      </p:sp>
      <p:sp>
        <p:nvSpPr>
          <p:cNvPr id="4" name="Slide Number Placeholder 3"/>
          <p:cNvSpPr>
            <a:spLocks noGrp="1"/>
          </p:cNvSpPr>
          <p:nvPr>
            <p:ph type="sldNum" sz="quarter" idx="10"/>
          </p:nvPr>
        </p:nvSpPr>
        <p:spPr/>
        <p:txBody>
          <a:bodyPr/>
          <a:lstStyle/>
          <a:p>
            <a:fld id="{A23349D4-B8D2-48AC-A42A-31A7A02A7AE4}"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a:t>
            </a:r>
            <a:r>
              <a:rPr lang="en-US" baseline="0" dirty="0" smtClean="0"/>
              <a:t>, our approach proceeds in two domains, first image parsing of static objects, such as, second temporal parsing of events, such as refill tea, and it can further decomposed into atomic actions such as “empty the cup”, “renew tea leaves”, “refill water”. Each of which can be further decomposed into measurable moments such as “arrive at the trashcan” measurable poses such as “bend down”</a:t>
            </a:r>
            <a:endParaRPr lang="en-US" dirty="0"/>
          </a:p>
        </p:txBody>
      </p:sp>
      <p:sp>
        <p:nvSpPr>
          <p:cNvPr id="4" name="Slide Number Placeholder 3"/>
          <p:cNvSpPr>
            <a:spLocks noGrp="1"/>
          </p:cNvSpPr>
          <p:nvPr>
            <p:ph type="sldNum" sz="quarter" idx="10"/>
          </p:nvPr>
        </p:nvSpPr>
        <p:spPr/>
        <p:txBody>
          <a:bodyPr/>
          <a:lstStyle/>
          <a:p>
            <a:fld id="{6F07FD2D-4BB8-478F-9122-E9AB9DE89404}" type="slidenum">
              <a:rPr lang="en-US" smtClean="0"/>
              <a:pPr/>
              <a:t>46</a:t>
            </a:fld>
            <a:endParaRPr lang="en-US"/>
          </a:p>
        </p:txBody>
      </p:sp>
    </p:spTree>
    <p:extLst>
      <p:ext uri="{BB962C8B-B14F-4D97-AF65-F5344CB8AC3E}">
        <p14:creationId xmlns:p14="http://schemas.microsoft.com/office/powerpoint/2010/main" xmlns="" val="251687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Line 7"/>
          <p:cNvSpPr>
            <a:spLocks noChangeShapeType="1"/>
          </p:cNvSpPr>
          <p:nvPr userDrawn="1"/>
        </p:nvSpPr>
        <p:spPr bwMode="auto">
          <a:xfrm>
            <a:off x="457200" y="1154113"/>
            <a:ext cx="8229600" cy="0"/>
          </a:xfrm>
          <a:prstGeom prst="line">
            <a:avLst/>
          </a:prstGeom>
          <a:noFill/>
          <a:ln w="38100">
            <a:solidFill>
              <a:schemeClr val="bg2"/>
            </a:solidFill>
            <a:round/>
            <a:headEnd/>
            <a:tailEnd/>
          </a:ln>
          <a:effectLst/>
        </p:spPr>
        <p:txBody>
          <a:bodyPr/>
          <a:lstStyle/>
          <a:p>
            <a:endParaRPr lang="en-US"/>
          </a:p>
        </p:txBody>
      </p:sp>
      <p:sp>
        <p:nvSpPr>
          <p:cNvPr id="1032" name="Line 8"/>
          <p:cNvSpPr>
            <a:spLocks noChangeShapeType="1"/>
          </p:cNvSpPr>
          <p:nvPr userDrawn="1"/>
        </p:nvSpPr>
        <p:spPr bwMode="auto">
          <a:xfrm>
            <a:off x="457200" y="6248400"/>
            <a:ext cx="8229600" cy="0"/>
          </a:xfrm>
          <a:prstGeom prst="line">
            <a:avLst/>
          </a:prstGeom>
          <a:noFill/>
          <a:ln w="9525">
            <a:solidFill>
              <a:schemeClr val="bg2"/>
            </a:solidFill>
            <a:round/>
            <a:headEnd/>
            <a:tailEnd/>
          </a:ln>
          <a:effectLst/>
        </p:spPr>
        <p:txBody>
          <a:bodyPr/>
          <a:lstStyle/>
          <a:p>
            <a:endParaRPr lang="en-US"/>
          </a:p>
        </p:txBody>
      </p:sp>
      <p:sp>
        <p:nvSpPr>
          <p:cNvPr id="1033" name="Rectangle 9"/>
          <p:cNvSpPr>
            <a:spLocks noChangeArrowheads="1"/>
          </p:cNvSpPr>
          <p:nvPr userDrawn="1"/>
        </p:nvSpPr>
        <p:spPr bwMode="auto">
          <a:xfrm>
            <a:off x="609600" y="381000"/>
            <a:ext cx="7772400" cy="685800"/>
          </a:xfrm>
          <a:prstGeom prst="rect">
            <a:avLst/>
          </a:prstGeom>
          <a:noFill/>
          <a:ln w="9525">
            <a:noFill/>
            <a:miter lim="800000"/>
            <a:headEnd/>
            <a:tailEnd/>
          </a:ln>
          <a:effectLst/>
        </p:spPr>
        <p:txBody>
          <a:bodyPr/>
          <a:lstStyle/>
          <a:p>
            <a:pPr algn="ctr"/>
            <a:endParaRPr lang="en-US" sz="4400">
              <a:solidFill>
                <a:schemeClr val="tx2"/>
              </a:solidFill>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36.jpeg"/><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slideLayout" Target="../slideLayouts/slideLayout6.xml"/><Relationship Id="rId16" Type="http://schemas.openxmlformats.org/officeDocument/2006/relationships/image" Target="../media/image50.png"/><Relationship Id="rId1" Type="http://schemas.openxmlformats.org/officeDocument/2006/relationships/vmlDrawing" Target="../drawings/vmlDrawing7.v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oleObject" Target="../embeddings/oleObject13.bin"/><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9.gif"/><Relationship Id="rId9" Type="http://schemas.openxmlformats.org/officeDocument/2006/relationships/image" Target="../media/image43.png"/><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oleObject" Target="../embeddings/oleObject14.bin"/><Relationship Id="rId7" Type="http://schemas.openxmlformats.org/officeDocument/2006/relationships/image" Target="../media/image64.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oleObject" Target="../embeddings/oleObject15.bin"/><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2.xml"/><Relationship Id="rId7" Type="http://schemas.openxmlformats.org/officeDocument/2006/relationships/image" Target="../media/image82.png"/><Relationship Id="rId12"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oleObject" Target="../embeddings/oleObject16.bin"/><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17.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oleObject" Target="../embeddings/oleObject22.bin"/><Relationship Id="rId3" Type="http://schemas.openxmlformats.org/officeDocument/2006/relationships/notesSlide" Target="../notesSlides/notesSlide3.xml"/><Relationship Id="rId7" Type="http://schemas.openxmlformats.org/officeDocument/2006/relationships/oleObject" Target="../embeddings/oleObject18.bin"/><Relationship Id="rId12"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98.jpeg"/><Relationship Id="rId11" Type="http://schemas.openxmlformats.org/officeDocument/2006/relationships/oleObject" Target="../embeddings/oleObject20.bin"/><Relationship Id="rId5" Type="http://schemas.openxmlformats.org/officeDocument/2006/relationships/image" Target="../media/image97.jpeg"/><Relationship Id="rId10" Type="http://schemas.openxmlformats.org/officeDocument/2006/relationships/image" Target="../media/image100.jpeg"/><Relationship Id="rId4" Type="http://schemas.openxmlformats.org/officeDocument/2006/relationships/image" Target="../media/image96.jpeg"/><Relationship Id="rId9" Type="http://schemas.openxmlformats.org/officeDocument/2006/relationships/image" Target="../media/image99.jpeg"/></Relationships>
</file>

<file path=ppt/slides/_rels/slide2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png"/><Relationship Id="rId7" Type="http://schemas.openxmlformats.org/officeDocument/2006/relationships/image" Target="../media/image111.jpeg"/><Relationship Id="rId12"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10.jpeg"/><Relationship Id="rId11" Type="http://schemas.openxmlformats.org/officeDocument/2006/relationships/oleObject" Target="../embeddings/oleObject25.bin"/><Relationship Id="rId5" Type="http://schemas.openxmlformats.org/officeDocument/2006/relationships/image" Target="../media/image109.jpeg"/><Relationship Id="rId10" Type="http://schemas.openxmlformats.org/officeDocument/2006/relationships/oleObject" Target="../embeddings/oleObject24.bin"/><Relationship Id="rId4" Type="http://schemas.openxmlformats.org/officeDocument/2006/relationships/image" Target="../media/image108.jpeg"/><Relationship Id="rId9" Type="http://schemas.openxmlformats.org/officeDocument/2006/relationships/oleObject" Target="../embeddings/oleObject23.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xml"/><Relationship Id="rId7" Type="http://schemas.openxmlformats.org/officeDocument/2006/relationships/image" Target="../media/image82.png"/><Relationship Id="rId12"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oleObject" Target="../embeddings/oleObject27.bin"/><Relationship Id="rId9"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4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47.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image" Target="../media/image147.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file:///C:\Zhu\grants\ONR_MURI\Figures\MURI_figures.vsd\Drawing\~Page-16\Line-curve%20connector.67" TargetMode="External"/><Relationship Id="rId3" Type="http://schemas.openxmlformats.org/officeDocument/2006/relationships/image" Target="../media/image13.png"/><Relationship Id="rId7" Type="http://schemas.openxmlformats.org/officeDocument/2006/relationships/oleObject" Target="file:///C:\Zhu\grants\ONR_MURI\Figures\MURI_figures.vsd\Drawing\~Page-16\&#30452;&#32447;-&#26354;&#32447;&#36830;&#25509;&#32447;.72"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file:///C:\Zhu\grants\ONR_MURI\Figures\MURI_figures.vsd\Drawing\~Page-16\&#30452;&#32447;-&#26354;&#32447;&#36830;&#25509;&#32447;.99" TargetMode="External"/><Relationship Id="rId5" Type="http://schemas.openxmlformats.org/officeDocument/2006/relationships/oleObject" Target="file:///C:\Zhu\grants\ONR_MURI\Figures\MURI_figures.vsd\Drawing\~Page-16\&#30452;&#32447;-&#26354;&#32447;&#36830;&#25509;&#32447;.35" TargetMode="External"/><Relationship Id="rId10" Type="http://schemas.openxmlformats.org/officeDocument/2006/relationships/oleObject" Target="file:///C:\Zhu\grants\ONR_MURI\Figures\MURI_figures.vsd\Drawing\~Page-16\Sheet.91" TargetMode="External"/><Relationship Id="rId4" Type="http://schemas.openxmlformats.org/officeDocument/2006/relationships/image" Target="../media/image14.png"/><Relationship Id="rId9" Type="http://schemas.openxmlformats.org/officeDocument/2006/relationships/oleObject" Target="file:///C:\Zhu\grants\ONR_MURI\Figures\MURI_figures.vsd\Drawing\~Page-16\Sheet.68"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avi"/><Relationship Id="rId1" Type="http://schemas.openxmlformats.org/officeDocument/2006/relationships/video" Target="../media/media3.avi"/><Relationship Id="rId6" Type="http://schemas.microsoft.com/office/2007/relationships/media" Target="../media/media4.avi"/><Relationship Id="rId5" Type="http://schemas.openxmlformats.org/officeDocument/2006/relationships/image" Target="../media/image150.png"/><Relationship Id="rId4" Type="http://schemas.microsoft.com/office/2007/relationships/media" Target="../media/media3.avi"/></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NULL" TargetMode="External"/><Relationship Id="rId1" Type="http://schemas.openxmlformats.org/officeDocument/2006/relationships/vmlDrawing" Target="../drawings/vmlDrawing16.vml"/><Relationship Id="rId6" Type="http://schemas.openxmlformats.org/officeDocument/2006/relationships/oleObject" Target="../embeddings/oleObject30.bin"/><Relationship Id="rId5" Type="http://schemas.openxmlformats.org/officeDocument/2006/relationships/image" Target="../media/image152.png"/><Relationship Id="rId4" Type="http://schemas.microsoft.com/office/2007/relationships/media" Target="../media/media2.avi"/></Relationships>
</file>

<file path=ppt/slides/_rels/slide5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160.jpeg"/></Relationships>
</file>

<file path=ppt/slides/_rels/slide54.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3.bin"/><Relationship Id="rId5" Type="http://schemas.openxmlformats.org/officeDocument/2006/relationships/oleObject" Target="../embeddings/oleObject32.bin"/><Relationship Id="rId4" Type="http://schemas.openxmlformats.org/officeDocument/2006/relationships/oleObject" Target="../embeddings/oleObject31.bin"/></Relationships>
</file>

<file path=ppt/slides/_rels/slide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74.png"/><Relationship Id="rId4" Type="http://schemas.openxmlformats.org/officeDocument/2006/relationships/image" Target="../media/image17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file:///D:\Talks\Overview_Talks\STC-AOG%20Parsing%20demo.avi"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304800" y="1600200"/>
            <a:ext cx="8686800" cy="762000"/>
          </a:xfrm>
          <a:noFill/>
          <a:ln>
            <a:miter lim="800000"/>
            <a:headEnd/>
            <a:tailEnd/>
          </a:ln>
        </p:spPr>
        <p:txBody>
          <a:bodyPr vert="horz" wrap="square" lIns="91440" tIns="45720" rIns="91440" bIns="45720" numCol="1" anchor="t" anchorCtr="0" compatLnSpc="1">
            <a:prstTxWarp prst="textNoShape">
              <a:avLst/>
            </a:prstTxWarp>
          </a:bodyPr>
          <a:lstStyle/>
          <a:p>
            <a:pPr algn="l"/>
            <a:r>
              <a:rPr lang="en-US" altLang="zh-CN" sz="3200" b="1" dirty="0" smtClean="0">
                <a:solidFill>
                  <a:srgbClr val="0070C0"/>
                </a:solidFill>
                <a:latin typeface="Arial Narrow" pitchFamily="34" charset="0"/>
                <a:ea typeface="仿宋" pitchFamily="49" charset="-122"/>
              </a:rPr>
              <a:t>Learning Visual Knowledge by Information Projection</a:t>
            </a:r>
            <a:endParaRPr lang="en-US" sz="3200" b="1" dirty="0">
              <a:solidFill>
                <a:srgbClr val="0070C0"/>
              </a:solidFill>
              <a:latin typeface="Arial Narrow" pitchFamily="34" charset="0"/>
              <a:ea typeface="仿宋" pitchFamily="49" charset="-122"/>
            </a:endParaRPr>
          </a:p>
        </p:txBody>
      </p:sp>
      <p:sp>
        <p:nvSpPr>
          <p:cNvPr id="379907" name="Text Box 3"/>
          <p:cNvSpPr txBox="1">
            <a:spLocks noChangeArrowheads="1"/>
          </p:cNvSpPr>
          <p:nvPr/>
        </p:nvSpPr>
        <p:spPr bwMode="auto">
          <a:xfrm>
            <a:off x="533400" y="4267200"/>
            <a:ext cx="4444678" cy="1323439"/>
          </a:xfrm>
          <a:prstGeom prst="rect">
            <a:avLst/>
          </a:prstGeom>
          <a:noFill/>
          <a:ln w="9525">
            <a:noFill/>
            <a:miter lim="800000"/>
            <a:headEnd/>
            <a:tailEnd/>
          </a:ln>
          <a:effectLst/>
        </p:spPr>
        <p:txBody>
          <a:bodyPr wrap="none">
            <a:spAutoFit/>
          </a:bodyPr>
          <a:lstStyle/>
          <a:p>
            <a:r>
              <a:rPr lang="en-US" altLang="zh-CN" sz="2000" dirty="0" smtClean="0">
                <a:solidFill>
                  <a:srgbClr val="0070C0"/>
                </a:solidFill>
              </a:rPr>
              <a:t>Song-Chun Zhu</a:t>
            </a:r>
          </a:p>
          <a:p>
            <a:endParaRPr lang="en-US" altLang="zh-CN" sz="2000" dirty="0" smtClean="0">
              <a:solidFill>
                <a:srgbClr val="0070C0"/>
              </a:solidFill>
            </a:endParaRPr>
          </a:p>
          <a:p>
            <a:r>
              <a:rPr lang="en-US" sz="2000" dirty="0" smtClean="0">
                <a:solidFill>
                  <a:srgbClr val="0070C0"/>
                </a:solidFill>
              </a:rPr>
              <a:t>Center of Vision, Cognition, Learning and Arts</a:t>
            </a:r>
            <a:endParaRPr lang="en-US" sz="2000" dirty="0">
              <a:solidFill>
                <a:srgbClr val="0070C0"/>
              </a:solidFill>
            </a:endParaRPr>
          </a:p>
          <a:p>
            <a:r>
              <a:rPr lang="en-US" sz="2000" dirty="0" smtClean="0">
                <a:solidFill>
                  <a:srgbClr val="0070C0"/>
                </a:solidFill>
              </a:rPr>
              <a:t>University of California, Los Angeles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457200" y="381000"/>
            <a:ext cx="6009979" cy="646331"/>
          </a:xfrm>
          <a:prstGeom prst="rect">
            <a:avLst/>
          </a:prstGeom>
          <a:noFill/>
          <a:ln w="9525">
            <a:noFill/>
            <a:miter lim="800000"/>
            <a:headEnd/>
            <a:tailEnd/>
          </a:ln>
        </p:spPr>
        <p:txBody>
          <a:bodyPr wrap="none">
            <a:spAutoFit/>
          </a:bodyPr>
          <a:lstStyle/>
          <a:p>
            <a:r>
              <a:rPr lang="en-US" sz="3600" dirty="0" smtClean="0">
                <a:solidFill>
                  <a:srgbClr val="0070C0"/>
                </a:solidFill>
              </a:rPr>
              <a:t>Stochastic sets in the image space</a:t>
            </a:r>
            <a:endParaRPr lang="en-US" sz="3600" dirty="0">
              <a:solidFill>
                <a:srgbClr val="0070C0"/>
              </a:solidFill>
            </a:endParaRPr>
          </a:p>
        </p:txBody>
      </p:sp>
      <p:sp>
        <p:nvSpPr>
          <p:cNvPr id="7" name="Rectangle 6"/>
          <p:cNvSpPr/>
          <p:nvPr/>
        </p:nvSpPr>
        <p:spPr>
          <a:xfrm>
            <a:off x="457200" y="1295400"/>
            <a:ext cx="6877204" cy="1446550"/>
          </a:xfrm>
          <a:prstGeom prst="rect">
            <a:avLst/>
          </a:prstGeom>
        </p:spPr>
        <p:txBody>
          <a:bodyPr wrap="none">
            <a:spAutoFit/>
          </a:bodyPr>
          <a:lstStyle/>
          <a:p>
            <a:r>
              <a:rPr lang="en-US" sz="2800" dirty="0" smtClean="0"/>
              <a:t>How do we define concepts as sets of image/video:</a:t>
            </a:r>
          </a:p>
          <a:p>
            <a:endParaRPr lang="en-US" sz="2000" dirty="0" smtClean="0">
              <a:solidFill>
                <a:srgbClr val="0070C0"/>
              </a:solidFill>
            </a:endParaRPr>
          </a:p>
          <a:p>
            <a:r>
              <a:rPr lang="en-US" sz="2000" dirty="0" smtClean="0">
                <a:solidFill>
                  <a:srgbClr val="0070C0"/>
                </a:solidFill>
              </a:rPr>
              <a:t> e.g.     noun concepts:   human face,  vehicle,  chair? </a:t>
            </a:r>
          </a:p>
          <a:p>
            <a:r>
              <a:rPr lang="en-US" sz="2000" dirty="0" smtClean="0">
                <a:solidFill>
                  <a:srgbClr val="0070C0"/>
                </a:solidFill>
              </a:rPr>
              <a:t>            verbal concept:   opening door,  making coffee?  </a:t>
            </a:r>
            <a:endParaRPr lang="en-US" sz="2000" dirty="0" smtClean="0"/>
          </a:p>
        </p:txBody>
      </p:sp>
      <p:grpSp>
        <p:nvGrpSpPr>
          <p:cNvPr id="9" name="Group 8"/>
          <p:cNvGrpSpPr/>
          <p:nvPr/>
        </p:nvGrpSpPr>
        <p:grpSpPr>
          <a:xfrm>
            <a:off x="1219200" y="2971800"/>
            <a:ext cx="4648200" cy="2743200"/>
            <a:chOff x="762000" y="3669268"/>
            <a:chExt cx="3694408" cy="2152710"/>
          </a:xfrm>
        </p:grpSpPr>
        <p:pic>
          <p:nvPicPr>
            <p:cNvPr id="2" name="Picture 3" descr="C:\images\texture\MSR_texture\ensemble.bmp"/>
            <p:cNvPicPr>
              <a:picLocks noChangeAspect="1" noChangeArrowheads="1"/>
            </p:cNvPicPr>
            <p:nvPr/>
          </p:nvPicPr>
          <p:blipFill>
            <a:blip r:embed="rId2" cstate="print"/>
            <a:srcRect/>
            <a:stretch>
              <a:fillRect/>
            </a:stretch>
          </p:blipFill>
          <p:spPr bwMode="auto">
            <a:xfrm>
              <a:off x="762000" y="3669268"/>
              <a:ext cx="3690006" cy="1676400"/>
            </a:xfrm>
            <a:prstGeom prst="rect">
              <a:avLst/>
            </a:prstGeom>
            <a:noFill/>
          </p:spPr>
        </p:pic>
        <p:sp>
          <p:nvSpPr>
            <p:cNvPr id="4" name="Rectangle 3"/>
            <p:cNvSpPr/>
            <p:nvPr/>
          </p:nvSpPr>
          <p:spPr>
            <a:xfrm>
              <a:off x="2209800" y="3897868"/>
              <a:ext cx="1260281" cy="369332"/>
            </a:xfrm>
            <a:prstGeom prst="rect">
              <a:avLst/>
            </a:prstGeom>
          </p:spPr>
          <p:txBody>
            <a:bodyPr wrap="none">
              <a:spAutoFit/>
            </a:bodyPr>
            <a:lstStyle/>
            <a:p>
              <a:r>
                <a:rPr lang="en-US" dirty="0" smtClean="0">
                  <a:solidFill>
                    <a:schemeClr val="accent2"/>
                  </a:solidFill>
                </a:rPr>
                <a:t>image space</a:t>
              </a:r>
              <a:endParaRPr lang="en-US" dirty="0"/>
            </a:p>
          </p:txBody>
        </p:sp>
        <p:sp>
          <p:nvSpPr>
            <p:cNvPr id="5" name="Rectangle 4"/>
            <p:cNvSpPr/>
            <p:nvPr/>
          </p:nvSpPr>
          <p:spPr>
            <a:xfrm>
              <a:off x="1143000" y="5421868"/>
              <a:ext cx="3313408" cy="400110"/>
            </a:xfrm>
            <a:prstGeom prst="rect">
              <a:avLst/>
            </a:prstGeom>
          </p:spPr>
          <p:txBody>
            <a:bodyPr wrap="none">
              <a:spAutoFit/>
            </a:bodyPr>
            <a:lstStyle/>
            <a:p>
              <a:r>
                <a:rPr lang="en-US" sz="2000" dirty="0" smtClean="0">
                  <a:solidFill>
                    <a:schemeClr val="accent2"/>
                  </a:solidFill>
                </a:rPr>
                <a:t>A point is an image or a video clip</a:t>
              </a:r>
              <a:endParaRPr lang="en-US" sz="2000" dirty="0"/>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bwMode="auto">
          <a:xfrm>
            <a:off x="381000" y="381000"/>
            <a:ext cx="7086600" cy="6858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l"/>
            <a:r>
              <a:rPr lang="en-US" sz="3200" dirty="0" smtClean="0">
                <a:solidFill>
                  <a:schemeClr val="accent2"/>
                </a:solidFill>
                <a:latin typeface="Arial Narrow" pitchFamily="34" charset="0"/>
              </a:rPr>
              <a:t> </a:t>
            </a:r>
            <a:r>
              <a:rPr lang="en-US" altLang="zh-CN" sz="3200" dirty="0" smtClean="0">
                <a:solidFill>
                  <a:srgbClr val="0070C0"/>
                </a:solidFill>
                <a:latin typeface="Arial Narrow" pitchFamily="34" charset="0"/>
              </a:rPr>
              <a:t>Method </a:t>
            </a:r>
            <a:r>
              <a:rPr lang="en-US" sz="3200" dirty="0" smtClean="0">
                <a:solidFill>
                  <a:srgbClr val="0070C0"/>
                </a:solidFill>
                <a:latin typeface="Arial Narrow" pitchFamily="34" charset="0"/>
              </a:rPr>
              <a:t>1,  Stochastic set in statistical </a:t>
            </a:r>
            <a:r>
              <a:rPr lang="en-US" sz="3200" dirty="0">
                <a:solidFill>
                  <a:srgbClr val="0070C0"/>
                </a:solidFill>
                <a:latin typeface="Arial Narrow" pitchFamily="34" charset="0"/>
              </a:rPr>
              <a:t>physics </a:t>
            </a:r>
          </a:p>
        </p:txBody>
      </p:sp>
      <p:sp>
        <p:nvSpPr>
          <p:cNvPr id="346115" name="Text Box 3"/>
          <p:cNvSpPr txBox="1">
            <a:spLocks noChangeArrowheads="1"/>
          </p:cNvSpPr>
          <p:nvPr/>
        </p:nvSpPr>
        <p:spPr bwMode="auto">
          <a:xfrm>
            <a:off x="533400" y="1219200"/>
            <a:ext cx="7209025" cy="830997"/>
          </a:xfrm>
          <a:prstGeom prst="rect">
            <a:avLst/>
          </a:prstGeom>
          <a:noFill/>
          <a:ln w="9525">
            <a:noFill/>
            <a:miter lim="800000"/>
            <a:headEnd/>
            <a:tailEnd/>
          </a:ln>
          <a:effectLst/>
        </p:spPr>
        <p:txBody>
          <a:bodyPr wrap="none">
            <a:spAutoFit/>
          </a:bodyPr>
          <a:lstStyle/>
          <a:p>
            <a:r>
              <a:rPr lang="en-US" sz="2400" dirty="0">
                <a:cs typeface="Times New Roman" pitchFamily="18" charset="0"/>
              </a:rPr>
              <a:t>Statistical physics studies </a:t>
            </a:r>
            <a:r>
              <a:rPr lang="en-US" sz="2400" dirty="0">
                <a:solidFill>
                  <a:srgbClr val="FF0000"/>
                </a:solidFill>
                <a:cs typeface="Times New Roman" pitchFamily="18" charset="0"/>
              </a:rPr>
              <a:t>macroscopic</a:t>
            </a:r>
            <a:r>
              <a:rPr lang="en-US" sz="2400" dirty="0">
                <a:cs typeface="Times New Roman" pitchFamily="18" charset="0"/>
              </a:rPr>
              <a:t> properties of systems </a:t>
            </a:r>
            <a:endParaRPr lang="en-US" sz="2400" dirty="0" smtClean="0">
              <a:cs typeface="Times New Roman" pitchFamily="18" charset="0"/>
            </a:endParaRPr>
          </a:p>
          <a:p>
            <a:r>
              <a:rPr lang="en-US" sz="2400" dirty="0" smtClean="0">
                <a:cs typeface="Times New Roman" pitchFamily="18" charset="0"/>
              </a:rPr>
              <a:t>that </a:t>
            </a:r>
            <a:r>
              <a:rPr lang="en-US" sz="2400" dirty="0">
                <a:cs typeface="Times New Roman" pitchFamily="18" charset="0"/>
              </a:rPr>
              <a:t>consist </a:t>
            </a:r>
            <a:r>
              <a:rPr lang="en-US" sz="2400" dirty="0" smtClean="0">
                <a:cs typeface="Times New Roman" pitchFamily="18" charset="0"/>
              </a:rPr>
              <a:t>of </a:t>
            </a:r>
            <a:r>
              <a:rPr lang="en-US" sz="2400" dirty="0">
                <a:cs typeface="Times New Roman" pitchFamily="18" charset="0"/>
              </a:rPr>
              <a:t>massive elements with </a:t>
            </a:r>
            <a:r>
              <a:rPr lang="en-US" sz="2400" dirty="0">
                <a:solidFill>
                  <a:srgbClr val="FF0000"/>
                </a:solidFill>
                <a:cs typeface="Times New Roman" pitchFamily="18" charset="0"/>
              </a:rPr>
              <a:t>microscopic</a:t>
            </a:r>
            <a:r>
              <a:rPr lang="en-US" sz="2400" dirty="0">
                <a:cs typeface="Times New Roman" pitchFamily="18" charset="0"/>
              </a:rPr>
              <a:t> interactions.</a:t>
            </a:r>
          </a:p>
        </p:txBody>
      </p:sp>
      <p:sp>
        <p:nvSpPr>
          <p:cNvPr id="346116" name="Text Box 4"/>
          <p:cNvSpPr txBox="1">
            <a:spLocks noChangeArrowheads="1"/>
          </p:cNvSpPr>
          <p:nvPr/>
        </p:nvSpPr>
        <p:spPr bwMode="auto">
          <a:xfrm>
            <a:off x="609600" y="2041525"/>
            <a:ext cx="5749925" cy="396875"/>
          </a:xfrm>
          <a:prstGeom prst="rect">
            <a:avLst/>
          </a:prstGeom>
          <a:noFill/>
          <a:ln w="9525">
            <a:noFill/>
            <a:miter lim="800000"/>
            <a:headEnd/>
            <a:tailEnd/>
          </a:ln>
          <a:effectLst/>
        </p:spPr>
        <p:txBody>
          <a:bodyPr wrap="none">
            <a:spAutoFit/>
          </a:bodyPr>
          <a:lstStyle/>
          <a:p>
            <a:r>
              <a:rPr lang="en-US" sz="2000" dirty="0">
                <a:solidFill>
                  <a:schemeClr val="tx2"/>
                </a:solidFill>
                <a:latin typeface="Times New Roman" pitchFamily="18" charset="0"/>
              </a:rPr>
              <a:t>e.g.: a tank of insulated gas or  </a:t>
            </a:r>
            <a:r>
              <a:rPr lang="en-US" sz="2000" dirty="0" err="1">
                <a:solidFill>
                  <a:schemeClr val="tx2"/>
                </a:solidFill>
                <a:latin typeface="Times New Roman" pitchFamily="18" charset="0"/>
              </a:rPr>
              <a:t>ferro</a:t>
            </a:r>
            <a:r>
              <a:rPr lang="en-US" sz="2000" dirty="0">
                <a:solidFill>
                  <a:schemeClr val="tx2"/>
                </a:solidFill>
                <a:latin typeface="Times New Roman" pitchFamily="18" charset="0"/>
              </a:rPr>
              <a:t>-magnetic material</a:t>
            </a:r>
          </a:p>
        </p:txBody>
      </p:sp>
      <p:sp>
        <p:nvSpPr>
          <p:cNvPr id="346117" name="Text Box 5"/>
          <p:cNvSpPr txBox="1">
            <a:spLocks noChangeArrowheads="1"/>
          </p:cNvSpPr>
          <p:nvPr/>
        </p:nvSpPr>
        <p:spPr bwMode="auto">
          <a:xfrm>
            <a:off x="1676400" y="2514600"/>
            <a:ext cx="973138" cy="366713"/>
          </a:xfrm>
          <a:prstGeom prst="rect">
            <a:avLst/>
          </a:prstGeom>
          <a:noFill/>
          <a:ln w="9525">
            <a:noFill/>
            <a:miter lim="800000"/>
            <a:headEnd/>
            <a:tailEnd/>
          </a:ln>
          <a:effectLst/>
        </p:spPr>
        <p:txBody>
          <a:bodyPr wrap="none">
            <a:spAutoFit/>
          </a:bodyPr>
          <a:lstStyle/>
          <a:p>
            <a:r>
              <a:rPr lang="en-US">
                <a:solidFill>
                  <a:schemeClr val="tx2"/>
                </a:solidFill>
                <a:latin typeface="Times New Roman" pitchFamily="18" charset="0"/>
              </a:rPr>
              <a:t>N = 10</a:t>
            </a:r>
            <a:r>
              <a:rPr lang="en-US" baseline="30000">
                <a:solidFill>
                  <a:schemeClr val="tx2"/>
                </a:solidFill>
                <a:latin typeface="Times New Roman" pitchFamily="18" charset="0"/>
              </a:rPr>
              <a:t>23</a:t>
            </a:r>
            <a:endParaRPr lang="en-US">
              <a:solidFill>
                <a:schemeClr val="tx2"/>
              </a:solidFill>
              <a:latin typeface="Times New Roman" pitchFamily="18" charset="0"/>
            </a:endParaRPr>
          </a:p>
        </p:txBody>
      </p:sp>
      <p:sp>
        <p:nvSpPr>
          <p:cNvPr id="346118" name="Text Box 6"/>
          <p:cNvSpPr txBox="1">
            <a:spLocks noChangeArrowheads="1"/>
          </p:cNvSpPr>
          <p:nvPr/>
        </p:nvSpPr>
        <p:spPr bwMode="auto">
          <a:xfrm>
            <a:off x="762000" y="4648200"/>
            <a:ext cx="2654300" cy="366713"/>
          </a:xfrm>
          <a:prstGeom prst="rect">
            <a:avLst/>
          </a:prstGeom>
          <a:noFill/>
          <a:ln w="9525">
            <a:noFill/>
            <a:miter lim="800000"/>
            <a:headEnd/>
            <a:tailEnd/>
          </a:ln>
          <a:effectLst/>
        </p:spPr>
        <p:txBody>
          <a:bodyPr wrap="none">
            <a:spAutoFit/>
          </a:bodyPr>
          <a:lstStyle/>
          <a:p>
            <a:r>
              <a:rPr lang="en-US" dirty="0">
                <a:latin typeface="Times New Roman" pitchFamily="18" charset="0"/>
              </a:rPr>
              <a:t>Micro-canonical Ensemble</a:t>
            </a:r>
          </a:p>
        </p:txBody>
      </p:sp>
      <p:sp>
        <p:nvSpPr>
          <p:cNvPr id="346119" name="Text Box 7"/>
          <p:cNvSpPr txBox="1">
            <a:spLocks noChangeArrowheads="1"/>
          </p:cNvSpPr>
          <p:nvPr/>
        </p:nvSpPr>
        <p:spPr bwMode="auto">
          <a:xfrm>
            <a:off x="4724400" y="3402012"/>
            <a:ext cx="1928813" cy="519113"/>
          </a:xfrm>
          <a:prstGeom prst="rect">
            <a:avLst/>
          </a:prstGeom>
          <a:solidFill>
            <a:srgbClr val="C0C0C0"/>
          </a:solidFill>
          <a:ln w="9525">
            <a:noFill/>
            <a:miter lim="800000"/>
            <a:headEnd/>
            <a:tailEnd/>
          </a:ln>
          <a:effectLst/>
        </p:spPr>
        <p:txBody>
          <a:bodyPr wrap="none">
            <a:spAutoFit/>
          </a:bodyPr>
          <a:lstStyle/>
          <a:p>
            <a:r>
              <a:rPr lang="en-US" sz="2400">
                <a:solidFill>
                  <a:srgbClr val="3333CC"/>
                </a:solidFill>
                <a:latin typeface="Times New Roman" pitchFamily="18" charset="0"/>
              </a:rPr>
              <a:t>S </a:t>
            </a:r>
            <a:r>
              <a:rPr lang="en-US" sz="2800">
                <a:solidFill>
                  <a:srgbClr val="3333CC"/>
                </a:solidFill>
                <a:latin typeface="Times New Roman" pitchFamily="18" charset="0"/>
              </a:rPr>
              <a:t>= (x</a:t>
            </a:r>
            <a:r>
              <a:rPr lang="en-US" sz="2800" baseline="30000">
                <a:solidFill>
                  <a:srgbClr val="3333CC"/>
                </a:solidFill>
                <a:latin typeface="Times New Roman" pitchFamily="18" charset="0"/>
              </a:rPr>
              <a:t>N</a:t>
            </a:r>
            <a:r>
              <a:rPr lang="en-US" sz="2800">
                <a:solidFill>
                  <a:srgbClr val="3333CC"/>
                </a:solidFill>
                <a:latin typeface="Times New Roman" pitchFamily="18" charset="0"/>
              </a:rPr>
              <a:t>,  p</a:t>
            </a:r>
            <a:r>
              <a:rPr lang="en-US" sz="2800" baseline="30000">
                <a:solidFill>
                  <a:srgbClr val="3333CC"/>
                </a:solidFill>
                <a:latin typeface="Times New Roman" pitchFamily="18" charset="0"/>
              </a:rPr>
              <a:t>N</a:t>
            </a:r>
            <a:r>
              <a:rPr lang="en-US" sz="2800">
                <a:solidFill>
                  <a:srgbClr val="3333CC"/>
                </a:solidFill>
                <a:latin typeface="Times New Roman" pitchFamily="18" charset="0"/>
              </a:rPr>
              <a:t>)</a:t>
            </a:r>
          </a:p>
        </p:txBody>
      </p:sp>
      <p:grpSp>
        <p:nvGrpSpPr>
          <p:cNvPr id="2" name="Group 8"/>
          <p:cNvGrpSpPr>
            <a:grpSpLocks/>
          </p:cNvGrpSpPr>
          <p:nvPr/>
        </p:nvGrpSpPr>
        <p:grpSpPr bwMode="auto">
          <a:xfrm>
            <a:off x="762000" y="2895600"/>
            <a:ext cx="2603500" cy="1739900"/>
            <a:chOff x="2256" y="2592"/>
            <a:chExt cx="1640" cy="1096"/>
          </a:xfrm>
        </p:grpSpPr>
        <p:sp>
          <p:nvSpPr>
            <p:cNvPr id="346121" name="Rectangle 9"/>
            <p:cNvSpPr>
              <a:spLocks noChangeArrowheads="1"/>
            </p:cNvSpPr>
            <p:nvPr/>
          </p:nvSpPr>
          <p:spPr bwMode="auto">
            <a:xfrm>
              <a:off x="2256" y="2592"/>
              <a:ext cx="1640" cy="1096"/>
            </a:xfrm>
            <a:prstGeom prst="rect">
              <a:avLst/>
            </a:prstGeom>
            <a:solidFill>
              <a:schemeClr val="bg2"/>
            </a:solidFill>
            <a:ln w="9525">
              <a:solidFill>
                <a:schemeClr val="bg2"/>
              </a:solidFill>
              <a:miter lim="800000"/>
              <a:headEnd/>
              <a:tailEnd/>
            </a:ln>
            <a:effectLst/>
          </p:spPr>
          <p:txBody>
            <a:bodyPr wrap="none" anchor="ctr"/>
            <a:lstStyle/>
            <a:p>
              <a:pPr algn="ctr"/>
              <a:endParaRPr lang="en-US" sz="2000">
                <a:solidFill>
                  <a:schemeClr val="bg1"/>
                </a:solidFill>
              </a:endParaRPr>
            </a:p>
          </p:txBody>
        </p:sp>
        <p:sp>
          <p:nvSpPr>
            <p:cNvPr id="346122" name="Rectangle 10"/>
            <p:cNvSpPr>
              <a:spLocks noChangeArrowheads="1"/>
            </p:cNvSpPr>
            <p:nvPr/>
          </p:nvSpPr>
          <p:spPr bwMode="auto">
            <a:xfrm>
              <a:off x="2304" y="2640"/>
              <a:ext cx="1536" cy="1008"/>
            </a:xfrm>
            <a:prstGeom prst="rect">
              <a:avLst/>
            </a:prstGeom>
            <a:solidFill>
              <a:schemeClr val="bg1"/>
            </a:solidFill>
            <a:ln w="9525">
              <a:solidFill>
                <a:schemeClr val="bg2"/>
              </a:solidFill>
              <a:miter lim="800000"/>
              <a:headEnd/>
              <a:tailEnd/>
            </a:ln>
            <a:effectLst/>
          </p:spPr>
          <p:txBody>
            <a:bodyPr wrap="none" anchor="ctr"/>
            <a:lstStyle/>
            <a:p>
              <a:endParaRPr lang="en-US"/>
            </a:p>
          </p:txBody>
        </p:sp>
      </p:grpSp>
      <p:sp>
        <p:nvSpPr>
          <p:cNvPr id="346123" name="Oval 11"/>
          <p:cNvSpPr>
            <a:spLocks noChangeArrowheads="1"/>
          </p:cNvSpPr>
          <p:nvPr/>
        </p:nvSpPr>
        <p:spPr bwMode="auto">
          <a:xfrm>
            <a:off x="1463675" y="39243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24" name="Oval 12"/>
          <p:cNvSpPr>
            <a:spLocks noChangeArrowheads="1"/>
          </p:cNvSpPr>
          <p:nvPr/>
        </p:nvSpPr>
        <p:spPr bwMode="auto">
          <a:xfrm>
            <a:off x="2362200" y="3352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25" name="Oval 13"/>
          <p:cNvSpPr>
            <a:spLocks noChangeArrowheads="1"/>
          </p:cNvSpPr>
          <p:nvPr/>
        </p:nvSpPr>
        <p:spPr bwMode="auto">
          <a:xfrm>
            <a:off x="1069975" y="30226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26" name="Oval 14"/>
          <p:cNvSpPr>
            <a:spLocks noChangeArrowheads="1"/>
          </p:cNvSpPr>
          <p:nvPr/>
        </p:nvSpPr>
        <p:spPr bwMode="auto">
          <a:xfrm>
            <a:off x="1108075" y="36703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27" name="Oval 15"/>
          <p:cNvSpPr>
            <a:spLocks noChangeArrowheads="1"/>
          </p:cNvSpPr>
          <p:nvPr/>
        </p:nvSpPr>
        <p:spPr bwMode="auto">
          <a:xfrm>
            <a:off x="990600" y="3352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28" name="Oval 16"/>
          <p:cNvSpPr>
            <a:spLocks noChangeArrowheads="1"/>
          </p:cNvSpPr>
          <p:nvPr/>
        </p:nvSpPr>
        <p:spPr bwMode="auto">
          <a:xfrm>
            <a:off x="2971800" y="3733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29" name="Oval 17"/>
          <p:cNvSpPr>
            <a:spLocks noChangeArrowheads="1"/>
          </p:cNvSpPr>
          <p:nvPr/>
        </p:nvSpPr>
        <p:spPr bwMode="auto">
          <a:xfrm>
            <a:off x="1752600" y="3962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30" name="Oval 18"/>
          <p:cNvSpPr>
            <a:spLocks noChangeArrowheads="1"/>
          </p:cNvSpPr>
          <p:nvPr/>
        </p:nvSpPr>
        <p:spPr bwMode="auto">
          <a:xfrm>
            <a:off x="2819400" y="3962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31" name="Oval 19"/>
          <p:cNvSpPr>
            <a:spLocks noChangeArrowheads="1"/>
          </p:cNvSpPr>
          <p:nvPr/>
        </p:nvSpPr>
        <p:spPr bwMode="auto">
          <a:xfrm>
            <a:off x="1447800" y="4114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32" name="Oval 20"/>
          <p:cNvSpPr>
            <a:spLocks noChangeArrowheads="1"/>
          </p:cNvSpPr>
          <p:nvPr/>
        </p:nvSpPr>
        <p:spPr bwMode="auto">
          <a:xfrm>
            <a:off x="1752600" y="3352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33" name="Oval 21"/>
          <p:cNvSpPr>
            <a:spLocks noChangeArrowheads="1"/>
          </p:cNvSpPr>
          <p:nvPr/>
        </p:nvSpPr>
        <p:spPr bwMode="auto">
          <a:xfrm>
            <a:off x="1095375" y="3987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34" name="Oval 22"/>
          <p:cNvSpPr>
            <a:spLocks noChangeArrowheads="1"/>
          </p:cNvSpPr>
          <p:nvPr/>
        </p:nvSpPr>
        <p:spPr bwMode="auto">
          <a:xfrm>
            <a:off x="1463675" y="43307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35" name="Oval 23"/>
          <p:cNvSpPr>
            <a:spLocks noChangeArrowheads="1"/>
          </p:cNvSpPr>
          <p:nvPr/>
        </p:nvSpPr>
        <p:spPr bwMode="auto">
          <a:xfrm>
            <a:off x="1311275" y="33401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36" name="Oval 24"/>
          <p:cNvSpPr>
            <a:spLocks noChangeArrowheads="1"/>
          </p:cNvSpPr>
          <p:nvPr/>
        </p:nvSpPr>
        <p:spPr bwMode="auto">
          <a:xfrm>
            <a:off x="1768475" y="31242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37" name="Oval 25"/>
          <p:cNvSpPr>
            <a:spLocks noChangeArrowheads="1"/>
          </p:cNvSpPr>
          <p:nvPr/>
        </p:nvSpPr>
        <p:spPr bwMode="auto">
          <a:xfrm>
            <a:off x="2492375" y="3098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38" name="Oval 26"/>
          <p:cNvSpPr>
            <a:spLocks noChangeArrowheads="1"/>
          </p:cNvSpPr>
          <p:nvPr/>
        </p:nvSpPr>
        <p:spPr bwMode="auto">
          <a:xfrm>
            <a:off x="1828800" y="3581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39" name="Oval 27"/>
          <p:cNvSpPr>
            <a:spLocks noChangeArrowheads="1"/>
          </p:cNvSpPr>
          <p:nvPr/>
        </p:nvSpPr>
        <p:spPr bwMode="auto">
          <a:xfrm>
            <a:off x="2667000" y="3733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40" name="Oval 28"/>
          <p:cNvSpPr>
            <a:spLocks noChangeArrowheads="1"/>
          </p:cNvSpPr>
          <p:nvPr/>
        </p:nvSpPr>
        <p:spPr bwMode="auto">
          <a:xfrm>
            <a:off x="2362200" y="4343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41" name="Oval 29"/>
          <p:cNvSpPr>
            <a:spLocks noChangeArrowheads="1"/>
          </p:cNvSpPr>
          <p:nvPr/>
        </p:nvSpPr>
        <p:spPr bwMode="auto">
          <a:xfrm>
            <a:off x="3127375" y="42291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42" name="Oval 30"/>
          <p:cNvSpPr>
            <a:spLocks noChangeArrowheads="1"/>
          </p:cNvSpPr>
          <p:nvPr/>
        </p:nvSpPr>
        <p:spPr bwMode="auto">
          <a:xfrm>
            <a:off x="2949575" y="31115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43" name="Oval 31"/>
          <p:cNvSpPr>
            <a:spLocks noChangeArrowheads="1"/>
          </p:cNvSpPr>
          <p:nvPr/>
        </p:nvSpPr>
        <p:spPr bwMode="auto">
          <a:xfrm>
            <a:off x="2362200" y="38100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44" name="Oval 32"/>
          <p:cNvSpPr>
            <a:spLocks noChangeArrowheads="1"/>
          </p:cNvSpPr>
          <p:nvPr/>
        </p:nvSpPr>
        <p:spPr bwMode="auto">
          <a:xfrm>
            <a:off x="2743200" y="35052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45" name="Oval 33"/>
          <p:cNvSpPr>
            <a:spLocks noChangeArrowheads="1"/>
          </p:cNvSpPr>
          <p:nvPr/>
        </p:nvSpPr>
        <p:spPr bwMode="auto">
          <a:xfrm>
            <a:off x="2819400" y="4343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46" name="Oval 34"/>
          <p:cNvSpPr>
            <a:spLocks noChangeArrowheads="1"/>
          </p:cNvSpPr>
          <p:nvPr/>
        </p:nvSpPr>
        <p:spPr bwMode="auto">
          <a:xfrm>
            <a:off x="1524000" y="37211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47" name="Oval 35"/>
          <p:cNvSpPr>
            <a:spLocks noChangeArrowheads="1"/>
          </p:cNvSpPr>
          <p:nvPr/>
        </p:nvSpPr>
        <p:spPr bwMode="auto">
          <a:xfrm>
            <a:off x="1981200" y="4343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48" name="Oval 36"/>
          <p:cNvSpPr>
            <a:spLocks noChangeArrowheads="1"/>
          </p:cNvSpPr>
          <p:nvPr/>
        </p:nvSpPr>
        <p:spPr bwMode="auto">
          <a:xfrm>
            <a:off x="2133600" y="40386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49" name="Oval 37"/>
          <p:cNvSpPr>
            <a:spLocks noChangeArrowheads="1"/>
          </p:cNvSpPr>
          <p:nvPr/>
        </p:nvSpPr>
        <p:spPr bwMode="auto">
          <a:xfrm>
            <a:off x="1968500" y="3581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50" name="Oval 38"/>
          <p:cNvSpPr>
            <a:spLocks noChangeArrowheads="1"/>
          </p:cNvSpPr>
          <p:nvPr/>
        </p:nvSpPr>
        <p:spPr bwMode="auto">
          <a:xfrm>
            <a:off x="990600" y="42672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51" name="Oval 39"/>
          <p:cNvSpPr>
            <a:spLocks noChangeArrowheads="1"/>
          </p:cNvSpPr>
          <p:nvPr/>
        </p:nvSpPr>
        <p:spPr bwMode="auto">
          <a:xfrm>
            <a:off x="1828800" y="3733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52" name="Oval 40"/>
          <p:cNvSpPr>
            <a:spLocks noChangeArrowheads="1"/>
          </p:cNvSpPr>
          <p:nvPr/>
        </p:nvSpPr>
        <p:spPr bwMode="auto">
          <a:xfrm>
            <a:off x="2133600" y="3733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53" name="Oval 41"/>
          <p:cNvSpPr>
            <a:spLocks noChangeArrowheads="1"/>
          </p:cNvSpPr>
          <p:nvPr/>
        </p:nvSpPr>
        <p:spPr bwMode="auto">
          <a:xfrm>
            <a:off x="2209800" y="3200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54" name="Oval 42"/>
          <p:cNvSpPr>
            <a:spLocks noChangeArrowheads="1"/>
          </p:cNvSpPr>
          <p:nvPr/>
        </p:nvSpPr>
        <p:spPr bwMode="auto">
          <a:xfrm>
            <a:off x="2362200" y="38100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55" name="Oval 43"/>
          <p:cNvSpPr>
            <a:spLocks noChangeArrowheads="1"/>
          </p:cNvSpPr>
          <p:nvPr/>
        </p:nvSpPr>
        <p:spPr bwMode="auto">
          <a:xfrm>
            <a:off x="2438400" y="40386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56" name="Oval 44"/>
          <p:cNvSpPr>
            <a:spLocks noChangeArrowheads="1"/>
          </p:cNvSpPr>
          <p:nvPr/>
        </p:nvSpPr>
        <p:spPr bwMode="auto">
          <a:xfrm>
            <a:off x="2438400" y="41910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57" name="Oval 45"/>
          <p:cNvSpPr>
            <a:spLocks noChangeArrowheads="1"/>
          </p:cNvSpPr>
          <p:nvPr/>
        </p:nvSpPr>
        <p:spPr bwMode="auto">
          <a:xfrm>
            <a:off x="1219200" y="38862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58" name="Oval 46"/>
          <p:cNvSpPr>
            <a:spLocks noChangeArrowheads="1"/>
          </p:cNvSpPr>
          <p:nvPr/>
        </p:nvSpPr>
        <p:spPr bwMode="auto">
          <a:xfrm>
            <a:off x="1295400" y="3733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59" name="Oval 47"/>
          <p:cNvSpPr>
            <a:spLocks noChangeArrowheads="1"/>
          </p:cNvSpPr>
          <p:nvPr/>
        </p:nvSpPr>
        <p:spPr bwMode="auto">
          <a:xfrm>
            <a:off x="1676400" y="41910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60" name="Oval 48"/>
          <p:cNvSpPr>
            <a:spLocks noChangeArrowheads="1"/>
          </p:cNvSpPr>
          <p:nvPr/>
        </p:nvSpPr>
        <p:spPr bwMode="auto">
          <a:xfrm>
            <a:off x="1920875" y="32766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61" name="Oval 49"/>
          <p:cNvSpPr>
            <a:spLocks noChangeArrowheads="1"/>
          </p:cNvSpPr>
          <p:nvPr/>
        </p:nvSpPr>
        <p:spPr bwMode="auto">
          <a:xfrm>
            <a:off x="2073275" y="34290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62" name="Oval 50"/>
          <p:cNvSpPr>
            <a:spLocks noChangeArrowheads="1"/>
          </p:cNvSpPr>
          <p:nvPr/>
        </p:nvSpPr>
        <p:spPr bwMode="auto">
          <a:xfrm>
            <a:off x="2286000" y="3581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63" name="Oval 51"/>
          <p:cNvSpPr>
            <a:spLocks noChangeArrowheads="1"/>
          </p:cNvSpPr>
          <p:nvPr/>
        </p:nvSpPr>
        <p:spPr bwMode="auto">
          <a:xfrm>
            <a:off x="2514600" y="3581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64" name="Oval 52"/>
          <p:cNvSpPr>
            <a:spLocks noChangeArrowheads="1"/>
          </p:cNvSpPr>
          <p:nvPr/>
        </p:nvSpPr>
        <p:spPr bwMode="auto">
          <a:xfrm>
            <a:off x="2530475" y="38862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65" name="Oval 53"/>
          <p:cNvSpPr>
            <a:spLocks noChangeArrowheads="1"/>
          </p:cNvSpPr>
          <p:nvPr/>
        </p:nvSpPr>
        <p:spPr bwMode="auto">
          <a:xfrm>
            <a:off x="2590800" y="42672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66" name="Oval 54"/>
          <p:cNvSpPr>
            <a:spLocks noChangeArrowheads="1"/>
          </p:cNvSpPr>
          <p:nvPr/>
        </p:nvSpPr>
        <p:spPr bwMode="auto">
          <a:xfrm>
            <a:off x="1676400" y="3733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67" name="Oval 55"/>
          <p:cNvSpPr>
            <a:spLocks noChangeArrowheads="1"/>
          </p:cNvSpPr>
          <p:nvPr/>
        </p:nvSpPr>
        <p:spPr bwMode="auto">
          <a:xfrm>
            <a:off x="1905000" y="38862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68" name="Oval 56"/>
          <p:cNvSpPr>
            <a:spLocks noChangeArrowheads="1"/>
          </p:cNvSpPr>
          <p:nvPr/>
        </p:nvSpPr>
        <p:spPr bwMode="auto">
          <a:xfrm>
            <a:off x="1981200" y="40386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69" name="Oval 57"/>
          <p:cNvSpPr>
            <a:spLocks noChangeArrowheads="1"/>
          </p:cNvSpPr>
          <p:nvPr/>
        </p:nvSpPr>
        <p:spPr bwMode="auto">
          <a:xfrm>
            <a:off x="2133600" y="41910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70" name="Oval 58"/>
          <p:cNvSpPr>
            <a:spLocks noChangeArrowheads="1"/>
          </p:cNvSpPr>
          <p:nvPr/>
        </p:nvSpPr>
        <p:spPr bwMode="auto">
          <a:xfrm>
            <a:off x="2209800" y="44069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71" name="Oval 59"/>
          <p:cNvSpPr>
            <a:spLocks noChangeArrowheads="1"/>
          </p:cNvSpPr>
          <p:nvPr/>
        </p:nvSpPr>
        <p:spPr bwMode="auto">
          <a:xfrm>
            <a:off x="3101975" y="32639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72" name="Oval 60"/>
          <p:cNvSpPr>
            <a:spLocks noChangeArrowheads="1"/>
          </p:cNvSpPr>
          <p:nvPr/>
        </p:nvSpPr>
        <p:spPr bwMode="auto">
          <a:xfrm>
            <a:off x="2895600" y="34290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73" name="Oval 61"/>
          <p:cNvSpPr>
            <a:spLocks noChangeArrowheads="1"/>
          </p:cNvSpPr>
          <p:nvPr/>
        </p:nvSpPr>
        <p:spPr bwMode="auto">
          <a:xfrm>
            <a:off x="2667000" y="3200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74" name="Oval 62"/>
          <p:cNvSpPr>
            <a:spLocks noChangeArrowheads="1"/>
          </p:cNvSpPr>
          <p:nvPr/>
        </p:nvSpPr>
        <p:spPr bwMode="auto">
          <a:xfrm>
            <a:off x="2667000" y="32766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75" name="Oval 63"/>
          <p:cNvSpPr>
            <a:spLocks noChangeArrowheads="1"/>
          </p:cNvSpPr>
          <p:nvPr/>
        </p:nvSpPr>
        <p:spPr bwMode="auto">
          <a:xfrm>
            <a:off x="2514600" y="3352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76" name="Oval 64"/>
          <p:cNvSpPr>
            <a:spLocks noChangeArrowheads="1"/>
          </p:cNvSpPr>
          <p:nvPr/>
        </p:nvSpPr>
        <p:spPr bwMode="auto">
          <a:xfrm>
            <a:off x="2949575" y="35560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77" name="Oval 65"/>
          <p:cNvSpPr>
            <a:spLocks noChangeArrowheads="1"/>
          </p:cNvSpPr>
          <p:nvPr/>
        </p:nvSpPr>
        <p:spPr bwMode="auto">
          <a:xfrm>
            <a:off x="1222375" y="31750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78" name="Oval 66"/>
          <p:cNvSpPr>
            <a:spLocks noChangeArrowheads="1"/>
          </p:cNvSpPr>
          <p:nvPr/>
        </p:nvSpPr>
        <p:spPr bwMode="auto">
          <a:xfrm>
            <a:off x="1524000" y="31242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79" name="Oval 67"/>
          <p:cNvSpPr>
            <a:spLocks noChangeArrowheads="1"/>
          </p:cNvSpPr>
          <p:nvPr/>
        </p:nvSpPr>
        <p:spPr bwMode="auto">
          <a:xfrm>
            <a:off x="1527175" y="34798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80" name="Oval 68"/>
          <p:cNvSpPr>
            <a:spLocks noChangeArrowheads="1"/>
          </p:cNvSpPr>
          <p:nvPr/>
        </p:nvSpPr>
        <p:spPr bwMode="auto">
          <a:xfrm>
            <a:off x="1679575" y="36322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81" name="Oval 69"/>
          <p:cNvSpPr>
            <a:spLocks noChangeArrowheads="1"/>
          </p:cNvSpPr>
          <p:nvPr/>
        </p:nvSpPr>
        <p:spPr bwMode="auto">
          <a:xfrm>
            <a:off x="1295400" y="35814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82" name="Oval 70"/>
          <p:cNvSpPr>
            <a:spLocks noChangeArrowheads="1"/>
          </p:cNvSpPr>
          <p:nvPr/>
        </p:nvSpPr>
        <p:spPr bwMode="auto">
          <a:xfrm>
            <a:off x="2057400" y="3124200"/>
            <a:ext cx="88900" cy="8890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346183" name="Text Box 71"/>
          <p:cNvSpPr txBox="1">
            <a:spLocks noChangeArrowheads="1"/>
          </p:cNvSpPr>
          <p:nvPr/>
        </p:nvSpPr>
        <p:spPr bwMode="auto">
          <a:xfrm>
            <a:off x="457200" y="5334000"/>
            <a:ext cx="8434388" cy="466725"/>
          </a:xfrm>
          <a:prstGeom prst="rect">
            <a:avLst/>
          </a:prstGeom>
          <a:solidFill>
            <a:srgbClr val="C0C0C0"/>
          </a:solidFill>
          <a:ln w="9525">
            <a:solidFill>
              <a:schemeClr val="tx1"/>
            </a:solidFill>
            <a:miter lim="800000"/>
            <a:headEnd/>
            <a:tailEnd/>
          </a:ln>
          <a:effectLst/>
        </p:spPr>
        <p:txBody>
          <a:bodyPr wrap="none">
            <a:spAutoFit/>
          </a:bodyPr>
          <a:lstStyle/>
          <a:p>
            <a:r>
              <a:rPr lang="en-US" sz="2400" dirty="0">
                <a:solidFill>
                  <a:srgbClr val="3333CC"/>
                </a:solidFill>
                <a:latin typeface="Times New Roman" pitchFamily="18" charset="0"/>
              </a:rPr>
              <a:t>Micro-canonical Ensemble = </a:t>
            </a:r>
            <a:r>
              <a:rPr lang="en-US" sz="2400" dirty="0">
                <a:solidFill>
                  <a:srgbClr val="3333CC"/>
                </a:solidFill>
                <a:latin typeface="Symbol" pitchFamily="18" charset="2"/>
              </a:rPr>
              <a:t>W(</a:t>
            </a:r>
            <a:r>
              <a:rPr lang="en-US" sz="2400" dirty="0">
                <a:solidFill>
                  <a:srgbClr val="3333CC"/>
                </a:solidFill>
                <a:latin typeface="Times New Roman" pitchFamily="18" charset="0"/>
              </a:rPr>
              <a:t>N, E, V) = { s :   h(S) = (N, E, V) }</a:t>
            </a:r>
          </a:p>
        </p:txBody>
      </p:sp>
      <p:sp>
        <p:nvSpPr>
          <p:cNvPr id="346184" name="Rectangle 72"/>
          <p:cNvSpPr>
            <a:spLocks noChangeArrowheads="1"/>
          </p:cNvSpPr>
          <p:nvPr/>
        </p:nvSpPr>
        <p:spPr bwMode="auto">
          <a:xfrm>
            <a:off x="3581400" y="2640012"/>
            <a:ext cx="5334000" cy="701675"/>
          </a:xfrm>
          <a:prstGeom prst="rect">
            <a:avLst/>
          </a:prstGeom>
          <a:noFill/>
          <a:ln w="9525">
            <a:noFill/>
            <a:miter lim="800000"/>
            <a:headEnd/>
            <a:tailEnd/>
          </a:ln>
          <a:effectLst/>
        </p:spPr>
        <p:txBody>
          <a:bodyPr>
            <a:spAutoFit/>
          </a:bodyPr>
          <a:lstStyle/>
          <a:p>
            <a:r>
              <a:rPr lang="en-US" sz="2000" dirty="0"/>
              <a:t>A state of the system is specified by the position of the   N elements X</a:t>
            </a:r>
            <a:r>
              <a:rPr lang="en-US" sz="2000" baseline="30000" dirty="0"/>
              <a:t>N</a:t>
            </a:r>
            <a:r>
              <a:rPr lang="en-US" sz="2000" dirty="0"/>
              <a:t> and their </a:t>
            </a:r>
            <a:r>
              <a:rPr lang="en-US" sz="2000" dirty="0" err="1"/>
              <a:t>momenta</a:t>
            </a:r>
            <a:r>
              <a:rPr lang="en-US" sz="2000" dirty="0"/>
              <a:t> </a:t>
            </a:r>
            <a:r>
              <a:rPr lang="en-US" sz="2000" dirty="0" err="1"/>
              <a:t>p</a:t>
            </a:r>
            <a:r>
              <a:rPr lang="en-US" sz="2000" baseline="30000" dirty="0" err="1"/>
              <a:t>N</a:t>
            </a:r>
            <a:endParaRPr lang="en-US" sz="2000" baseline="30000" dirty="0"/>
          </a:p>
        </p:txBody>
      </p:sp>
      <p:sp>
        <p:nvSpPr>
          <p:cNvPr id="346185" name="Text Box 73"/>
          <p:cNvSpPr txBox="1">
            <a:spLocks noChangeArrowheads="1"/>
          </p:cNvSpPr>
          <p:nvPr/>
        </p:nvSpPr>
        <p:spPr bwMode="auto">
          <a:xfrm>
            <a:off x="3641725" y="4022725"/>
            <a:ext cx="4465638" cy="701675"/>
          </a:xfrm>
          <a:prstGeom prst="rect">
            <a:avLst/>
          </a:prstGeom>
          <a:noFill/>
          <a:ln w="9525">
            <a:noFill/>
            <a:miter lim="800000"/>
            <a:headEnd/>
            <a:tailEnd/>
          </a:ln>
          <a:effectLst/>
        </p:spPr>
        <p:txBody>
          <a:bodyPr wrap="none">
            <a:spAutoFit/>
          </a:bodyPr>
          <a:lstStyle/>
          <a:p>
            <a:r>
              <a:rPr lang="en-US" sz="2000" dirty="0"/>
              <a:t>But we only care about some global properties</a:t>
            </a:r>
          </a:p>
          <a:p>
            <a:r>
              <a:rPr lang="en-US" sz="2000" dirty="0"/>
              <a:t>    Energy </a:t>
            </a:r>
            <a:r>
              <a:rPr lang="en-US" sz="2000" dirty="0">
                <a:solidFill>
                  <a:srgbClr val="3333CC"/>
                </a:solidFill>
              </a:rPr>
              <a:t>E</a:t>
            </a:r>
            <a:r>
              <a:rPr lang="en-US" sz="2000" dirty="0"/>
              <a:t>, Volume </a:t>
            </a:r>
            <a:r>
              <a:rPr lang="en-US" sz="2000" dirty="0">
                <a:solidFill>
                  <a:srgbClr val="3333CC"/>
                </a:solidFill>
              </a:rPr>
              <a:t>V</a:t>
            </a:r>
            <a:r>
              <a:rPr lang="en-US" sz="2000" dirty="0"/>
              <a:t>,  Pressure,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bwMode="auto">
          <a:xfrm>
            <a:off x="381000" y="381000"/>
            <a:ext cx="8077200" cy="6096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l"/>
            <a:r>
              <a:rPr lang="en-US" sz="3200" dirty="0" smtClean="0">
                <a:solidFill>
                  <a:schemeClr val="accent2"/>
                </a:solidFill>
                <a:latin typeface="Arial Narrow" pitchFamily="34" charset="0"/>
                <a:ea typeface="华文仿宋" pitchFamily="2" charset="-122"/>
              </a:rPr>
              <a:t> It took 30-years to transfer this theory to vision</a:t>
            </a:r>
            <a:endParaRPr lang="en-US" sz="3200" dirty="0">
              <a:solidFill>
                <a:schemeClr val="accent2"/>
              </a:solidFill>
              <a:latin typeface="Arial Narrow" pitchFamily="34" charset="0"/>
              <a:ea typeface="华文仿宋" pitchFamily="2" charset="-122"/>
            </a:endParaRPr>
          </a:p>
        </p:txBody>
      </p:sp>
      <p:pic>
        <p:nvPicPr>
          <p:cNvPr id="320515" name="Picture 3" descr="fur_obs"/>
          <p:cNvPicPr>
            <a:picLocks noChangeAspect="1" noChangeArrowheads="1"/>
          </p:cNvPicPr>
          <p:nvPr/>
        </p:nvPicPr>
        <p:blipFill>
          <a:blip r:embed="rId3" cstate="print"/>
          <a:srcRect/>
          <a:stretch>
            <a:fillRect/>
          </a:stretch>
        </p:blipFill>
        <p:spPr bwMode="auto">
          <a:xfrm>
            <a:off x="1762125" y="2609850"/>
            <a:ext cx="1658938" cy="1504950"/>
          </a:xfrm>
          <a:prstGeom prst="rect">
            <a:avLst/>
          </a:prstGeom>
          <a:noFill/>
        </p:spPr>
      </p:pic>
      <p:sp>
        <p:nvSpPr>
          <p:cNvPr id="320516" name="Rectangle 4"/>
          <p:cNvSpPr>
            <a:spLocks noChangeArrowheads="1"/>
          </p:cNvSpPr>
          <p:nvPr/>
        </p:nvSpPr>
        <p:spPr bwMode="auto">
          <a:xfrm>
            <a:off x="2447925" y="4076700"/>
            <a:ext cx="609600" cy="336550"/>
          </a:xfrm>
          <a:prstGeom prst="rect">
            <a:avLst/>
          </a:prstGeom>
          <a:noFill/>
          <a:ln w="9525">
            <a:noFill/>
            <a:miter lim="800000"/>
            <a:headEnd/>
            <a:tailEnd/>
          </a:ln>
          <a:effectLst/>
        </p:spPr>
        <p:txBody>
          <a:bodyPr>
            <a:spAutoFit/>
          </a:bodyPr>
          <a:lstStyle/>
          <a:p>
            <a:r>
              <a:rPr lang="en-US" sz="1600">
                <a:latin typeface="Times New Roman" pitchFamily="18" charset="0"/>
              </a:rPr>
              <a:t>I</a:t>
            </a:r>
            <a:r>
              <a:rPr lang="en-US" sz="1600" baseline="30000">
                <a:latin typeface="Times New Roman" pitchFamily="18" charset="0"/>
              </a:rPr>
              <a:t>obs</a:t>
            </a:r>
            <a:endParaRPr lang="en-US" sz="1600" baseline="-25000">
              <a:latin typeface="Times New Roman" pitchFamily="18" charset="0"/>
            </a:endParaRPr>
          </a:p>
        </p:txBody>
      </p:sp>
      <p:pic>
        <p:nvPicPr>
          <p:cNvPr id="320517" name="Picture 5" descr="fur_0f"/>
          <p:cNvPicPr>
            <a:picLocks noChangeAspect="1" noChangeArrowheads="1"/>
          </p:cNvPicPr>
          <p:nvPr/>
        </p:nvPicPr>
        <p:blipFill>
          <a:blip r:embed="rId4" cstate="print"/>
          <a:srcRect/>
          <a:stretch>
            <a:fillRect/>
          </a:stretch>
        </p:blipFill>
        <p:spPr bwMode="auto">
          <a:xfrm>
            <a:off x="3657600" y="2609850"/>
            <a:ext cx="1660525" cy="1504950"/>
          </a:xfrm>
          <a:prstGeom prst="rect">
            <a:avLst/>
          </a:prstGeom>
          <a:noFill/>
        </p:spPr>
      </p:pic>
      <p:sp>
        <p:nvSpPr>
          <p:cNvPr id="320518" name="Rectangle 6"/>
          <p:cNvSpPr>
            <a:spLocks noChangeArrowheads="1"/>
          </p:cNvSpPr>
          <p:nvPr/>
        </p:nvSpPr>
        <p:spPr bwMode="auto">
          <a:xfrm>
            <a:off x="3933825" y="4124325"/>
            <a:ext cx="1296988" cy="304800"/>
          </a:xfrm>
          <a:prstGeom prst="rect">
            <a:avLst/>
          </a:prstGeom>
          <a:noFill/>
          <a:ln w="9525">
            <a:noFill/>
            <a:miter lim="800000"/>
            <a:headEnd/>
            <a:tailEnd/>
          </a:ln>
          <a:effectLst/>
        </p:spPr>
        <p:txBody>
          <a:bodyPr wrap="none">
            <a:spAutoFit/>
          </a:bodyPr>
          <a:lstStyle/>
          <a:p>
            <a:r>
              <a:rPr lang="en-US" sz="1400">
                <a:latin typeface="Times New Roman" pitchFamily="18" charset="0"/>
              </a:rPr>
              <a:t>I</a:t>
            </a:r>
            <a:r>
              <a:rPr lang="en-US" sz="1400" baseline="30000">
                <a:latin typeface="Times New Roman" pitchFamily="18" charset="0"/>
              </a:rPr>
              <a:t>syn</a:t>
            </a:r>
            <a:r>
              <a:rPr lang="en-US" sz="1400">
                <a:latin typeface="Times New Roman" pitchFamily="18" charset="0"/>
              </a:rPr>
              <a:t>  ~ </a:t>
            </a:r>
            <a:r>
              <a:rPr lang="en-US" sz="1400">
                <a:latin typeface="Symbol" pitchFamily="18" charset="2"/>
              </a:rPr>
              <a:t>W(</a:t>
            </a:r>
            <a:r>
              <a:rPr lang="en-US" sz="1400">
                <a:latin typeface="Times New Roman" pitchFamily="18" charset="0"/>
              </a:rPr>
              <a:t>h</a:t>
            </a:r>
            <a:r>
              <a:rPr lang="en-US" sz="1400">
                <a:latin typeface="Symbol" pitchFamily="18" charset="2"/>
              </a:rPr>
              <a:t>)</a:t>
            </a:r>
            <a:r>
              <a:rPr lang="en-US" sz="1400">
                <a:latin typeface="Times New Roman" pitchFamily="18" charset="0"/>
              </a:rPr>
              <a:t> k=0</a:t>
            </a:r>
          </a:p>
        </p:txBody>
      </p:sp>
      <p:pic>
        <p:nvPicPr>
          <p:cNvPr id="320519" name="Picture 7" descr="fur_2f"/>
          <p:cNvPicPr>
            <a:picLocks noChangeAspect="1" noChangeArrowheads="1"/>
          </p:cNvPicPr>
          <p:nvPr/>
        </p:nvPicPr>
        <p:blipFill>
          <a:blip r:embed="rId5" cstate="print"/>
          <a:srcRect/>
          <a:stretch>
            <a:fillRect/>
          </a:stretch>
        </p:blipFill>
        <p:spPr bwMode="auto">
          <a:xfrm>
            <a:off x="5562600" y="2609850"/>
            <a:ext cx="1676400" cy="1524000"/>
          </a:xfrm>
          <a:prstGeom prst="rect">
            <a:avLst/>
          </a:prstGeom>
          <a:noFill/>
        </p:spPr>
      </p:pic>
      <p:pic>
        <p:nvPicPr>
          <p:cNvPr id="320520" name="Picture 8" descr="fur_4f"/>
          <p:cNvPicPr>
            <a:picLocks noChangeAspect="1" noChangeArrowheads="1"/>
          </p:cNvPicPr>
          <p:nvPr/>
        </p:nvPicPr>
        <p:blipFill>
          <a:blip r:embed="rId6" cstate="print"/>
          <a:srcRect/>
          <a:stretch>
            <a:fillRect/>
          </a:stretch>
        </p:blipFill>
        <p:spPr bwMode="auto">
          <a:xfrm>
            <a:off x="3667125" y="4438650"/>
            <a:ext cx="1636713" cy="1482725"/>
          </a:xfrm>
          <a:prstGeom prst="rect">
            <a:avLst/>
          </a:prstGeom>
          <a:noFill/>
        </p:spPr>
      </p:pic>
      <p:pic>
        <p:nvPicPr>
          <p:cNvPr id="320521" name="Picture 9" descr="fur_3f"/>
          <p:cNvPicPr>
            <a:picLocks noChangeAspect="1" noChangeArrowheads="1"/>
          </p:cNvPicPr>
          <p:nvPr/>
        </p:nvPicPr>
        <p:blipFill>
          <a:blip r:embed="rId7" cstate="print"/>
          <a:srcRect/>
          <a:stretch>
            <a:fillRect/>
          </a:stretch>
        </p:blipFill>
        <p:spPr bwMode="auto">
          <a:xfrm>
            <a:off x="1762125" y="4438650"/>
            <a:ext cx="1638300" cy="1484313"/>
          </a:xfrm>
          <a:prstGeom prst="rect">
            <a:avLst/>
          </a:prstGeom>
          <a:noFill/>
        </p:spPr>
      </p:pic>
      <p:pic>
        <p:nvPicPr>
          <p:cNvPr id="320522" name="Picture 10" descr="fur_7f"/>
          <p:cNvPicPr>
            <a:picLocks noChangeAspect="1" noChangeArrowheads="1"/>
          </p:cNvPicPr>
          <p:nvPr/>
        </p:nvPicPr>
        <p:blipFill>
          <a:blip r:embed="rId8" cstate="print"/>
          <a:srcRect/>
          <a:stretch>
            <a:fillRect/>
          </a:stretch>
        </p:blipFill>
        <p:spPr bwMode="auto">
          <a:xfrm>
            <a:off x="5572125" y="4438650"/>
            <a:ext cx="1597025" cy="1447800"/>
          </a:xfrm>
          <a:prstGeom prst="rect">
            <a:avLst/>
          </a:prstGeom>
          <a:noFill/>
        </p:spPr>
      </p:pic>
      <p:sp>
        <p:nvSpPr>
          <p:cNvPr id="320524" name="Rectangle 12"/>
          <p:cNvSpPr>
            <a:spLocks noChangeArrowheads="1"/>
          </p:cNvSpPr>
          <p:nvPr/>
        </p:nvSpPr>
        <p:spPr bwMode="auto">
          <a:xfrm>
            <a:off x="5800725" y="4114800"/>
            <a:ext cx="1296988" cy="304800"/>
          </a:xfrm>
          <a:prstGeom prst="rect">
            <a:avLst/>
          </a:prstGeom>
          <a:noFill/>
          <a:ln w="9525">
            <a:noFill/>
            <a:miter lim="800000"/>
            <a:headEnd/>
            <a:tailEnd/>
          </a:ln>
          <a:effectLst/>
        </p:spPr>
        <p:txBody>
          <a:bodyPr wrap="none">
            <a:spAutoFit/>
          </a:bodyPr>
          <a:lstStyle/>
          <a:p>
            <a:r>
              <a:rPr lang="en-US" sz="1400">
                <a:latin typeface="Times New Roman" pitchFamily="18" charset="0"/>
              </a:rPr>
              <a:t>I</a:t>
            </a:r>
            <a:r>
              <a:rPr lang="en-US" sz="1400" baseline="30000">
                <a:latin typeface="Times New Roman" pitchFamily="18" charset="0"/>
              </a:rPr>
              <a:t>syn</a:t>
            </a:r>
            <a:r>
              <a:rPr lang="en-US" sz="1400">
                <a:latin typeface="Times New Roman" pitchFamily="18" charset="0"/>
              </a:rPr>
              <a:t>  ~ </a:t>
            </a:r>
            <a:r>
              <a:rPr lang="en-US" sz="1400">
                <a:latin typeface="Symbol" pitchFamily="18" charset="2"/>
              </a:rPr>
              <a:t>W(</a:t>
            </a:r>
            <a:r>
              <a:rPr lang="en-US" sz="1400">
                <a:latin typeface="Times New Roman" pitchFamily="18" charset="0"/>
              </a:rPr>
              <a:t>h</a:t>
            </a:r>
            <a:r>
              <a:rPr lang="en-US" sz="1400">
                <a:latin typeface="Symbol" pitchFamily="18" charset="2"/>
              </a:rPr>
              <a:t>)</a:t>
            </a:r>
            <a:r>
              <a:rPr lang="en-US" sz="1400">
                <a:latin typeface="Times New Roman" pitchFamily="18" charset="0"/>
              </a:rPr>
              <a:t> k=1</a:t>
            </a:r>
          </a:p>
        </p:txBody>
      </p:sp>
      <p:sp>
        <p:nvSpPr>
          <p:cNvPr id="320525" name="Rectangle 13"/>
          <p:cNvSpPr>
            <a:spLocks noChangeArrowheads="1"/>
          </p:cNvSpPr>
          <p:nvPr/>
        </p:nvSpPr>
        <p:spPr bwMode="auto">
          <a:xfrm>
            <a:off x="1924050" y="5943600"/>
            <a:ext cx="1296988" cy="304800"/>
          </a:xfrm>
          <a:prstGeom prst="rect">
            <a:avLst/>
          </a:prstGeom>
          <a:noFill/>
          <a:ln w="9525">
            <a:noFill/>
            <a:miter lim="800000"/>
            <a:headEnd/>
            <a:tailEnd/>
          </a:ln>
          <a:effectLst/>
        </p:spPr>
        <p:txBody>
          <a:bodyPr wrap="none">
            <a:spAutoFit/>
          </a:bodyPr>
          <a:lstStyle/>
          <a:p>
            <a:r>
              <a:rPr lang="en-US" sz="1400">
                <a:latin typeface="Times New Roman" pitchFamily="18" charset="0"/>
              </a:rPr>
              <a:t>I</a:t>
            </a:r>
            <a:r>
              <a:rPr lang="en-US" sz="1400" baseline="30000">
                <a:latin typeface="Times New Roman" pitchFamily="18" charset="0"/>
              </a:rPr>
              <a:t>syn</a:t>
            </a:r>
            <a:r>
              <a:rPr lang="en-US" sz="1400">
                <a:latin typeface="Times New Roman" pitchFamily="18" charset="0"/>
              </a:rPr>
              <a:t>  ~ </a:t>
            </a:r>
            <a:r>
              <a:rPr lang="en-US" sz="1400">
                <a:latin typeface="Symbol" pitchFamily="18" charset="2"/>
              </a:rPr>
              <a:t>W(</a:t>
            </a:r>
            <a:r>
              <a:rPr lang="en-US" sz="1400">
                <a:latin typeface="Times New Roman" pitchFamily="18" charset="0"/>
              </a:rPr>
              <a:t>h</a:t>
            </a:r>
            <a:r>
              <a:rPr lang="en-US" sz="1400">
                <a:latin typeface="Symbol" pitchFamily="18" charset="2"/>
              </a:rPr>
              <a:t>)</a:t>
            </a:r>
            <a:r>
              <a:rPr lang="en-US" sz="1400">
                <a:latin typeface="Times New Roman" pitchFamily="18" charset="0"/>
              </a:rPr>
              <a:t> k=3</a:t>
            </a:r>
          </a:p>
        </p:txBody>
      </p:sp>
      <p:sp>
        <p:nvSpPr>
          <p:cNvPr id="320526" name="Rectangle 14"/>
          <p:cNvSpPr>
            <a:spLocks noChangeArrowheads="1"/>
          </p:cNvSpPr>
          <p:nvPr/>
        </p:nvSpPr>
        <p:spPr bwMode="auto">
          <a:xfrm>
            <a:off x="5743575" y="5895975"/>
            <a:ext cx="1296988" cy="304800"/>
          </a:xfrm>
          <a:prstGeom prst="rect">
            <a:avLst/>
          </a:prstGeom>
          <a:noFill/>
          <a:ln w="9525">
            <a:noFill/>
            <a:miter lim="800000"/>
            <a:headEnd/>
            <a:tailEnd/>
          </a:ln>
          <a:effectLst/>
        </p:spPr>
        <p:txBody>
          <a:bodyPr wrap="none">
            <a:spAutoFit/>
          </a:bodyPr>
          <a:lstStyle/>
          <a:p>
            <a:r>
              <a:rPr lang="en-US" sz="1400">
                <a:latin typeface="Times New Roman" pitchFamily="18" charset="0"/>
              </a:rPr>
              <a:t>I</a:t>
            </a:r>
            <a:r>
              <a:rPr lang="en-US" sz="1400" baseline="30000">
                <a:latin typeface="Times New Roman" pitchFamily="18" charset="0"/>
              </a:rPr>
              <a:t>syn</a:t>
            </a:r>
            <a:r>
              <a:rPr lang="en-US" sz="1400">
                <a:latin typeface="Times New Roman" pitchFamily="18" charset="0"/>
              </a:rPr>
              <a:t>  ~ </a:t>
            </a:r>
            <a:r>
              <a:rPr lang="en-US" sz="1400">
                <a:latin typeface="Symbol" pitchFamily="18" charset="2"/>
              </a:rPr>
              <a:t>W(</a:t>
            </a:r>
            <a:r>
              <a:rPr lang="en-US" sz="1400">
                <a:latin typeface="Times New Roman" pitchFamily="18" charset="0"/>
              </a:rPr>
              <a:t>h</a:t>
            </a:r>
            <a:r>
              <a:rPr lang="en-US" sz="1400">
                <a:latin typeface="Symbol" pitchFamily="18" charset="2"/>
              </a:rPr>
              <a:t>)</a:t>
            </a:r>
            <a:r>
              <a:rPr lang="en-US" sz="1400">
                <a:latin typeface="Times New Roman" pitchFamily="18" charset="0"/>
              </a:rPr>
              <a:t> k=7</a:t>
            </a:r>
          </a:p>
        </p:txBody>
      </p:sp>
      <p:sp>
        <p:nvSpPr>
          <p:cNvPr id="320527" name="Rectangle 15"/>
          <p:cNvSpPr>
            <a:spLocks noChangeArrowheads="1"/>
          </p:cNvSpPr>
          <p:nvPr/>
        </p:nvSpPr>
        <p:spPr bwMode="auto">
          <a:xfrm>
            <a:off x="3790950" y="5905500"/>
            <a:ext cx="1296988" cy="304800"/>
          </a:xfrm>
          <a:prstGeom prst="rect">
            <a:avLst/>
          </a:prstGeom>
          <a:noFill/>
          <a:ln w="9525">
            <a:noFill/>
            <a:miter lim="800000"/>
            <a:headEnd/>
            <a:tailEnd/>
          </a:ln>
          <a:effectLst/>
        </p:spPr>
        <p:txBody>
          <a:bodyPr wrap="none">
            <a:spAutoFit/>
          </a:bodyPr>
          <a:lstStyle/>
          <a:p>
            <a:r>
              <a:rPr lang="en-US" sz="1400">
                <a:latin typeface="Times New Roman" pitchFamily="18" charset="0"/>
              </a:rPr>
              <a:t>I</a:t>
            </a:r>
            <a:r>
              <a:rPr lang="en-US" sz="1400" baseline="30000">
                <a:latin typeface="Times New Roman" pitchFamily="18" charset="0"/>
              </a:rPr>
              <a:t>syn</a:t>
            </a:r>
            <a:r>
              <a:rPr lang="en-US" sz="1400">
                <a:latin typeface="Times New Roman" pitchFamily="18" charset="0"/>
              </a:rPr>
              <a:t>  ~ </a:t>
            </a:r>
            <a:r>
              <a:rPr lang="en-US" sz="1400">
                <a:latin typeface="Symbol" pitchFamily="18" charset="2"/>
              </a:rPr>
              <a:t>W(</a:t>
            </a:r>
            <a:r>
              <a:rPr lang="en-US" sz="1400">
                <a:latin typeface="Times New Roman" pitchFamily="18" charset="0"/>
              </a:rPr>
              <a:t>h</a:t>
            </a:r>
            <a:r>
              <a:rPr lang="en-US" sz="1400">
                <a:latin typeface="Symbol" pitchFamily="18" charset="2"/>
              </a:rPr>
              <a:t>)</a:t>
            </a:r>
            <a:r>
              <a:rPr lang="en-US" sz="1400">
                <a:latin typeface="Times New Roman" pitchFamily="18" charset="0"/>
              </a:rPr>
              <a:t> k=4</a:t>
            </a:r>
          </a:p>
        </p:txBody>
      </p:sp>
      <p:graphicFrame>
        <p:nvGraphicFramePr>
          <p:cNvPr id="320528" name="Object 16"/>
          <p:cNvGraphicFramePr>
            <a:graphicFrameLocks noChangeAspect="1"/>
          </p:cNvGraphicFramePr>
          <p:nvPr/>
        </p:nvGraphicFramePr>
        <p:xfrm>
          <a:off x="1712913" y="1404938"/>
          <a:ext cx="5795962" cy="457200"/>
        </p:xfrm>
        <a:graphic>
          <a:graphicData uri="http://schemas.openxmlformats.org/presentationml/2006/ole">
            <p:oleObj spid="_x0000_s1067010" name="Equation" r:id="rId9" imgW="3047760" imgH="241200" progId="Equation.3">
              <p:embed/>
            </p:oleObj>
          </a:graphicData>
        </a:graphic>
      </p:graphicFrame>
      <p:sp>
        <p:nvSpPr>
          <p:cNvPr id="320529" name="Text Box 17"/>
          <p:cNvSpPr txBox="1">
            <a:spLocks noChangeArrowheads="1"/>
          </p:cNvSpPr>
          <p:nvPr/>
        </p:nvSpPr>
        <p:spPr bwMode="auto">
          <a:xfrm>
            <a:off x="3657600" y="1981200"/>
            <a:ext cx="3256020" cy="400110"/>
          </a:xfrm>
          <a:prstGeom prst="rect">
            <a:avLst/>
          </a:prstGeom>
          <a:noFill/>
          <a:ln w="9525">
            <a:noFill/>
            <a:miter lim="800000"/>
            <a:headEnd/>
            <a:tailEnd/>
          </a:ln>
          <a:effectLst/>
        </p:spPr>
        <p:txBody>
          <a:bodyPr wrap="none">
            <a:spAutoFit/>
          </a:bodyPr>
          <a:lstStyle/>
          <a:p>
            <a:r>
              <a:rPr lang="en-US" sz="2000" dirty="0" err="1" smtClean="0"/>
              <a:t>h</a:t>
            </a:r>
            <a:r>
              <a:rPr lang="en-US" sz="2000" baseline="-25000" dirty="0" err="1" smtClean="0"/>
              <a:t>c</a:t>
            </a:r>
            <a:r>
              <a:rPr lang="en-US" sz="2000" dirty="0" smtClean="0"/>
              <a:t> </a:t>
            </a:r>
            <a:r>
              <a:rPr lang="en-US" sz="2000" dirty="0"/>
              <a:t>are </a:t>
            </a:r>
            <a:r>
              <a:rPr lang="en-US" sz="2000" dirty="0">
                <a:solidFill>
                  <a:srgbClr val="CC0000"/>
                </a:solidFill>
              </a:rPr>
              <a:t>histograms</a:t>
            </a:r>
            <a:r>
              <a:rPr lang="en-US" sz="2000" dirty="0"/>
              <a:t> of </a:t>
            </a:r>
            <a:r>
              <a:rPr lang="en-US" sz="2000" dirty="0">
                <a:solidFill>
                  <a:srgbClr val="CC0000"/>
                </a:solidFill>
              </a:rPr>
              <a:t>Gabor </a:t>
            </a:r>
            <a:r>
              <a:rPr lang="en-US" sz="2000" dirty="0" smtClean="0">
                <a:solidFill>
                  <a:srgbClr val="CC0000"/>
                </a:solidFill>
              </a:rPr>
              <a:t>filters</a:t>
            </a:r>
            <a:endParaRPr lang="en-US" sz="2000" dirty="0"/>
          </a:p>
        </p:txBody>
      </p:sp>
      <p:sp>
        <p:nvSpPr>
          <p:cNvPr id="17" name="TextBox 16"/>
          <p:cNvSpPr txBox="1"/>
          <p:nvPr/>
        </p:nvSpPr>
        <p:spPr>
          <a:xfrm>
            <a:off x="6431593" y="6324600"/>
            <a:ext cx="2331407" cy="338554"/>
          </a:xfrm>
          <a:prstGeom prst="rect">
            <a:avLst/>
          </a:prstGeom>
          <a:noFill/>
        </p:spPr>
        <p:txBody>
          <a:bodyPr wrap="none" rtlCol="0">
            <a:spAutoFit/>
          </a:bodyPr>
          <a:lstStyle/>
          <a:p>
            <a:r>
              <a:rPr lang="en-US" sz="1600" dirty="0" smtClean="0"/>
              <a:t>(</a:t>
            </a:r>
            <a:r>
              <a:rPr lang="en-US" sz="1600" dirty="0" err="1" smtClean="0"/>
              <a:t>Zhu,Wu</a:t>
            </a:r>
            <a:r>
              <a:rPr lang="en-US" sz="1600" dirty="0" smtClean="0"/>
              <a:t>, Mumford 97,99,00)</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5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05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05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05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05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05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05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0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4" grpId="0"/>
      <p:bldP spid="320525" grpId="0"/>
      <p:bldP spid="320526" grpId="0"/>
      <p:bldP spid="3205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bwMode="auto">
          <a:xfrm>
            <a:off x="533400" y="457200"/>
            <a:ext cx="8610600" cy="6477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l"/>
            <a:r>
              <a:rPr lang="en-US" sz="2800" dirty="0">
                <a:solidFill>
                  <a:srgbClr val="0070C0"/>
                </a:solidFill>
                <a:latin typeface="Arial Narrow" pitchFamily="34" charset="0"/>
              </a:rPr>
              <a:t>Equivalence of </a:t>
            </a:r>
            <a:r>
              <a:rPr lang="en-US" sz="2800" b="1" dirty="0" smtClean="0">
                <a:solidFill>
                  <a:srgbClr val="0070C0"/>
                </a:solidFill>
                <a:latin typeface="Arial Narrow" pitchFamily="34" charset="0"/>
              </a:rPr>
              <a:t>deterministic set </a:t>
            </a:r>
            <a:r>
              <a:rPr lang="en-US" sz="2800" dirty="0" smtClean="0">
                <a:solidFill>
                  <a:srgbClr val="0070C0"/>
                </a:solidFill>
                <a:latin typeface="Arial Narrow" pitchFamily="34" charset="0"/>
              </a:rPr>
              <a:t>and </a:t>
            </a:r>
            <a:r>
              <a:rPr lang="en-US" sz="2800" b="1" dirty="0" smtClean="0">
                <a:solidFill>
                  <a:srgbClr val="0070C0"/>
                </a:solidFill>
                <a:latin typeface="Arial Narrow" pitchFamily="34" charset="0"/>
              </a:rPr>
              <a:t>probabilistic models</a:t>
            </a:r>
            <a:endParaRPr lang="en-US" sz="2800" b="1" dirty="0">
              <a:solidFill>
                <a:srgbClr val="0070C0"/>
              </a:solidFill>
              <a:latin typeface="Arial Narrow" pitchFamily="34" charset="0"/>
            </a:endParaRPr>
          </a:p>
        </p:txBody>
      </p:sp>
      <p:sp>
        <p:nvSpPr>
          <p:cNvPr id="350215" name="Text Box 7"/>
          <p:cNvSpPr txBox="1">
            <a:spLocks noChangeArrowheads="1"/>
          </p:cNvSpPr>
          <p:nvPr/>
        </p:nvSpPr>
        <p:spPr bwMode="auto">
          <a:xfrm>
            <a:off x="320675" y="2616200"/>
            <a:ext cx="8177213" cy="1311275"/>
          </a:xfrm>
          <a:prstGeom prst="rect">
            <a:avLst/>
          </a:prstGeom>
          <a:noFill/>
          <a:ln w="9525">
            <a:noFill/>
            <a:miter lim="800000"/>
            <a:headEnd/>
            <a:tailEnd/>
          </a:ln>
          <a:effectLst/>
        </p:spPr>
        <p:txBody>
          <a:bodyPr wrap="none">
            <a:spAutoFit/>
          </a:bodyPr>
          <a:lstStyle/>
          <a:p>
            <a:pPr marL="457200" indent="-457200"/>
            <a:r>
              <a:rPr lang="en-US" sz="2000" dirty="0">
                <a:solidFill>
                  <a:schemeClr val="accent2"/>
                </a:solidFill>
                <a:latin typeface="Times New Roman" pitchFamily="18" charset="0"/>
              </a:rPr>
              <a:t> </a:t>
            </a:r>
            <a:r>
              <a:rPr lang="en-US" sz="2000" dirty="0">
                <a:latin typeface="Times New Roman" pitchFamily="18" charset="0"/>
              </a:rPr>
              <a:t>Theorem </a:t>
            </a:r>
            <a:r>
              <a:rPr lang="en-US" sz="2000" dirty="0" smtClean="0">
                <a:latin typeface="Times New Roman" pitchFamily="18" charset="0"/>
              </a:rPr>
              <a:t>1 </a:t>
            </a:r>
            <a:endParaRPr lang="en-US" sz="2000" dirty="0">
              <a:latin typeface="Times New Roman" pitchFamily="18" charset="0"/>
            </a:endParaRPr>
          </a:p>
          <a:p>
            <a:pPr marL="457200" indent="-457200"/>
            <a:r>
              <a:rPr lang="en-US" sz="2000" dirty="0">
                <a:latin typeface="Times New Roman" pitchFamily="18" charset="0"/>
              </a:rPr>
              <a:t>  </a:t>
            </a:r>
            <a:r>
              <a:rPr lang="en-US" sz="2000" dirty="0">
                <a:solidFill>
                  <a:schemeClr val="accent2"/>
                </a:solidFill>
                <a:latin typeface="Times New Roman" pitchFamily="18" charset="0"/>
              </a:rPr>
              <a:t>    </a:t>
            </a:r>
            <a:r>
              <a:rPr lang="en-US" sz="2000" dirty="0">
                <a:solidFill>
                  <a:schemeClr val="tx2"/>
                </a:solidFill>
                <a:latin typeface="Times New Roman" pitchFamily="18" charset="0"/>
              </a:rPr>
              <a:t>For a very large image from the </a:t>
            </a:r>
            <a:r>
              <a:rPr lang="en-US" sz="2000" dirty="0" smtClean="0">
                <a:solidFill>
                  <a:schemeClr val="tx2"/>
                </a:solidFill>
                <a:latin typeface="Times New Roman" pitchFamily="18" charset="0"/>
              </a:rPr>
              <a:t>texture </a:t>
            </a:r>
            <a:r>
              <a:rPr lang="en-US" sz="2000" dirty="0">
                <a:solidFill>
                  <a:schemeClr val="tx2"/>
                </a:solidFill>
                <a:latin typeface="Times New Roman" pitchFamily="18" charset="0"/>
              </a:rPr>
              <a:t>ensemble                         any </a:t>
            </a:r>
          </a:p>
          <a:p>
            <a:pPr marL="457200" indent="-457200"/>
            <a:r>
              <a:rPr lang="en-US" sz="2000" dirty="0">
                <a:solidFill>
                  <a:schemeClr val="tx2"/>
                </a:solidFill>
                <a:latin typeface="Times New Roman" pitchFamily="18" charset="0"/>
              </a:rPr>
              <a:t>      local patch  of  the image      given its neighborhood follows a  conditional </a:t>
            </a:r>
          </a:p>
          <a:p>
            <a:pPr marL="457200" indent="-457200"/>
            <a:r>
              <a:rPr lang="en-US" sz="2000" dirty="0">
                <a:solidFill>
                  <a:schemeClr val="tx2"/>
                </a:solidFill>
                <a:latin typeface="Times New Roman" pitchFamily="18" charset="0"/>
              </a:rPr>
              <a:t>      distribution  specified by a </a:t>
            </a:r>
            <a:r>
              <a:rPr lang="en-US" sz="2000" dirty="0" smtClean="0">
                <a:solidFill>
                  <a:schemeClr val="tx2"/>
                </a:solidFill>
                <a:latin typeface="Times New Roman" pitchFamily="18" charset="0"/>
              </a:rPr>
              <a:t>FRAME/MRF </a:t>
            </a:r>
            <a:r>
              <a:rPr lang="en-US" sz="2000" dirty="0">
                <a:solidFill>
                  <a:schemeClr val="tx2"/>
                </a:solidFill>
                <a:latin typeface="Times New Roman" pitchFamily="18" charset="0"/>
              </a:rPr>
              <a:t>model</a:t>
            </a:r>
            <a:r>
              <a:rPr lang="en-US" sz="2000" dirty="0">
                <a:solidFill>
                  <a:schemeClr val="accent2"/>
                </a:solidFill>
                <a:latin typeface="Times New Roman" pitchFamily="18" charset="0"/>
              </a:rPr>
              <a:t>                  </a:t>
            </a:r>
          </a:p>
        </p:txBody>
      </p:sp>
      <p:graphicFrame>
        <p:nvGraphicFramePr>
          <p:cNvPr id="350216" name="Object 8"/>
          <p:cNvGraphicFramePr>
            <a:graphicFrameLocks noChangeAspect="1"/>
          </p:cNvGraphicFramePr>
          <p:nvPr/>
        </p:nvGraphicFramePr>
        <p:xfrm>
          <a:off x="5943600" y="2914650"/>
          <a:ext cx="1435100" cy="485775"/>
        </p:xfrm>
        <a:graphic>
          <a:graphicData uri="http://schemas.openxmlformats.org/presentationml/2006/ole">
            <p:oleObj spid="_x0000_s1068034" name="Equation" r:id="rId3" imgW="749160" imgH="253800" progId="Equation.3">
              <p:embed/>
            </p:oleObj>
          </a:graphicData>
        </a:graphic>
      </p:graphicFrame>
      <p:graphicFrame>
        <p:nvGraphicFramePr>
          <p:cNvPr id="350217" name="Object 9"/>
          <p:cNvGraphicFramePr>
            <a:graphicFrameLocks noChangeAspect="1"/>
          </p:cNvGraphicFramePr>
          <p:nvPr/>
        </p:nvGraphicFramePr>
        <p:xfrm>
          <a:off x="3378200" y="3200400"/>
          <a:ext cx="355600" cy="406400"/>
        </p:xfrm>
        <a:graphic>
          <a:graphicData uri="http://schemas.openxmlformats.org/presentationml/2006/ole">
            <p:oleObj spid="_x0000_s1068035" name="Equation" r:id="rId4" imgW="177480" imgH="203040" progId="Equation.3">
              <p:embed/>
            </p:oleObj>
          </a:graphicData>
        </a:graphic>
      </p:graphicFrame>
      <p:graphicFrame>
        <p:nvGraphicFramePr>
          <p:cNvPr id="350218" name="Object 10"/>
          <p:cNvGraphicFramePr>
            <a:graphicFrameLocks noChangeAspect="1"/>
          </p:cNvGraphicFramePr>
          <p:nvPr/>
        </p:nvGraphicFramePr>
        <p:xfrm>
          <a:off x="5894388" y="3517900"/>
          <a:ext cx="1497012" cy="411163"/>
        </p:xfrm>
        <a:graphic>
          <a:graphicData uri="http://schemas.openxmlformats.org/presentationml/2006/ole">
            <p:oleObj spid="_x0000_s1068036" name="Equation" r:id="rId5" imgW="787320" imgH="215640" progId="Equation.3">
              <p:embed/>
            </p:oleObj>
          </a:graphicData>
        </a:graphic>
      </p:graphicFrame>
      <p:sp>
        <p:nvSpPr>
          <p:cNvPr id="350224" name="Rectangle 16"/>
          <p:cNvSpPr>
            <a:spLocks noChangeArrowheads="1"/>
          </p:cNvSpPr>
          <p:nvPr/>
        </p:nvSpPr>
        <p:spPr bwMode="auto">
          <a:xfrm>
            <a:off x="2743200" y="1295400"/>
            <a:ext cx="2895600" cy="1182688"/>
          </a:xfrm>
          <a:prstGeom prst="rect">
            <a:avLst/>
          </a:prstGeom>
          <a:solidFill>
            <a:srgbClr val="009999"/>
          </a:solidFill>
          <a:ln w="9525">
            <a:solidFill>
              <a:srgbClr val="FF0066"/>
            </a:solidFill>
            <a:prstDash val="dash"/>
            <a:miter lim="800000"/>
            <a:headEnd/>
            <a:tailEnd/>
          </a:ln>
          <a:effectLst/>
        </p:spPr>
        <p:txBody>
          <a:bodyPr wrap="none" anchor="ctr"/>
          <a:lstStyle/>
          <a:p>
            <a:endParaRPr lang="en-US"/>
          </a:p>
        </p:txBody>
      </p:sp>
      <p:sp>
        <p:nvSpPr>
          <p:cNvPr id="350225" name="Rectangle 17"/>
          <p:cNvSpPr>
            <a:spLocks noChangeArrowheads="1"/>
          </p:cNvSpPr>
          <p:nvPr/>
        </p:nvSpPr>
        <p:spPr bwMode="auto">
          <a:xfrm>
            <a:off x="3683000" y="1600200"/>
            <a:ext cx="904875" cy="511175"/>
          </a:xfrm>
          <a:prstGeom prst="rect">
            <a:avLst/>
          </a:prstGeom>
          <a:solidFill>
            <a:srgbClr val="FF0066"/>
          </a:solidFill>
          <a:ln w="9525">
            <a:solidFill>
              <a:schemeClr val="tx1"/>
            </a:solidFill>
            <a:miter lim="800000"/>
            <a:headEnd/>
            <a:tailEnd/>
          </a:ln>
          <a:effectLst/>
        </p:spPr>
        <p:txBody>
          <a:bodyPr wrap="none" anchor="ctr"/>
          <a:lstStyle/>
          <a:p>
            <a:endParaRPr lang="en-US"/>
          </a:p>
        </p:txBody>
      </p:sp>
      <p:sp>
        <p:nvSpPr>
          <p:cNvPr id="350226" name="Rectangle 18"/>
          <p:cNvSpPr>
            <a:spLocks noChangeArrowheads="1"/>
          </p:cNvSpPr>
          <p:nvPr/>
        </p:nvSpPr>
        <p:spPr bwMode="auto">
          <a:xfrm>
            <a:off x="3762375" y="1681163"/>
            <a:ext cx="733425" cy="339725"/>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50227" name="Rectangle 19"/>
          <p:cNvSpPr>
            <a:spLocks noChangeArrowheads="1"/>
          </p:cNvSpPr>
          <p:nvPr/>
        </p:nvSpPr>
        <p:spPr bwMode="auto">
          <a:xfrm>
            <a:off x="3929063" y="1601788"/>
            <a:ext cx="282575" cy="457200"/>
          </a:xfrm>
          <a:prstGeom prst="rect">
            <a:avLst/>
          </a:prstGeom>
          <a:noFill/>
          <a:ln w="9525">
            <a:noFill/>
            <a:miter lim="800000"/>
            <a:headEnd/>
            <a:tailEnd/>
          </a:ln>
          <a:effectLst/>
        </p:spPr>
        <p:txBody>
          <a:bodyPr>
            <a:spAutoFit/>
          </a:bodyPr>
          <a:lstStyle/>
          <a:p>
            <a:r>
              <a:rPr lang="en-US" sz="2400">
                <a:solidFill>
                  <a:schemeClr val="accent2"/>
                </a:solidFill>
                <a:latin typeface="Symbol" pitchFamily="18" charset="2"/>
              </a:rPr>
              <a:t>L</a:t>
            </a:r>
          </a:p>
        </p:txBody>
      </p:sp>
      <p:sp>
        <p:nvSpPr>
          <p:cNvPr id="350228" name="Text Box 20"/>
          <p:cNvSpPr txBox="1">
            <a:spLocks noChangeArrowheads="1"/>
          </p:cNvSpPr>
          <p:nvPr/>
        </p:nvSpPr>
        <p:spPr bwMode="auto">
          <a:xfrm>
            <a:off x="5013325" y="1933575"/>
            <a:ext cx="522288" cy="519113"/>
          </a:xfrm>
          <a:prstGeom prst="rect">
            <a:avLst/>
          </a:prstGeom>
          <a:noFill/>
          <a:ln w="9525">
            <a:noFill/>
            <a:miter lim="800000"/>
            <a:headEnd/>
            <a:tailEnd/>
          </a:ln>
          <a:effectLst/>
        </p:spPr>
        <p:txBody>
          <a:bodyPr wrap="none">
            <a:spAutoFit/>
          </a:bodyPr>
          <a:lstStyle/>
          <a:p>
            <a:r>
              <a:rPr lang="en-US" sz="2800">
                <a:solidFill>
                  <a:schemeClr val="hlink"/>
                </a:solidFill>
                <a:latin typeface="Times New Roman" pitchFamily="18" charset="0"/>
              </a:rPr>
              <a:t>Z</a:t>
            </a:r>
            <a:r>
              <a:rPr lang="en-US" sz="2800" baseline="30000">
                <a:solidFill>
                  <a:schemeClr val="hlink"/>
                </a:solidFill>
                <a:latin typeface="Times New Roman" pitchFamily="18" charset="0"/>
              </a:rPr>
              <a:t>2</a:t>
            </a:r>
            <a:endParaRPr lang="en-US" sz="2800">
              <a:solidFill>
                <a:schemeClr val="hlink"/>
              </a:solidFill>
              <a:latin typeface="Times New Roman" pitchFamily="18" charset="0"/>
            </a:endParaRPr>
          </a:p>
        </p:txBody>
      </p:sp>
      <p:grpSp>
        <p:nvGrpSpPr>
          <p:cNvPr id="2" name="Group 24"/>
          <p:cNvGrpSpPr/>
          <p:nvPr/>
        </p:nvGrpSpPr>
        <p:grpSpPr>
          <a:xfrm>
            <a:off x="457200" y="4013200"/>
            <a:ext cx="7940675" cy="2006600"/>
            <a:chOff x="457200" y="4013200"/>
            <a:chExt cx="7940675" cy="2006600"/>
          </a:xfrm>
        </p:grpSpPr>
        <p:grpSp>
          <p:nvGrpSpPr>
            <p:cNvPr id="3" name="Group 3"/>
            <p:cNvGrpSpPr>
              <a:grpSpLocks/>
            </p:cNvGrpSpPr>
            <p:nvPr/>
          </p:nvGrpSpPr>
          <p:grpSpPr bwMode="auto">
            <a:xfrm>
              <a:off x="457200" y="4013200"/>
              <a:ext cx="7940675" cy="1066800"/>
              <a:chOff x="296" y="2528"/>
              <a:chExt cx="5002" cy="672"/>
            </a:xfrm>
          </p:grpSpPr>
          <p:sp>
            <p:nvSpPr>
              <p:cNvPr id="350212" name="Text Box 4"/>
              <p:cNvSpPr txBox="1">
                <a:spLocks noChangeArrowheads="1"/>
              </p:cNvSpPr>
              <p:nvPr/>
            </p:nvSpPr>
            <p:spPr bwMode="auto">
              <a:xfrm>
                <a:off x="296" y="2528"/>
                <a:ext cx="5002" cy="672"/>
              </a:xfrm>
              <a:prstGeom prst="rect">
                <a:avLst/>
              </a:prstGeom>
              <a:noFill/>
              <a:ln w="9525">
                <a:noFill/>
                <a:miter lim="800000"/>
                <a:headEnd/>
                <a:tailEnd/>
              </a:ln>
              <a:effectLst/>
            </p:spPr>
            <p:txBody>
              <a:bodyPr>
                <a:spAutoFit/>
              </a:bodyPr>
              <a:lstStyle/>
              <a:p>
                <a:pPr marL="457200" indent="-457200"/>
                <a:r>
                  <a:rPr lang="en-US" sz="2000" dirty="0">
                    <a:latin typeface="Times New Roman" pitchFamily="18" charset="0"/>
                  </a:rPr>
                  <a:t>Theorem </a:t>
                </a:r>
                <a:r>
                  <a:rPr lang="en-US" sz="2000" dirty="0" smtClean="0">
                    <a:latin typeface="Times New Roman" pitchFamily="18" charset="0"/>
                  </a:rPr>
                  <a:t>2</a:t>
                </a:r>
                <a:endParaRPr lang="en-US" sz="2000" dirty="0">
                  <a:latin typeface="Times New Roman" pitchFamily="18" charset="0"/>
                </a:endParaRPr>
              </a:p>
              <a:p>
                <a:pPr marL="457200" indent="-457200"/>
                <a:r>
                  <a:rPr lang="en-US" sz="2000" dirty="0">
                    <a:solidFill>
                      <a:schemeClr val="accent2"/>
                    </a:solidFill>
                    <a:latin typeface="Times New Roman" pitchFamily="18" charset="0"/>
                  </a:rPr>
                  <a:t>      </a:t>
                </a:r>
                <a:r>
                  <a:rPr lang="en-US" sz="2000" dirty="0">
                    <a:latin typeface="Times New Roman" pitchFamily="18" charset="0"/>
                  </a:rPr>
                  <a:t>As the image lattice goes to infinity,               is the limit of the</a:t>
                </a:r>
              </a:p>
              <a:p>
                <a:pPr marL="457200" indent="-457200"/>
                <a:r>
                  <a:rPr lang="en-US" sz="2000" dirty="0">
                    <a:latin typeface="Times New Roman" pitchFamily="18" charset="0"/>
                  </a:rPr>
                  <a:t>      FRAME model                        ,  in the absence of phase transition</a:t>
                </a:r>
                <a:r>
                  <a:rPr lang="en-US" sz="2400" dirty="0">
                    <a:latin typeface="Times New Roman" pitchFamily="18" charset="0"/>
                  </a:rPr>
                  <a:t>.</a:t>
                </a:r>
                <a:r>
                  <a:rPr lang="en-US" sz="2400" i="1" dirty="0">
                    <a:solidFill>
                      <a:schemeClr val="accent2"/>
                    </a:solidFill>
                    <a:latin typeface="Times New Roman" pitchFamily="18" charset="0"/>
                  </a:rPr>
                  <a:t>             </a:t>
                </a:r>
              </a:p>
            </p:txBody>
          </p:sp>
          <p:graphicFrame>
            <p:nvGraphicFramePr>
              <p:cNvPr id="350213" name="Object 5"/>
              <p:cNvGraphicFramePr>
                <a:graphicFrameLocks noChangeAspect="1"/>
              </p:cNvGraphicFramePr>
              <p:nvPr/>
            </p:nvGraphicFramePr>
            <p:xfrm>
              <a:off x="2899" y="2741"/>
              <a:ext cx="585" cy="284"/>
            </p:xfrm>
            <a:graphic>
              <a:graphicData uri="http://schemas.openxmlformats.org/presentationml/2006/ole">
                <p:oleObj spid="_x0000_s1068037" name="Equation" r:id="rId6" imgW="520560" imgH="253800" progId="Equation.3">
                  <p:embed/>
                </p:oleObj>
              </a:graphicData>
            </a:graphic>
          </p:graphicFrame>
          <p:graphicFrame>
            <p:nvGraphicFramePr>
              <p:cNvPr id="350214" name="Object 6"/>
              <p:cNvGraphicFramePr>
                <a:graphicFrameLocks noChangeAspect="1"/>
              </p:cNvGraphicFramePr>
              <p:nvPr/>
            </p:nvGraphicFramePr>
            <p:xfrm>
              <a:off x="1591" y="2928"/>
              <a:ext cx="943" cy="259"/>
            </p:xfrm>
            <a:graphic>
              <a:graphicData uri="http://schemas.openxmlformats.org/presentationml/2006/ole">
                <p:oleObj spid="_x0000_s1068038" name="Equation" r:id="rId7" imgW="787320" imgH="215640" progId="Equation.3">
                  <p:embed/>
                </p:oleObj>
              </a:graphicData>
            </a:graphic>
          </p:graphicFrame>
        </p:grpSp>
        <p:graphicFrame>
          <p:nvGraphicFramePr>
            <p:cNvPr id="22" name="Object 10"/>
            <p:cNvGraphicFramePr>
              <a:graphicFrameLocks noChangeAspect="1"/>
            </p:cNvGraphicFramePr>
            <p:nvPr/>
          </p:nvGraphicFramePr>
          <p:xfrm>
            <a:off x="2209800" y="5257800"/>
            <a:ext cx="4591050" cy="762000"/>
          </p:xfrm>
          <a:graphic>
            <a:graphicData uri="http://schemas.openxmlformats.org/presentationml/2006/ole">
              <p:oleObj spid="_x0000_s1068039" name="Equation" r:id="rId8" imgW="2679480" imgH="444240" progId="Equation.3">
                <p:embed/>
              </p:oleObj>
            </a:graphicData>
          </a:graphic>
        </p:graphicFrame>
      </p:grpSp>
      <p:sp>
        <p:nvSpPr>
          <p:cNvPr id="24" name="Rectangle 23"/>
          <p:cNvSpPr/>
          <p:nvPr/>
        </p:nvSpPr>
        <p:spPr>
          <a:xfrm>
            <a:off x="6781800" y="1447800"/>
            <a:ext cx="1744324" cy="646331"/>
          </a:xfrm>
          <a:prstGeom prst="rect">
            <a:avLst/>
          </a:prstGeom>
        </p:spPr>
        <p:txBody>
          <a:bodyPr wrap="none">
            <a:spAutoFit/>
          </a:bodyPr>
          <a:lstStyle/>
          <a:p>
            <a:r>
              <a:rPr lang="en-US" dirty="0" smtClean="0"/>
              <a:t>Gibbs 1902,</a:t>
            </a:r>
          </a:p>
          <a:p>
            <a:r>
              <a:rPr lang="en-US" dirty="0" smtClean="0"/>
              <a:t>Wu and Zhu, 2000</a:t>
            </a:r>
            <a:endParaRPr lang="en-US" dirty="0"/>
          </a:p>
        </p:txBody>
      </p:sp>
      <p:sp>
        <p:nvSpPr>
          <p:cNvPr id="20" name="Rectangle 19"/>
          <p:cNvSpPr/>
          <p:nvPr/>
        </p:nvSpPr>
        <p:spPr>
          <a:xfrm>
            <a:off x="381000" y="6324600"/>
            <a:ext cx="8610600" cy="307777"/>
          </a:xfrm>
          <a:prstGeom prst="rect">
            <a:avLst/>
          </a:prstGeom>
        </p:spPr>
        <p:txBody>
          <a:bodyPr wrap="square">
            <a:spAutoFit/>
          </a:bodyPr>
          <a:lstStyle/>
          <a:p>
            <a:r>
              <a:rPr lang="en-US" sz="1400" dirty="0" smtClean="0"/>
              <a:t>Ref.  Y. N. Wu, S. C. Zhu, “Equivalence of </a:t>
            </a:r>
            <a:r>
              <a:rPr lang="en-US" sz="1400" dirty="0" err="1" smtClean="0"/>
              <a:t>Julesz</a:t>
            </a:r>
            <a:r>
              <a:rPr lang="en-US" sz="1400" dirty="0" smtClean="0"/>
              <a:t> Ensemble and FRAME models,”  </a:t>
            </a:r>
            <a:r>
              <a:rPr lang="en-US" sz="1400" i="1" dirty="0" smtClean="0"/>
              <a:t>Int’l J. Computer Vision</a:t>
            </a:r>
            <a:r>
              <a:rPr lang="en-US" sz="1400" dirty="0" smtClean="0"/>
              <a:t>, 38(3), 247-265,  2000.</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1988788" y="2041045"/>
            <a:ext cx="1807363" cy="2096112"/>
            <a:chOff x="6905625" y="1590675"/>
            <a:chExt cx="1807363" cy="2096112"/>
          </a:xfrm>
        </p:grpSpPr>
        <p:cxnSp>
          <p:nvCxnSpPr>
            <p:cNvPr id="46" name="Straight Arrow Connector 45"/>
            <p:cNvCxnSpPr/>
            <p:nvPr/>
          </p:nvCxnSpPr>
          <p:spPr>
            <a:xfrm rot="16200000" flipH="1">
              <a:off x="7816047" y="2756703"/>
              <a:ext cx="15094" cy="1778788"/>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7000875" y="2819400"/>
              <a:ext cx="1533525" cy="791187"/>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6200000" flipV="1">
              <a:off x="5895669" y="2600631"/>
              <a:ext cx="2096112" cy="76200"/>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37"/>
          <p:cNvGrpSpPr/>
          <p:nvPr/>
        </p:nvGrpSpPr>
        <p:grpSpPr>
          <a:xfrm>
            <a:off x="2057400" y="2145820"/>
            <a:ext cx="1985902" cy="2197580"/>
            <a:chOff x="6955187" y="1752600"/>
            <a:chExt cx="1985902" cy="2197580"/>
          </a:xfrm>
        </p:grpSpPr>
        <p:cxnSp>
          <p:nvCxnSpPr>
            <p:cNvPr id="50" name="Straight Arrow Connector 49"/>
            <p:cNvCxnSpPr/>
            <p:nvPr/>
          </p:nvCxnSpPr>
          <p:spPr>
            <a:xfrm rot="5400000" flipH="1" flipV="1">
              <a:off x="6698154" y="2009633"/>
              <a:ext cx="1932568" cy="1418502"/>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Isosceles Triangle 50"/>
            <p:cNvSpPr/>
            <p:nvPr/>
          </p:nvSpPr>
          <p:spPr>
            <a:xfrm rot="13470925">
              <a:off x="7310406" y="2180682"/>
              <a:ext cx="566214" cy="176949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flipV="1">
              <a:off x="6955187" y="2235742"/>
              <a:ext cx="1985902" cy="1449426"/>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rot="18938928">
              <a:off x="7313524" y="2642080"/>
              <a:ext cx="1043876" cy="338554"/>
            </a:xfrm>
            <a:prstGeom prst="rect">
              <a:avLst/>
            </a:prstGeom>
            <a:noFill/>
          </p:spPr>
          <p:txBody>
            <a:bodyPr wrap="none" rtlCol="0">
              <a:spAutoFit/>
            </a:bodyPr>
            <a:lstStyle/>
            <a:p>
              <a:r>
                <a:rPr lang="en-US" sz="1600" dirty="0" smtClean="0"/>
                <a:t>subspace 1</a:t>
              </a:r>
              <a:endParaRPr lang="en-US" sz="1600" dirty="0"/>
            </a:p>
          </p:txBody>
        </p:sp>
      </p:grpSp>
      <p:grpSp>
        <p:nvGrpSpPr>
          <p:cNvPr id="4" name="Group 38"/>
          <p:cNvGrpSpPr/>
          <p:nvPr/>
        </p:nvGrpSpPr>
        <p:grpSpPr>
          <a:xfrm>
            <a:off x="807688" y="2355370"/>
            <a:ext cx="1292178" cy="1834963"/>
            <a:chOff x="5715000" y="1905000"/>
            <a:chExt cx="1292178" cy="1834963"/>
          </a:xfrm>
        </p:grpSpPr>
        <p:cxnSp>
          <p:nvCxnSpPr>
            <p:cNvPr id="55" name="Straight Arrow Connector 54"/>
            <p:cNvCxnSpPr/>
            <p:nvPr/>
          </p:nvCxnSpPr>
          <p:spPr>
            <a:xfrm rot="16200000" flipV="1">
              <a:off x="5797435" y="2508365"/>
              <a:ext cx="1770644" cy="563914"/>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0800000">
              <a:off x="5715000" y="2590801"/>
              <a:ext cx="1292178" cy="1082107"/>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Isosceles Triangle 56"/>
            <p:cNvSpPr/>
            <p:nvPr/>
          </p:nvSpPr>
          <p:spPr>
            <a:xfrm rot="8778112">
              <a:off x="6155297" y="2353206"/>
              <a:ext cx="836119" cy="1386757"/>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rot="3443114">
              <a:off x="5950340" y="2666647"/>
              <a:ext cx="1043876" cy="338554"/>
            </a:xfrm>
            <a:prstGeom prst="rect">
              <a:avLst/>
            </a:prstGeom>
            <a:noFill/>
          </p:spPr>
          <p:txBody>
            <a:bodyPr wrap="none" rtlCol="0">
              <a:spAutoFit/>
            </a:bodyPr>
            <a:lstStyle/>
            <a:p>
              <a:r>
                <a:rPr lang="en-US" sz="1600" dirty="0" smtClean="0"/>
                <a:t>subspace 2</a:t>
              </a:r>
              <a:endParaRPr lang="en-US" sz="1600" dirty="0"/>
            </a:p>
          </p:txBody>
        </p:sp>
      </p:grpSp>
      <p:sp>
        <p:nvSpPr>
          <p:cNvPr id="59" name="Rectangle 58"/>
          <p:cNvSpPr/>
          <p:nvPr/>
        </p:nvSpPr>
        <p:spPr>
          <a:xfrm>
            <a:off x="381000" y="457200"/>
            <a:ext cx="7393371" cy="584775"/>
          </a:xfrm>
          <a:prstGeom prst="rect">
            <a:avLst/>
          </a:prstGeom>
        </p:spPr>
        <p:txBody>
          <a:bodyPr wrap="none">
            <a:spAutoFit/>
          </a:bodyPr>
          <a:lstStyle/>
          <a:p>
            <a:r>
              <a:rPr lang="en-US" altLang="zh-CN" sz="3200" dirty="0" smtClean="0">
                <a:solidFill>
                  <a:srgbClr val="0070C0"/>
                </a:solidFill>
              </a:rPr>
              <a:t>Method </a:t>
            </a:r>
            <a:r>
              <a:rPr lang="en-US" sz="3200" dirty="0" smtClean="0">
                <a:solidFill>
                  <a:srgbClr val="0070C0"/>
                </a:solidFill>
              </a:rPr>
              <a:t>2, Lower dimensional sets or subspaces</a:t>
            </a:r>
            <a:endParaRPr lang="en-US" sz="3200" dirty="0">
              <a:solidFill>
                <a:srgbClr val="0070C0"/>
              </a:solidFill>
            </a:endParaRPr>
          </a:p>
        </p:txBody>
      </p:sp>
      <p:pic>
        <p:nvPicPr>
          <p:cNvPr id="60" name="Picture 5"/>
          <p:cNvPicPr>
            <a:picLocks noChangeAspect="1" noChangeArrowheads="1"/>
          </p:cNvPicPr>
          <p:nvPr/>
        </p:nvPicPr>
        <p:blipFill>
          <a:blip r:embed="rId3" cstate="print"/>
          <a:srcRect/>
          <a:stretch>
            <a:fillRect/>
          </a:stretch>
        </p:blipFill>
        <p:spPr bwMode="auto">
          <a:xfrm>
            <a:off x="609600" y="4191000"/>
            <a:ext cx="6400800" cy="2254827"/>
          </a:xfrm>
          <a:prstGeom prst="rect">
            <a:avLst/>
          </a:prstGeom>
          <a:noFill/>
          <a:ln w="9525">
            <a:noFill/>
            <a:miter lim="800000"/>
            <a:headEnd/>
            <a:tailEnd/>
          </a:ln>
        </p:spPr>
      </p:pic>
      <p:graphicFrame>
        <p:nvGraphicFramePr>
          <p:cNvPr id="711683" name="Object 3"/>
          <p:cNvGraphicFramePr>
            <a:graphicFrameLocks noChangeAspect="1"/>
          </p:cNvGraphicFramePr>
          <p:nvPr/>
        </p:nvGraphicFramePr>
        <p:xfrm>
          <a:off x="1879174" y="1295400"/>
          <a:ext cx="6447263" cy="762000"/>
        </p:xfrm>
        <a:graphic>
          <a:graphicData uri="http://schemas.openxmlformats.org/presentationml/2006/ole">
            <p:oleObj spid="_x0000_s1070082" name="Equation" r:id="rId4" imgW="2895480" imgH="342720" progId="Equation.3">
              <p:embed/>
            </p:oleObj>
          </a:graphicData>
        </a:graphic>
      </p:graphicFrame>
      <p:sp>
        <p:nvSpPr>
          <p:cNvPr id="62" name="TextBox 61"/>
          <p:cNvSpPr txBox="1"/>
          <p:nvPr/>
        </p:nvSpPr>
        <p:spPr>
          <a:xfrm>
            <a:off x="5105400" y="2057400"/>
            <a:ext cx="3147015" cy="1200329"/>
          </a:xfrm>
          <a:prstGeom prst="rect">
            <a:avLst/>
          </a:prstGeom>
          <a:noFill/>
        </p:spPr>
        <p:txBody>
          <a:bodyPr wrap="none" rtlCol="0">
            <a:spAutoFit/>
          </a:bodyPr>
          <a:lstStyle/>
          <a:p>
            <a:r>
              <a:rPr lang="en-US" dirty="0" smtClean="0"/>
              <a:t>K is far smaller than the dimension </a:t>
            </a:r>
          </a:p>
          <a:p>
            <a:r>
              <a:rPr lang="en-US" dirty="0" smtClean="0"/>
              <a:t>of the image space.</a:t>
            </a:r>
          </a:p>
          <a:p>
            <a:r>
              <a:rPr lang="en-US" dirty="0" smtClean="0">
                <a:latin typeface="Symbol" pitchFamily="18" charset="2"/>
              </a:rPr>
              <a:t>j</a:t>
            </a:r>
            <a:r>
              <a:rPr lang="en-US" dirty="0" smtClean="0"/>
              <a:t> is a basis function</a:t>
            </a:r>
          </a:p>
          <a:p>
            <a:r>
              <a:rPr lang="en-US" dirty="0" smtClean="0"/>
              <a:t>  from a dictionary.</a:t>
            </a:r>
            <a:endParaRPr lang="en-US" dirty="0"/>
          </a:p>
        </p:txBody>
      </p:sp>
      <p:pic>
        <p:nvPicPr>
          <p:cNvPr id="63" name="Picture 2" descr="C:\Documents and Settings\admin\My Documents\ICCVAB\gf.jpg"/>
          <p:cNvPicPr>
            <a:picLocks noChangeAspect="1" noChangeArrowheads="1"/>
          </p:cNvPicPr>
          <p:nvPr/>
        </p:nvPicPr>
        <p:blipFill>
          <a:blip r:embed="rId5" cstate="print"/>
          <a:srcRect/>
          <a:stretch>
            <a:fillRect/>
          </a:stretch>
        </p:blipFill>
        <p:spPr bwMode="auto">
          <a:xfrm>
            <a:off x="7010400" y="2514600"/>
            <a:ext cx="1447800" cy="1447800"/>
          </a:xfrm>
          <a:prstGeom prst="rect">
            <a:avLst/>
          </a:prstGeom>
          <a:noFill/>
          <a:ln w="9525">
            <a:noFill/>
            <a:miter lim="800000"/>
            <a:headEnd/>
            <a:tailEnd/>
          </a:ln>
        </p:spPr>
      </p:pic>
      <p:sp>
        <p:nvSpPr>
          <p:cNvPr id="21" name="Rectangle 20"/>
          <p:cNvSpPr/>
          <p:nvPr/>
        </p:nvSpPr>
        <p:spPr>
          <a:xfrm>
            <a:off x="5257800" y="5791200"/>
            <a:ext cx="3772186" cy="461665"/>
          </a:xfrm>
          <a:prstGeom prst="rect">
            <a:avLst/>
          </a:prstGeom>
        </p:spPr>
        <p:txBody>
          <a:bodyPr wrap="none">
            <a:spAutoFit/>
          </a:bodyPr>
          <a:lstStyle/>
          <a:p>
            <a:r>
              <a:rPr lang="en-US" sz="2400" dirty="0" err="1" smtClean="0"/>
              <a:t>Sparsity</a:t>
            </a:r>
            <a:r>
              <a:rPr lang="en-US" sz="2400" dirty="0" smtClean="0"/>
              <a:t> and harmonic analysis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box(in)">
                                      <p:cBhvr>
                                        <p:cTn id="1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57200" y="457200"/>
            <a:ext cx="6400800" cy="533400"/>
          </a:xfrm>
        </p:spPr>
        <p:txBody>
          <a:bodyPr/>
          <a:lstStyle/>
          <a:p>
            <a:pPr algn="l" eaLnBrk="1" hangingPunct="1"/>
            <a:r>
              <a:rPr lang="en-US" sz="3200" dirty="0" smtClean="0">
                <a:solidFill>
                  <a:srgbClr val="0070C0"/>
                </a:solidFill>
                <a:latin typeface="Arial Narrow" pitchFamily="34" charset="0"/>
              </a:rPr>
              <a:t>Stochastic set from sparse coding</a:t>
            </a:r>
          </a:p>
        </p:txBody>
      </p:sp>
      <p:sp>
        <p:nvSpPr>
          <p:cNvPr id="30724" name="Rectangle 3"/>
          <p:cNvSpPr>
            <a:spLocks noChangeArrowheads="1"/>
          </p:cNvSpPr>
          <p:nvPr/>
        </p:nvSpPr>
        <p:spPr bwMode="auto">
          <a:xfrm>
            <a:off x="533400" y="1219200"/>
            <a:ext cx="5780750" cy="400110"/>
          </a:xfrm>
          <a:prstGeom prst="rect">
            <a:avLst/>
          </a:prstGeom>
          <a:noFill/>
          <a:ln w="9525">
            <a:noFill/>
            <a:miter lim="800000"/>
            <a:headEnd/>
            <a:tailEnd/>
          </a:ln>
        </p:spPr>
        <p:txBody>
          <a:bodyPr wrap="none">
            <a:spAutoFit/>
          </a:bodyPr>
          <a:lstStyle/>
          <a:p>
            <a:r>
              <a:rPr lang="en-US" sz="2000" dirty="0">
                <a:solidFill>
                  <a:schemeClr val="tx2"/>
                </a:solidFill>
              </a:rPr>
              <a:t>Learning an over-complete image basis from natural images</a:t>
            </a:r>
          </a:p>
        </p:txBody>
      </p:sp>
      <p:pic>
        <p:nvPicPr>
          <p:cNvPr id="598020" name="Picture 4" descr="Bruno_basis_sm2"/>
          <p:cNvPicPr>
            <a:picLocks noChangeAspect="1" noChangeArrowheads="1"/>
          </p:cNvPicPr>
          <p:nvPr/>
        </p:nvPicPr>
        <p:blipFill>
          <a:blip r:embed="rId3" cstate="print"/>
          <a:srcRect/>
          <a:stretch>
            <a:fillRect/>
          </a:stretch>
        </p:blipFill>
        <p:spPr bwMode="auto">
          <a:xfrm>
            <a:off x="609600" y="2133600"/>
            <a:ext cx="4267200" cy="1598965"/>
          </a:xfrm>
          <a:prstGeom prst="rect">
            <a:avLst/>
          </a:prstGeom>
          <a:noFill/>
          <a:ln w="9525">
            <a:noFill/>
            <a:miter lim="800000"/>
            <a:headEnd/>
            <a:tailEnd/>
          </a:ln>
        </p:spPr>
      </p:pic>
      <p:sp>
        <p:nvSpPr>
          <p:cNvPr id="30726" name="Text Box 5"/>
          <p:cNvSpPr txBox="1">
            <a:spLocks noChangeArrowheads="1"/>
          </p:cNvSpPr>
          <p:nvPr/>
        </p:nvSpPr>
        <p:spPr bwMode="auto">
          <a:xfrm>
            <a:off x="685800" y="1600200"/>
            <a:ext cx="2061783" cy="461665"/>
          </a:xfrm>
          <a:prstGeom prst="rect">
            <a:avLst/>
          </a:prstGeom>
          <a:noFill/>
          <a:ln w="9525">
            <a:noFill/>
            <a:miter lim="800000"/>
            <a:headEnd/>
            <a:tailEnd/>
          </a:ln>
        </p:spPr>
        <p:txBody>
          <a:bodyPr wrap="none">
            <a:spAutoFit/>
          </a:bodyPr>
          <a:lstStyle/>
          <a:p>
            <a:r>
              <a:rPr lang="en-US" sz="2400" dirty="0">
                <a:latin typeface="Tahoma" pitchFamily="34" charset="0"/>
              </a:rPr>
              <a:t>I = </a:t>
            </a:r>
            <a:r>
              <a:rPr lang="en-US" sz="2400" dirty="0">
                <a:latin typeface="Symbol" pitchFamily="18" charset="2"/>
              </a:rPr>
              <a:t>S</a:t>
            </a:r>
            <a:r>
              <a:rPr lang="en-US" sz="2400" baseline="-25000" dirty="0"/>
              <a:t>i </a:t>
            </a:r>
            <a:r>
              <a:rPr lang="en-US" sz="2400" dirty="0">
                <a:latin typeface="Symbol" pitchFamily="18" charset="2"/>
              </a:rPr>
              <a:t>a </a:t>
            </a:r>
            <a:r>
              <a:rPr lang="en-US" sz="2400" baseline="-25000" dirty="0" err="1"/>
              <a:t>i</a:t>
            </a:r>
            <a:r>
              <a:rPr lang="en-US" sz="2400" dirty="0"/>
              <a:t> </a:t>
            </a:r>
            <a:r>
              <a:rPr lang="en-US" sz="2400" dirty="0">
                <a:latin typeface="Symbol" pitchFamily="18" charset="2"/>
              </a:rPr>
              <a:t>y</a:t>
            </a:r>
            <a:r>
              <a:rPr lang="en-US" sz="2400" baseline="-25000" dirty="0"/>
              <a:t> </a:t>
            </a:r>
            <a:r>
              <a:rPr lang="en-US" sz="2400" baseline="-25000" dirty="0" err="1"/>
              <a:t>i</a:t>
            </a:r>
            <a:r>
              <a:rPr lang="en-US" sz="2400" baseline="-25000" dirty="0"/>
              <a:t> </a:t>
            </a:r>
            <a:r>
              <a:rPr lang="en-US" sz="2400" dirty="0"/>
              <a:t>+ </a:t>
            </a:r>
            <a:r>
              <a:rPr lang="en-US" sz="2400" dirty="0" smtClean="0"/>
              <a:t>n</a:t>
            </a:r>
            <a:endParaRPr lang="en-US" sz="2400" dirty="0"/>
          </a:p>
        </p:txBody>
      </p:sp>
      <p:sp>
        <p:nvSpPr>
          <p:cNvPr id="14" name="Rectangle 13"/>
          <p:cNvSpPr/>
          <p:nvPr/>
        </p:nvSpPr>
        <p:spPr>
          <a:xfrm>
            <a:off x="4953000" y="2133600"/>
            <a:ext cx="2948243" cy="369332"/>
          </a:xfrm>
          <a:prstGeom prst="rect">
            <a:avLst/>
          </a:prstGeom>
        </p:spPr>
        <p:txBody>
          <a:bodyPr wrap="none">
            <a:spAutoFit/>
          </a:bodyPr>
          <a:lstStyle/>
          <a:p>
            <a:r>
              <a:rPr lang="en-US" dirty="0" smtClean="0"/>
              <a:t>(</a:t>
            </a:r>
            <a:r>
              <a:rPr lang="en-US" dirty="0" err="1" smtClean="0"/>
              <a:t>Olshausen</a:t>
            </a:r>
            <a:r>
              <a:rPr lang="en-US" dirty="0" smtClean="0"/>
              <a:t> and Fields, 1995-97)</a:t>
            </a:r>
            <a:endParaRPr lang="en-US" dirty="0"/>
          </a:p>
        </p:txBody>
      </p:sp>
      <p:sp>
        <p:nvSpPr>
          <p:cNvPr id="41" name="TextBox 40"/>
          <p:cNvSpPr txBox="1"/>
          <p:nvPr/>
        </p:nvSpPr>
        <p:spPr>
          <a:xfrm>
            <a:off x="533400" y="6059269"/>
            <a:ext cx="8229600" cy="646331"/>
          </a:xfrm>
          <a:prstGeom prst="rect">
            <a:avLst/>
          </a:prstGeom>
          <a:noFill/>
        </p:spPr>
        <p:txBody>
          <a:bodyPr wrap="square" rtlCol="0">
            <a:spAutoFit/>
          </a:bodyPr>
          <a:lstStyle/>
          <a:p>
            <a:r>
              <a:rPr lang="en-US" sz="1200" dirty="0" smtClean="0"/>
              <a:t>. </a:t>
            </a:r>
          </a:p>
          <a:p>
            <a:r>
              <a:rPr lang="en-US" sz="1200" dirty="0" smtClean="0"/>
              <a:t>B. </a:t>
            </a:r>
            <a:r>
              <a:rPr lang="en-US" sz="1200" dirty="0" err="1" smtClean="0"/>
              <a:t>Olshausen</a:t>
            </a:r>
            <a:r>
              <a:rPr lang="en-US" sz="1200" dirty="0" smtClean="0"/>
              <a:t> and D. Fields, “Sparse Coding with an </a:t>
            </a:r>
            <a:r>
              <a:rPr lang="en-US" sz="1200" dirty="0" err="1" smtClean="0"/>
              <a:t>Overcomplete</a:t>
            </a:r>
            <a:r>
              <a:rPr lang="en-US" sz="1200" dirty="0" smtClean="0"/>
              <a:t> Basis Set: A Strategy Employed by V1?” </a:t>
            </a:r>
            <a:r>
              <a:rPr lang="en-US" sz="1200" i="1" dirty="0" smtClean="0"/>
              <a:t>Vision Research, 37</a:t>
            </a:r>
            <a:r>
              <a:rPr lang="en-US" sz="1200" dirty="0" smtClean="0"/>
              <a:t>: 3311-25, 1997.</a:t>
            </a:r>
          </a:p>
          <a:p>
            <a:r>
              <a:rPr lang="en-US" sz="1200" dirty="0" smtClean="0"/>
              <a:t>S.C. Zhu, C. E. </a:t>
            </a:r>
            <a:r>
              <a:rPr lang="en-US" sz="1200" dirty="0" err="1" smtClean="0"/>
              <a:t>Guo</a:t>
            </a:r>
            <a:r>
              <a:rPr lang="en-US" sz="1200" dirty="0" smtClean="0"/>
              <a:t>, Y.Z. Wang, and Z.J. Xu, </a:t>
            </a:r>
            <a:r>
              <a:rPr lang="en-US" sz="1200" b="1" dirty="0" smtClean="0"/>
              <a:t>“What are </a:t>
            </a:r>
            <a:r>
              <a:rPr lang="en-US" sz="1200" b="1" dirty="0" err="1" smtClean="0"/>
              <a:t>Textons</a:t>
            </a:r>
            <a:r>
              <a:rPr lang="en-US" sz="1200" dirty="0" smtClean="0"/>
              <a:t>?”   </a:t>
            </a:r>
            <a:r>
              <a:rPr lang="en-US" sz="1200" i="1" dirty="0" smtClean="0"/>
              <a:t>Int'l J. of Computer Vision,</a:t>
            </a:r>
            <a:r>
              <a:rPr lang="en-US" sz="1200" dirty="0" smtClean="0"/>
              <a:t> vol.62(1/2), 121-143, 2005.</a:t>
            </a:r>
            <a:endParaRPr lang="en-US" sz="1200" dirty="0"/>
          </a:p>
        </p:txBody>
      </p:sp>
      <p:pic>
        <p:nvPicPr>
          <p:cNvPr id="28" name="Picture 41" descr="star"/>
          <p:cNvPicPr>
            <a:picLocks noChangeAspect="1" noChangeArrowheads="1" noCrop="1"/>
          </p:cNvPicPr>
          <p:nvPr/>
        </p:nvPicPr>
        <p:blipFill>
          <a:blip r:embed="rId4" cstate="print"/>
          <a:srcRect/>
          <a:stretch>
            <a:fillRect/>
          </a:stretch>
        </p:blipFill>
        <p:spPr bwMode="auto">
          <a:xfrm>
            <a:off x="609600" y="4267200"/>
            <a:ext cx="1905000" cy="1905000"/>
          </a:xfrm>
          <a:prstGeom prst="rect">
            <a:avLst/>
          </a:prstGeom>
          <a:noFill/>
          <a:ln w="9525">
            <a:noFill/>
            <a:miter lim="800000"/>
            <a:headEnd/>
            <a:tailEnd/>
          </a:ln>
        </p:spPr>
      </p:pic>
      <p:grpSp>
        <p:nvGrpSpPr>
          <p:cNvPr id="2" name="Group 36"/>
          <p:cNvGrpSpPr/>
          <p:nvPr/>
        </p:nvGrpSpPr>
        <p:grpSpPr>
          <a:xfrm>
            <a:off x="2894510" y="4329112"/>
            <a:ext cx="5944690" cy="1655763"/>
            <a:chOff x="2894510" y="4329112"/>
            <a:chExt cx="5944690" cy="1655763"/>
          </a:xfrm>
        </p:grpSpPr>
        <p:graphicFrame>
          <p:nvGraphicFramePr>
            <p:cNvPr id="31" name="Object 2"/>
            <p:cNvGraphicFramePr>
              <a:graphicFrameLocks noChangeAspect="1"/>
            </p:cNvGraphicFramePr>
            <p:nvPr/>
          </p:nvGraphicFramePr>
          <p:xfrm>
            <a:off x="7237910" y="4466858"/>
            <a:ext cx="1601290" cy="1499922"/>
          </p:xfrm>
          <a:graphic>
            <a:graphicData uri="http://schemas.openxmlformats.org/presentationml/2006/ole">
              <p:oleObj spid="_x0000_s1069058" name="Bitmap Image" r:id="rId5" imgW="1051651" imgH="1036410" progId="PBrush">
                <p:embed/>
              </p:oleObj>
            </a:graphicData>
          </a:graphic>
        </p:graphicFrame>
        <p:pic>
          <p:nvPicPr>
            <p:cNvPr id="32" name="Picture 3" descr="tmpl1"/>
            <p:cNvPicPr>
              <a:picLocks noChangeAspect="1" noChangeArrowheads="1"/>
            </p:cNvPicPr>
            <p:nvPr/>
          </p:nvPicPr>
          <p:blipFill>
            <a:blip r:embed="rId6" cstate="print"/>
            <a:srcRect/>
            <a:stretch>
              <a:fillRect/>
            </a:stretch>
          </p:blipFill>
          <p:spPr bwMode="auto">
            <a:xfrm>
              <a:off x="3485060" y="4927600"/>
              <a:ext cx="455613" cy="455612"/>
            </a:xfrm>
            <a:prstGeom prst="rect">
              <a:avLst/>
            </a:prstGeom>
            <a:noFill/>
            <a:ln w="9525">
              <a:noFill/>
              <a:miter lim="800000"/>
              <a:headEnd/>
              <a:tailEnd/>
            </a:ln>
          </p:spPr>
        </p:pic>
        <p:pic>
          <p:nvPicPr>
            <p:cNvPr id="33" name="Picture 4" descr="tmpl2"/>
            <p:cNvPicPr>
              <a:picLocks noChangeAspect="1" noChangeArrowheads="1"/>
            </p:cNvPicPr>
            <p:nvPr/>
          </p:nvPicPr>
          <p:blipFill>
            <a:blip r:embed="rId7" cstate="print"/>
            <a:srcRect/>
            <a:stretch>
              <a:fillRect/>
            </a:stretch>
          </p:blipFill>
          <p:spPr bwMode="auto">
            <a:xfrm>
              <a:off x="3577135" y="4329112"/>
              <a:ext cx="279400" cy="280988"/>
            </a:xfrm>
            <a:prstGeom prst="rect">
              <a:avLst/>
            </a:prstGeom>
            <a:noFill/>
            <a:ln w="9525">
              <a:noFill/>
              <a:miter lim="800000"/>
              <a:headEnd/>
              <a:tailEnd/>
            </a:ln>
          </p:spPr>
        </p:pic>
        <p:pic>
          <p:nvPicPr>
            <p:cNvPr id="34" name="Picture 5" descr="tmpl3"/>
            <p:cNvPicPr>
              <a:picLocks noChangeAspect="1" noChangeArrowheads="1"/>
            </p:cNvPicPr>
            <p:nvPr/>
          </p:nvPicPr>
          <p:blipFill>
            <a:blip r:embed="rId8" cstate="print"/>
            <a:srcRect/>
            <a:stretch>
              <a:fillRect/>
            </a:stretch>
          </p:blipFill>
          <p:spPr bwMode="auto">
            <a:xfrm>
              <a:off x="2932610" y="5637212"/>
              <a:ext cx="280988" cy="280988"/>
            </a:xfrm>
            <a:prstGeom prst="rect">
              <a:avLst/>
            </a:prstGeom>
            <a:noFill/>
            <a:ln w="9525">
              <a:noFill/>
              <a:miter lim="800000"/>
              <a:headEnd/>
              <a:tailEnd/>
            </a:ln>
          </p:spPr>
        </p:pic>
        <p:pic>
          <p:nvPicPr>
            <p:cNvPr id="35" name="Picture 6" descr="tmpl5"/>
            <p:cNvPicPr>
              <a:picLocks noChangeAspect="1" noChangeArrowheads="1"/>
            </p:cNvPicPr>
            <p:nvPr/>
          </p:nvPicPr>
          <p:blipFill>
            <a:blip r:embed="rId9" cstate="print"/>
            <a:srcRect/>
            <a:stretch>
              <a:fillRect/>
            </a:stretch>
          </p:blipFill>
          <p:spPr bwMode="auto">
            <a:xfrm>
              <a:off x="2894510" y="4557712"/>
              <a:ext cx="279400" cy="280988"/>
            </a:xfrm>
            <a:prstGeom prst="rect">
              <a:avLst/>
            </a:prstGeom>
            <a:noFill/>
            <a:ln w="9525">
              <a:noFill/>
              <a:miter lim="800000"/>
              <a:headEnd/>
              <a:tailEnd/>
            </a:ln>
          </p:spPr>
        </p:pic>
        <p:pic>
          <p:nvPicPr>
            <p:cNvPr id="38" name="Picture 7" descr="tmpl6"/>
            <p:cNvPicPr>
              <a:picLocks noChangeAspect="1" noChangeArrowheads="1"/>
            </p:cNvPicPr>
            <p:nvPr/>
          </p:nvPicPr>
          <p:blipFill>
            <a:blip r:embed="rId10" cstate="print"/>
            <a:srcRect/>
            <a:stretch>
              <a:fillRect/>
            </a:stretch>
          </p:blipFill>
          <p:spPr bwMode="auto">
            <a:xfrm>
              <a:off x="4232773" y="5592762"/>
              <a:ext cx="280987" cy="280988"/>
            </a:xfrm>
            <a:prstGeom prst="rect">
              <a:avLst/>
            </a:prstGeom>
            <a:noFill/>
            <a:ln w="9525">
              <a:noFill/>
              <a:miter lim="800000"/>
              <a:headEnd/>
              <a:tailEnd/>
            </a:ln>
          </p:spPr>
        </p:pic>
        <p:pic>
          <p:nvPicPr>
            <p:cNvPr id="39" name="Picture 8" descr="tmpl7"/>
            <p:cNvPicPr>
              <a:picLocks noChangeAspect="1" noChangeArrowheads="1"/>
            </p:cNvPicPr>
            <p:nvPr/>
          </p:nvPicPr>
          <p:blipFill>
            <a:blip r:embed="rId11" cstate="print"/>
            <a:srcRect/>
            <a:stretch>
              <a:fillRect/>
            </a:stretch>
          </p:blipFill>
          <p:spPr bwMode="auto">
            <a:xfrm>
              <a:off x="2894510" y="5040312"/>
              <a:ext cx="280988" cy="280988"/>
            </a:xfrm>
            <a:prstGeom prst="rect">
              <a:avLst/>
            </a:prstGeom>
            <a:noFill/>
            <a:ln w="9525">
              <a:noFill/>
              <a:miter lim="800000"/>
              <a:headEnd/>
              <a:tailEnd/>
            </a:ln>
          </p:spPr>
        </p:pic>
        <p:pic>
          <p:nvPicPr>
            <p:cNvPr id="40" name="Picture 9" descr="tmpl9"/>
            <p:cNvPicPr>
              <a:picLocks noChangeAspect="1" noChangeArrowheads="1"/>
            </p:cNvPicPr>
            <p:nvPr/>
          </p:nvPicPr>
          <p:blipFill>
            <a:blip r:embed="rId12" cstate="print"/>
            <a:srcRect/>
            <a:stretch>
              <a:fillRect/>
            </a:stretch>
          </p:blipFill>
          <p:spPr bwMode="auto">
            <a:xfrm>
              <a:off x="4270873" y="4629150"/>
              <a:ext cx="280987" cy="280987"/>
            </a:xfrm>
            <a:prstGeom prst="rect">
              <a:avLst/>
            </a:prstGeom>
            <a:noFill/>
            <a:ln w="9525">
              <a:noFill/>
              <a:miter lim="800000"/>
              <a:headEnd/>
              <a:tailEnd/>
            </a:ln>
          </p:spPr>
        </p:pic>
        <p:sp>
          <p:nvSpPr>
            <p:cNvPr id="42" name="Line 10"/>
            <p:cNvSpPr>
              <a:spLocks noChangeAspect="1" noChangeShapeType="1"/>
            </p:cNvSpPr>
            <p:nvPr/>
          </p:nvSpPr>
          <p:spPr bwMode="auto">
            <a:xfrm>
              <a:off x="3713660" y="4602162"/>
              <a:ext cx="0" cy="363538"/>
            </a:xfrm>
            <a:prstGeom prst="line">
              <a:avLst/>
            </a:prstGeom>
            <a:noFill/>
            <a:ln w="28575">
              <a:solidFill>
                <a:schemeClr val="tx1"/>
              </a:solidFill>
              <a:round/>
              <a:headEnd/>
              <a:tailEnd/>
            </a:ln>
          </p:spPr>
          <p:txBody>
            <a:bodyPr/>
            <a:lstStyle/>
            <a:p>
              <a:endParaRPr lang="en-US"/>
            </a:p>
          </p:txBody>
        </p:sp>
        <p:sp>
          <p:nvSpPr>
            <p:cNvPr id="43" name="Line 11"/>
            <p:cNvSpPr>
              <a:spLocks noChangeAspect="1" noChangeShapeType="1"/>
            </p:cNvSpPr>
            <p:nvPr/>
          </p:nvSpPr>
          <p:spPr bwMode="auto">
            <a:xfrm flipV="1">
              <a:off x="3940673" y="4875212"/>
              <a:ext cx="317500" cy="180975"/>
            </a:xfrm>
            <a:prstGeom prst="line">
              <a:avLst/>
            </a:prstGeom>
            <a:noFill/>
            <a:ln w="28575">
              <a:solidFill>
                <a:schemeClr val="tx1"/>
              </a:solidFill>
              <a:prstDash val="sysDot"/>
              <a:round/>
              <a:headEnd/>
              <a:tailEnd/>
            </a:ln>
          </p:spPr>
          <p:txBody>
            <a:bodyPr/>
            <a:lstStyle/>
            <a:p>
              <a:endParaRPr lang="en-US"/>
            </a:p>
          </p:txBody>
        </p:sp>
        <p:sp>
          <p:nvSpPr>
            <p:cNvPr id="44" name="Line 12"/>
            <p:cNvSpPr>
              <a:spLocks noChangeAspect="1" noChangeShapeType="1"/>
            </p:cNvSpPr>
            <p:nvPr/>
          </p:nvSpPr>
          <p:spPr bwMode="auto">
            <a:xfrm>
              <a:off x="3894635" y="5284787"/>
              <a:ext cx="363538" cy="317500"/>
            </a:xfrm>
            <a:prstGeom prst="line">
              <a:avLst/>
            </a:prstGeom>
            <a:noFill/>
            <a:ln w="28575">
              <a:solidFill>
                <a:schemeClr val="tx1"/>
              </a:solidFill>
              <a:round/>
              <a:headEnd/>
              <a:tailEnd/>
            </a:ln>
          </p:spPr>
          <p:txBody>
            <a:bodyPr/>
            <a:lstStyle/>
            <a:p>
              <a:endParaRPr lang="en-US"/>
            </a:p>
          </p:txBody>
        </p:sp>
        <p:sp>
          <p:nvSpPr>
            <p:cNvPr id="45" name="Line 13"/>
            <p:cNvSpPr>
              <a:spLocks noChangeAspect="1" noChangeShapeType="1"/>
            </p:cNvSpPr>
            <p:nvPr/>
          </p:nvSpPr>
          <p:spPr bwMode="auto">
            <a:xfrm>
              <a:off x="3713660" y="5329237"/>
              <a:ext cx="0" cy="409575"/>
            </a:xfrm>
            <a:prstGeom prst="line">
              <a:avLst/>
            </a:prstGeom>
            <a:noFill/>
            <a:ln w="28575">
              <a:solidFill>
                <a:schemeClr val="tx1"/>
              </a:solidFill>
              <a:round/>
              <a:headEnd/>
              <a:tailEnd/>
            </a:ln>
          </p:spPr>
          <p:txBody>
            <a:bodyPr/>
            <a:lstStyle/>
            <a:p>
              <a:endParaRPr lang="en-US"/>
            </a:p>
          </p:txBody>
        </p:sp>
        <p:sp>
          <p:nvSpPr>
            <p:cNvPr id="46" name="Line 14"/>
            <p:cNvSpPr>
              <a:spLocks noChangeAspect="1" noChangeShapeType="1"/>
            </p:cNvSpPr>
            <p:nvPr/>
          </p:nvSpPr>
          <p:spPr bwMode="auto">
            <a:xfrm>
              <a:off x="3173910" y="4786312"/>
              <a:ext cx="325438" cy="161925"/>
            </a:xfrm>
            <a:prstGeom prst="line">
              <a:avLst/>
            </a:prstGeom>
            <a:noFill/>
            <a:ln w="28575">
              <a:solidFill>
                <a:schemeClr val="tx1"/>
              </a:solidFill>
              <a:round/>
              <a:headEnd/>
              <a:tailEnd/>
            </a:ln>
          </p:spPr>
          <p:txBody>
            <a:bodyPr/>
            <a:lstStyle/>
            <a:p>
              <a:endParaRPr lang="en-US"/>
            </a:p>
          </p:txBody>
        </p:sp>
        <p:sp>
          <p:nvSpPr>
            <p:cNvPr id="47" name="Line 15"/>
            <p:cNvSpPr>
              <a:spLocks noChangeAspect="1" noChangeShapeType="1"/>
            </p:cNvSpPr>
            <p:nvPr/>
          </p:nvSpPr>
          <p:spPr bwMode="auto">
            <a:xfrm flipH="1">
              <a:off x="3199310" y="5319712"/>
              <a:ext cx="363538" cy="317500"/>
            </a:xfrm>
            <a:prstGeom prst="line">
              <a:avLst/>
            </a:prstGeom>
            <a:noFill/>
            <a:ln w="28575">
              <a:solidFill>
                <a:schemeClr val="tx1"/>
              </a:solidFill>
              <a:prstDash val="sysDot"/>
              <a:round/>
              <a:headEnd/>
              <a:tailEnd/>
            </a:ln>
          </p:spPr>
          <p:txBody>
            <a:bodyPr/>
            <a:lstStyle/>
            <a:p>
              <a:endParaRPr lang="en-US"/>
            </a:p>
          </p:txBody>
        </p:sp>
        <p:pic>
          <p:nvPicPr>
            <p:cNvPr id="48" name="Picture 16" descr="atom1_smb"/>
            <p:cNvPicPr>
              <a:picLocks noChangeAspect="1" noChangeArrowheads="1"/>
            </p:cNvPicPr>
            <p:nvPr/>
          </p:nvPicPr>
          <p:blipFill>
            <a:blip r:embed="rId13" cstate="print"/>
            <a:srcRect/>
            <a:stretch>
              <a:fillRect/>
            </a:stretch>
          </p:blipFill>
          <p:spPr bwMode="auto">
            <a:xfrm>
              <a:off x="5028110" y="4495800"/>
              <a:ext cx="457200" cy="457200"/>
            </a:xfrm>
            <a:prstGeom prst="rect">
              <a:avLst/>
            </a:prstGeom>
            <a:noFill/>
            <a:ln w="9525">
              <a:noFill/>
              <a:miter lim="800000"/>
              <a:headEnd/>
              <a:tailEnd/>
            </a:ln>
          </p:spPr>
        </p:pic>
        <p:pic>
          <p:nvPicPr>
            <p:cNvPr id="49" name="Picture 17" descr="atom1_syn"/>
            <p:cNvPicPr>
              <a:picLocks noChangeAspect="1" noChangeArrowheads="1"/>
            </p:cNvPicPr>
            <p:nvPr/>
          </p:nvPicPr>
          <p:blipFill>
            <a:blip r:embed="rId14" cstate="print"/>
            <a:srcRect/>
            <a:stretch>
              <a:fillRect/>
            </a:stretch>
          </p:blipFill>
          <p:spPr bwMode="auto">
            <a:xfrm>
              <a:off x="5028110" y="5526087"/>
              <a:ext cx="457200" cy="457200"/>
            </a:xfrm>
            <a:prstGeom prst="rect">
              <a:avLst/>
            </a:prstGeom>
            <a:noFill/>
            <a:ln w="9525">
              <a:noFill/>
              <a:miter lim="800000"/>
              <a:headEnd/>
              <a:tailEnd/>
            </a:ln>
          </p:spPr>
        </p:pic>
        <p:pic>
          <p:nvPicPr>
            <p:cNvPr id="52" name="Picture 20" descr="atom3_smb"/>
            <p:cNvPicPr>
              <a:picLocks noChangeAspect="1" noChangeArrowheads="1"/>
            </p:cNvPicPr>
            <p:nvPr/>
          </p:nvPicPr>
          <p:blipFill>
            <a:blip r:embed="rId15" cstate="print"/>
            <a:srcRect/>
            <a:stretch>
              <a:fillRect/>
            </a:stretch>
          </p:blipFill>
          <p:spPr bwMode="auto">
            <a:xfrm>
              <a:off x="5713910" y="4495800"/>
              <a:ext cx="457200" cy="457200"/>
            </a:xfrm>
            <a:prstGeom prst="rect">
              <a:avLst/>
            </a:prstGeom>
            <a:noFill/>
            <a:ln w="9525">
              <a:noFill/>
              <a:miter lim="800000"/>
              <a:headEnd/>
              <a:tailEnd/>
            </a:ln>
          </p:spPr>
        </p:pic>
        <p:pic>
          <p:nvPicPr>
            <p:cNvPr id="53" name="Picture 21" descr="atom3_syn"/>
            <p:cNvPicPr>
              <a:picLocks noChangeAspect="1" noChangeArrowheads="1"/>
            </p:cNvPicPr>
            <p:nvPr/>
          </p:nvPicPr>
          <p:blipFill>
            <a:blip r:embed="rId16" cstate="print"/>
            <a:srcRect/>
            <a:stretch>
              <a:fillRect/>
            </a:stretch>
          </p:blipFill>
          <p:spPr bwMode="auto">
            <a:xfrm>
              <a:off x="5713910" y="5527675"/>
              <a:ext cx="457200" cy="457200"/>
            </a:xfrm>
            <a:prstGeom prst="rect">
              <a:avLst/>
            </a:prstGeom>
            <a:noFill/>
            <a:ln w="9525">
              <a:noFill/>
              <a:miter lim="800000"/>
              <a:headEnd/>
              <a:tailEnd/>
            </a:ln>
          </p:spPr>
        </p:pic>
        <p:pic>
          <p:nvPicPr>
            <p:cNvPr id="54" name="Picture 22" descr="atom4_smb"/>
            <p:cNvPicPr>
              <a:picLocks noChangeAspect="1" noChangeArrowheads="1"/>
            </p:cNvPicPr>
            <p:nvPr/>
          </p:nvPicPr>
          <p:blipFill>
            <a:blip r:embed="rId17" cstate="print"/>
            <a:srcRect/>
            <a:stretch>
              <a:fillRect/>
            </a:stretch>
          </p:blipFill>
          <p:spPr bwMode="auto">
            <a:xfrm>
              <a:off x="6514010" y="4495800"/>
              <a:ext cx="457200" cy="457200"/>
            </a:xfrm>
            <a:prstGeom prst="rect">
              <a:avLst/>
            </a:prstGeom>
            <a:noFill/>
            <a:ln w="9525">
              <a:noFill/>
              <a:miter lim="800000"/>
              <a:headEnd/>
              <a:tailEnd/>
            </a:ln>
          </p:spPr>
        </p:pic>
        <p:pic>
          <p:nvPicPr>
            <p:cNvPr id="55" name="Picture 23" descr="atom4_syn"/>
            <p:cNvPicPr>
              <a:picLocks noChangeAspect="1" noChangeArrowheads="1"/>
            </p:cNvPicPr>
            <p:nvPr/>
          </p:nvPicPr>
          <p:blipFill>
            <a:blip r:embed="rId18" cstate="print"/>
            <a:srcRect/>
            <a:stretch>
              <a:fillRect/>
            </a:stretch>
          </p:blipFill>
          <p:spPr bwMode="auto">
            <a:xfrm>
              <a:off x="6514010" y="5527675"/>
              <a:ext cx="457200" cy="457200"/>
            </a:xfrm>
            <a:prstGeom prst="rect">
              <a:avLst/>
            </a:prstGeom>
            <a:noFill/>
            <a:ln w="9525">
              <a:noFill/>
              <a:miter lim="800000"/>
              <a:headEnd/>
              <a:tailEnd/>
            </a:ln>
          </p:spPr>
        </p:pic>
        <p:sp>
          <p:nvSpPr>
            <p:cNvPr id="56" name="Line 28"/>
            <p:cNvSpPr>
              <a:spLocks noChangeShapeType="1"/>
            </p:cNvSpPr>
            <p:nvPr/>
          </p:nvSpPr>
          <p:spPr bwMode="auto">
            <a:xfrm>
              <a:off x="5256710" y="5029200"/>
              <a:ext cx="0" cy="457200"/>
            </a:xfrm>
            <a:prstGeom prst="line">
              <a:avLst/>
            </a:prstGeom>
            <a:noFill/>
            <a:ln w="19050">
              <a:solidFill>
                <a:schemeClr val="tx1"/>
              </a:solidFill>
              <a:round/>
              <a:headEnd/>
              <a:tailEnd type="triangle" w="med" len="med"/>
            </a:ln>
          </p:spPr>
          <p:txBody>
            <a:bodyPr/>
            <a:lstStyle/>
            <a:p>
              <a:endParaRPr lang="en-US"/>
            </a:p>
          </p:txBody>
        </p:sp>
        <p:sp>
          <p:nvSpPr>
            <p:cNvPr id="58" name="Line 31"/>
            <p:cNvSpPr>
              <a:spLocks noChangeShapeType="1"/>
            </p:cNvSpPr>
            <p:nvPr/>
          </p:nvSpPr>
          <p:spPr bwMode="auto">
            <a:xfrm>
              <a:off x="5942510" y="5029200"/>
              <a:ext cx="0" cy="457200"/>
            </a:xfrm>
            <a:prstGeom prst="line">
              <a:avLst/>
            </a:prstGeom>
            <a:noFill/>
            <a:ln w="19050">
              <a:solidFill>
                <a:schemeClr val="tx1"/>
              </a:solidFill>
              <a:round/>
              <a:headEnd/>
              <a:tailEnd type="triangle" w="med" len="med"/>
            </a:ln>
          </p:spPr>
          <p:txBody>
            <a:bodyPr/>
            <a:lstStyle/>
            <a:p>
              <a:endParaRPr lang="en-US"/>
            </a:p>
          </p:txBody>
        </p:sp>
        <p:sp>
          <p:nvSpPr>
            <p:cNvPr id="59" name="Line 32"/>
            <p:cNvSpPr>
              <a:spLocks noChangeShapeType="1"/>
            </p:cNvSpPr>
            <p:nvPr/>
          </p:nvSpPr>
          <p:spPr bwMode="auto">
            <a:xfrm>
              <a:off x="6742610" y="5029200"/>
              <a:ext cx="0" cy="457200"/>
            </a:xfrm>
            <a:prstGeom prst="line">
              <a:avLst/>
            </a:prstGeom>
            <a:noFill/>
            <a:ln w="19050">
              <a:solidFill>
                <a:schemeClr val="tx1"/>
              </a:solidFill>
              <a:round/>
              <a:headEnd/>
              <a:tailEnd type="triangle" w="med" len="med"/>
            </a:ln>
          </p:spPr>
          <p:txBody>
            <a:bodyPr/>
            <a:lstStyle/>
            <a:p>
              <a:endParaRPr lang="en-US"/>
            </a:p>
          </p:txBody>
        </p:sp>
        <p:pic>
          <p:nvPicPr>
            <p:cNvPr id="60" name="Picture 36" descr="tmpl7"/>
            <p:cNvPicPr>
              <a:picLocks noChangeAspect="1" noChangeArrowheads="1"/>
            </p:cNvPicPr>
            <p:nvPr/>
          </p:nvPicPr>
          <p:blipFill>
            <a:blip r:embed="rId11" cstate="print"/>
            <a:srcRect/>
            <a:stretch>
              <a:fillRect/>
            </a:stretch>
          </p:blipFill>
          <p:spPr bwMode="auto">
            <a:xfrm>
              <a:off x="3580310" y="5700712"/>
              <a:ext cx="280988" cy="280988"/>
            </a:xfrm>
            <a:prstGeom prst="rect">
              <a:avLst/>
            </a:prstGeom>
            <a:noFill/>
            <a:ln w="9525">
              <a:noFill/>
              <a:miter lim="800000"/>
              <a:headEnd/>
              <a:tailEnd/>
            </a:ln>
          </p:spPr>
        </p:pic>
        <p:sp>
          <p:nvSpPr>
            <p:cNvPr id="61" name="Line 37"/>
            <p:cNvSpPr>
              <a:spLocks noChangeShapeType="1"/>
            </p:cNvSpPr>
            <p:nvPr/>
          </p:nvSpPr>
          <p:spPr bwMode="auto">
            <a:xfrm flipH="1">
              <a:off x="3186610" y="5180012"/>
              <a:ext cx="304800" cy="0"/>
            </a:xfrm>
            <a:prstGeom prst="line">
              <a:avLst/>
            </a:prstGeom>
            <a:noFill/>
            <a:ln w="28575">
              <a:solidFill>
                <a:schemeClr val="tx1"/>
              </a:solidFill>
              <a:miter lim="800000"/>
              <a:headEnd/>
              <a:tailEnd/>
            </a:ln>
          </p:spPr>
          <p:txBody>
            <a:bodyPr wrap="none"/>
            <a:lstStyle/>
            <a:p>
              <a:endParaRPr lang="en-US"/>
            </a:p>
          </p:txBody>
        </p:sp>
      </p:grpSp>
      <p:sp>
        <p:nvSpPr>
          <p:cNvPr id="62" name="Rectangle 61"/>
          <p:cNvSpPr/>
          <p:nvPr/>
        </p:nvSpPr>
        <p:spPr>
          <a:xfrm>
            <a:off x="685800" y="3810000"/>
            <a:ext cx="838563" cy="369332"/>
          </a:xfrm>
          <a:prstGeom prst="rect">
            <a:avLst/>
          </a:prstGeom>
        </p:spPr>
        <p:txBody>
          <a:bodyPr wrap="none">
            <a:spAutoFit/>
          </a:bodyPr>
          <a:lstStyle/>
          <a:p>
            <a:r>
              <a:rPr lang="en-US" dirty="0" err="1" smtClean="0"/>
              <a:t>Textons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362200" y="1524000"/>
            <a:ext cx="3962400" cy="426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400" y="381000"/>
            <a:ext cx="5500224" cy="584775"/>
          </a:xfrm>
          <a:prstGeom prst="rect">
            <a:avLst/>
          </a:prstGeom>
          <a:noFill/>
        </p:spPr>
        <p:txBody>
          <a:bodyPr wrap="none" rtlCol="0">
            <a:spAutoFit/>
          </a:bodyPr>
          <a:lstStyle/>
          <a:p>
            <a:r>
              <a:rPr lang="en-US" sz="3200" dirty="0" smtClean="0"/>
              <a:t>Look at the space of image patches</a:t>
            </a:r>
            <a:endParaRPr lang="en-US" sz="3200" dirty="0"/>
          </a:p>
        </p:txBody>
      </p:sp>
      <p:grpSp>
        <p:nvGrpSpPr>
          <p:cNvPr id="2" name="Group 30"/>
          <p:cNvGrpSpPr/>
          <p:nvPr/>
        </p:nvGrpSpPr>
        <p:grpSpPr>
          <a:xfrm rot="20143001">
            <a:off x="5406645" y="4222586"/>
            <a:ext cx="629324" cy="488685"/>
            <a:chOff x="3343275" y="4495800"/>
            <a:chExt cx="1162050" cy="676275"/>
          </a:xfrm>
        </p:grpSpPr>
        <p:sp>
          <p:nvSpPr>
            <p:cNvPr id="16" name="Freeform 15"/>
            <p:cNvSpPr/>
            <p:nvPr/>
          </p:nvSpPr>
          <p:spPr>
            <a:xfrm>
              <a:off x="3343275" y="4929188"/>
              <a:ext cx="1143000" cy="242887"/>
            </a:xfrm>
            <a:custGeom>
              <a:avLst/>
              <a:gdLst>
                <a:gd name="connsiteX0" fmla="*/ 0 w 1143000"/>
                <a:gd name="connsiteY0" fmla="*/ 242887 h 242887"/>
                <a:gd name="connsiteX1" fmla="*/ 485775 w 1143000"/>
                <a:gd name="connsiteY1" fmla="*/ 23812 h 242887"/>
                <a:gd name="connsiteX2" fmla="*/ 1143000 w 1143000"/>
                <a:gd name="connsiteY2" fmla="*/ 100012 h 242887"/>
              </a:gdLst>
              <a:ahLst/>
              <a:cxnLst>
                <a:cxn ang="0">
                  <a:pos x="connsiteX0" y="connsiteY0"/>
                </a:cxn>
                <a:cxn ang="0">
                  <a:pos x="connsiteX1" y="connsiteY1"/>
                </a:cxn>
                <a:cxn ang="0">
                  <a:pos x="connsiteX2" y="connsiteY2"/>
                </a:cxn>
              </a:cxnLst>
              <a:rect l="l" t="t" r="r" b="b"/>
              <a:pathLst>
                <a:path w="1143000" h="242887">
                  <a:moveTo>
                    <a:pt x="0" y="242887"/>
                  </a:moveTo>
                  <a:cubicBezTo>
                    <a:pt x="147637" y="145255"/>
                    <a:pt x="295275" y="47624"/>
                    <a:pt x="485775" y="23812"/>
                  </a:cubicBezTo>
                  <a:cubicBezTo>
                    <a:pt x="676275" y="0"/>
                    <a:pt x="909637" y="50006"/>
                    <a:pt x="1143000" y="100012"/>
                  </a:cubicBez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3352800" y="4495800"/>
              <a:ext cx="1143000" cy="242887"/>
            </a:xfrm>
            <a:custGeom>
              <a:avLst/>
              <a:gdLst>
                <a:gd name="connsiteX0" fmla="*/ 0 w 1143000"/>
                <a:gd name="connsiteY0" fmla="*/ 242887 h 242887"/>
                <a:gd name="connsiteX1" fmla="*/ 485775 w 1143000"/>
                <a:gd name="connsiteY1" fmla="*/ 23812 h 242887"/>
                <a:gd name="connsiteX2" fmla="*/ 1143000 w 1143000"/>
                <a:gd name="connsiteY2" fmla="*/ 100012 h 242887"/>
              </a:gdLst>
              <a:ahLst/>
              <a:cxnLst>
                <a:cxn ang="0">
                  <a:pos x="connsiteX0" y="connsiteY0"/>
                </a:cxn>
                <a:cxn ang="0">
                  <a:pos x="connsiteX1" y="connsiteY1"/>
                </a:cxn>
                <a:cxn ang="0">
                  <a:pos x="connsiteX2" y="connsiteY2"/>
                </a:cxn>
              </a:cxnLst>
              <a:rect l="l" t="t" r="r" b="b"/>
              <a:pathLst>
                <a:path w="1143000" h="242887">
                  <a:moveTo>
                    <a:pt x="0" y="242887"/>
                  </a:moveTo>
                  <a:cubicBezTo>
                    <a:pt x="147637" y="145255"/>
                    <a:pt x="295275" y="47624"/>
                    <a:pt x="485775" y="23812"/>
                  </a:cubicBezTo>
                  <a:cubicBezTo>
                    <a:pt x="676275" y="0"/>
                    <a:pt x="909637" y="50006"/>
                    <a:pt x="1143000" y="100012"/>
                  </a:cubicBez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352800" y="4638675"/>
              <a:ext cx="1143000" cy="242887"/>
            </a:xfrm>
            <a:custGeom>
              <a:avLst/>
              <a:gdLst>
                <a:gd name="connsiteX0" fmla="*/ 0 w 1143000"/>
                <a:gd name="connsiteY0" fmla="*/ 242887 h 242887"/>
                <a:gd name="connsiteX1" fmla="*/ 485775 w 1143000"/>
                <a:gd name="connsiteY1" fmla="*/ 23812 h 242887"/>
                <a:gd name="connsiteX2" fmla="*/ 1143000 w 1143000"/>
                <a:gd name="connsiteY2" fmla="*/ 100012 h 242887"/>
              </a:gdLst>
              <a:ahLst/>
              <a:cxnLst>
                <a:cxn ang="0">
                  <a:pos x="connsiteX0" y="connsiteY0"/>
                </a:cxn>
                <a:cxn ang="0">
                  <a:pos x="connsiteX1" y="connsiteY1"/>
                </a:cxn>
                <a:cxn ang="0">
                  <a:pos x="connsiteX2" y="connsiteY2"/>
                </a:cxn>
              </a:cxnLst>
              <a:rect l="l" t="t" r="r" b="b"/>
              <a:pathLst>
                <a:path w="1143000" h="242887">
                  <a:moveTo>
                    <a:pt x="0" y="242887"/>
                  </a:moveTo>
                  <a:cubicBezTo>
                    <a:pt x="147637" y="145255"/>
                    <a:pt x="295275" y="47624"/>
                    <a:pt x="485775" y="23812"/>
                  </a:cubicBezTo>
                  <a:cubicBezTo>
                    <a:pt x="676275" y="0"/>
                    <a:pt x="909637" y="50006"/>
                    <a:pt x="1143000" y="100012"/>
                  </a:cubicBez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352800" y="4772025"/>
              <a:ext cx="1143000" cy="242887"/>
            </a:xfrm>
            <a:custGeom>
              <a:avLst/>
              <a:gdLst>
                <a:gd name="connsiteX0" fmla="*/ 0 w 1143000"/>
                <a:gd name="connsiteY0" fmla="*/ 242887 h 242887"/>
                <a:gd name="connsiteX1" fmla="*/ 485775 w 1143000"/>
                <a:gd name="connsiteY1" fmla="*/ 23812 h 242887"/>
                <a:gd name="connsiteX2" fmla="*/ 1143000 w 1143000"/>
                <a:gd name="connsiteY2" fmla="*/ 100012 h 242887"/>
              </a:gdLst>
              <a:ahLst/>
              <a:cxnLst>
                <a:cxn ang="0">
                  <a:pos x="connsiteX0" y="connsiteY0"/>
                </a:cxn>
                <a:cxn ang="0">
                  <a:pos x="connsiteX1" y="connsiteY1"/>
                </a:cxn>
                <a:cxn ang="0">
                  <a:pos x="connsiteX2" y="connsiteY2"/>
                </a:cxn>
              </a:cxnLst>
              <a:rect l="l" t="t" r="r" b="b"/>
              <a:pathLst>
                <a:path w="1143000" h="242887">
                  <a:moveTo>
                    <a:pt x="0" y="242887"/>
                  </a:moveTo>
                  <a:cubicBezTo>
                    <a:pt x="147637" y="145255"/>
                    <a:pt x="295275" y="47624"/>
                    <a:pt x="485775" y="23812"/>
                  </a:cubicBezTo>
                  <a:cubicBezTo>
                    <a:pt x="676275" y="0"/>
                    <a:pt x="909637" y="50006"/>
                    <a:pt x="1143000" y="100012"/>
                  </a:cubicBez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p:cNvCxnSpPr>
              <a:endCxn id="16" idx="0"/>
            </p:cNvCxnSpPr>
            <p:nvPr/>
          </p:nvCxnSpPr>
          <p:spPr>
            <a:xfrm rot="5400000">
              <a:off x="3124201" y="4943475"/>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4276725" y="4791075"/>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3262314" y="4852988"/>
              <a:ext cx="447675" cy="3809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443289" y="4748213"/>
              <a:ext cx="447675" cy="7619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4133850" y="4791075"/>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3667125" y="4724400"/>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3829050" y="4752975"/>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3990975" y="4762500"/>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 name="Group 31"/>
          <p:cNvGrpSpPr/>
          <p:nvPr/>
        </p:nvGrpSpPr>
        <p:grpSpPr>
          <a:xfrm rot="2068040">
            <a:off x="5304018" y="2571091"/>
            <a:ext cx="667337" cy="639626"/>
            <a:chOff x="3343275" y="4495800"/>
            <a:chExt cx="1162050" cy="676275"/>
          </a:xfrm>
        </p:grpSpPr>
        <p:sp>
          <p:nvSpPr>
            <p:cNvPr id="33" name="Freeform 32"/>
            <p:cNvSpPr/>
            <p:nvPr/>
          </p:nvSpPr>
          <p:spPr>
            <a:xfrm>
              <a:off x="3343275" y="4929188"/>
              <a:ext cx="1143000" cy="242887"/>
            </a:xfrm>
            <a:custGeom>
              <a:avLst/>
              <a:gdLst>
                <a:gd name="connsiteX0" fmla="*/ 0 w 1143000"/>
                <a:gd name="connsiteY0" fmla="*/ 242887 h 242887"/>
                <a:gd name="connsiteX1" fmla="*/ 485775 w 1143000"/>
                <a:gd name="connsiteY1" fmla="*/ 23812 h 242887"/>
                <a:gd name="connsiteX2" fmla="*/ 1143000 w 1143000"/>
                <a:gd name="connsiteY2" fmla="*/ 100012 h 242887"/>
              </a:gdLst>
              <a:ahLst/>
              <a:cxnLst>
                <a:cxn ang="0">
                  <a:pos x="connsiteX0" y="connsiteY0"/>
                </a:cxn>
                <a:cxn ang="0">
                  <a:pos x="connsiteX1" y="connsiteY1"/>
                </a:cxn>
                <a:cxn ang="0">
                  <a:pos x="connsiteX2" y="connsiteY2"/>
                </a:cxn>
              </a:cxnLst>
              <a:rect l="l" t="t" r="r" b="b"/>
              <a:pathLst>
                <a:path w="1143000" h="242887">
                  <a:moveTo>
                    <a:pt x="0" y="242887"/>
                  </a:moveTo>
                  <a:cubicBezTo>
                    <a:pt x="147637" y="145255"/>
                    <a:pt x="295275" y="47624"/>
                    <a:pt x="485775" y="23812"/>
                  </a:cubicBezTo>
                  <a:cubicBezTo>
                    <a:pt x="676275" y="0"/>
                    <a:pt x="909637" y="50006"/>
                    <a:pt x="1143000" y="100012"/>
                  </a:cubicBez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3352800" y="4495800"/>
              <a:ext cx="1143000" cy="242887"/>
            </a:xfrm>
            <a:custGeom>
              <a:avLst/>
              <a:gdLst>
                <a:gd name="connsiteX0" fmla="*/ 0 w 1143000"/>
                <a:gd name="connsiteY0" fmla="*/ 242887 h 242887"/>
                <a:gd name="connsiteX1" fmla="*/ 485775 w 1143000"/>
                <a:gd name="connsiteY1" fmla="*/ 23812 h 242887"/>
                <a:gd name="connsiteX2" fmla="*/ 1143000 w 1143000"/>
                <a:gd name="connsiteY2" fmla="*/ 100012 h 242887"/>
              </a:gdLst>
              <a:ahLst/>
              <a:cxnLst>
                <a:cxn ang="0">
                  <a:pos x="connsiteX0" y="connsiteY0"/>
                </a:cxn>
                <a:cxn ang="0">
                  <a:pos x="connsiteX1" y="connsiteY1"/>
                </a:cxn>
                <a:cxn ang="0">
                  <a:pos x="connsiteX2" y="connsiteY2"/>
                </a:cxn>
              </a:cxnLst>
              <a:rect l="l" t="t" r="r" b="b"/>
              <a:pathLst>
                <a:path w="1143000" h="242887">
                  <a:moveTo>
                    <a:pt x="0" y="242887"/>
                  </a:moveTo>
                  <a:cubicBezTo>
                    <a:pt x="147637" y="145255"/>
                    <a:pt x="295275" y="47624"/>
                    <a:pt x="485775" y="23812"/>
                  </a:cubicBezTo>
                  <a:cubicBezTo>
                    <a:pt x="676275" y="0"/>
                    <a:pt x="909637" y="50006"/>
                    <a:pt x="1143000" y="100012"/>
                  </a:cubicBez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3352800" y="4638675"/>
              <a:ext cx="1143000" cy="242887"/>
            </a:xfrm>
            <a:custGeom>
              <a:avLst/>
              <a:gdLst>
                <a:gd name="connsiteX0" fmla="*/ 0 w 1143000"/>
                <a:gd name="connsiteY0" fmla="*/ 242887 h 242887"/>
                <a:gd name="connsiteX1" fmla="*/ 485775 w 1143000"/>
                <a:gd name="connsiteY1" fmla="*/ 23812 h 242887"/>
                <a:gd name="connsiteX2" fmla="*/ 1143000 w 1143000"/>
                <a:gd name="connsiteY2" fmla="*/ 100012 h 242887"/>
              </a:gdLst>
              <a:ahLst/>
              <a:cxnLst>
                <a:cxn ang="0">
                  <a:pos x="connsiteX0" y="connsiteY0"/>
                </a:cxn>
                <a:cxn ang="0">
                  <a:pos x="connsiteX1" y="connsiteY1"/>
                </a:cxn>
                <a:cxn ang="0">
                  <a:pos x="connsiteX2" y="connsiteY2"/>
                </a:cxn>
              </a:cxnLst>
              <a:rect l="l" t="t" r="r" b="b"/>
              <a:pathLst>
                <a:path w="1143000" h="242887">
                  <a:moveTo>
                    <a:pt x="0" y="242887"/>
                  </a:moveTo>
                  <a:cubicBezTo>
                    <a:pt x="147637" y="145255"/>
                    <a:pt x="295275" y="47624"/>
                    <a:pt x="485775" y="23812"/>
                  </a:cubicBezTo>
                  <a:cubicBezTo>
                    <a:pt x="676275" y="0"/>
                    <a:pt x="909637" y="50006"/>
                    <a:pt x="1143000" y="100012"/>
                  </a:cubicBez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3352800" y="4772025"/>
              <a:ext cx="1143000" cy="242887"/>
            </a:xfrm>
            <a:custGeom>
              <a:avLst/>
              <a:gdLst>
                <a:gd name="connsiteX0" fmla="*/ 0 w 1143000"/>
                <a:gd name="connsiteY0" fmla="*/ 242887 h 242887"/>
                <a:gd name="connsiteX1" fmla="*/ 485775 w 1143000"/>
                <a:gd name="connsiteY1" fmla="*/ 23812 h 242887"/>
                <a:gd name="connsiteX2" fmla="*/ 1143000 w 1143000"/>
                <a:gd name="connsiteY2" fmla="*/ 100012 h 242887"/>
              </a:gdLst>
              <a:ahLst/>
              <a:cxnLst>
                <a:cxn ang="0">
                  <a:pos x="connsiteX0" y="connsiteY0"/>
                </a:cxn>
                <a:cxn ang="0">
                  <a:pos x="connsiteX1" y="connsiteY1"/>
                </a:cxn>
                <a:cxn ang="0">
                  <a:pos x="connsiteX2" y="connsiteY2"/>
                </a:cxn>
              </a:cxnLst>
              <a:rect l="l" t="t" r="r" b="b"/>
              <a:pathLst>
                <a:path w="1143000" h="242887">
                  <a:moveTo>
                    <a:pt x="0" y="242887"/>
                  </a:moveTo>
                  <a:cubicBezTo>
                    <a:pt x="147637" y="145255"/>
                    <a:pt x="295275" y="47624"/>
                    <a:pt x="485775" y="23812"/>
                  </a:cubicBezTo>
                  <a:cubicBezTo>
                    <a:pt x="676275" y="0"/>
                    <a:pt x="909637" y="50006"/>
                    <a:pt x="1143000" y="100012"/>
                  </a:cubicBez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Connector 36"/>
            <p:cNvCxnSpPr>
              <a:endCxn id="33" idx="0"/>
            </p:cNvCxnSpPr>
            <p:nvPr/>
          </p:nvCxnSpPr>
          <p:spPr>
            <a:xfrm rot="5400000">
              <a:off x="3124201" y="4943475"/>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4276725" y="4791075"/>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3262314" y="4852988"/>
              <a:ext cx="447675" cy="3809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3443289" y="4748213"/>
              <a:ext cx="447675" cy="7619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4133850" y="4791075"/>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3667125" y="4724400"/>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3829050" y="4752975"/>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3990975" y="4762500"/>
              <a:ext cx="447675" cy="95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5" name="Freeform 44"/>
          <p:cNvSpPr/>
          <p:nvPr/>
        </p:nvSpPr>
        <p:spPr>
          <a:xfrm>
            <a:off x="2514600" y="2286000"/>
            <a:ext cx="1797049" cy="1577974"/>
          </a:xfrm>
          <a:custGeom>
            <a:avLst/>
            <a:gdLst>
              <a:gd name="connsiteX0" fmla="*/ 658812 w 1797049"/>
              <a:gd name="connsiteY0" fmla="*/ 515937 h 1577974"/>
              <a:gd name="connsiteX1" fmla="*/ 420687 w 1797049"/>
              <a:gd name="connsiteY1" fmla="*/ 744537 h 1577974"/>
              <a:gd name="connsiteX2" fmla="*/ 115887 w 1797049"/>
              <a:gd name="connsiteY2" fmla="*/ 792162 h 1577974"/>
              <a:gd name="connsiteX3" fmla="*/ 20637 w 1797049"/>
              <a:gd name="connsiteY3" fmla="*/ 1049337 h 1577974"/>
              <a:gd name="connsiteX4" fmla="*/ 239712 w 1797049"/>
              <a:gd name="connsiteY4" fmla="*/ 1516062 h 1577974"/>
              <a:gd name="connsiteX5" fmla="*/ 544512 w 1797049"/>
              <a:gd name="connsiteY5" fmla="*/ 1420812 h 1577974"/>
              <a:gd name="connsiteX6" fmla="*/ 649287 w 1797049"/>
              <a:gd name="connsiteY6" fmla="*/ 1163637 h 1577974"/>
              <a:gd name="connsiteX7" fmla="*/ 1173162 w 1797049"/>
              <a:gd name="connsiteY7" fmla="*/ 1173162 h 1577974"/>
              <a:gd name="connsiteX8" fmla="*/ 1658937 w 1797049"/>
              <a:gd name="connsiteY8" fmla="*/ 696912 h 1577974"/>
              <a:gd name="connsiteX9" fmla="*/ 1725612 w 1797049"/>
              <a:gd name="connsiteY9" fmla="*/ 173037 h 1577974"/>
              <a:gd name="connsiteX10" fmla="*/ 1230312 w 1797049"/>
              <a:gd name="connsiteY10" fmla="*/ 134937 h 1577974"/>
              <a:gd name="connsiteX11" fmla="*/ 1011237 w 1797049"/>
              <a:gd name="connsiteY11" fmla="*/ 11112 h 1577974"/>
              <a:gd name="connsiteX12" fmla="*/ 735012 w 1797049"/>
              <a:gd name="connsiteY12" fmla="*/ 68262 h 1577974"/>
              <a:gd name="connsiteX13" fmla="*/ 773112 w 1797049"/>
              <a:gd name="connsiteY13" fmla="*/ 373062 h 1577974"/>
              <a:gd name="connsiteX14" fmla="*/ 658812 w 1797049"/>
              <a:gd name="connsiteY14" fmla="*/ 515937 h 157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7049" h="1577974">
                <a:moveTo>
                  <a:pt x="658812" y="515937"/>
                </a:moveTo>
                <a:cubicBezTo>
                  <a:pt x="600075" y="577849"/>
                  <a:pt x="511175" y="698500"/>
                  <a:pt x="420687" y="744537"/>
                </a:cubicBezTo>
                <a:cubicBezTo>
                  <a:pt x="330200" y="790575"/>
                  <a:pt x="182562" y="741362"/>
                  <a:pt x="115887" y="792162"/>
                </a:cubicBezTo>
                <a:cubicBezTo>
                  <a:pt x="49212" y="842962"/>
                  <a:pt x="0" y="928687"/>
                  <a:pt x="20637" y="1049337"/>
                </a:cubicBezTo>
                <a:cubicBezTo>
                  <a:pt x="41274" y="1169987"/>
                  <a:pt x="152400" y="1454150"/>
                  <a:pt x="239712" y="1516062"/>
                </a:cubicBezTo>
                <a:cubicBezTo>
                  <a:pt x="327024" y="1577974"/>
                  <a:pt x="476250" y="1479550"/>
                  <a:pt x="544512" y="1420812"/>
                </a:cubicBezTo>
                <a:cubicBezTo>
                  <a:pt x="612775" y="1362075"/>
                  <a:pt x="544512" y="1204912"/>
                  <a:pt x="649287" y="1163637"/>
                </a:cubicBezTo>
                <a:cubicBezTo>
                  <a:pt x="754062" y="1122362"/>
                  <a:pt x="1004887" y="1250949"/>
                  <a:pt x="1173162" y="1173162"/>
                </a:cubicBezTo>
                <a:cubicBezTo>
                  <a:pt x="1341437" y="1095375"/>
                  <a:pt x="1566862" y="863599"/>
                  <a:pt x="1658937" y="696912"/>
                </a:cubicBezTo>
                <a:cubicBezTo>
                  <a:pt x="1751012" y="530225"/>
                  <a:pt x="1797049" y="266699"/>
                  <a:pt x="1725612" y="173037"/>
                </a:cubicBezTo>
                <a:cubicBezTo>
                  <a:pt x="1654175" y="79375"/>
                  <a:pt x="1349374" y="161924"/>
                  <a:pt x="1230312" y="134937"/>
                </a:cubicBezTo>
                <a:cubicBezTo>
                  <a:pt x="1111250" y="107950"/>
                  <a:pt x="1093787" y="22224"/>
                  <a:pt x="1011237" y="11112"/>
                </a:cubicBezTo>
                <a:cubicBezTo>
                  <a:pt x="928687" y="0"/>
                  <a:pt x="774700" y="7937"/>
                  <a:pt x="735012" y="68262"/>
                </a:cubicBezTo>
                <a:cubicBezTo>
                  <a:pt x="695324" y="128587"/>
                  <a:pt x="787400" y="295275"/>
                  <a:pt x="773112" y="373062"/>
                </a:cubicBezTo>
                <a:cubicBezTo>
                  <a:pt x="758825" y="450850"/>
                  <a:pt x="717549" y="454025"/>
                  <a:pt x="658812" y="515937"/>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62"/>
          <p:cNvGrpSpPr/>
          <p:nvPr/>
        </p:nvGrpSpPr>
        <p:grpSpPr>
          <a:xfrm>
            <a:off x="5943600" y="1676400"/>
            <a:ext cx="3048000" cy="1231834"/>
            <a:chOff x="5943600" y="1676400"/>
            <a:chExt cx="3048000" cy="1231834"/>
          </a:xfrm>
        </p:grpSpPr>
        <p:pic>
          <p:nvPicPr>
            <p:cNvPr id="658434" name="Picture 2"/>
            <p:cNvPicPr>
              <a:picLocks noChangeAspect="1" noChangeArrowheads="1"/>
            </p:cNvPicPr>
            <p:nvPr/>
          </p:nvPicPr>
          <p:blipFill>
            <a:blip r:embed="rId2" cstate="print"/>
            <a:srcRect/>
            <a:stretch>
              <a:fillRect/>
            </a:stretch>
          </p:blipFill>
          <p:spPr bwMode="auto">
            <a:xfrm>
              <a:off x="6629400" y="1676400"/>
              <a:ext cx="2362200" cy="1231834"/>
            </a:xfrm>
            <a:prstGeom prst="rect">
              <a:avLst/>
            </a:prstGeom>
            <a:noFill/>
            <a:ln w="9525">
              <a:noFill/>
              <a:miter lim="800000"/>
              <a:headEnd/>
              <a:tailEnd/>
            </a:ln>
            <a:effectLst/>
          </p:spPr>
        </p:pic>
        <p:cxnSp>
          <p:nvCxnSpPr>
            <p:cNvPr id="47" name="Straight Arrow Connector 46"/>
            <p:cNvCxnSpPr/>
            <p:nvPr/>
          </p:nvCxnSpPr>
          <p:spPr>
            <a:xfrm flipV="1">
              <a:off x="5943600" y="2362200"/>
              <a:ext cx="609600" cy="304800"/>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63"/>
          <p:cNvGrpSpPr/>
          <p:nvPr/>
        </p:nvGrpSpPr>
        <p:grpSpPr>
          <a:xfrm>
            <a:off x="5943600" y="4038600"/>
            <a:ext cx="2895600" cy="1493762"/>
            <a:chOff x="6096000" y="3383038"/>
            <a:chExt cx="2895600" cy="1493762"/>
          </a:xfrm>
        </p:grpSpPr>
        <p:pic>
          <p:nvPicPr>
            <p:cNvPr id="658441" name="Picture 9"/>
            <p:cNvPicPr>
              <a:picLocks noChangeAspect="1" noChangeArrowheads="1"/>
            </p:cNvPicPr>
            <p:nvPr/>
          </p:nvPicPr>
          <p:blipFill>
            <a:blip r:embed="rId3" cstate="print"/>
            <a:srcRect/>
            <a:stretch>
              <a:fillRect/>
            </a:stretch>
          </p:blipFill>
          <p:spPr bwMode="auto">
            <a:xfrm>
              <a:off x="6629400" y="3383038"/>
              <a:ext cx="2362200" cy="1493762"/>
            </a:xfrm>
            <a:prstGeom prst="rect">
              <a:avLst/>
            </a:prstGeom>
            <a:noFill/>
            <a:ln w="9525">
              <a:noFill/>
              <a:miter lim="800000"/>
              <a:headEnd/>
              <a:tailEnd/>
            </a:ln>
            <a:effectLst/>
          </p:spPr>
        </p:pic>
        <p:cxnSp>
          <p:nvCxnSpPr>
            <p:cNvPr id="48" name="Straight Arrow Connector 47"/>
            <p:cNvCxnSpPr/>
            <p:nvPr/>
          </p:nvCxnSpPr>
          <p:spPr>
            <a:xfrm>
              <a:off x="6096000" y="3962400"/>
              <a:ext cx="533400" cy="76200"/>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4" name="Freeform 53"/>
          <p:cNvSpPr/>
          <p:nvPr/>
        </p:nvSpPr>
        <p:spPr>
          <a:xfrm>
            <a:off x="2732088" y="4225925"/>
            <a:ext cx="1646237" cy="1176338"/>
          </a:xfrm>
          <a:custGeom>
            <a:avLst/>
            <a:gdLst>
              <a:gd name="connsiteX0" fmla="*/ 401637 w 1646237"/>
              <a:gd name="connsiteY0" fmla="*/ 155575 h 1176338"/>
              <a:gd name="connsiteX1" fmla="*/ 906462 w 1646237"/>
              <a:gd name="connsiteY1" fmla="*/ 60325 h 1176338"/>
              <a:gd name="connsiteX2" fmla="*/ 906462 w 1646237"/>
              <a:gd name="connsiteY2" fmla="*/ 517525 h 1176338"/>
              <a:gd name="connsiteX3" fmla="*/ 1563687 w 1646237"/>
              <a:gd name="connsiteY3" fmla="*/ 727075 h 1176338"/>
              <a:gd name="connsiteX4" fmla="*/ 1401762 w 1646237"/>
              <a:gd name="connsiteY4" fmla="*/ 1127125 h 1176338"/>
              <a:gd name="connsiteX5" fmla="*/ 830262 w 1646237"/>
              <a:gd name="connsiteY5" fmla="*/ 1022350 h 1176338"/>
              <a:gd name="connsiteX6" fmla="*/ 449262 w 1646237"/>
              <a:gd name="connsiteY6" fmla="*/ 660400 h 1176338"/>
              <a:gd name="connsiteX7" fmla="*/ 77787 w 1646237"/>
              <a:gd name="connsiteY7" fmla="*/ 565150 h 1176338"/>
              <a:gd name="connsiteX8" fmla="*/ 58737 w 1646237"/>
              <a:gd name="connsiteY8" fmla="*/ 298450 h 1176338"/>
              <a:gd name="connsiteX9" fmla="*/ 401637 w 1646237"/>
              <a:gd name="connsiteY9" fmla="*/ 155575 h 117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6237" h="1176338">
                <a:moveTo>
                  <a:pt x="401637" y="155575"/>
                </a:moveTo>
                <a:cubicBezTo>
                  <a:pt x="542924" y="115888"/>
                  <a:pt x="822325" y="0"/>
                  <a:pt x="906462" y="60325"/>
                </a:cubicBezTo>
                <a:cubicBezTo>
                  <a:pt x="990599" y="120650"/>
                  <a:pt x="796925" y="406400"/>
                  <a:pt x="906462" y="517525"/>
                </a:cubicBezTo>
                <a:cubicBezTo>
                  <a:pt x="1016000" y="628650"/>
                  <a:pt x="1481137" y="625475"/>
                  <a:pt x="1563687" y="727075"/>
                </a:cubicBezTo>
                <a:cubicBezTo>
                  <a:pt x="1646237" y="828675"/>
                  <a:pt x="1524000" y="1077913"/>
                  <a:pt x="1401762" y="1127125"/>
                </a:cubicBezTo>
                <a:cubicBezTo>
                  <a:pt x="1279525" y="1176338"/>
                  <a:pt x="989012" y="1100137"/>
                  <a:pt x="830262" y="1022350"/>
                </a:cubicBezTo>
                <a:cubicBezTo>
                  <a:pt x="671512" y="944563"/>
                  <a:pt x="574674" y="736600"/>
                  <a:pt x="449262" y="660400"/>
                </a:cubicBezTo>
                <a:cubicBezTo>
                  <a:pt x="323850" y="584200"/>
                  <a:pt x="142874" y="625475"/>
                  <a:pt x="77787" y="565150"/>
                </a:cubicBezTo>
                <a:cubicBezTo>
                  <a:pt x="12700" y="504825"/>
                  <a:pt x="0" y="366713"/>
                  <a:pt x="58737" y="298450"/>
                </a:cubicBezTo>
                <a:cubicBezTo>
                  <a:pt x="117475" y="230188"/>
                  <a:pt x="260350" y="195262"/>
                  <a:pt x="401637" y="155575"/>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1"/>
          <p:cNvGrpSpPr/>
          <p:nvPr/>
        </p:nvGrpSpPr>
        <p:grpSpPr>
          <a:xfrm>
            <a:off x="1200150" y="1600199"/>
            <a:ext cx="2305050" cy="1371601"/>
            <a:chOff x="1200150" y="1600199"/>
            <a:chExt cx="2305050" cy="1371601"/>
          </a:xfrm>
        </p:grpSpPr>
        <p:pic>
          <p:nvPicPr>
            <p:cNvPr id="658435" name="Picture 3"/>
            <p:cNvPicPr>
              <a:picLocks noChangeAspect="1" noChangeArrowheads="1"/>
            </p:cNvPicPr>
            <p:nvPr/>
          </p:nvPicPr>
          <p:blipFill>
            <a:blip r:embed="rId4" cstate="print"/>
            <a:srcRect/>
            <a:stretch>
              <a:fillRect/>
            </a:stretch>
          </p:blipFill>
          <p:spPr bwMode="auto">
            <a:xfrm>
              <a:off x="1200150" y="1600199"/>
              <a:ext cx="409575" cy="457201"/>
            </a:xfrm>
            <a:prstGeom prst="rect">
              <a:avLst/>
            </a:prstGeom>
            <a:noFill/>
            <a:ln w="9525">
              <a:noFill/>
              <a:miter lim="800000"/>
              <a:headEnd/>
              <a:tailEnd/>
            </a:ln>
            <a:effectLst/>
          </p:spPr>
        </p:pic>
        <p:pic>
          <p:nvPicPr>
            <p:cNvPr id="658439" name="Picture 7"/>
            <p:cNvPicPr>
              <a:picLocks noChangeAspect="1" noChangeArrowheads="1"/>
            </p:cNvPicPr>
            <p:nvPr/>
          </p:nvPicPr>
          <p:blipFill>
            <a:blip r:embed="rId5" cstate="print"/>
            <a:srcRect/>
            <a:stretch>
              <a:fillRect/>
            </a:stretch>
          </p:blipFill>
          <p:spPr bwMode="auto">
            <a:xfrm>
              <a:off x="2190751" y="1600201"/>
              <a:ext cx="407324" cy="457200"/>
            </a:xfrm>
            <a:prstGeom prst="rect">
              <a:avLst/>
            </a:prstGeom>
            <a:noFill/>
            <a:ln w="9525">
              <a:noFill/>
              <a:miter lim="800000"/>
              <a:headEnd/>
              <a:tailEnd/>
            </a:ln>
            <a:effectLst/>
          </p:spPr>
        </p:pic>
        <p:pic>
          <p:nvPicPr>
            <p:cNvPr id="658440" name="Picture 8"/>
            <p:cNvPicPr>
              <a:picLocks noChangeAspect="1" noChangeArrowheads="1"/>
            </p:cNvPicPr>
            <p:nvPr/>
          </p:nvPicPr>
          <p:blipFill>
            <a:blip r:embed="rId6" cstate="print"/>
            <a:srcRect/>
            <a:stretch>
              <a:fillRect/>
            </a:stretch>
          </p:blipFill>
          <p:spPr bwMode="auto">
            <a:xfrm>
              <a:off x="1676400" y="1600200"/>
              <a:ext cx="409575" cy="457200"/>
            </a:xfrm>
            <a:prstGeom prst="rect">
              <a:avLst/>
            </a:prstGeom>
            <a:noFill/>
            <a:ln w="9525">
              <a:noFill/>
              <a:miter lim="800000"/>
              <a:headEnd/>
              <a:tailEnd/>
            </a:ln>
            <a:effectLst/>
          </p:spPr>
        </p:pic>
        <p:sp>
          <p:nvSpPr>
            <p:cNvPr id="51" name="Oval 50"/>
            <p:cNvSpPr/>
            <p:nvPr/>
          </p:nvSpPr>
          <p:spPr>
            <a:xfrm>
              <a:off x="3124200" y="28956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276600" y="28956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429000" y="26670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rot="10800000">
              <a:off x="1981200" y="2133600"/>
              <a:ext cx="1143000" cy="762000"/>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4"/>
          <p:cNvGrpSpPr/>
          <p:nvPr/>
        </p:nvGrpSpPr>
        <p:grpSpPr>
          <a:xfrm>
            <a:off x="1066800" y="4419600"/>
            <a:ext cx="2657474" cy="1447800"/>
            <a:chOff x="1066800" y="4419600"/>
            <a:chExt cx="2657474" cy="1447800"/>
          </a:xfrm>
        </p:grpSpPr>
        <p:pic>
          <p:nvPicPr>
            <p:cNvPr id="658436" name="Picture 4"/>
            <p:cNvPicPr>
              <a:picLocks noChangeAspect="1" noChangeArrowheads="1"/>
            </p:cNvPicPr>
            <p:nvPr/>
          </p:nvPicPr>
          <p:blipFill>
            <a:blip r:embed="rId7" cstate="print"/>
            <a:srcRect/>
            <a:stretch>
              <a:fillRect/>
            </a:stretch>
          </p:blipFill>
          <p:spPr bwMode="auto">
            <a:xfrm>
              <a:off x="2133600" y="5410200"/>
              <a:ext cx="457200" cy="457200"/>
            </a:xfrm>
            <a:prstGeom prst="rect">
              <a:avLst/>
            </a:prstGeom>
            <a:noFill/>
            <a:ln w="9525">
              <a:noFill/>
              <a:miter lim="800000"/>
              <a:headEnd/>
              <a:tailEnd/>
            </a:ln>
            <a:effectLst/>
          </p:spPr>
        </p:pic>
        <p:pic>
          <p:nvPicPr>
            <p:cNvPr id="658437" name="Picture 5"/>
            <p:cNvPicPr>
              <a:picLocks noChangeAspect="1" noChangeArrowheads="1"/>
            </p:cNvPicPr>
            <p:nvPr/>
          </p:nvPicPr>
          <p:blipFill>
            <a:blip r:embed="rId8" cstate="print"/>
            <a:srcRect/>
            <a:stretch>
              <a:fillRect/>
            </a:stretch>
          </p:blipFill>
          <p:spPr bwMode="auto">
            <a:xfrm>
              <a:off x="1066800" y="5410200"/>
              <a:ext cx="457200" cy="457200"/>
            </a:xfrm>
            <a:prstGeom prst="rect">
              <a:avLst/>
            </a:prstGeom>
            <a:noFill/>
            <a:ln w="9525">
              <a:noFill/>
              <a:miter lim="800000"/>
              <a:headEnd/>
              <a:tailEnd/>
            </a:ln>
            <a:effectLst/>
          </p:spPr>
        </p:pic>
        <p:pic>
          <p:nvPicPr>
            <p:cNvPr id="658438" name="Picture 6"/>
            <p:cNvPicPr>
              <a:picLocks noChangeAspect="1" noChangeArrowheads="1"/>
            </p:cNvPicPr>
            <p:nvPr/>
          </p:nvPicPr>
          <p:blipFill>
            <a:blip r:embed="rId9" cstate="print"/>
            <a:srcRect/>
            <a:stretch>
              <a:fillRect/>
            </a:stretch>
          </p:blipFill>
          <p:spPr bwMode="auto">
            <a:xfrm>
              <a:off x="1600200" y="5410200"/>
              <a:ext cx="433552" cy="457200"/>
            </a:xfrm>
            <a:prstGeom prst="rect">
              <a:avLst/>
            </a:prstGeom>
            <a:noFill/>
            <a:ln w="9525">
              <a:noFill/>
              <a:miter lim="800000"/>
              <a:headEnd/>
              <a:tailEnd/>
            </a:ln>
            <a:effectLst/>
          </p:spPr>
        </p:pic>
        <p:sp>
          <p:nvSpPr>
            <p:cNvPr id="55" name="TextBox 54"/>
            <p:cNvSpPr txBox="1"/>
            <p:nvPr/>
          </p:nvSpPr>
          <p:spPr>
            <a:xfrm>
              <a:off x="3124200" y="4419600"/>
              <a:ext cx="295274" cy="369332"/>
            </a:xfrm>
            <a:prstGeom prst="rect">
              <a:avLst/>
            </a:prstGeom>
            <a:noFill/>
          </p:spPr>
          <p:txBody>
            <a:bodyPr wrap="none" rtlCol="0">
              <a:spAutoFit/>
            </a:bodyPr>
            <a:lstStyle/>
            <a:p>
              <a:r>
                <a:rPr lang="en-US" b="1" dirty="0" smtClean="0">
                  <a:solidFill>
                    <a:srgbClr val="FF0000"/>
                  </a:solidFill>
                </a:rPr>
                <a:t>+</a:t>
              </a:r>
              <a:endParaRPr lang="en-US" b="1" dirty="0">
                <a:solidFill>
                  <a:srgbClr val="FF0000"/>
                </a:solidFill>
              </a:endParaRPr>
            </a:p>
          </p:txBody>
        </p:sp>
        <p:sp>
          <p:nvSpPr>
            <p:cNvPr id="56" name="TextBox 55"/>
            <p:cNvSpPr txBox="1"/>
            <p:nvPr/>
          </p:nvSpPr>
          <p:spPr>
            <a:xfrm>
              <a:off x="3276600" y="4572000"/>
              <a:ext cx="295274" cy="369332"/>
            </a:xfrm>
            <a:prstGeom prst="rect">
              <a:avLst/>
            </a:prstGeom>
            <a:noFill/>
          </p:spPr>
          <p:txBody>
            <a:bodyPr wrap="none" rtlCol="0">
              <a:spAutoFit/>
            </a:bodyPr>
            <a:lstStyle/>
            <a:p>
              <a:r>
                <a:rPr lang="en-US" b="1" dirty="0" smtClean="0">
                  <a:solidFill>
                    <a:srgbClr val="FF0000"/>
                  </a:solidFill>
                </a:rPr>
                <a:t>+</a:t>
              </a:r>
              <a:endParaRPr lang="en-US" b="1" dirty="0">
                <a:solidFill>
                  <a:srgbClr val="FF0000"/>
                </a:solidFill>
              </a:endParaRPr>
            </a:p>
          </p:txBody>
        </p:sp>
        <p:sp>
          <p:nvSpPr>
            <p:cNvPr id="57" name="TextBox 56"/>
            <p:cNvSpPr txBox="1"/>
            <p:nvPr/>
          </p:nvSpPr>
          <p:spPr>
            <a:xfrm>
              <a:off x="3429000" y="4812268"/>
              <a:ext cx="295274" cy="369332"/>
            </a:xfrm>
            <a:prstGeom prst="rect">
              <a:avLst/>
            </a:prstGeom>
            <a:noFill/>
          </p:spPr>
          <p:txBody>
            <a:bodyPr wrap="none" rtlCol="0">
              <a:spAutoFit/>
            </a:bodyPr>
            <a:lstStyle/>
            <a:p>
              <a:r>
                <a:rPr lang="en-US" b="1" dirty="0" smtClean="0">
                  <a:solidFill>
                    <a:srgbClr val="FF0000"/>
                  </a:solidFill>
                </a:rPr>
                <a:t>+</a:t>
              </a:r>
              <a:endParaRPr lang="en-US" b="1" dirty="0">
                <a:solidFill>
                  <a:srgbClr val="FF0000"/>
                </a:solidFill>
              </a:endParaRPr>
            </a:p>
          </p:txBody>
        </p:sp>
        <p:cxnSp>
          <p:nvCxnSpPr>
            <p:cNvPr id="60" name="Straight Arrow Connector 59"/>
            <p:cNvCxnSpPr/>
            <p:nvPr/>
          </p:nvCxnSpPr>
          <p:spPr>
            <a:xfrm rot="10800000" flipV="1">
              <a:off x="2286000" y="4800600"/>
              <a:ext cx="1066800" cy="533400"/>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3560643" y="3505200"/>
            <a:ext cx="1620957" cy="461665"/>
          </a:xfrm>
          <a:prstGeom prst="rect">
            <a:avLst/>
          </a:prstGeom>
        </p:spPr>
        <p:txBody>
          <a:bodyPr wrap="none">
            <a:spAutoFit/>
          </a:bodyPr>
          <a:lstStyle/>
          <a:p>
            <a:r>
              <a:rPr lang="en-US" sz="2400" dirty="0" smtClean="0"/>
              <a:t>image space</a:t>
            </a:r>
            <a:endParaRPr lang="en-US" sz="2400" dirty="0"/>
          </a:p>
        </p:txBody>
      </p:sp>
      <p:sp>
        <p:nvSpPr>
          <p:cNvPr id="68" name="Rectangle 67"/>
          <p:cNvSpPr/>
          <p:nvPr/>
        </p:nvSpPr>
        <p:spPr>
          <a:xfrm>
            <a:off x="4648200" y="4724400"/>
            <a:ext cx="1460656" cy="338554"/>
          </a:xfrm>
          <a:prstGeom prst="rect">
            <a:avLst/>
          </a:prstGeom>
        </p:spPr>
        <p:txBody>
          <a:bodyPr wrap="none">
            <a:spAutoFit/>
          </a:bodyPr>
          <a:lstStyle/>
          <a:p>
            <a:r>
              <a:rPr lang="en-US" sz="1600" dirty="0" smtClean="0"/>
              <a:t>explicit manifolds</a:t>
            </a:r>
            <a:endParaRPr lang="en-US" sz="1600" dirty="0"/>
          </a:p>
        </p:txBody>
      </p:sp>
      <p:sp>
        <p:nvSpPr>
          <p:cNvPr id="69" name="Rectangle 68"/>
          <p:cNvSpPr/>
          <p:nvPr/>
        </p:nvSpPr>
        <p:spPr>
          <a:xfrm>
            <a:off x="2960546" y="1981200"/>
            <a:ext cx="1459054" cy="338554"/>
          </a:xfrm>
          <a:prstGeom prst="rect">
            <a:avLst/>
          </a:prstGeom>
        </p:spPr>
        <p:txBody>
          <a:bodyPr wrap="none">
            <a:spAutoFit/>
          </a:bodyPr>
          <a:lstStyle/>
          <a:p>
            <a:r>
              <a:rPr lang="en-US" sz="1600" dirty="0" smtClean="0"/>
              <a:t>implicit manifolds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92162"/>
          </a:xfrm>
        </p:spPr>
        <p:txBody>
          <a:bodyPr/>
          <a:lstStyle/>
          <a:p>
            <a:pPr algn="l"/>
            <a:r>
              <a:rPr lang="en-US" sz="3600" dirty="0" smtClean="0">
                <a:solidFill>
                  <a:schemeClr val="accent2"/>
                </a:solidFill>
                <a:latin typeface="Arial Narrow" pitchFamily="34" charset="0"/>
              </a:rPr>
              <a:t>Two regimes of stochastic sets</a:t>
            </a:r>
            <a:endParaRPr lang="en-US" sz="3600" dirty="0">
              <a:solidFill>
                <a:schemeClr val="accent2"/>
              </a:solidFill>
              <a:latin typeface="Arial Narrow" pitchFamily="34" charset="0"/>
            </a:endParaRPr>
          </a:p>
        </p:txBody>
      </p:sp>
      <p:sp>
        <p:nvSpPr>
          <p:cNvPr id="4" name="TextBox 3"/>
          <p:cNvSpPr txBox="1"/>
          <p:nvPr/>
        </p:nvSpPr>
        <p:spPr>
          <a:xfrm>
            <a:off x="457200" y="1295400"/>
            <a:ext cx="4767652" cy="954107"/>
          </a:xfrm>
          <a:prstGeom prst="rect">
            <a:avLst/>
          </a:prstGeom>
          <a:noFill/>
        </p:spPr>
        <p:txBody>
          <a:bodyPr wrap="none" rtlCol="0">
            <a:spAutoFit/>
          </a:bodyPr>
          <a:lstStyle/>
          <a:p>
            <a:r>
              <a:rPr lang="en-US" sz="2800" dirty="0" smtClean="0"/>
              <a:t>I call them </a:t>
            </a:r>
          </a:p>
          <a:p>
            <a:r>
              <a:rPr lang="en-US" sz="2800" i="1" dirty="0" smtClean="0">
                <a:solidFill>
                  <a:srgbClr val="3333CC"/>
                </a:solidFill>
              </a:rPr>
              <a:t> </a:t>
            </a:r>
            <a:r>
              <a:rPr lang="en-US" sz="2800" dirty="0" smtClean="0">
                <a:solidFill>
                  <a:srgbClr val="3333CC"/>
                </a:solidFill>
              </a:rPr>
              <a:t>the</a:t>
            </a:r>
            <a:r>
              <a:rPr lang="en-US" sz="2800" i="1" dirty="0" smtClean="0">
                <a:solidFill>
                  <a:srgbClr val="3333CC"/>
                </a:solidFill>
              </a:rPr>
              <a:t>  implicit</a:t>
            </a:r>
            <a:r>
              <a:rPr lang="en-US" sz="2800" dirty="0" smtClean="0"/>
              <a:t>  vs. </a:t>
            </a:r>
            <a:r>
              <a:rPr lang="en-US" sz="2800" i="1" dirty="0" smtClean="0">
                <a:solidFill>
                  <a:srgbClr val="3333CC"/>
                </a:solidFill>
              </a:rPr>
              <a:t>explicit </a:t>
            </a:r>
            <a:r>
              <a:rPr lang="en-US" sz="2800" dirty="0" smtClean="0">
                <a:solidFill>
                  <a:schemeClr val="accent2"/>
                </a:solidFill>
              </a:rPr>
              <a:t>manifolds</a:t>
            </a:r>
            <a:endParaRPr lang="en-US" sz="2800" i="1" dirty="0">
              <a:solidFill>
                <a:srgbClr val="3333CC"/>
              </a:solidFill>
            </a:endParaRPr>
          </a:p>
        </p:txBody>
      </p:sp>
      <p:graphicFrame>
        <p:nvGraphicFramePr>
          <p:cNvPr id="7" name="Object 6"/>
          <p:cNvGraphicFramePr>
            <a:graphicFrameLocks noChangeAspect="1"/>
          </p:cNvGraphicFramePr>
          <p:nvPr/>
        </p:nvGraphicFramePr>
        <p:xfrm>
          <a:off x="4514850" y="3092450"/>
          <a:ext cx="114300" cy="215900"/>
        </p:xfrm>
        <a:graphic>
          <a:graphicData uri="http://schemas.openxmlformats.org/presentationml/2006/ole">
            <p:oleObj spid="_x0000_s1071106" name="Equation" r:id="rId3" imgW="114120" imgH="215640" progId="Equation.3">
              <p:embed/>
            </p:oleObj>
          </a:graphicData>
        </a:graphic>
      </p:graphicFrame>
      <p:graphicFrame>
        <p:nvGraphicFramePr>
          <p:cNvPr id="8" name="Object 7"/>
          <p:cNvGraphicFramePr>
            <a:graphicFrameLocks noChangeAspect="1"/>
          </p:cNvGraphicFramePr>
          <p:nvPr/>
        </p:nvGraphicFramePr>
        <p:xfrm>
          <a:off x="4514850" y="3092450"/>
          <a:ext cx="114300" cy="215900"/>
        </p:xfrm>
        <a:graphic>
          <a:graphicData uri="http://schemas.openxmlformats.org/presentationml/2006/ole">
            <p:oleObj spid="_x0000_s1071107" name="Equation" r:id="rId4" imgW="114120" imgH="215640" progId="Equation.3">
              <p:embed/>
            </p:oleObj>
          </a:graphicData>
        </a:graphic>
      </p:graphicFrame>
      <p:sp>
        <p:nvSpPr>
          <p:cNvPr id="3881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810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810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810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811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8109" name="Picture 1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143000" y="2514600"/>
            <a:ext cx="3048000" cy="500895"/>
          </a:xfrm>
          <a:prstGeom prst="rect">
            <a:avLst/>
          </a:prstGeom>
          <a:noFill/>
        </p:spPr>
      </p:pic>
      <p:sp>
        <p:nvSpPr>
          <p:cNvPr id="388112"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8111" name="Picture 1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143000" y="4114800"/>
            <a:ext cx="3377119" cy="510368"/>
          </a:xfrm>
          <a:prstGeom prst="rect">
            <a:avLst/>
          </a:prstGeom>
          <a:noFill/>
        </p:spPr>
      </p:pic>
      <p:sp>
        <p:nvSpPr>
          <p:cNvPr id="38811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8113" name="Picture 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466850" y="5029200"/>
            <a:ext cx="2781300" cy="342900"/>
          </a:xfrm>
          <a:prstGeom prst="rect">
            <a:avLst/>
          </a:prstGeom>
          <a:noFill/>
        </p:spPr>
      </p:pic>
      <p:sp>
        <p:nvSpPr>
          <p:cNvPr id="388116"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8115" name="Picture 1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447800" y="5334000"/>
            <a:ext cx="2600325" cy="342900"/>
          </a:xfrm>
          <a:prstGeom prst="rect">
            <a:avLst/>
          </a:prstGeom>
          <a:noFill/>
        </p:spPr>
      </p:pic>
      <p:sp>
        <p:nvSpPr>
          <p:cNvPr id="388118"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8117" name="Picture 2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447800" y="5638800"/>
            <a:ext cx="1733550" cy="342900"/>
          </a:xfrm>
          <a:prstGeom prst="rect">
            <a:avLst/>
          </a:prstGeom>
          <a:noFill/>
        </p:spPr>
      </p:pic>
      <p:sp>
        <p:nvSpPr>
          <p:cNvPr id="388120"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8119" name="Picture 2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1676400" y="3124200"/>
            <a:ext cx="4114800" cy="354916"/>
          </a:xfrm>
          <a:prstGeom prst="rect">
            <a:avLst/>
          </a:prstGeom>
          <a:noFill/>
        </p:spPr>
      </p:pic>
      <p:pic>
        <p:nvPicPr>
          <p:cNvPr id="23" name="Picture 487" descr="universe2"/>
          <p:cNvPicPr>
            <a:picLocks noChangeAspect="1" noChangeArrowheads="1"/>
          </p:cNvPicPr>
          <p:nvPr/>
        </p:nvPicPr>
        <p:blipFill>
          <a:blip r:embed="rId11" cstate="print"/>
          <a:srcRect/>
          <a:stretch>
            <a:fillRect/>
          </a:stretch>
        </p:blipFill>
        <p:spPr bwMode="auto">
          <a:xfrm>
            <a:off x="5943600" y="1295400"/>
            <a:ext cx="2941729" cy="2362200"/>
          </a:xfrm>
          <a:prstGeom prst="rect">
            <a:avLst/>
          </a:prstGeom>
          <a:noFill/>
        </p:spPr>
      </p:pic>
      <p:sp>
        <p:nvSpPr>
          <p:cNvPr id="24" name="TextBox 23"/>
          <p:cNvSpPr txBox="1"/>
          <p:nvPr/>
        </p:nvSpPr>
        <p:spPr>
          <a:xfrm>
            <a:off x="381000" y="6259286"/>
            <a:ext cx="7691529" cy="369332"/>
          </a:xfrm>
          <a:prstGeom prst="rect">
            <a:avLst/>
          </a:prstGeom>
          <a:noFill/>
        </p:spPr>
        <p:txBody>
          <a:bodyPr wrap="none" rtlCol="0">
            <a:spAutoFit/>
          </a:bodyPr>
          <a:lstStyle/>
          <a:p>
            <a:r>
              <a:rPr lang="en-US" dirty="0" smtClean="0"/>
              <a:t>Ref. Zhu et al. “learning implicit and explicit manifold by information projection, PRL, 2009.</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5" name="Picture 3" descr="texton3"/>
          <p:cNvPicPr>
            <a:picLocks noChangeAspect="1" noChangeArrowheads="1"/>
          </p:cNvPicPr>
          <p:nvPr/>
        </p:nvPicPr>
        <p:blipFill>
          <a:blip r:embed="rId2" cstate="print"/>
          <a:srcRect/>
          <a:stretch>
            <a:fillRect/>
          </a:stretch>
        </p:blipFill>
        <p:spPr bwMode="auto">
          <a:xfrm>
            <a:off x="914400" y="2590800"/>
            <a:ext cx="4748521" cy="3276600"/>
          </a:xfrm>
          <a:prstGeom prst="rect">
            <a:avLst/>
          </a:prstGeom>
          <a:noFill/>
        </p:spPr>
      </p:pic>
      <p:pic>
        <p:nvPicPr>
          <p:cNvPr id="315398" name="Picture 6" descr="Julesz"/>
          <p:cNvPicPr>
            <a:picLocks noChangeAspect="1" noChangeArrowheads="1"/>
          </p:cNvPicPr>
          <p:nvPr/>
        </p:nvPicPr>
        <p:blipFill>
          <a:blip r:embed="rId3" cstate="print"/>
          <a:srcRect/>
          <a:stretch>
            <a:fillRect/>
          </a:stretch>
        </p:blipFill>
        <p:spPr bwMode="auto">
          <a:xfrm>
            <a:off x="7086601" y="1295400"/>
            <a:ext cx="1371600" cy="1536806"/>
          </a:xfrm>
          <a:prstGeom prst="rect">
            <a:avLst/>
          </a:prstGeom>
          <a:noFill/>
        </p:spPr>
      </p:pic>
      <p:sp>
        <p:nvSpPr>
          <p:cNvPr id="6" name="Rectangle 5"/>
          <p:cNvSpPr/>
          <p:nvPr/>
        </p:nvSpPr>
        <p:spPr>
          <a:xfrm>
            <a:off x="304800" y="381000"/>
            <a:ext cx="4743606" cy="646331"/>
          </a:xfrm>
          <a:prstGeom prst="rect">
            <a:avLst/>
          </a:prstGeom>
        </p:spPr>
        <p:txBody>
          <a:bodyPr wrap="none">
            <a:spAutoFit/>
          </a:bodyPr>
          <a:lstStyle/>
          <a:p>
            <a:r>
              <a:rPr lang="en-US" sz="3600" dirty="0" smtClean="0">
                <a:solidFill>
                  <a:schemeClr val="accent2"/>
                </a:solidFill>
              </a:rPr>
              <a:t>Relations to psychophysics</a:t>
            </a:r>
            <a:endParaRPr lang="en-US" sz="3600" dirty="0"/>
          </a:p>
        </p:txBody>
      </p:sp>
      <p:grpSp>
        <p:nvGrpSpPr>
          <p:cNvPr id="8" name="Group 15"/>
          <p:cNvGrpSpPr>
            <a:grpSpLocks/>
          </p:cNvGrpSpPr>
          <p:nvPr/>
        </p:nvGrpSpPr>
        <p:grpSpPr bwMode="auto">
          <a:xfrm>
            <a:off x="6019800" y="3505200"/>
            <a:ext cx="2665413" cy="2317750"/>
            <a:chOff x="337" y="2448"/>
            <a:chExt cx="1679" cy="1460"/>
          </a:xfrm>
        </p:grpSpPr>
        <p:sp>
          <p:nvSpPr>
            <p:cNvPr id="9" name="Line 7"/>
            <p:cNvSpPr>
              <a:spLocks noChangeShapeType="1"/>
            </p:cNvSpPr>
            <p:nvPr/>
          </p:nvSpPr>
          <p:spPr bwMode="auto">
            <a:xfrm>
              <a:off x="480" y="3696"/>
              <a:ext cx="1536" cy="0"/>
            </a:xfrm>
            <a:prstGeom prst="line">
              <a:avLst/>
            </a:prstGeom>
            <a:noFill/>
            <a:ln w="9525">
              <a:solidFill>
                <a:schemeClr val="tx1"/>
              </a:solidFill>
              <a:miter lim="800000"/>
              <a:headEnd/>
              <a:tailEnd type="triangle" w="med" len="med"/>
            </a:ln>
            <a:effectLst/>
          </p:spPr>
          <p:txBody>
            <a:bodyPr wrap="none"/>
            <a:lstStyle/>
            <a:p>
              <a:endParaRPr lang="en-US"/>
            </a:p>
          </p:txBody>
        </p:sp>
        <p:sp>
          <p:nvSpPr>
            <p:cNvPr id="10" name="Line 8"/>
            <p:cNvSpPr>
              <a:spLocks noChangeShapeType="1"/>
            </p:cNvSpPr>
            <p:nvPr/>
          </p:nvSpPr>
          <p:spPr bwMode="auto">
            <a:xfrm flipV="1">
              <a:off x="576" y="2448"/>
              <a:ext cx="0" cy="1344"/>
            </a:xfrm>
            <a:prstGeom prst="line">
              <a:avLst/>
            </a:prstGeom>
            <a:noFill/>
            <a:ln w="9525">
              <a:solidFill>
                <a:schemeClr val="tx1"/>
              </a:solidFill>
              <a:miter lim="800000"/>
              <a:headEnd/>
              <a:tailEnd type="triangle" w="med" len="med"/>
            </a:ln>
            <a:effectLst/>
          </p:spPr>
          <p:txBody>
            <a:bodyPr wrap="none"/>
            <a:lstStyle/>
            <a:p>
              <a:endParaRPr lang="en-US"/>
            </a:p>
          </p:txBody>
        </p:sp>
        <p:sp>
          <p:nvSpPr>
            <p:cNvPr id="11" name="Line 11"/>
            <p:cNvSpPr>
              <a:spLocks noChangeShapeType="1"/>
            </p:cNvSpPr>
            <p:nvPr/>
          </p:nvSpPr>
          <p:spPr bwMode="auto">
            <a:xfrm>
              <a:off x="720" y="3408"/>
              <a:ext cx="1296" cy="0"/>
            </a:xfrm>
            <a:prstGeom prst="line">
              <a:avLst/>
            </a:prstGeom>
            <a:noFill/>
            <a:ln w="28575">
              <a:solidFill>
                <a:srgbClr val="FF66CC"/>
              </a:solidFill>
              <a:miter lim="800000"/>
              <a:headEnd/>
              <a:tailEnd/>
            </a:ln>
            <a:effectLst/>
          </p:spPr>
          <p:txBody>
            <a:bodyPr wrap="none"/>
            <a:lstStyle/>
            <a:p>
              <a:endParaRPr lang="en-US"/>
            </a:p>
          </p:txBody>
        </p:sp>
        <p:sp>
          <p:nvSpPr>
            <p:cNvPr id="12" name="Text Box 12"/>
            <p:cNvSpPr txBox="1">
              <a:spLocks noChangeArrowheads="1"/>
            </p:cNvSpPr>
            <p:nvPr/>
          </p:nvSpPr>
          <p:spPr bwMode="auto">
            <a:xfrm rot="-5339109">
              <a:off x="-86" y="3091"/>
              <a:ext cx="1057" cy="212"/>
            </a:xfrm>
            <a:prstGeom prst="rect">
              <a:avLst/>
            </a:prstGeom>
            <a:noFill/>
            <a:ln w="9525">
              <a:noFill/>
              <a:miter lim="800000"/>
              <a:headEnd/>
              <a:tailEnd/>
            </a:ln>
            <a:effectLst/>
          </p:spPr>
          <p:txBody>
            <a:bodyPr wrap="none">
              <a:spAutoFit/>
            </a:bodyPr>
            <a:lstStyle/>
            <a:p>
              <a:r>
                <a:rPr lang="en-US" sz="1600" dirty="0">
                  <a:latin typeface="Tahoma" pitchFamily="34" charset="0"/>
                </a:rPr>
                <a:t>Response time T</a:t>
              </a:r>
            </a:p>
          </p:txBody>
        </p:sp>
        <p:sp>
          <p:nvSpPr>
            <p:cNvPr id="13" name="Text Box 13"/>
            <p:cNvSpPr txBox="1">
              <a:spLocks noChangeArrowheads="1"/>
            </p:cNvSpPr>
            <p:nvPr/>
          </p:nvSpPr>
          <p:spPr bwMode="auto">
            <a:xfrm>
              <a:off x="912" y="3696"/>
              <a:ext cx="964" cy="212"/>
            </a:xfrm>
            <a:prstGeom prst="rect">
              <a:avLst/>
            </a:prstGeom>
            <a:noFill/>
            <a:ln w="9525">
              <a:noFill/>
              <a:miter lim="800000"/>
              <a:headEnd/>
              <a:tailEnd/>
            </a:ln>
            <a:effectLst/>
          </p:spPr>
          <p:txBody>
            <a:bodyPr wrap="none">
              <a:spAutoFit/>
            </a:bodyPr>
            <a:lstStyle/>
            <a:p>
              <a:r>
                <a:rPr lang="en-US" sz="1600">
                  <a:latin typeface="Tahoma" pitchFamily="34" charset="0"/>
                </a:rPr>
                <a:t>Distractors # n</a:t>
              </a:r>
            </a:p>
          </p:txBody>
        </p:sp>
      </p:grpSp>
      <p:sp>
        <p:nvSpPr>
          <p:cNvPr id="14" name="TextBox 13"/>
          <p:cNvSpPr txBox="1"/>
          <p:nvPr/>
        </p:nvSpPr>
        <p:spPr>
          <a:xfrm>
            <a:off x="457200" y="1371600"/>
            <a:ext cx="4235455" cy="461665"/>
          </a:xfrm>
          <a:prstGeom prst="rect">
            <a:avLst/>
          </a:prstGeom>
          <a:noFill/>
        </p:spPr>
        <p:txBody>
          <a:bodyPr wrap="none" rtlCol="0">
            <a:spAutoFit/>
          </a:bodyPr>
          <a:lstStyle/>
          <a:p>
            <a:r>
              <a:rPr lang="en-US" sz="2400" dirty="0" smtClean="0"/>
              <a:t>(1) textures </a:t>
            </a:r>
            <a:r>
              <a:rPr lang="en-US" sz="2400" dirty="0" err="1" smtClean="0"/>
              <a:t>vs</a:t>
            </a:r>
            <a:r>
              <a:rPr lang="en-US" sz="2400" dirty="0" smtClean="0"/>
              <a:t> </a:t>
            </a:r>
            <a:r>
              <a:rPr lang="en-US" sz="2400" dirty="0" err="1" smtClean="0"/>
              <a:t>textons</a:t>
            </a:r>
            <a:r>
              <a:rPr lang="en-US" sz="2400" dirty="0" smtClean="0"/>
              <a:t>   </a:t>
            </a:r>
            <a:r>
              <a:rPr lang="en-US" dirty="0" smtClean="0"/>
              <a:t>(</a:t>
            </a:r>
            <a:r>
              <a:rPr lang="en-US" dirty="0" err="1" smtClean="0"/>
              <a:t>Julesz</a:t>
            </a:r>
            <a:r>
              <a:rPr lang="en-US" dirty="0" smtClean="0"/>
              <a:t>, 60-70s)</a:t>
            </a:r>
            <a:endParaRPr lang="en-US" dirty="0"/>
          </a:p>
        </p:txBody>
      </p:sp>
      <p:sp>
        <p:nvSpPr>
          <p:cNvPr id="15" name="Rectangle 14"/>
          <p:cNvSpPr/>
          <p:nvPr/>
        </p:nvSpPr>
        <p:spPr>
          <a:xfrm>
            <a:off x="838200" y="2057400"/>
            <a:ext cx="1002197" cy="461665"/>
          </a:xfrm>
          <a:prstGeom prst="rect">
            <a:avLst/>
          </a:prstGeom>
        </p:spPr>
        <p:txBody>
          <a:bodyPr wrap="none">
            <a:spAutoFit/>
          </a:bodyPr>
          <a:lstStyle/>
          <a:p>
            <a:r>
              <a:rPr lang="en-US" sz="2400" dirty="0" err="1" smtClean="0"/>
              <a:t>textons</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9" name="Picture 3" descr="texton5"/>
          <p:cNvPicPr>
            <a:picLocks noChangeAspect="1" noChangeArrowheads="1"/>
          </p:cNvPicPr>
          <p:nvPr/>
        </p:nvPicPr>
        <p:blipFill>
          <a:blip r:embed="rId2" cstate="print"/>
          <a:srcRect/>
          <a:stretch>
            <a:fillRect/>
          </a:stretch>
        </p:blipFill>
        <p:spPr bwMode="auto">
          <a:xfrm>
            <a:off x="457199" y="1676400"/>
            <a:ext cx="5139097" cy="3505200"/>
          </a:xfrm>
          <a:prstGeom prst="rect">
            <a:avLst/>
          </a:prstGeom>
          <a:noFill/>
        </p:spPr>
      </p:pic>
      <p:sp>
        <p:nvSpPr>
          <p:cNvPr id="316421" name="Rectangle 5"/>
          <p:cNvSpPr>
            <a:spLocks noChangeArrowheads="1"/>
          </p:cNvSpPr>
          <p:nvPr/>
        </p:nvSpPr>
        <p:spPr bwMode="auto">
          <a:xfrm>
            <a:off x="381000" y="381000"/>
            <a:ext cx="7772400" cy="609600"/>
          </a:xfrm>
          <a:prstGeom prst="rect">
            <a:avLst/>
          </a:prstGeom>
          <a:solidFill>
            <a:srgbClr val="FFFFFF"/>
          </a:solidFill>
          <a:ln w="9525">
            <a:noFill/>
            <a:miter lim="800000"/>
            <a:headEnd/>
            <a:tailEnd/>
          </a:ln>
        </p:spPr>
        <p:txBody>
          <a:bodyPr/>
          <a:lstStyle/>
          <a:p>
            <a:r>
              <a:rPr lang="en-US" sz="3600" dirty="0" err="1" smtClean="0">
                <a:solidFill>
                  <a:schemeClr val="accent2"/>
                </a:solidFill>
                <a:ea typeface="华文仿宋" pitchFamily="2" charset="-122"/>
              </a:rPr>
              <a:t>Textons</a:t>
            </a:r>
            <a:r>
              <a:rPr lang="en-US" sz="3600" dirty="0" smtClean="0">
                <a:solidFill>
                  <a:schemeClr val="accent2"/>
                </a:solidFill>
                <a:ea typeface="华文仿宋" pitchFamily="2" charset="-122"/>
              </a:rPr>
              <a:t>  vs. Textures</a:t>
            </a:r>
            <a:endParaRPr lang="en-US" sz="3600" dirty="0">
              <a:solidFill>
                <a:schemeClr val="accent2"/>
              </a:solidFill>
              <a:ea typeface="华文仿宋" pitchFamily="2" charset="-122"/>
            </a:endParaRPr>
          </a:p>
        </p:txBody>
      </p:sp>
      <p:grpSp>
        <p:nvGrpSpPr>
          <p:cNvPr id="5" name="Group 17"/>
          <p:cNvGrpSpPr>
            <a:grpSpLocks/>
          </p:cNvGrpSpPr>
          <p:nvPr/>
        </p:nvGrpSpPr>
        <p:grpSpPr bwMode="auto">
          <a:xfrm>
            <a:off x="5715000" y="2514600"/>
            <a:ext cx="2894013" cy="2514600"/>
            <a:chOff x="288" y="2256"/>
            <a:chExt cx="1679" cy="1460"/>
          </a:xfrm>
        </p:grpSpPr>
        <p:sp>
          <p:nvSpPr>
            <p:cNvPr id="6" name="Line 18"/>
            <p:cNvSpPr>
              <a:spLocks noChangeShapeType="1"/>
            </p:cNvSpPr>
            <p:nvPr/>
          </p:nvSpPr>
          <p:spPr bwMode="auto">
            <a:xfrm>
              <a:off x="431" y="3504"/>
              <a:ext cx="1536" cy="0"/>
            </a:xfrm>
            <a:prstGeom prst="line">
              <a:avLst/>
            </a:prstGeom>
            <a:noFill/>
            <a:ln w="9525">
              <a:solidFill>
                <a:schemeClr val="tx1"/>
              </a:solidFill>
              <a:miter lim="800000"/>
              <a:headEnd/>
              <a:tailEnd type="triangle" w="med" len="med"/>
            </a:ln>
            <a:effectLst/>
          </p:spPr>
          <p:txBody>
            <a:bodyPr wrap="none"/>
            <a:lstStyle/>
            <a:p>
              <a:endParaRPr lang="en-US"/>
            </a:p>
          </p:txBody>
        </p:sp>
        <p:sp>
          <p:nvSpPr>
            <p:cNvPr id="7" name="Line 19"/>
            <p:cNvSpPr>
              <a:spLocks noChangeShapeType="1"/>
            </p:cNvSpPr>
            <p:nvPr/>
          </p:nvSpPr>
          <p:spPr bwMode="auto">
            <a:xfrm flipV="1">
              <a:off x="527" y="2256"/>
              <a:ext cx="0" cy="1344"/>
            </a:xfrm>
            <a:prstGeom prst="line">
              <a:avLst/>
            </a:prstGeom>
            <a:noFill/>
            <a:ln w="9525">
              <a:solidFill>
                <a:schemeClr val="tx1"/>
              </a:solidFill>
              <a:miter lim="800000"/>
              <a:headEnd/>
              <a:tailEnd type="triangle" w="med" len="med"/>
            </a:ln>
            <a:effectLst/>
          </p:spPr>
          <p:txBody>
            <a:bodyPr wrap="none"/>
            <a:lstStyle/>
            <a:p>
              <a:endParaRPr lang="en-US"/>
            </a:p>
          </p:txBody>
        </p:sp>
        <p:sp>
          <p:nvSpPr>
            <p:cNvPr id="8" name="Line 20"/>
            <p:cNvSpPr>
              <a:spLocks noChangeShapeType="1"/>
            </p:cNvSpPr>
            <p:nvPr/>
          </p:nvSpPr>
          <p:spPr bwMode="auto">
            <a:xfrm flipV="1">
              <a:off x="624" y="2496"/>
              <a:ext cx="1248" cy="768"/>
            </a:xfrm>
            <a:prstGeom prst="line">
              <a:avLst/>
            </a:prstGeom>
            <a:noFill/>
            <a:ln w="28575">
              <a:solidFill>
                <a:srgbClr val="FF66CC"/>
              </a:solidFill>
              <a:miter lim="800000"/>
              <a:headEnd/>
              <a:tailEnd/>
            </a:ln>
            <a:effectLst/>
          </p:spPr>
          <p:txBody>
            <a:bodyPr wrap="none"/>
            <a:lstStyle/>
            <a:p>
              <a:endParaRPr lang="en-US"/>
            </a:p>
          </p:txBody>
        </p:sp>
        <p:sp>
          <p:nvSpPr>
            <p:cNvPr id="9" name="Text Box 21"/>
            <p:cNvSpPr txBox="1">
              <a:spLocks noChangeArrowheads="1"/>
            </p:cNvSpPr>
            <p:nvPr/>
          </p:nvSpPr>
          <p:spPr bwMode="auto">
            <a:xfrm rot="-5339109">
              <a:off x="-135" y="2899"/>
              <a:ext cx="1057" cy="212"/>
            </a:xfrm>
            <a:prstGeom prst="rect">
              <a:avLst/>
            </a:prstGeom>
            <a:noFill/>
            <a:ln w="9525">
              <a:noFill/>
              <a:miter lim="800000"/>
              <a:headEnd/>
              <a:tailEnd/>
            </a:ln>
            <a:effectLst/>
          </p:spPr>
          <p:txBody>
            <a:bodyPr wrap="none">
              <a:spAutoFit/>
            </a:bodyPr>
            <a:lstStyle/>
            <a:p>
              <a:r>
                <a:rPr lang="en-US" sz="1600" dirty="0">
                  <a:latin typeface="Tahoma" pitchFamily="34" charset="0"/>
                </a:rPr>
                <a:t>Response time T</a:t>
              </a:r>
            </a:p>
          </p:txBody>
        </p:sp>
        <p:sp>
          <p:nvSpPr>
            <p:cNvPr id="10" name="Text Box 22"/>
            <p:cNvSpPr txBox="1">
              <a:spLocks noChangeArrowheads="1"/>
            </p:cNvSpPr>
            <p:nvPr/>
          </p:nvSpPr>
          <p:spPr bwMode="auto">
            <a:xfrm>
              <a:off x="863" y="3504"/>
              <a:ext cx="964" cy="212"/>
            </a:xfrm>
            <a:prstGeom prst="rect">
              <a:avLst/>
            </a:prstGeom>
            <a:noFill/>
            <a:ln w="9525">
              <a:noFill/>
              <a:miter lim="800000"/>
              <a:headEnd/>
              <a:tailEnd/>
            </a:ln>
            <a:effectLst/>
          </p:spPr>
          <p:txBody>
            <a:bodyPr wrap="none">
              <a:spAutoFit/>
            </a:bodyPr>
            <a:lstStyle/>
            <a:p>
              <a:r>
                <a:rPr lang="en-US" sz="1600">
                  <a:latin typeface="Tahoma" pitchFamily="34" charset="0"/>
                </a:rPr>
                <a:t>Distractors # n</a:t>
              </a:r>
            </a:p>
          </p:txBody>
        </p:sp>
      </p:grpSp>
      <p:sp>
        <p:nvSpPr>
          <p:cNvPr id="11" name="Rectangle 10"/>
          <p:cNvSpPr/>
          <p:nvPr/>
        </p:nvSpPr>
        <p:spPr>
          <a:xfrm>
            <a:off x="533400" y="1371600"/>
            <a:ext cx="859531" cy="369332"/>
          </a:xfrm>
          <a:prstGeom prst="rect">
            <a:avLst/>
          </a:prstGeom>
        </p:spPr>
        <p:txBody>
          <a:bodyPr wrap="none">
            <a:spAutoFit/>
          </a:bodyPr>
          <a:lstStyle/>
          <a:p>
            <a:r>
              <a:rPr lang="en-US" dirty="0" smtClean="0"/>
              <a:t>textures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2786" name="Picture 2" descr="C:\Users\Song-Chun Zhu\Desktop\singularity.jpg"/>
          <p:cNvPicPr>
            <a:picLocks noChangeAspect="1" noChangeArrowheads="1"/>
          </p:cNvPicPr>
          <p:nvPr/>
        </p:nvPicPr>
        <p:blipFill>
          <a:blip r:embed="rId3" cstate="print"/>
          <a:srcRect/>
          <a:stretch>
            <a:fillRect/>
          </a:stretch>
        </p:blipFill>
        <p:spPr bwMode="auto">
          <a:xfrm>
            <a:off x="1140356" y="3352800"/>
            <a:ext cx="2212443" cy="2251486"/>
          </a:xfrm>
          <a:prstGeom prst="rect">
            <a:avLst/>
          </a:prstGeom>
          <a:noFill/>
        </p:spPr>
      </p:pic>
      <p:sp>
        <p:nvSpPr>
          <p:cNvPr id="8" name="TextBox 7"/>
          <p:cNvSpPr txBox="1"/>
          <p:nvPr/>
        </p:nvSpPr>
        <p:spPr>
          <a:xfrm>
            <a:off x="381000" y="381000"/>
            <a:ext cx="2093843" cy="584775"/>
          </a:xfrm>
          <a:prstGeom prst="rect">
            <a:avLst/>
          </a:prstGeom>
          <a:noFill/>
        </p:spPr>
        <p:txBody>
          <a:bodyPr wrap="none" rtlCol="0">
            <a:spAutoFit/>
          </a:bodyPr>
          <a:lstStyle/>
          <a:p>
            <a:r>
              <a:rPr lang="en-US" sz="3200" dirty="0" smtClean="0">
                <a:solidFill>
                  <a:srgbClr val="0070C0"/>
                </a:solidFill>
              </a:rPr>
              <a:t>1, Motivation</a:t>
            </a:r>
            <a:endParaRPr lang="en-US" sz="3200" dirty="0">
              <a:solidFill>
                <a:srgbClr val="0070C0"/>
              </a:solidFill>
            </a:endParaRPr>
          </a:p>
        </p:txBody>
      </p:sp>
      <p:sp>
        <p:nvSpPr>
          <p:cNvPr id="10" name="Rectangle 9"/>
          <p:cNvSpPr/>
          <p:nvPr/>
        </p:nvSpPr>
        <p:spPr>
          <a:xfrm>
            <a:off x="1066800" y="5638800"/>
            <a:ext cx="6705600" cy="461665"/>
          </a:xfrm>
          <a:prstGeom prst="rect">
            <a:avLst/>
          </a:prstGeom>
        </p:spPr>
        <p:txBody>
          <a:bodyPr wrap="square">
            <a:spAutoFit/>
          </a:bodyPr>
          <a:lstStyle/>
          <a:p>
            <a:r>
              <a:rPr lang="en-US" sz="2400" dirty="0" smtClean="0"/>
              <a:t>Man </a:t>
            </a:r>
            <a:r>
              <a:rPr lang="en-US" sz="2400" dirty="0" err="1" smtClean="0"/>
              <a:t>vs</a:t>
            </a:r>
            <a:r>
              <a:rPr lang="en-US" sz="2400" dirty="0" smtClean="0"/>
              <a:t> machine: singularity by 2045?    --- Ray </a:t>
            </a:r>
            <a:r>
              <a:rPr lang="en-US" sz="2400" dirty="0" err="1" smtClean="0"/>
              <a:t>Kurzweil</a:t>
            </a:r>
            <a:r>
              <a:rPr lang="en-US" sz="2400" dirty="0" smtClean="0">
                <a:solidFill>
                  <a:srgbClr val="0070C0"/>
                </a:solidFill>
              </a:rPr>
              <a:t> </a:t>
            </a:r>
            <a:endParaRPr lang="en-US" sz="2400" dirty="0"/>
          </a:p>
        </p:txBody>
      </p:sp>
      <p:pic>
        <p:nvPicPr>
          <p:cNvPr id="11" name="Picture 3" descr="C:\Users\Song-Chun Zhu\Desktop\Snap3.gif"/>
          <p:cNvPicPr>
            <a:picLocks noChangeAspect="1" noChangeArrowheads="1"/>
          </p:cNvPicPr>
          <p:nvPr/>
        </p:nvPicPr>
        <p:blipFill>
          <a:blip r:embed="rId4" cstate="print"/>
          <a:srcRect/>
          <a:stretch>
            <a:fillRect/>
          </a:stretch>
        </p:blipFill>
        <p:spPr bwMode="auto">
          <a:xfrm>
            <a:off x="1163097" y="1295400"/>
            <a:ext cx="2351128" cy="1447800"/>
          </a:xfrm>
          <a:prstGeom prst="rect">
            <a:avLst/>
          </a:prstGeom>
          <a:noFill/>
        </p:spPr>
      </p:pic>
      <p:pic>
        <p:nvPicPr>
          <p:cNvPr id="12" name="Picture 6" descr="C:\Users\Song-Chun Zhu\Desktop\images.jpg"/>
          <p:cNvPicPr>
            <a:picLocks noChangeAspect="1" noChangeArrowheads="1"/>
          </p:cNvPicPr>
          <p:nvPr/>
        </p:nvPicPr>
        <p:blipFill>
          <a:blip r:embed="rId5" cstate="print"/>
          <a:srcRect/>
          <a:stretch>
            <a:fillRect/>
          </a:stretch>
        </p:blipFill>
        <p:spPr bwMode="auto">
          <a:xfrm>
            <a:off x="3601497" y="1295400"/>
            <a:ext cx="2489200" cy="1447800"/>
          </a:xfrm>
          <a:prstGeom prst="rect">
            <a:avLst/>
          </a:prstGeom>
          <a:noFill/>
        </p:spPr>
      </p:pic>
      <p:sp>
        <p:nvSpPr>
          <p:cNvPr id="13" name="TextBox 12"/>
          <p:cNvSpPr txBox="1"/>
          <p:nvPr/>
        </p:nvSpPr>
        <p:spPr>
          <a:xfrm>
            <a:off x="1086897" y="2743200"/>
            <a:ext cx="5085303" cy="307777"/>
          </a:xfrm>
          <a:prstGeom prst="rect">
            <a:avLst/>
          </a:prstGeom>
          <a:noFill/>
        </p:spPr>
        <p:txBody>
          <a:bodyPr wrap="none" rtlCol="0">
            <a:spAutoFit/>
          </a:bodyPr>
          <a:lstStyle/>
          <a:p>
            <a:r>
              <a:rPr lang="en-US" sz="1400" dirty="0" smtClean="0"/>
              <a:t>2011 Jennings and </a:t>
            </a:r>
            <a:r>
              <a:rPr lang="en-US" sz="1400" dirty="0" err="1" smtClean="0"/>
              <a:t>Rutter</a:t>
            </a:r>
            <a:r>
              <a:rPr lang="en-US" sz="1400" dirty="0" smtClean="0"/>
              <a:t> </a:t>
            </a:r>
            <a:r>
              <a:rPr lang="en-US" sz="1400" dirty="0" err="1" smtClean="0"/>
              <a:t>vs</a:t>
            </a:r>
            <a:r>
              <a:rPr lang="en-US" sz="1400" dirty="0" smtClean="0"/>
              <a:t> Watson       2011 Google Autonomous Vehicle</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27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457200" y="381000"/>
            <a:ext cx="7924800" cy="639762"/>
          </a:xfrm>
        </p:spPr>
        <p:txBody>
          <a:bodyPr/>
          <a:lstStyle/>
          <a:p>
            <a:pPr algn="l"/>
            <a:r>
              <a:rPr lang="en-US" sz="3200" dirty="0" smtClean="0">
                <a:solidFill>
                  <a:schemeClr val="accent2"/>
                </a:solidFill>
                <a:latin typeface="Arial Narrow" pitchFamily="34" charset="0"/>
              </a:rPr>
              <a:t>3, Model pursuit in the universe of images</a:t>
            </a:r>
            <a:endParaRPr lang="en-US" sz="3200" dirty="0">
              <a:solidFill>
                <a:schemeClr val="accent2"/>
              </a:solidFill>
              <a:latin typeface="Arial Narrow" pitchFamily="34" charset="0"/>
            </a:endParaRPr>
          </a:p>
        </p:txBody>
      </p:sp>
      <p:sp>
        <p:nvSpPr>
          <p:cNvPr id="7" name="Oval 6"/>
          <p:cNvSpPr/>
          <p:nvPr/>
        </p:nvSpPr>
        <p:spPr>
          <a:xfrm>
            <a:off x="2514600" y="2590800"/>
            <a:ext cx="4724400" cy="32004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581400" y="3505200"/>
            <a:ext cx="13716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54"/>
          <p:cNvGrpSpPr/>
          <p:nvPr/>
        </p:nvGrpSpPr>
        <p:grpSpPr>
          <a:xfrm>
            <a:off x="3124200" y="3200400"/>
            <a:ext cx="2819400" cy="1816100"/>
            <a:chOff x="3124200" y="2819400"/>
            <a:chExt cx="2819400" cy="1816100"/>
          </a:xfrm>
        </p:grpSpPr>
        <p:sp>
          <p:nvSpPr>
            <p:cNvPr id="10" name="Oval 9"/>
            <p:cNvSpPr/>
            <p:nvPr/>
          </p:nvSpPr>
          <p:spPr>
            <a:xfrm>
              <a:off x="3352800" y="2971800"/>
              <a:ext cx="1981200" cy="1447800"/>
            </a:xfrm>
            <a:prstGeom prst="ellipse">
              <a:avLst/>
            </a:prstGeom>
            <a:noFill/>
            <a:ln w="1905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rot="5400000">
              <a:off x="5143500" y="2857500"/>
              <a:ext cx="304800" cy="2286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flipH="1" flipV="1">
              <a:off x="3962400" y="4483100"/>
              <a:ext cx="228600" cy="762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5181600" y="4191000"/>
              <a:ext cx="228600" cy="2286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flipV="1">
              <a:off x="5486400" y="3581400"/>
              <a:ext cx="457200" cy="762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124200" y="3810000"/>
              <a:ext cx="228600" cy="1588"/>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H="1">
              <a:off x="3733800" y="2895600"/>
              <a:ext cx="228600" cy="762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53"/>
          <p:cNvGrpSpPr/>
          <p:nvPr/>
        </p:nvGrpSpPr>
        <p:grpSpPr>
          <a:xfrm>
            <a:off x="2590800" y="2971800"/>
            <a:ext cx="4267200" cy="2590800"/>
            <a:chOff x="2590800" y="2590800"/>
            <a:chExt cx="4267200" cy="2590800"/>
          </a:xfrm>
        </p:grpSpPr>
        <p:sp>
          <p:nvSpPr>
            <p:cNvPr id="9" name="Oval 8"/>
            <p:cNvSpPr/>
            <p:nvPr/>
          </p:nvSpPr>
          <p:spPr>
            <a:xfrm>
              <a:off x="2971800" y="2590800"/>
              <a:ext cx="3200400" cy="2133600"/>
            </a:xfrm>
            <a:prstGeom prst="ellipse">
              <a:avLst/>
            </a:prstGeom>
            <a:noFill/>
            <a:ln w="1905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rot="10800000" flipV="1">
              <a:off x="5943600" y="2667000"/>
              <a:ext cx="381000" cy="3048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4191794" y="5028406"/>
              <a:ext cx="304800" cy="1588"/>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5715000" y="4572000"/>
              <a:ext cx="381000" cy="3048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6248400" y="3733800"/>
              <a:ext cx="609600" cy="1588"/>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3048000" y="4419600"/>
              <a:ext cx="152400" cy="1524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3048000" y="2895600"/>
              <a:ext cx="152400" cy="1524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590800" y="3886200"/>
              <a:ext cx="228600" cy="1588"/>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55"/>
          <p:cNvGrpSpPr/>
          <p:nvPr/>
        </p:nvGrpSpPr>
        <p:grpSpPr>
          <a:xfrm>
            <a:off x="3429000" y="3429000"/>
            <a:ext cx="1752600" cy="1371600"/>
            <a:chOff x="3429000" y="3048000"/>
            <a:chExt cx="1752600" cy="1371600"/>
          </a:xfrm>
        </p:grpSpPr>
        <p:cxnSp>
          <p:nvCxnSpPr>
            <p:cNvPr id="43" name="Straight Arrow Connector 42"/>
            <p:cNvCxnSpPr/>
            <p:nvPr/>
          </p:nvCxnSpPr>
          <p:spPr>
            <a:xfrm rot="5400000">
              <a:off x="4610100" y="3086100"/>
              <a:ext cx="152400" cy="762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16200000" flipV="1">
              <a:off x="4457700" y="4305300"/>
              <a:ext cx="152400" cy="762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0800000" flipV="1">
              <a:off x="4953000" y="3657600"/>
              <a:ext cx="228600" cy="762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429000" y="3429000"/>
              <a:ext cx="152400" cy="76200"/>
            </a:xfrm>
            <a:prstGeom prst="straightConnector1">
              <a:avLst/>
            </a:prstGeom>
            <a:ln w="19050">
              <a:solidFill>
                <a:srgbClr val="3333CC"/>
              </a:solidFill>
              <a:tailEnd type="arrow"/>
            </a:ln>
          </p:spPr>
          <p:style>
            <a:lnRef idx="1">
              <a:schemeClr val="accent1"/>
            </a:lnRef>
            <a:fillRef idx="0">
              <a:schemeClr val="accent1"/>
            </a:fillRef>
            <a:effectRef idx="0">
              <a:schemeClr val="accent1"/>
            </a:effectRef>
            <a:fontRef idx="minor">
              <a:schemeClr val="tx1"/>
            </a:fontRef>
          </p:style>
        </p:cxnSp>
      </p:grpSp>
      <p:sp>
        <p:nvSpPr>
          <p:cNvPr id="57" name="Oval 56"/>
          <p:cNvSpPr/>
          <p:nvPr/>
        </p:nvSpPr>
        <p:spPr>
          <a:xfrm>
            <a:off x="4267200" y="4038600"/>
            <a:ext cx="76200" cy="76200"/>
          </a:xfrm>
          <a:prstGeom prst="ellipse">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81"/>
          <p:cNvGrpSpPr/>
          <p:nvPr/>
        </p:nvGrpSpPr>
        <p:grpSpPr>
          <a:xfrm>
            <a:off x="3962400" y="3810000"/>
            <a:ext cx="685800" cy="533400"/>
            <a:chOff x="3962400" y="3429000"/>
            <a:chExt cx="685800" cy="533400"/>
          </a:xfrm>
        </p:grpSpPr>
        <p:sp>
          <p:nvSpPr>
            <p:cNvPr id="58" name="Oval 57"/>
            <p:cNvSpPr/>
            <p:nvPr/>
          </p:nvSpPr>
          <p:spPr>
            <a:xfrm>
              <a:off x="3962400" y="3429000"/>
              <a:ext cx="685800" cy="533400"/>
            </a:xfrm>
            <a:prstGeom prst="ellipse">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a:off x="4356100" y="3695700"/>
              <a:ext cx="228600" cy="1588"/>
            </a:xfrm>
            <a:prstGeom prst="straightConnector1">
              <a:avLst/>
            </a:prstGeom>
            <a:ln w="28575">
              <a:solidFill>
                <a:srgbClr val="009999"/>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4173491" y="3816350"/>
              <a:ext cx="214359" cy="26941"/>
            </a:xfrm>
            <a:prstGeom prst="straightConnector1">
              <a:avLst/>
            </a:prstGeom>
            <a:ln w="28575">
              <a:solidFill>
                <a:srgbClr val="009999"/>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a:off x="4089400" y="3581400"/>
              <a:ext cx="152400" cy="76200"/>
            </a:xfrm>
            <a:prstGeom prst="straightConnector1">
              <a:avLst/>
            </a:prstGeom>
            <a:ln w="28575">
              <a:solidFill>
                <a:srgbClr val="009999"/>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84"/>
          <p:cNvGrpSpPr/>
          <p:nvPr/>
        </p:nvGrpSpPr>
        <p:grpSpPr>
          <a:xfrm>
            <a:off x="3733800" y="3657600"/>
            <a:ext cx="1143000" cy="914400"/>
            <a:chOff x="228600" y="1676400"/>
            <a:chExt cx="1143000" cy="914400"/>
          </a:xfrm>
        </p:grpSpPr>
        <p:sp>
          <p:nvSpPr>
            <p:cNvPr id="59" name="Oval 58"/>
            <p:cNvSpPr/>
            <p:nvPr/>
          </p:nvSpPr>
          <p:spPr>
            <a:xfrm>
              <a:off x="228600" y="1676400"/>
              <a:ext cx="1143000" cy="914400"/>
            </a:xfrm>
            <a:prstGeom prst="ellipse">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a:off x="1130300" y="2209800"/>
              <a:ext cx="165100" cy="114300"/>
            </a:xfrm>
            <a:prstGeom prst="straightConnector1">
              <a:avLst/>
            </a:prstGeom>
            <a:ln w="28575">
              <a:solidFill>
                <a:srgbClr val="009999"/>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59" idx="2"/>
            </p:cNvCxnSpPr>
            <p:nvPr/>
          </p:nvCxnSpPr>
          <p:spPr>
            <a:xfrm rot="10800000">
              <a:off x="228600" y="2133600"/>
              <a:ext cx="228600" cy="1588"/>
            </a:xfrm>
            <a:prstGeom prst="straightConnector1">
              <a:avLst/>
            </a:prstGeom>
            <a:ln w="28575">
              <a:solidFill>
                <a:srgbClr val="009999"/>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endCxn id="59" idx="0"/>
            </p:cNvCxnSpPr>
            <p:nvPr/>
          </p:nvCxnSpPr>
          <p:spPr>
            <a:xfrm rot="16200000" flipV="1">
              <a:off x="742950" y="1733550"/>
              <a:ext cx="152400" cy="38100"/>
            </a:xfrm>
            <a:prstGeom prst="straightConnector1">
              <a:avLst/>
            </a:prstGeom>
            <a:ln w="28575">
              <a:solidFill>
                <a:srgbClr val="009999"/>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5400000">
              <a:off x="565149" y="2470150"/>
              <a:ext cx="214359" cy="26941"/>
            </a:xfrm>
            <a:prstGeom prst="straightConnector1">
              <a:avLst/>
            </a:prstGeom>
            <a:ln w="28575">
              <a:solidFill>
                <a:srgbClr val="009999"/>
              </a:solidFill>
              <a:tailEnd type="arrow"/>
            </a:ln>
          </p:spPr>
          <p:style>
            <a:lnRef idx="1">
              <a:schemeClr val="accent1"/>
            </a:lnRef>
            <a:fillRef idx="0">
              <a:schemeClr val="accent1"/>
            </a:fillRef>
            <a:effectRef idx="0">
              <a:schemeClr val="accent1"/>
            </a:effectRef>
            <a:fontRef idx="minor">
              <a:schemeClr val="tx1"/>
            </a:fontRef>
          </p:style>
        </p:cxnSp>
      </p:grpSp>
      <p:sp>
        <p:nvSpPr>
          <p:cNvPr id="86" name="TextBox 85"/>
          <p:cNvSpPr txBox="1"/>
          <p:nvPr/>
        </p:nvSpPr>
        <p:spPr>
          <a:xfrm>
            <a:off x="352425" y="3348335"/>
            <a:ext cx="1612942" cy="461665"/>
          </a:xfrm>
          <a:prstGeom prst="rect">
            <a:avLst/>
          </a:prstGeom>
          <a:noFill/>
        </p:spPr>
        <p:txBody>
          <a:bodyPr wrap="none" rtlCol="0">
            <a:spAutoFit/>
          </a:bodyPr>
          <a:lstStyle/>
          <a:p>
            <a:r>
              <a:rPr lang="en-US" sz="2400" dirty="0" smtClean="0">
                <a:solidFill>
                  <a:schemeClr val="accent2"/>
                </a:solidFill>
              </a:rPr>
              <a:t>1,  </a:t>
            </a:r>
            <a:r>
              <a:rPr lang="en-US" sz="2400" i="1" dirty="0" smtClean="0">
                <a:solidFill>
                  <a:schemeClr val="accent2"/>
                </a:solidFill>
              </a:rPr>
              <a:t>q = </a:t>
            </a:r>
            <a:r>
              <a:rPr lang="en-US" sz="2400" i="1" dirty="0" err="1" smtClean="0">
                <a:solidFill>
                  <a:schemeClr val="accent2"/>
                </a:solidFill>
              </a:rPr>
              <a:t>unif</a:t>
            </a:r>
            <a:r>
              <a:rPr lang="en-US" sz="2400" i="1" dirty="0" smtClean="0">
                <a:solidFill>
                  <a:schemeClr val="accent2"/>
                </a:solidFill>
              </a:rPr>
              <a:t>() </a:t>
            </a:r>
            <a:endParaRPr lang="en-US" sz="2400" i="1" dirty="0">
              <a:solidFill>
                <a:schemeClr val="accent6"/>
              </a:solidFill>
            </a:endParaRPr>
          </a:p>
        </p:txBody>
      </p:sp>
      <p:sp>
        <p:nvSpPr>
          <p:cNvPr id="87" name="TextBox 86"/>
          <p:cNvSpPr txBox="1"/>
          <p:nvPr/>
        </p:nvSpPr>
        <p:spPr>
          <a:xfrm>
            <a:off x="363334" y="3886200"/>
            <a:ext cx="1465466" cy="461665"/>
          </a:xfrm>
          <a:prstGeom prst="rect">
            <a:avLst/>
          </a:prstGeom>
          <a:noFill/>
        </p:spPr>
        <p:txBody>
          <a:bodyPr wrap="none" rtlCol="0">
            <a:spAutoFit/>
          </a:bodyPr>
          <a:lstStyle/>
          <a:p>
            <a:r>
              <a:rPr lang="en-US" sz="2400" dirty="0">
                <a:solidFill>
                  <a:srgbClr val="0070C0"/>
                </a:solidFill>
              </a:rPr>
              <a:t>2</a:t>
            </a:r>
            <a:r>
              <a:rPr lang="en-US" sz="2400" dirty="0" smtClean="0">
                <a:solidFill>
                  <a:srgbClr val="0070C0"/>
                </a:solidFill>
              </a:rPr>
              <a:t>,   </a:t>
            </a:r>
            <a:r>
              <a:rPr lang="en-US" sz="2400" i="1" dirty="0" smtClean="0">
                <a:solidFill>
                  <a:srgbClr val="0070C0"/>
                </a:solidFill>
              </a:rPr>
              <a:t>q =  </a:t>
            </a:r>
            <a:r>
              <a:rPr lang="en-US" sz="2400" i="1" dirty="0" smtClean="0">
                <a:solidFill>
                  <a:srgbClr val="0070C0"/>
                </a:solidFill>
                <a:latin typeface="Symbol" pitchFamily="18" charset="2"/>
              </a:rPr>
              <a:t>d()</a:t>
            </a:r>
            <a:endParaRPr lang="en-US" sz="2400" i="1" dirty="0">
              <a:solidFill>
                <a:srgbClr val="0070C0"/>
              </a:solidFill>
            </a:endParaRPr>
          </a:p>
        </p:txBody>
      </p:sp>
      <p:sp>
        <p:nvSpPr>
          <p:cNvPr id="3911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91171" name="Rectangle 3"/>
          <p:cNvSpPr>
            <a:spLocks noChangeArrowheads="1"/>
          </p:cNvSpPr>
          <p:nvPr/>
        </p:nvSpPr>
        <p:spPr bwMode="auto">
          <a:xfrm>
            <a:off x="0" y="781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9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86000" y="1905000"/>
            <a:ext cx="4067176" cy="420380"/>
          </a:xfrm>
          <a:prstGeom prst="rect">
            <a:avLst/>
          </a:prstGeom>
          <a:noFill/>
        </p:spPr>
      </p:pic>
      <p:sp>
        <p:nvSpPr>
          <p:cNvPr id="39117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91172"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62450" y="3352800"/>
            <a:ext cx="161925" cy="381000"/>
          </a:xfrm>
          <a:prstGeom prst="rect">
            <a:avLst/>
          </a:prstGeom>
          <a:noFill/>
        </p:spPr>
      </p:pic>
      <p:sp>
        <p:nvSpPr>
          <p:cNvPr id="49" name="TextBox 48"/>
          <p:cNvSpPr txBox="1"/>
          <p:nvPr/>
        </p:nvSpPr>
        <p:spPr>
          <a:xfrm>
            <a:off x="457200" y="1295400"/>
            <a:ext cx="7348487" cy="523220"/>
          </a:xfrm>
          <a:prstGeom prst="rect">
            <a:avLst/>
          </a:prstGeom>
          <a:noFill/>
        </p:spPr>
        <p:txBody>
          <a:bodyPr wrap="none" rtlCol="0">
            <a:spAutoFit/>
          </a:bodyPr>
          <a:lstStyle/>
          <a:p>
            <a:r>
              <a:rPr lang="en-US" sz="2800" i="1" dirty="0" smtClean="0"/>
              <a:t>f </a:t>
            </a:r>
            <a:r>
              <a:rPr lang="en-US" sz="2800" dirty="0" smtClean="0"/>
              <a:t>: target distribution;     </a:t>
            </a:r>
            <a:r>
              <a:rPr lang="en-US" sz="2800" i="1" dirty="0" smtClean="0"/>
              <a:t>p</a:t>
            </a:r>
            <a:r>
              <a:rPr lang="en-US" sz="2800" dirty="0" smtClean="0"/>
              <a:t>:  our model;    </a:t>
            </a:r>
            <a:r>
              <a:rPr lang="en-US" sz="2800" i="1" dirty="0" smtClean="0"/>
              <a:t>q</a:t>
            </a:r>
            <a:r>
              <a:rPr lang="en-US" sz="2800" dirty="0" smtClean="0"/>
              <a:t>:  initial model</a:t>
            </a:r>
          </a:p>
        </p:txBody>
      </p:sp>
      <p:sp>
        <p:nvSpPr>
          <p:cNvPr id="50" name="Rectangle 49"/>
          <p:cNvSpPr/>
          <p:nvPr/>
        </p:nvSpPr>
        <p:spPr>
          <a:xfrm>
            <a:off x="5715000" y="2438400"/>
            <a:ext cx="2347117" cy="646331"/>
          </a:xfrm>
          <a:prstGeom prst="rect">
            <a:avLst/>
          </a:prstGeom>
        </p:spPr>
        <p:txBody>
          <a:bodyPr wrap="none">
            <a:spAutoFit/>
          </a:bodyPr>
          <a:lstStyle/>
          <a:p>
            <a:r>
              <a:rPr lang="en-US" dirty="0" smtClean="0">
                <a:solidFill>
                  <a:schemeClr val="accent2"/>
                </a:solidFill>
              </a:rPr>
              <a:t>   image universe:</a:t>
            </a:r>
          </a:p>
          <a:p>
            <a:r>
              <a:rPr lang="en-US" dirty="0" smtClean="0">
                <a:solidFill>
                  <a:schemeClr val="accent2"/>
                </a:solidFill>
              </a:rPr>
              <a:t>   every point is an image.</a:t>
            </a:r>
            <a:endParaRPr lang="en-US" dirty="0"/>
          </a:p>
        </p:txBody>
      </p:sp>
      <p:sp>
        <p:nvSpPr>
          <p:cNvPr id="48" name="Rectangle 47"/>
          <p:cNvSpPr/>
          <p:nvPr/>
        </p:nvSpPr>
        <p:spPr>
          <a:xfrm>
            <a:off x="3023467" y="5867400"/>
            <a:ext cx="4201791" cy="400110"/>
          </a:xfrm>
          <a:prstGeom prst="rect">
            <a:avLst/>
          </a:prstGeom>
        </p:spPr>
        <p:txBody>
          <a:bodyPr wrap="none">
            <a:spAutoFit/>
          </a:bodyPr>
          <a:lstStyle/>
          <a:p>
            <a:r>
              <a:rPr lang="en-US" sz="2000" dirty="0" smtClean="0"/>
              <a:t> model  ~  image set  ~  manifold  ~  cluster</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heel(4)">
                                      <p:cBhvr>
                                        <p:cTn id="34" dur="20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strVal val="#ppt_w*0.70"/>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Effect transition="in" filter="fade">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1000" fill="hold"/>
                                        <p:tgtEl>
                                          <p:spTgt spid="6"/>
                                        </p:tgtEl>
                                        <p:attrNameLst>
                                          <p:attrName>ppt_w</p:attrName>
                                        </p:attrNameLst>
                                      </p:cBhvr>
                                      <p:tavLst>
                                        <p:tav tm="0">
                                          <p:val>
                                            <p:strVal val="#ppt_w*0.70"/>
                                          </p:val>
                                        </p:tav>
                                        <p:tav tm="100000">
                                          <p:val>
                                            <p:strVal val="#ppt_w"/>
                                          </p:val>
                                        </p:tav>
                                      </p:tavLst>
                                    </p:anim>
                                    <p:anim calcmode="lin" valueType="num">
                                      <p:cBhvr>
                                        <p:cTn id="47" dur="1000" fill="hold"/>
                                        <p:tgtEl>
                                          <p:spTgt spid="6"/>
                                        </p:tgtEl>
                                        <p:attrNameLst>
                                          <p:attrName>ppt_h</p:attrName>
                                        </p:attrNameLst>
                                      </p:cBhvr>
                                      <p:tavLst>
                                        <p:tav tm="0">
                                          <p:val>
                                            <p:strVal val="#ppt_h"/>
                                          </p:val>
                                        </p:tav>
                                        <p:tav tm="100000">
                                          <p:val>
                                            <p:strVal val="#ppt_h"/>
                                          </p:val>
                                        </p:tav>
                                      </p:tavLst>
                                    </p:anim>
                                    <p:animEffect transition="in" filter="fade">
                                      <p:cBhvr>
                                        <p:cTn id="4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7" grpId="0" animBg="1"/>
      <p:bldP spid="86" grpId="0"/>
      <p:bldP spid="8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81000" y="381000"/>
            <a:ext cx="6811416" cy="584775"/>
          </a:xfrm>
          <a:prstGeom prst="rect">
            <a:avLst/>
          </a:prstGeom>
          <a:noFill/>
          <a:ln w="9525">
            <a:noFill/>
            <a:miter lim="800000"/>
            <a:headEnd/>
            <a:tailEnd/>
          </a:ln>
          <a:effectLst/>
        </p:spPr>
        <p:txBody>
          <a:bodyPr wrap="none">
            <a:spAutoFit/>
          </a:bodyPr>
          <a:lstStyle/>
          <a:p>
            <a:r>
              <a:rPr lang="en-US" sz="3200" dirty="0" smtClean="0">
                <a:solidFill>
                  <a:schemeClr val="accent2"/>
                </a:solidFill>
                <a:ea typeface="华文仿宋" pitchFamily="2" charset="-122"/>
              </a:rPr>
              <a:t>Intuitive idea:  a professor grading an exam</a:t>
            </a:r>
            <a:endParaRPr lang="en-US" sz="3200" dirty="0">
              <a:solidFill>
                <a:schemeClr val="accent2"/>
              </a:solidFill>
              <a:ea typeface="华文仿宋" pitchFamily="2" charset="-122"/>
            </a:endParaRPr>
          </a:p>
        </p:txBody>
      </p:sp>
      <p:sp>
        <p:nvSpPr>
          <p:cNvPr id="3" name="TextBox 2"/>
          <p:cNvSpPr txBox="1"/>
          <p:nvPr/>
        </p:nvSpPr>
        <p:spPr>
          <a:xfrm>
            <a:off x="381000" y="1219200"/>
            <a:ext cx="6014980" cy="923330"/>
          </a:xfrm>
          <a:prstGeom prst="rect">
            <a:avLst/>
          </a:prstGeom>
          <a:noFill/>
        </p:spPr>
        <p:txBody>
          <a:bodyPr wrap="none" rtlCol="0">
            <a:spAutoFit/>
          </a:bodyPr>
          <a:lstStyle/>
          <a:p>
            <a:r>
              <a:rPr lang="en-US" dirty="0" smtClean="0"/>
              <a:t>The full score (like dimension in our case) is 100. You have two ways:</a:t>
            </a:r>
          </a:p>
          <a:p>
            <a:endParaRPr lang="en-US" dirty="0" smtClean="0"/>
          </a:p>
          <a:p>
            <a:endParaRPr lang="en-US" dirty="0" smtClean="0">
              <a:solidFill>
                <a:schemeClr val="accent2"/>
              </a:solidFill>
            </a:endParaRPr>
          </a:p>
        </p:txBody>
      </p:sp>
      <p:sp>
        <p:nvSpPr>
          <p:cNvPr id="4" name="Rectangle 3"/>
          <p:cNvSpPr/>
          <p:nvPr/>
        </p:nvSpPr>
        <p:spPr>
          <a:xfrm>
            <a:off x="533400" y="1752600"/>
            <a:ext cx="7772400" cy="923330"/>
          </a:xfrm>
          <a:prstGeom prst="rect">
            <a:avLst/>
          </a:prstGeom>
        </p:spPr>
        <p:txBody>
          <a:bodyPr wrap="square">
            <a:spAutoFit/>
          </a:bodyPr>
          <a:lstStyle/>
          <a:p>
            <a:r>
              <a:rPr lang="en-US" dirty="0" smtClean="0"/>
              <a:t>For top students (high dimensional manifolds), you start from 100 and deduct points :</a:t>
            </a:r>
          </a:p>
          <a:p>
            <a:endParaRPr lang="en-US" dirty="0" smtClean="0"/>
          </a:p>
          <a:p>
            <a:r>
              <a:rPr lang="en-US" dirty="0" smtClean="0">
                <a:solidFill>
                  <a:srgbClr val="FF0000"/>
                </a:solidFill>
              </a:rPr>
              <a:t>                          100 – 2  – 0 – 0 – 3 – 0– 2 – 0 – 0 – 0 – 0 – 0 – 1 = 92</a:t>
            </a:r>
          </a:p>
        </p:txBody>
      </p:sp>
      <p:sp>
        <p:nvSpPr>
          <p:cNvPr id="5" name="Rectangle 4"/>
          <p:cNvSpPr/>
          <p:nvPr/>
        </p:nvSpPr>
        <p:spPr>
          <a:xfrm>
            <a:off x="533400" y="2819400"/>
            <a:ext cx="7391400" cy="923330"/>
          </a:xfrm>
          <a:prstGeom prst="rect">
            <a:avLst/>
          </a:prstGeom>
        </p:spPr>
        <p:txBody>
          <a:bodyPr wrap="square">
            <a:spAutoFit/>
          </a:bodyPr>
          <a:lstStyle/>
          <a:p>
            <a:r>
              <a:rPr lang="en-US" dirty="0" smtClean="0"/>
              <a:t>For bottom students (low dimensional manifolds), you start from 0 and add points </a:t>
            </a:r>
            <a:r>
              <a:rPr lang="en-US" dirty="0" smtClean="0">
                <a:solidFill>
                  <a:schemeClr val="accent2"/>
                </a:solidFill>
              </a:rPr>
              <a:t>   </a:t>
            </a:r>
          </a:p>
          <a:p>
            <a:endParaRPr lang="en-US" dirty="0" smtClean="0">
              <a:solidFill>
                <a:schemeClr val="accent2"/>
              </a:solidFill>
            </a:endParaRPr>
          </a:p>
          <a:p>
            <a:r>
              <a:rPr lang="en-US" dirty="0" smtClean="0">
                <a:solidFill>
                  <a:srgbClr val="FF0000"/>
                </a:solidFill>
              </a:rPr>
              <a:t>                           0 + 8  + 0 + 0 + 3 + 0 + 2 + 0 + 0 + 5 + 0 + 0 + 1 = 19</a:t>
            </a:r>
          </a:p>
        </p:txBody>
      </p:sp>
      <p:sp>
        <p:nvSpPr>
          <p:cNvPr id="6" name="Rectangle 5"/>
          <p:cNvSpPr/>
          <p:nvPr/>
        </p:nvSpPr>
        <p:spPr>
          <a:xfrm>
            <a:off x="457200" y="4038600"/>
            <a:ext cx="8534400" cy="2031325"/>
          </a:xfrm>
          <a:prstGeom prst="rect">
            <a:avLst/>
          </a:prstGeom>
        </p:spPr>
        <p:txBody>
          <a:bodyPr wrap="square">
            <a:spAutoFit/>
          </a:bodyPr>
          <a:lstStyle/>
          <a:p>
            <a:r>
              <a:rPr lang="en-US" dirty="0" smtClean="0"/>
              <a:t>In reality, suppose the exam is very long (just like the large image has &gt;1M pixels), a student may </a:t>
            </a:r>
          </a:p>
          <a:p>
            <a:r>
              <a:rPr lang="en-US" dirty="0" smtClean="0"/>
              <a:t>have mixed performance, e.g. doing excellent in the 1</a:t>
            </a:r>
            <a:r>
              <a:rPr lang="en-US" baseline="30000" dirty="0" smtClean="0"/>
              <a:t>st</a:t>
            </a:r>
            <a:r>
              <a:rPr lang="en-US" dirty="0" smtClean="0"/>
              <a:t> half and doing poorly in the 2</a:t>
            </a:r>
            <a:r>
              <a:rPr lang="en-US" baseline="30000" dirty="0" smtClean="0"/>
              <a:t>nd</a:t>
            </a:r>
            <a:r>
              <a:rPr lang="en-US" dirty="0" smtClean="0"/>
              <a:t> half. Thus</a:t>
            </a:r>
          </a:p>
          <a:p>
            <a:r>
              <a:rPr lang="en-US" dirty="0" smtClean="0"/>
              <a:t>a most effective way is to use the two methods for different sections of the exam.</a:t>
            </a:r>
          </a:p>
          <a:p>
            <a:r>
              <a:rPr lang="en-US" dirty="0" smtClean="0"/>
              <a:t>                   </a:t>
            </a:r>
          </a:p>
          <a:p>
            <a:r>
              <a:rPr lang="en-US" dirty="0" smtClean="0">
                <a:solidFill>
                  <a:srgbClr val="FF0000"/>
                </a:solidFill>
              </a:rPr>
              <a:t>                            (50 – 2  – 0 – 0 – 3 – 0) + (0 + 5 + 3 + 0 + 0 + 2) = 45 + 10 = 55</a:t>
            </a:r>
          </a:p>
          <a:p>
            <a:endParaRPr lang="en-US" dirty="0" smtClean="0"/>
          </a:p>
          <a:p>
            <a:r>
              <a:rPr lang="en-US" dirty="0" smtClean="0"/>
              <a:t>In fact, most of the object categories are middle entropy manifolds and have mixed structures.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3315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14600" y="2847975"/>
            <a:ext cx="3686175" cy="381000"/>
          </a:xfrm>
          <a:prstGeom prst="rect">
            <a:avLst/>
          </a:prstGeom>
          <a:noFill/>
        </p:spPr>
      </p:pic>
      <p:sp>
        <p:nvSpPr>
          <p:cNvPr id="4331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316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316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3166" name="Rectangle 14"/>
          <p:cNvSpPr>
            <a:spLocks noChangeArrowheads="1"/>
          </p:cNvSpPr>
          <p:nvPr/>
        </p:nvSpPr>
        <p:spPr bwMode="auto">
          <a:xfrm>
            <a:off x="457200" y="2362200"/>
            <a:ext cx="82296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2000" b="0" i="0" u="none" strike="noStrike" cap="none" normalizeH="0" baseline="0" dirty="0" smtClean="0">
                <a:ln>
                  <a:noFill/>
                </a:ln>
                <a:solidFill>
                  <a:schemeClr val="tx1"/>
                </a:solidFill>
                <a:effectLst/>
                <a:ea typeface="SimSun" pitchFamily="2" charset="-122"/>
                <a:cs typeface="Times New Roman" pitchFamily="18" charset="0"/>
              </a:rPr>
              <a:t>We pursue a series of models </a:t>
            </a:r>
            <a:r>
              <a:rPr kumimoji="0" lang="en-US" altLang="zh-CN" sz="2000" b="0" i="1" u="none" strike="noStrike" cap="none" normalizeH="0" baseline="0" dirty="0" smtClean="0">
                <a:ln>
                  <a:noFill/>
                </a:ln>
                <a:solidFill>
                  <a:schemeClr val="accent2"/>
                </a:solidFill>
                <a:effectLst/>
                <a:ea typeface="SimSun" pitchFamily="2" charset="-122"/>
                <a:cs typeface="Times New Roman" pitchFamily="18" charset="0"/>
              </a:rPr>
              <a:t>p</a:t>
            </a:r>
            <a:r>
              <a:rPr kumimoji="0" lang="en-US" altLang="zh-CN" sz="2000" b="0" i="0" u="none" strike="noStrike" cap="none" normalizeH="0" baseline="0" dirty="0" smtClean="0">
                <a:ln>
                  <a:noFill/>
                </a:ln>
                <a:solidFill>
                  <a:schemeClr val="tx1"/>
                </a:solidFill>
                <a:effectLst/>
                <a:ea typeface="SimSun" pitchFamily="2" charset="-122"/>
                <a:cs typeface="Times New Roman" pitchFamily="18" charset="0"/>
              </a:rPr>
              <a:t> to approach a underlying</a:t>
            </a:r>
            <a:r>
              <a:rPr kumimoji="0" lang="en-US" altLang="zh-CN" sz="2000" b="0" i="0" u="none" strike="noStrike" cap="none" normalizeH="0" dirty="0" smtClean="0">
                <a:ln>
                  <a:noFill/>
                </a:ln>
                <a:solidFill>
                  <a:schemeClr val="tx1"/>
                </a:solidFill>
                <a:effectLst/>
                <a:ea typeface="SimSun" pitchFamily="2" charset="-122"/>
                <a:cs typeface="Times New Roman" pitchFamily="18" charset="0"/>
              </a:rPr>
              <a:t> “true” </a:t>
            </a:r>
            <a:r>
              <a:rPr lang="en-US" altLang="zh-CN" sz="2000" dirty="0" smtClean="0">
                <a:ea typeface="SimSun" pitchFamily="2" charset="-122"/>
                <a:cs typeface="Times New Roman" pitchFamily="18" charset="0"/>
              </a:rPr>
              <a:t>probability  </a:t>
            </a:r>
            <a:r>
              <a:rPr lang="en-US" altLang="zh-CN" sz="2000" i="1" dirty="0" smtClean="0">
                <a:solidFill>
                  <a:schemeClr val="accent2"/>
                </a:solidFill>
                <a:ea typeface="SimSun" pitchFamily="2" charset="-122"/>
                <a:cs typeface="Times New Roman" pitchFamily="18" charset="0"/>
              </a:rPr>
              <a:t>f</a:t>
            </a:r>
            <a:endParaRPr kumimoji="0" lang="en-US" altLang="zh-CN" sz="2000" b="0" i="1" u="none" strike="noStrike" cap="none" normalizeH="0" baseline="0" dirty="0" smtClean="0">
              <a:ln>
                <a:noFill/>
              </a:ln>
              <a:solidFill>
                <a:schemeClr val="accent2"/>
              </a:solidFill>
              <a:effectLst/>
            </a:endParaRPr>
          </a:p>
        </p:txBody>
      </p:sp>
      <p:sp>
        <p:nvSpPr>
          <p:cNvPr id="433168"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3170"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3172"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3173" name="Rectangle 21"/>
          <p:cNvSpPr>
            <a:spLocks noChangeArrowheads="1"/>
          </p:cNvSpPr>
          <p:nvPr/>
        </p:nvSpPr>
        <p:spPr bwMode="auto">
          <a:xfrm>
            <a:off x="0" y="1028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3" name="Rectangle 2"/>
          <p:cNvSpPr txBox="1">
            <a:spLocks noChangeArrowheads="1"/>
          </p:cNvSpPr>
          <p:nvPr/>
        </p:nvSpPr>
        <p:spPr>
          <a:xfrm>
            <a:off x="304800" y="457200"/>
            <a:ext cx="7467600" cy="533400"/>
          </a:xfrm>
          <a:prstGeom prst="rect">
            <a:avLst/>
          </a:prstGeom>
        </p:spPr>
        <p:txBody>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3200" kern="0" dirty="0" smtClean="0">
                <a:solidFill>
                  <a:schemeClr val="accent6"/>
                </a:solidFill>
                <a:ea typeface="+mj-ea"/>
                <a:cs typeface="+mj-cs"/>
              </a:rPr>
              <a:t>Manifold pursuit </a:t>
            </a:r>
            <a:r>
              <a:rPr kumimoji="0" lang="en-US" sz="3200" b="0" i="0" u="none" strike="noStrike" kern="0" cap="none" spc="0" normalizeH="0" noProof="0" dirty="0" smtClean="0">
                <a:ln>
                  <a:noFill/>
                </a:ln>
                <a:solidFill>
                  <a:schemeClr val="accent6"/>
                </a:solidFill>
                <a:effectLst/>
                <a:uLnTx/>
                <a:uFillTx/>
                <a:ea typeface="+mj-ea"/>
                <a:cs typeface="+mj-cs"/>
              </a:rPr>
              <a:t>by information projection</a:t>
            </a:r>
            <a:endParaRPr kumimoji="0" lang="en-US" sz="3200" b="0" i="0" u="none" strike="noStrike" kern="0" cap="none" spc="0" normalizeH="0" baseline="0" noProof="0" dirty="0" smtClean="0">
              <a:ln>
                <a:noFill/>
              </a:ln>
              <a:solidFill>
                <a:schemeClr val="accent6"/>
              </a:solidFill>
              <a:effectLst/>
              <a:uLnTx/>
              <a:uFillTx/>
              <a:ea typeface="+mj-ea"/>
              <a:cs typeface="+mj-cs"/>
            </a:endParaRPr>
          </a:p>
        </p:txBody>
      </p:sp>
      <p:pic>
        <p:nvPicPr>
          <p:cNvPr id="433159"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05000" y="5181601"/>
            <a:ext cx="4572000" cy="544286"/>
          </a:xfrm>
          <a:prstGeom prst="rect">
            <a:avLst/>
          </a:prstGeom>
          <a:noFill/>
        </p:spPr>
      </p:pic>
      <p:grpSp>
        <p:nvGrpSpPr>
          <p:cNvPr id="2" name="Group 24"/>
          <p:cNvGrpSpPr/>
          <p:nvPr/>
        </p:nvGrpSpPr>
        <p:grpSpPr>
          <a:xfrm>
            <a:off x="481848" y="3316843"/>
            <a:ext cx="5537952" cy="369332"/>
            <a:chOff x="405648" y="2373868"/>
            <a:chExt cx="5537952" cy="369332"/>
          </a:xfrm>
        </p:grpSpPr>
        <p:pic>
          <p:nvPicPr>
            <p:cNvPr id="433163" name="Picture 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15000" y="2419350"/>
              <a:ext cx="228600" cy="295836"/>
            </a:xfrm>
            <a:prstGeom prst="rect">
              <a:avLst/>
            </a:prstGeom>
            <a:noFill/>
          </p:spPr>
        </p:pic>
        <p:sp>
          <p:nvSpPr>
            <p:cNvPr id="24" name="TextBox 23"/>
            <p:cNvSpPr txBox="1"/>
            <p:nvPr/>
          </p:nvSpPr>
          <p:spPr>
            <a:xfrm>
              <a:off x="405648" y="2373868"/>
              <a:ext cx="5461752" cy="369332"/>
            </a:xfrm>
            <a:prstGeom prst="rect">
              <a:avLst/>
            </a:prstGeom>
            <a:noFill/>
          </p:spPr>
          <p:txBody>
            <a:bodyPr wrap="none" rtlCol="0">
              <a:spAutoFit/>
            </a:bodyPr>
            <a:lstStyle/>
            <a:p>
              <a:r>
                <a:rPr lang="en-US" dirty="0" smtClean="0"/>
                <a:t>At each step, we augment the current model </a:t>
              </a:r>
              <a:r>
                <a:rPr lang="en-US" i="1" dirty="0" smtClean="0">
                  <a:solidFill>
                    <a:srgbClr val="0070C0"/>
                  </a:solidFill>
                </a:rPr>
                <a:t>p</a:t>
              </a:r>
              <a:r>
                <a:rPr lang="en-US" dirty="0" smtClean="0"/>
                <a:t> to a new model </a:t>
              </a:r>
              <a:endParaRPr lang="en-US" dirty="0"/>
            </a:p>
          </p:txBody>
        </p:sp>
      </p:grpSp>
      <p:sp>
        <p:nvSpPr>
          <p:cNvPr id="29" name="TextBox 28"/>
          <p:cNvSpPr txBox="1"/>
          <p:nvPr/>
        </p:nvSpPr>
        <p:spPr>
          <a:xfrm>
            <a:off x="533400" y="4724400"/>
            <a:ext cx="3044423" cy="369332"/>
          </a:xfrm>
          <a:prstGeom prst="rect">
            <a:avLst/>
          </a:prstGeom>
          <a:noFill/>
        </p:spPr>
        <p:txBody>
          <a:bodyPr wrap="none" rtlCol="0">
            <a:spAutoFit/>
          </a:bodyPr>
          <a:lstStyle/>
          <a:p>
            <a:r>
              <a:rPr lang="en-US" dirty="0" smtClean="0"/>
              <a:t>Subject to a projection constraint: </a:t>
            </a:r>
            <a:endParaRPr lang="en-US" dirty="0"/>
          </a:p>
        </p:txBody>
      </p:sp>
      <p:sp>
        <p:nvSpPr>
          <p:cNvPr id="389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9121"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514600" y="1711298"/>
            <a:ext cx="3581400" cy="346102"/>
          </a:xfrm>
          <a:prstGeom prst="rect">
            <a:avLst/>
          </a:prstGeom>
          <a:noFill/>
        </p:spPr>
      </p:pic>
      <p:sp>
        <p:nvSpPr>
          <p:cNvPr id="27" name="TextBox 26"/>
          <p:cNvSpPr txBox="1"/>
          <p:nvPr/>
        </p:nvSpPr>
        <p:spPr>
          <a:xfrm>
            <a:off x="457200" y="1219200"/>
            <a:ext cx="4333238" cy="400110"/>
          </a:xfrm>
          <a:prstGeom prst="rect">
            <a:avLst/>
          </a:prstGeom>
          <a:noFill/>
        </p:spPr>
        <p:txBody>
          <a:bodyPr wrap="none" rtlCol="0">
            <a:spAutoFit/>
          </a:bodyPr>
          <a:lstStyle/>
          <a:p>
            <a:r>
              <a:rPr lang="en-US" sz="2000" dirty="0" smtClean="0"/>
              <a:t>Given only positive examples from a class c</a:t>
            </a:r>
            <a:endParaRPr lang="en-US" sz="2000" dirty="0"/>
          </a:p>
        </p:txBody>
      </p:sp>
      <p:pic>
        <p:nvPicPr>
          <p:cNvPr id="26"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371600" y="3810000"/>
            <a:ext cx="5029200" cy="428018"/>
          </a:xfrm>
          <a:prstGeom prst="rect">
            <a:avLst/>
          </a:prstGeom>
          <a:noFill/>
        </p:spPr>
      </p:pic>
      <p:pic>
        <p:nvPicPr>
          <p:cNvPr id="28" name="Picture 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905000" y="4267200"/>
            <a:ext cx="2895600" cy="425823"/>
          </a:xfrm>
          <a:prstGeom prst="rect">
            <a:avLst/>
          </a:prstGeom>
          <a:noFill/>
        </p:spPr>
      </p:pic>
      <p:sp>
        <p:nvSpPr>
          <p:cNvPr id="4833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83331" name="Rectangle 3"/>
          <p:cNvSpPr>
            <a:spLocks noChangeArrowheads="1"/>
          </p:cNvSpPr>
          <p:nvPr/>
        </p:nvSpPr>
        <p:spPr bwMode="auto">
          <a:xfrm>
            <a:off x="0" y="781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333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83332" name="Picture 4"/>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62000" y="5867400"/>
            <a:ext cx="4352925" cy="323850"/>
          </a:xfrm>
          <a:prstGeom prst="rect">
            <a:avLst/>
          </a:prstGeom>
          <a:noFill/>
        </p:spPr>
      </p:pic>
      <p:sp>
        <p:nvSpPr>
          <p:cNvPr id="483334" name="Rectangle 6"/>
          <p:cNvSpPr>
            <a:spLocks noChangeArrowheads="1"/>
          </p:cNvSpPr>
          <p:nvPr/>
        </p:nvSpPr>
        <p:spPr bwMode="auto">
          <a:xfrm>
            <a:off x="0" y="781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a:stCxn id="17" idx="0"/>
            <a:endCxn id="16" idx="4"/>
          </p:cNvCxnSpPr>
          <p:nvPr/>
        </p:nvCxnSpPr>
        <p:spPr>
          <a:xfrm rot="16200000" flipV="1">
            <a:off x="1104900" y="2526268"/>
            <a:ext cx="1828800" cy="152400"/>
          </a:xfrm>
          <a:prstGeom prst="line">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04" name="Rectangle 2054"/>
          <p:cNvSpPr>
            <a:spLocks noChangeArrowheads="1"/>
          </p:cNvSpPr>
          <p:nvPr/>
        </p:nvSpPr>
        <p:spPr bwMode="auto">
          <a:xfrm>
            <a:off x="3409950" y="3309938"/>
            <a:ext cx="9144000" cy="0"/>
          </a:xfrm>
          <a:prstGeom prst="rect">
            <a:avLst/>
          </a:prstGeom>
          <a:noFill/>
          <a:ln w="9525">
            <a:noFill/>
            <a:miter lim="800000"/>
            <a:headEnd/>
            <a:tailEnd/>
          </a:ln>
        </p:spPr>
        <p:txBody>
          <a:bodyPr>
            <a:spAutoFit/>
          </a:bodyPr>
          <a:lstStyle/>
          <a:p>
            <a:endParaRPr lang="en-US"/>
          </a:p>
        </p:txBody>
      </p:sp>
      <p:sp>
        <p:nvSpPr>
          <p:cNvPr id="4105" name="Text Box 2055"/>
          <p:cNvSpPr txBox="1">
            <a:spLocks noChangeArrowheads="1"/>
          </p:cNvSpPr>
          <p:nvPr/>
        </p:nvSpPr>
        <p:spPr bwMode="auto">
          <a:xfrm>
            <a:off x="381000" y="228600"/>
            <a:ext cx="3424335" cy="584775"/>
          </a:xfrm>
          <a:prstGeom prst="rect">
            <a:avLst/>
          </a:prstGeom>
          <a:noFill/>
          <a:ln w="9525">
            <a:noFill/>
            <a:miter lim="800000"/>
            <a:headEnd/>
            <a:tailEnd/>
          </a:ln>
        </p:spPr>
        <p:txBody>
          <a:bodyPr wrap="none">
            <a:spAutoFit/>
          </a:bodyPr>
          <a:lstStyle/>
          <a:p>
            <a:r>
              <a:rPr lang="en-US" sz="3200" dirty="0">
                <a:solidFill>
                  <a:schemeClr val="accent6"/>
                </a:solidFill>
              </a:rPr>
              <a:t>Information projection</a:t>
            </a:r>
          </a:p>
        </p:txBody>
      </p:sp>
      <p:sp>
        <p:nvSpPr>
          <p:cNvPr id="4106" name="Text Box 2056"/>
          <p:cNvSpPr txBox="1">
            <a:spLocks noChangeArrowheads="1"/>
          </p:cNvSpPr>
          <p:nvPr/>
        </p:nvSpPr>
        <p:spPr bwMode="auto">
          <a:xfrm>
            <a:off x="5562600" y="533400"/>
            <a:ext cx="3144838" cy="581025"/>
          </a:xfrm>
          <a:prstGeom prst="rect">
            <a:avLst/>
          </a:prstGeom>
          <a:noFill/>
          <a:ln w="9525">
            <a:noFill/>
            <a:miter lim="800000"/>
            <a:headEnd/>
            <a:tailEnd/>
          </a:ln>
        </p:spPr>
        <p:txBody>
          <a:bodyPr wrap="none">
            <a:spAutoFit/>
          </a:bodyPr>
          <a:lstStyle/>
          <a:p>
            <a:r>
              <a:rPr lang="en-US" sz="1600" dirty="0" err="1"/>
              <a:t>DellaPietra</a:t>
            </a:r>
            <a:r>
              <a:rPr lang="en-US" sz="1600" dirty="0"/>
              <a:t>, </a:t>
            </a:r>
            <a:r>
              <a:rPr lang="en-US" sz="1600" dirty="0" err="1"/>
              <a:t>DellaPietra,Lafferty</a:t>
            </a:r>
            <a:r>
              <a:rPr lang="en-US" sz="1600" dirty="0"/>
              <a:t>, 97</a:t>
            </a:r>
          </a:p>
          <a:p>
            <a:r>
              <a:rPr lang="en-US" sz="1600" dirty="0"/>
              <a:t>Zhu, Wu, Mumford, 97</a:t>
            </a:r>
          </a:p>
        </p:txBody>
      </p:sp>
      <p:sp>
        <p:nvSpPr>
          <p:cNvPr id="4108" name="Rectangle 2059"/>
          <p:cNvSpPr>
            <a:spLocks noChangeArrowheads="1"/>
          </p:cNvSpPr>
          <p:nvPr/>
        </p:nvSpPr>
        <p:spPr bwMode="auto">
          <a:xfrm>
            <a:off x="3752850" y="3309938"/>
            <a:ext cx="9144000" cy="0"/>
          </a:xfrm>
          <a:prstGeom prst="rect">
            <a:avLst/>
          </a:prstGeom>
          <a:noFill/>
          <a:ln w="9525">
            <a:noFill/>
            <a:miter lim="800000"/>
            <a:headEnd/>
            <a:tailEnd/>
          </a:ln>
        </p:spPr>
        <p:txBody>
          <a:bodyPr>
            <a:spAutoFit/>
          </a:bodyPr>
          <a:lstStyle/>
          <a:p>
            <a:endParaRPr lang="en-US"/>
          </a:p>
        </p:txBody>
      </p:sp>
      <p:sp>
        <p:nvSpPr>
          <p:cNvPr id="4109" name="Rectangle 2061"/>
          <p:cNvSpPr>
            <a:spLocks noChangeArrowheads="1"/>
          </p:cNvSpPr>
          <p:nvPr/>
        </p:nvSpPr>
        <p:spPr bwMode="auto">
          <a:xfrm>
            <a:off x="3567113" y="3309938"/>
            <a:ext cx="9144000" cy="0"/>
          </a:xfrm>
          <a:prstGeom prst="rect">
            <a:avLst/>
          </a:prstGeom>
          <a:noFill/>
          <a:ln w="9525">
            <a:noFill/>
            <a:miter lim="800000"/>
            <a:headEnd/>
            <a:tailEnd/>
          </a:ln>
        </p:spPr>
        <p:txBody>
          <a:bodyPr>
            <a:spAutoFit/>
          </a:bodyPr>
          <a:lstStyle/>
          <a:p>
            <a:endParaRPr lang="en-US"/>
          </a:p>
        </p:txBody>
      </p:sp>
      <p:sp>
        <p:nvSpPr>
          <p:cNvPr id="4110" name="Rectangle 2067"/>
          <p:cNvSpPr>
            <a:spLocks noChangeArrowheads="1"/>
          </p:cNvSpPr>
          <p:nvPr/>
        </p:nvSpPr>
        <p:spPr bwMode="auto">
          <a:xfrm>
            <a:off x="3462338" y="3309938"/>
            <a:ext cx="9144000" cy="0"/>
          </a:xfrm>
          <a:prstGeom prst="rect">
            <a:avLst/>
          </a:prstGeom>
          <a:noFill/>
          <a:ln w="9525">
            <a:noFill/>
            <a:miter lim="800000"/>
            <a:headEnd/>
            <a:tailEnd/>
          </a:ln>
        </p:spPr>
        <p:txBody>
          <a:bodyPr>
            <a:spAutoFit/>
          </a:bodyPr>
          <a:lstStyle/>
          <a:p>
            <a:endParaRPr lang="en-US"/>
          </a:p>
        </p:txBody>
      </p:sp>
      <p:graphicFrame>
        <p:nvGraphicFramePr>
          <p:cNvPr id="4100" name="Object 2050"/>
          <p:cNvGraphicFramePr>
            <a:graphicFrameLocks noChangeAspect="1"/>
          </p:cNvGraphicFramePr>
          <p:nvPr/>
        </p:nvGraphicFramePr>
        <p:xfrm>
          <a:off x="2624138" y="4312206"/>
          <a:ext cx="114300" cy="219075"/>
        </p:xfrm>
        <a:graphic>
          <a:graphicData uri="http://schemas.openxmlformats.org/presentationml/2006/ole">
            <p:oleObj spid="_x0000_s1145858" r:id="rId4" imgW="114120" imgH="215640" progId="Equation.3">
              <p:embed/>
            </p:oleObj>
          </a:graphicData>
        </a:graphic>
      </p:graphicFrame>
      <p:sp>
        <p:nvSpPr>
          <p:cNvPr id="16" name="Oval 15"/>
          <p:cNvSpPr/>
          <p:nvPr/>
        </p:nvSpPr>
        <p:spPr>
          <a:xfrm>
            <a:off x="1905000" y="1611868"/>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057400" y="3516868"/>
            <a:ext cx="76200" cy="7620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05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6055"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90600" y="1383268"/>
            <a:ext cx="800100" cy="381000"/>
          </a:xfrm>
          <a:prstGeom prst="rect">
            <a:avLst/>
          </a:prstGeom>
          <a:noFill/>
        </p:spPr>
      </p:pic>
      <p:grpSp>
        <p:nvGrpSpPr>
          <p:cNvPr id="2" name="Group 88"/>
          <p:cNvGrpSpPr/>
          <p:nvPr/>
        </p:nvGrpSpPr>
        <p:grpSpPr>
          <a:xfrm>
            <a:off x="2122441" y="2059543"/>
            <a:ext cx="849359" cy="1480153"/>
            <a:chOff x="2122441" y="2047875"/>
            <a:chExt cx="849359" cy="1480153"/>
          </a:xfrm>
        </p:grpSpPr>
        <p:cxnSp>
          <p:nvCxnSpPr>
            <p:cNvPr id="29" name="Straight Connector 28"/>
            <p:cNvCxnSpPr>
              <a:stCxn id="17" idx="7"/>
            </p:cNvCxnSpPr>
            <p:nvPr/>
          </p:nvCxnSpPr>
          <p:spPr>
            <a:xfrm rot="5400000" flipH="1" flipV="1">
              <a:off x="1855741" y="2411969"/>
              <a:ext cx="1382759" cy="849359"/>
            </a:xfrm>
            <a:prstGeom prst="line">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 name="Group 53"/>
            <p:cNvGrpSpPr/>
            <p:nvPr/>
          </p:nvGrpSpPr>
          <p:grpSpPr>
            <a:xfrm>
              <a:off x="2762250" y="2047875"/>
              <a:ext cx="159327" cy="200889"/>
              <a:chOff x="2743200" y="2057400"/>
              <a:chExt cx="159327" cy="200889"/>
            </a:xfrm>
          </p:grpSpPr>
          <p:cxnSp>
            <p:nvCxnSpPr>
              <p:cNvPr id="44" name="Straight Connector 43"/>
              <p:cNvCxnSpPr/>
              <p:nvPr/>
            </p:nvCxnSpPr>
            <p:spPr>
              <a:xfrm rot="5400000">
                <a:off x="2715492" y="2085108"/>
                <a:ext cx="131616" cy="76200"/>
              </a:xfrm>
              <a:prstGeom prst="line">
                <a:avLst/>
              </a:prstGeom>
              <a:ln w="19050">
                <a:solidFill>
                  <a:srgbClr val="3333C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750127" y="2182089"/>
                <a:ext cx="152400" cy="76200"/>
              </a:xfrm>
              <a:prstGeom prst="line">
                <a:avLst/>
              </a:prstGeom>
              <a:ln w="19050">
                <a:solidFill>
                  <a:srgbClr val="3333CC"/>
                </a:solidFill>
              </a:ln>
            </p:spPr>
            <p:style>
              <a:lnRef idx="1">
                <a:schemeClr val="accent1"/>
              </a:lnRef>
              <a:fillRef idx="0">
                <a:schemeClr val="accent1"/>
              </a:fillRef>
              <a:effectRef idx="0">
                <a:schemeClr val="accent1"/>
              </a:effectRef>
              <a:fontRef idx="minor">
                <a:schemeClr val="tx1"/>
              </a:fontRef>
            </p:style>
          </p:cxnSp>
        </p:grpSp>
      </p:grpSp>
      <p:sp>
        <p:nvSpPr>
          <p:cNvPr id="38605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4" name="Group 87"/>
          <p:cNvGrpSpPr/>
          <p:nvPr/>
        </p:nvGrpSpPr>
        <p:grpSpPr>
          <a:xfrm>
            <a:off x="1952625" y="1649968"/>
            <a:ext cx="1514475" cy="647700"/>
            <a:chOff x="1952625" y="1638300"/>
            <a:chExt cx="1514475" cy="647700"/>
          </a:xfrm>
        </p:grpSpPr>
        <p:cxnSp>
          <p:nvCxnSpPr>
            <p:cNvPr id="24" name="Straight Connector 23"/>
            <p:cNvCxnSpPr/>
            <p:nvPr/>
          </p:nvCxnSpPr>
          <p:spPr>
            <a:xfrm>
              <a:off x="1952625" y="1638300"/>
              <a:ext cx="1095375" cy="49530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2896394" y="2058194"/>
              <a:ext cx="75406" cy="75406"/>
            </a:xfrm>
            <a:prstGeom prst="line">
              <a:avLst/>
            </a:prstGeom>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000375" y="20669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6057"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200400" y="1905000"/>
              <a:ext cx="266700" cy="381000"/>
            </a:xfrm>
            <a:prstGeom prst="rect">
              <a:avLst/>
            </a:prstGeom>
            <a:noFill/>
          </p:spPr>
        </p:pic>
      </p:grpSp>
      <p:sp>
        <p:nvSpPr>
          <p:cNvPr id="3860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6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6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66"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5" name="Group 86"/>
          <p:cNvGrpSpPr/>
          <p:nvPr/>
        </p:nvGrpSpPr>
        <p:grpSpPr>
          <a:xfrm>
            <a:off x="628626" y="1307068"/>
            <a:ext cx="6753249" cy="2562225"/>
            <a:chOff x="628626" y="1295400"/>
            <a:chExt cx="6753249" cy="2562225"/>
          </a:xfrm>
        </p:grpSpPr>
        <p:sp>
          <p:nvSpPr>
            <p:cNvPr id="22" name="Freeform 21"/>
            <p:cNvSpPr/>
            <p:nvPr/>
          </p:nvSpPr>
          <p:spPr>
            <a:xfrm rot="20962292">
              <a:off x="628626" y="1628775"/>
              <a:ext cx="2867025" cy="2228850"/>
            </a:xfrm>
            <a:custGeom>
              <a:avLst/>
              <a:gdLst>
                <a:gd name="connsiteX0" fmla="*/ 2867025 w 2867025"/>
                <a:gd name="connsiteY0" fmla="*/ 0 h 2228850"/>
                <a:gd name="connsiteX1" fmla="*/ 2095500 w 2867025"/>
                <a:gd name="connsiteY1" fmla="*/ 1333500 h 2228850"/>
                <a:gd name="connsiteX2" fmla="*/ 1295400 w 2867025"/>
                <a:gd name="connsiteY2" fmla="*/ 1933575 h 2228850"/>
                <a:gd name="connsiteX3" fmla="*/ 0 w 2867025"/>
                <a:gd name="connsiteY3" fmla="*/ 2228850 h 2228850"/>
                <a:gd name="connsiteX4" fmla="*/ 0 w 2867025"/>
                <a:gd name="connsiteY4" fmla="*/ 2228850 h 222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025" h="2228850">
                  <a:moveTo>
                    <a:pt x="2867025" y="0"/>
                  </a:moveTo>
                  <a:cubicBezTo>
                    <a:pt x="2612231" y="505619"/>
                    <a:pt x="2357438" y="1011238"/>
                    <a:pt x="2095500" y="1333500"/>
                  </a:cubicBezTo>
                  <a:cubicBezTo>
                    <a:pt x="1833563" y="1655763"/>
                    <a:pt x="1644650" y="1784350"/>
                    <a:pt x="1295400" y="1933575"/>
                  </a:cubicBezTo>
                  <a:cubicBezTo>
                    <a:pt x="946150" y="2082800"/>
                    <a:pt x="0" y="2228850"/>
                    <a:pt x="0" y="2228850"/>
                  </a:cubicBezTo>
                  <a:lnTo>
                    <a:pt x="0" y="222885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6065" name="Picture 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352800" y="1295400"/>
              <a:ext cx="4029075" cy="409575"/>
            </a:xfrm>
            <a:prstGeom prst="rect">
              <a:avLst/>
            </a:prstGeom>
            <a:noFill/>
          </p:spPr>
        </p:pic>
      </p:grpSp>
      <p:sp>
        <p:nvSpPr>
          <p:cNvPr id="38606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89"/>
          <p:cNvGrpSpPr/>
          <p:nvPr/>
        </p:nvGrpSpPr>
        <p:grpSpPr>
          <a:xfrm>
            <a:off x="1243664" y="1850169"/>
            <a:ext cx="6995461" cy="2169498"/>
            <a:chOff x="1243664" y="1838501"/>
            <a:chExt cx="6995461" cy="2169498"/>
          </a:xfrm>
        </p:grpSpPr>
        <p:sp>
          <p:nvSpPr>
            <p:cNvPr id="49" name="Freeform 48"/>
            <p:cNvSpPr/>
            <p:nvPr/>
          </p:nvSpPr>
          <p:spPr>
            <a:xfrm rot="1801182">
              <a:off x="1243664" y="1838501"/>
              <a:ext cx="2189061" cy="2169498"/>
            </a:xfrm>
            <a:custGeom>
              <a:avLst/>
              <a:gdLst>
                <a:gd name="connsiteX0" fmla="*/ 2867025 w 2867025"/>
                <a:gd name="connsiteY0" fmla="*/ 0 h 2228850"/>
                <a:gd name="connsiteX1" fmla="*/ 2095500 w 2867025"/>
                <a:gd name="connsiteY1" fmla="*/ 1333500 h 2228850"/>
                <a:gd name="connsiteX2" fmla="*/ 1295400 w 2867025"/>
                <a:gd name="connsiteY2" fmla="*/ 1933575 h 2228850"/>
                <a:gd name="connsiteX3" fmla="*/ 0 w 2867025"/>
                <a:gd name="connsiteY3" fmla="*/ 2228850 h 2228850"/>
                <a:gd name="connsiteX4" fmla="*/ 0 w 2867025"/>
                <a:gd name="connsiteY4" fmla="*/ 2228850 h 222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025" h="2228850">
                  <a:moveTo>
                    <a:pt x="2867025" y="0"/>
                  </a:moveTo>
                  <a:cubicBezTo>
                    <a:pt x="2612231" y="505619"/>
                    <a:pt x="2357438" y="1011238"/>
                    <a:pt x="2095500" y="1333500"/>
                  </a:cubicBezTo>
                  <a:cubicBezTo>
                    <a:pt x="1833563" y="1655763"/>
                    <a:pt x="1644650" y="1784350"/>
                    <a:pt x="1295400" y="1933575"/>
                  </a:cubicBezTo>
                  <a:cubicBezTo>
                    <a:pt x="946150" y="2082800"/>
                    <a:pt x="0" y="2228850"/>
                    <a:pt x="0" y="2228850"/>
                  </a:cubicBezTo>
                  <a:lnTo>
                    <a:pt x="0" y="222885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6067" name="Picture 1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191000" y="2362200"/>
              <a:ext cx="4048125" cy="409575"/>
            </a:xfrm>
            <a:prstGeom prst="rect">
              <a:avLst/>
            </a:prstGeom>
            <a:noFill/>
          </p:spPr>
        </p:pic>
      </p:grpSp>
      <p:sp>
        <p:nvSpPr>
          <p:cNvPr id="386070"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7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74"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76" name="Rectangle 2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6075" name="Picture 2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828800" y="4431268"/>
            <a:ext cx="4333875" cy="381000"/>
          </a:xfrm>
          <a:prstGeom prst="rect">
            <a:avLst/>
          </a:prstGeom>
          <a:noFill/>
        </p:spPr>
      </p:pic>
      <p:sp>
        <p:nvSpPr>
          <p:cNvPr id="86" name="TextBox 85"/>
          <p:cNvSpPr txBox="1"/>
          <p:nvPr/>
        </p:nvSpPr>
        <p:spPr>
          <a:xfrm>
            <a:off x="609600" y="5345668"/>
            <a:ext cx="4150495" cy="369332"/>
          </a:xfrm>
          <a:prstGeom prst="rect">
            <a:avLst/>
          </a:prstGeom>
          <a:noFill/>
        </p:spPr>
        <p:txBody>
          <a:bodyPr wrap="none" rtlCol="0">
            <a:spAutoFit/>
          </a:bodyPr>
          <a:lstStyle/>
          <a:p>
            <a:r>
              <a:rPr lang="en-US" dirty="0" smtClean="0"/>
              <a:t>So the KL-divergence decreases monotonically.</a:t>
            </a:r>
            <a:endParaRPr lang="en-US" dirty="0"/>
          </a:p>
        </p:txBody>
      </p:sp>
      <p:grpSp>
        <p:nvGrpSpPr>
          <p:cNvPr id="7" name="Group 94"/>
          <p:cNvGrpSpPr/>
          <p:nvPr/>
        </p:nvGrpSpPr>
        <p:grpSpPr>
          <a:xfrm>
            <a:off x="2209800" y="2135742"/>
            <a:ext cx="1628775" cy="1381126"/>
            <a:chOff x="2209800" y="2124074"/>
            <a:chExt cx="1628775" cy="1381126"/>
          </a:xfrm>
        </p:grpSpPr>
        <p:cxnSp>
          <p:nvCxnSpPr>
            <p:cNvPr id="50" name="Straight Connector 49"/>
            <p:cNvCxnSpPr>
              <a:endCxn id="91" idx="1"/>
            </p:cNvCxnSpPr>
            <p:nvPr/>
          </p:nvCxnSpPr>
          <p:spPr>
            <a:xfrm rot="16200000" flipH="1">
              <a:off x="2886075" y="2276474"/>
              <a:ext cx="696959" cy="392159"/>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209800" y="2819401"/>
              <a:ext cx="1154159" cy="685799"/>
            </a:xfrm>
            <a:prstGeom prst="line">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6059" name="Picture 11"/>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505200" y="2743200"/>
              <a:ext cx="333375" cy="381000"/>
            </a:xfrm>
            <a:prstGeom prst="rect">
              <a:avLst/>
            </a:prstGeom>
            <a:noFill/>
          </p:spPr>
        </p:pic>
        <p:sp>
          <p:nvSpPr>
            <p:cNvPr id="91" name="Oval 90"/>
            <p:cNvSpPr/>
            <p:nvPr/>
          </p:nvSpPr>
          <p:spPr>
            <a:xfrm>
              <a:off x="3419475" y="280987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96"/>
          <p:cNvGrpSpPr/>
          <p:nvPr/>
        </p:nvGrpSpPr>
        <p:grpSpPr>
          <a:xfrm>
            <a:off x="1094558" y="2709804"/>
            <a:ext cx="2763881" cy="1264264"/>
            <a:chOff x="1094558" y="2698136"/>
            <a:chExt cx="2763881" cy="1264264"/>
          </a:xfrm>
        </p:grpSpPr>
        <p:pic>
          <p:nvPicPr>
            <p:cNvPr id="386061" name="Picture 13"/>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3276600" y="3581400"/>
              <a:ext cx="333375" cy="381000"/>
            </a:xfrm>
            <a:prstGeom prst="rect">
              <a:avLst/>
            </a:prstGeom>
            <a:noFill/>
          </p:spPr>
        </p:pic>
        <p:grpSp>
          <p:nvGrpSpPr>
            <p:cNvPr id="9" name="Group 95"/>
            <p:cNvGrpSpPr/>
            <p:nvPr/>
          </p:nvGrpSpPr>
          <p:grpSpPr>
            <a:xfrm>
              <a:off x="1094558" y="2698136"/>
              <a:ext cx="2763881" cy="1156684"/>
              <a:chOff x="1094558" y="2698136"/>
              <a:chExt cx="2763881" cy="1156684"/>
            </a:xfrm>
          </p:grpSpPr>
          <p:sp>
            <p:nvSpPr>
              <p:cNvPr id="59" name="Freeform 58"/>
              <p:cNvSpPr/>
              <p:nvPr/>
            </p:nvSpPr>
            <p:spPr>
              <a:xfrm rot="1801182">
                <a:off x="1094558" y="2698136"/>
                <a:ext cx="2763881" cy="1156684"/>
              </a:xfrm>
              <a:custGeom>
                <a:avLst/>
                <a:gdLst>
                  <a:gd name="connsiteX0" fmla="*/ 2867025 w 2867025"/>
                  <a:gd name="connsiteY0" fmla="*/ 0 h 2228850"/>
                  <a:gd name="connsiteX1" fmla="*/ 2095500 w 2867025"/>
                  <a:gd name="connsiteY1" fmla="*/ 1333500 h 2228850"/>
                  <a:gd name="connsiteX2" fmla="*/ 1295400 w 2867025"/>
                  <a:gd name="connsiteY2" fmla="*/ 1933575 h 2228850"/>
                  <a:gd name="connsiteX3" fmla="*/ 0 w 2867025"/>
                  <a:gd name="connsiteY3" fmla="*/ 2228850 h 2228850"/>
                  <a:gd name="connsiteX4" fmla="*/ 0 w 2867025"/>
                  <a:gd name="connsiteY4" fmla="*/ 2228850 h 222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025" h="2228850">
                    <a:moveTo>
                      <a:pt x="2867025" y="0"/>
                    </a:moveTo>
                    <a:cubicBezTo>
                      <a:pt x="2612231" y="505619"/>
                      <a:pt x="2357438" y="1011238"/>
                      <a:pt x="2095500" y="1333500"/>
                    </a:cubicBezTo>
                    <a:cubicBezTo>
                      <a:pt x="1833563" y="1655763"/>
                      <a:pt x="1644650" y="1784350"/>
                      <a:pt x="1295400" y="1933575"/>
                    </a:cubicBezTo>
                    <a:cubicBezTo>
                      <a:pt x="946150" y="2082800"/>
                      <a:pt x="0" y="2228850"/>
                      <a:pt x="0" y="2228850"/>
                    </a:cubicBezTo>
                    <a:lnTo>
                      <a:pt x="0" y="222885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2" name="Straight Connector 61"/>
              <p:cNvCxnSpPr/>
              <p:nvPr/>
            </p:nvCxnSpPr>
            <p:spPr>
              <a:xfrm>
                <a:off x="2143125" y="3562350"/>
                <a:ext cx="1230359" cy="38101"/>
              </a:xfrm>
              <a:prstGeom prst="line">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3381375" y="3581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a:endCxn id="92" idx="0"/>
              </p:cNvCxnSpPr>
              <p:nvPr/>
            </p:nvCxnSpPr>
            <p:spPr>
              <a:xfrm rot="5400000">
                <a:off x="3082132" y="3233738"/>
                <a:ext cx="685006" cy="10319"/>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38607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6077" name="Picture 29"/>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057400" y="3593068"/>
            <a:ext cx="161925" cy="38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60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3" name="Rectangle 3"/>
          <p:cNvSpPr>
            <a:spLocks noChangeArrowheads="1"/>
          </p:cNvSpPr>
          <p:nvPr/>
        </p:nvSpPr>
        <p:spPr bwMode="auto">
          <a:xfrm>
            <a:off x="457200" y="1219200"/>
            <a:ext cx="6781800"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Narrow"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ea typeface="SimSun" pitchFamily="2" charset="-122"/>
                <a:cs typeface="Times New Roman" pitchFamily="18" charset="0"/>
              </a:rPr>
              <a:t>max-step: choosing a distinct feature and statistics</a:t>
            </a:r>
            <a:endParaRPr kumimoji="0" 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445445" name="Rectangle 5"/>
          <p:cNvSpPr>
            <a:spLocks noChangeArrowheads="1"/>
          </p:cNvSpPr>
          <p:nvPr/>
        </p:nvSpPr>
        <p:spPr bwMode="auto">
          <a:xfrm>
            <a:off x="0" y="1466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Rectangle 6"/>
          <p:cNvSpPr/>
          <p:nvPr/>
        </p:nvSpPr>
        <p:spPr>
          <a:xfrm>
            <a:off x="418503" y="405825"/>
            <a:ext cx="4362861" cy="584775"/>
          </a:xfrm>
          <a:prstGeom prst="rect">
            <a:avLst/>
          </a:prstGeom>
        </p:spPr>
        <p:txBody>
          <a:bodyPr wrap="none">
            <a:spAutoFit/>
          </a:bodyPr>
          <a:lstStyle/>
          <a:p>
            <a:pPr lvl="0"/>
            <a:r>
              <a:rPr lang="en-US" sz="3200" dirty="0">
                <a:solidFill>
                  <a:schemeClr val="accent2"/>
                </a:solidFill>
                <a:ea typeface="SimSun" pitchFamily="2" charset="-122"/>
                <a:cs typeface="Times New Roman" pitchFamily="18" charset="0"/>
              </a:rPr>
              <a:t>A</a:t>
            </a:r>
            <a:r>
              <a:rPr kumimoji="0" lang="en-US" sz="3200" b="0" i="0" u="none" strike="noStrike" cap="none" normalizeH="0" baseline="0" dirty="0" smtClean="0">
                <a:ln>
                  <a:noFill/>
                </a:ln>
                <a:solidFill>
                  <a:schemeClr val="accent2"/>
                </a:solidFill>
                <a:effectLst/>
                <a:ea typeface="SimSun" pitchFamily="2" charset="-122"/>
                <a:cs typeface="Times New Roman" pitchFamily="18" charset="0"/>
              </a:rPr>
              <a:t>  </a:t>
            </a:r>
            <a:r>
              <a:rPr lang="en-US" sz="3200" dirty="0" smtClean="0">
                <a:solidFill>
                  <a:schemeClr val="accent2"/>
                </a:solidFill>
                <a:ea typeface="SimSun" pitchFamily="2" charset="-122"/>
                <a:cs typeface="Times New Roman" pitchFamily="18" charset="0"/>
              </a:rPr>
              <a:t>unified</a:t>
            </a:r>
            <a:r>
              <a:rPr kumimoji="0" lang="en-US" sz="3200" b="0" i="0" u="none" strike="noStrike" cap="none" normalizeH="0" baseline="0" dirty="0" smtClean="0">
                <a:ln>
                  <a:noFill/>
                </a:ln>
                <a:solidFill>
                  <a:schemeClr val="accent2"/>
                </a:solidFill>
                <a:effectLst/>
                <a:ea typeface="SimSun" pitchFamily="2" charset="-122"/>
                <a:cs typeface="Times New Roman" pitchFamily="18" charset="0"/>
              </a:rPr>
              <a:t> </a:t>
            </a:r>
            <a:r>
              <a:rPr lang="en-US" sz="3200" dirty="0" smtClean="0">
                <a:solidFill>
                  <a:schemeClr val="accent2"/>
                </a:solidFill>
                <a:ea typeface="SimSun" pitchFamily="2" charset="-122"/>
                <a:cs typeface="Times New Roman" pitchFamily="18" charset="0"/>
              </a:rPr>
              <a:t>L</a:t>
            </a:r>
            <a:r>
              <a:rPr kumimoji="0" lang="en-US" sz="3200" b="0" i="0" u="none" strike="noStrike" cap="none" normalizeH="0" baseline="0" dirty="0" smtClean="0">
                <a:ln>
                  <a:noFill/>
                </a:ln>
                <a:solidFill>
                  <a:schemeClr val="accent2"/>
                </a:solidFill>
                <a:effectLst/>
                <a:ea typeface="SimSun" pitchFamily="2" charset="-122"/>
                <a:cs typeface="Times New Roman" pitchFamily="18" charset="0"/>
              </a:rPr>
              <a:t>earning </a:t>
            </a:r>
            <a:r>
              <a:rPr lang="en-US" sz="3200" dirty="0" smtClean="0">
                <a:solidFill>
                  <a:schemeClr val="accent2"/>
                </a:solidFill>
                <a:ea typeface="SimSun" pitchFamily="2" charset="-122"/>
                <a:cs typeface="Times New Roman" pitchFamily="18" charset="0"/>
              </a:rPr>
              <a:t>P</a:t>
            </a:r>
            <a:r>
              <a:rPr kumimoji="0" lang="en-US" sz="3200" b="0" i="0" u="none" strike="noStrike" cap="none" normalizeH="0" baseline="0" dirty="0" smtClean="0">
                <a:ln>
                  <a:noFill/>
                </a:ln>
                <a:solidFill>
                  <a:schemeClr val="accent2"/>
                </a:solidFill>
                <a:effectLst/>
                <a:ea typeface="SimSun" pitchFamily="2" charset="-122"/>
                <a:cs typeface="Times New Roman" pitchFamily="18" charset="0"/>
              </a:rPr>
              <a:t>rinciple</a:t>
            </a:r>
          </a:p>
        </p:txBody>
      </p:sp>
      <p:sp>
        <p:nvSpPr>
          <p:cNvPr id="44544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45446"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5000" y="2057400"/>
            <a:ext cx="2981325" cy="381000"/>
          </a:xfrm>
          <a:prstGeom prst="rect">
            <a:avLst/>
          </a:prstGeom>
          <a:noFill/>
        </p:spPr>
      </p:pic>
      <p:sp>
        <p:nvSpPr>
          <p:cNvPr id="44544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45448" name="Picture 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28800" y="3505200"/>
            <a:ext cx="3000375" cy="381000"/>
          </a:xfrm>
          <a:prstGeom prst="rect">
            <a:avLst/>
          </a:prstGeom>
          <a:noFill/>
        </p:spPr>
      </p:pic>
      <p:sp>
        <p:nvSpPr>
          <p:cNvPr id="445450" name="Rectangle 10"/>
          <p:cNvSpPr>
            <a:spLocks noChangeArrowheads="1"/>
          </p:cNvSpPr>
          <p:nvPr/>
        </p:nvSpPr>
        <p:spPr bwMode="auto">
          <a:xfrm>
            <a:off x="433591" y="2819400"/>
            <a:ext cx="7661072"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ea typeface="SimSun" pitchFamily="2" charset="-122"/>
                <a:cs typeface="Times New Roman" pitchFamily="18" charset="0"/>
              </a:rPr>
              <a:t>min-step: given the selected feature constraint, computing the parameter </a:t>
            </a:r>
            <a:endParaRPr kumimoji="0" lang="en-US" sz="1800" b="0" i="0" u="none" strike="noStrike" cap="none" normalizeH="0" baseline="0" dirty="0" smtClean="0">
              <a:ln>
                <a:noFill/>
              </a:ln>
              <a:solidFill>
                <a:schemeClr val="tx1"/>
              </a:solidFill>
              <a:effectLst/>
            </a:endParaRPr>
          </a:p>
        </p:txBody>
      </p:sp>
      <p:sp>
        <p:nvSpPr>
          <p:cNvPr id="15" name="TextBox 14"/>
          <p:cNvSpPr txBox="1"/>
          <p:nvPr/>
        </p:nvSpPr>
        <p:spPr>
          <a:xfrm>
            <a:off x="282279" y="4267200"/>
            <a:ext cx="8861721" cy="2000548"/>
          </a:xfrm>
          <a:prstGeom prst="rect">
            <a:avLst/>
          </a:prstGeom>
          <a:noFill/>
        </p:spPr>
        <p:txBody>
          <a:bodyPr wrap="none" rtlCol="0">
            <a:spAutoFit/>
          </a:bodyPr>
          <a:lstStyle/>
          <a:p>
            <a:r>
              <a:rPr lang="en-US" sz="2800" dirty="0" smtClean="0">
                <a:solidFill>
                  <a:schemeClr val="accent2"/>
                </a:solidFill>
              </a:rPr>
              <a:t>Claim</a:t>
            </a:r>
            <a:r>
              <a:rPr lang="en-US" dirty="0" smtClean="0"/>
              <a:t>:    </a:t>
            </a:r>
            <a:r>
              <a:rPr lang="en-US" sz="2400" dirty="0" smtClean="0"/>
              <a:t>this learning procedure unifies almost all we know in visual modeling</a:t>
            </a:r>
          </a:p>
          <a:p>
            <a:r>
              <a:rPr lang="en-US" sz="2400" dirty="0"/>
              <a:t> </a:t>
            </a:r>
            <a:r>
              <a:rPr lang="en-US" sz="2400" dirty="0" smtClean="0"/>
              <a:t>                        PCA, sparse coding, </a:t>
            </a:r>
          </a:p>
          <a:p>
            <a:r>
              <a:rPr lang="en-US" sz="2400" dirty="0"/>
              <a:t> </a:t>
            </a:r>
            <a:r>
              <a:rPr lang="en-US" sz="2400" dirty="0" smtClean="0"/>
              <a:t>                        MRF, Gibbs, FRAME, </a:t>
            </a:r>
          </a:p>
          <a:p>
            <a:r>
              <a:rPr lang="en-US" sz="2400" dirty="0"/>
              <a:t> </a:t>
            </a:r>
            <a:r>
              <a:rPr lang="en-US" sz="2400" dirty="0" smtClean="0"/>
              <a:t>                        </a:t>
            </a:r>
            <a:r>
              <a:rPr lang="en-US" sz="2400" dirty="0" err="1" smtClean="0"/>
              <a:t>Adaboost</a:t>
            </a:r>
            <a:r>
              <a:rPr lang="en-US" sz="2400" dirty="0" smtClean="0"/>
              <a:t> (when h() is binary),</a:t>
            </a:r>
          </a:p>
          <a:p>
            <a:r>
              <a:rPr lang="en-US" sz="2400" dirty="0"/>
              <a:t> </a:t>
            </a:r>
            <a:r>
              <a:rPr lang="en-US" sz="2400" dirty="0" smtClean="0"/>
              <a:t>                       </a:t>
            </a:r>
            <a:r>
              <a:rPr lang="en-US" sz="2400" dirty="0"/>
              <a:t>S</a:t>
            </a:r>
            <a:r>
              <a:rPr lang="en-US" sz="2400" dirty="0" smtClean="0"/>
              <a:t>tochastic grammar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4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54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50"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381000" y="381000"/>
            <a:ext cx="5257800" cy="6858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l"/>
            <a:r>
              <a:rPr lang="en-US" altLang="zh-CN" sz="2800" dirty="0" smtClean="0">
                <a:solidFill>
                  <a:srgbClr val="0070C0"/>
                </a:solidFill>
                <a:latin typeface="Arial Narrow" pitchFamily="34" charset="0"/>
              </a:rPr>
              <a:t>E</a:t>
            </a:r>
            <a:r>
              <a:rPr lang="en-US" sz="2800" dirty="0" smtClean="0">
                <a:solidFill>
                  <a:srgbClr val="0070C0"/>
                </a:solidFill>
                <a:latin typeface="Arial Narrow" pitchFamily="34" charset="0"/>
              </a:rPr>
              <a:t>x/implicit manifolds </a:t>
            </a:r>
            <a:r>
              <a:rPr lang="en-US" sz="2800" dirty="0">
                <a:solidFill>
                  <a:srgbClr val="0070C0"/>
                </a:solidFill>
                <a:latin typeface="Arial Narrow" pitchFamily="34" charset="0"/>
              </a:rPr>
              <a:t>in natural images</a:t>
            </a:r>
          </a:p>
        </p:txBody>
      </p:sp>
      <p:sp>
        <p:nvSpPr>
          <p:cNvPr id="308228" name="Text Box 4"/>
          <p:cNvSpPr txBox="1">
            <a:spLocks noChangeArrowheads="1"/>
          </p:cNvSpPr>
          <p:nvPr/>
        </p:nvSpPr>
        <p:spPr bwMode="auto">
          <a:xfrm>
            <a:off x="457200" y="1219200"/>
            <a:ext cx="5105400" cy="646331"/>
          </a:xfrm>
          <a:prstGeom prst="rect">
            <a:avLst/>
          </a:prstGeom>
          <a:noFill/>
          <a:ln w="9525">
            <a:noFill/>
            <a:miter lim="800000"/>
            <a:headEnd/>
            <a:tailEnd/>
          </a:ln>
          <a:effectLst/>
        </p:spPr>
        <p:txBody>
          <a:bodyPr>
            <a:spAutoFit/>
          </a:bodyPr>
          <a:lstStyle/>
          <a:p>
            <a:r>
              <a:rPr lang="en-US" dirty="0" smtClean="0">
                <a:latin typeface="Arial" charset="0"/>
              </a:rPr>
              <a:t> </a:t>
            </a:r>
            <a:r>
              <a:rPr lang="en-US" dirty="0">
                <a:latin typeface="Arial" charset="0"/>
              </a:rPr>
              <a:t>implicit texture </a:t>
            </a:r>
            <a:r>
              <a:rPr lang="en-US" dirty="0" smtClean="0">
                <a:latin typeface="Arial" charset="0"/>
              </a:rPr>
              <a:t>clusters (blue), </a:t>
            </a:r>
            <a:endParaRPr lang="en-US" dirty="0">
              <a:latin typeface="Arial" charset="0"/>
            </a:endParaRPr>
          </a:p>
          <a:p>
            <a:r>
              <a:rPr lang="en-US" dirty="0" smtClean="0">
                <a:latin typeface="Arial" charset="0"/>
              </a:rPr>
              <a:t> explicit primitive clusters (pink).</a:t>
            </a:r>
            <a:endParaRPr lang="en-US" dirty="0">
              <a:latin typeface="Arial" charset="0"/>
            </a:endParaRPr>
          </a:p>
        </p:txBody>
      </p:sp>
      <p:sp>
        <p:nvSpPr>
          <p:cNvPr id="308230" name="Rectangle 6"/>
          <p:cNvSpPr>
            <a:spLocks noChangeArrowheads="1"/>
          </p:cNvSpPr>
          <p:nvPr/>
        </p:nvSpPr>
        <p:spPr bwMode="auto">
          <a:xfrm>
            <a:off x="0" y="158115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308229" name="Object 5"/>
          <p:cNvGraphicFramePr>
            <a:graphicFrameLocks noChangeAspect="1"/>
          </p:cNvGraphicFramePr>
          <p:nvPr/>
        </p:nvGraphicFramePr>
        <p:xfrm>
          <a:off x="609600" y="1981200"/>
          <a:ext cx="4495800" cy="4114800"/>
        </p:xfrm>
        <a:graphic>
          <a:graphicData uri="http://schemas.openxmlformats.org/presentationml/2006/ole">
            <p:oleObj spid="_x0000_s308229" name="Chart" r:id="rId3" imgW="5476972" imgH="3695639" progId="Excel.Sheet.8">
              <p:embed/>
            </p:oleObj>
          </a:graphicData>
        </a:graphic>
      </p:graphicFrame>
      <p:graphicFrame>
        <p:nvGraphicFramePr>
          <p:cNvPr id="308232" name="Object 8"/>
          <p:cNvGraphicFramePr>
            <a:graphicFrameLocks noChangeAspect="1"/>
          </p:cNvGraphicFramePr>
          <p:nvPr/>
        </p:nvGraphicFramePr>
        <p:xfrm>
          <a:off x="5715000" y="-76200"/>
          <a:ext cx="3282950" cy="6858000"/>
        </p:xfrm>
        <a:graphic>
          <a:graphicData uri="http://schemas.openxmlformats.org/presentationml/2006/ole">
            <p:oleObj spid="_x0000_s308232" name="Visio" r:id="rId4" imgW="3959962" imgH="8277149" progId="Visio.Drawing.11">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8" name="Text Box 2"/>
          <p:cNvSpPr txBox="1">
            <a:spLocks noChangeArrowheads="1"/>
          </p:cNvSpPr>
          <p:nvPr/>
        </p:nvSpPr>
        <p:spPr bwMode="auto">
          <a:xfrm>
            <a:off x="533400" y="457200"/>
            <a:ext cx="5272597" cy="584775"/>
          </a:xfrm>
          <a:prstGeom prst="rect">
            <a:avLst/>
          </a:prstGeom>
          <a:noFill/>
          <a:ln w="9525">
            <a:noFill/>
            <a:miter lim="800000"/>
            <a:headEnd/>
            <a:tailEnd/>
          </a:ln>
        </p:spPr>
        <p:txBody>
          <a:bodyPr wrap="none">
            <a:spAutoFit/>
          </a:bodyPr>
          <a:lstStyle/>
          <a:p>
            <a:r>
              <a:rPr lang="en-US" sz="3200" dirty="0" smtClean="0">
                <a:solidFill>
                  <a:schemeClr val="accent2"/>
                </a:solidFill>
              </a:rPr>
              <a:t>In fact, it is a continuous spectrum</a:t>
            </a:r>
            <a:endParaRPr lang="en-US" sz="3200" dirty="0">
              <a:solidFill>
                <a:schemeClr val="accent2"/>
              </a:solidFill>
            </a:endParaRPr>
          </a:p>
        </p:txBody>
      </p:sp>
      <p:pic>
        <p:nvPicPr>
          <p:cNvPr id="3100" name="Picture 12" descr="C:\Documents and Settings\Lisa\My Documents\WURESEARCH\CVPR_Witkin_Range2005\img_eps1\l1.jpg"/>
          <p:cNvPicPr>
            <a:picLocks noChangeAspect="1" noChangeArrowheads="1"/>
          </p:cNvPicPr>
          <p:nvPr/>
        </p:nvPicPr>
        <p:blipFill>
          <a:blip r:embed="rId4" cstate="print"/>
          <a:srcRect/>
          <a:stretch>
            <a:fillRect/>
          </a:stretch>
        </p:blipFill>
        <p:spPr bwMode="auto">
          <a:xfrm>
            <a:off x="3857625" y="2866828"/>
            <a:ext cx="1531937" cy="1171772"/>
          </a:xfrm>
          <a:prstGeom prst="rect">
            <a:avLst/>
          </a:prstGeom>
          <a:noFill/>
          <a:ln w="9525">
            <a:noFill/>
            <a:miter lim="800000"/>
            <a:headEnd/>
            <a:tailEnd/>
          </a:ln>
        </p:spPr>
      </p:pic>
      <p:pic>
        <p:nvPicPr>
          <p:cNvPr id="3101" name="Picture 13" descr="C:\Documents and Settings\Lisa\My Documents\WURESEARCH\CVPR_Witkin_Range2005\img_eps1\l2.jpg"/>
          <p:cNvPicPr>
            <a:picLocks noChangeAspect="1" noChangeArrowheads="1"/>
          </p:cNvPicPr>
          <p:nvPr/>
        </p:nvPicPr>
        <p:blipFill>
          <a:blip r:embed="rId5" cstate="print"/>
          <a:srcRect/>
          <a:stretch>
            <a:fillRect/>
          </a:stretch>
        </p:blipFill>
        <p:spPr bwMode="auto">
          <a:xfrm>
            <a:off x="5334000" y="2874572"/>
            <a:ext cx="1536871" cy="1154503"/>
          </a:xfrm>
          <a:prstGeom prst="rect">
            <a:avLst/>
          </a:prstGeom>
          <a:noFill/>
          <a:ln w="9525">
            <a:noFill/>
            <a:miter lim="800000"/>
            <a:headEnd/>
            <a:tailEnd/>
          </a:ln>
        </p:spPr>
      </p:pic>
      <p:pic>
        <p:nvPicPr>
          <p:cNvPr id="3102" name="Picture 14" descr="C:\Documents and Settings\Lisa\My Documents\WURESEARCH\CVPR_Witkin_Range2005\img_eps1\l3.jpg"/>
          <p:cNvPicPr>
            <a:picLocks noChangeAspect="1" noChangeArrowheads="1"/>
          </p:cNvPicPr>
          <p:nvPr/>
        </p:nvPicPr>
        <p:blipFill>
          <a:blip r:embed="rId6" cstate="print"/>
          <a:srcRect/>
          <a:stretch>
            <a:fillRect/>
          </a:stretch>
        </p:blipFill>
        <p:spPr bwMode="auto">
          <a:xfrm>
            <a:off x="6858001" y="2857500"/>
            <a:ext cx="1736896" cy="1154503"/>
          </a:xfrm>
          <a:prstGeom prst="rect">
            <a:avLst/>
          </a:prstGeom>
          <a:noFill/>
          <a:ln w="9525">
            <a:noFill/>
            <a:miter lim="800000"/>
            <a:headEnd/>
            <a:tailEnd/>
          </a:ln>
        </p:spPr>
      </p:pic>
      <p:graphicFrame>
        <p:nvGraphicFramePr>
          <p:cNvPr id="3075" name="Object 1"/>
          <p:cNvGraphicFramePr>
            <a:graphicFrameLocks noChangeAspect="1"/>
          </p:cNvGraphicFramePr>
          <p:nvPr/>
        </p:nvGraphicFramePr>
        <p:xfrm>
          <a:off x="2324100" y="2854151"/>
          <a:ext cx="1586210" cy="1193974"/>
        </p:xfrm>
        <a:graphic>
          <a:graphicData uri="http://schemas.openxmlformats.org/presentationml/2006/ole">
            <p:oleObj spid="_x0000_s1144834" name="Image" r:id="rId7" imgW="2374603" imgH="1790476" progId="">
              <p:embed/>
            </p:oleObj>
          </a:graphicData>
        </a:graphic>
      </p:graphicFrame>
      <p:graphicFrame>
        <p:nvGraphicFramePr>
          <p:cNvPr id="3076" name="Object 2"/>
          <p:cNvGraphicFramePr>
            <a:graphicFrameLocks noChangeAspect="1"/>
          </p:cNvGraphicFramePr>
          <p:nvPr/>
        </p:nvGraphicFramePr>
        <p:xfrm>
          <a:off x="704850" y="2869638"/>
          <a:ext cx="1620746" cy="1159437"/>
        </p:xfrm>
        <a:graphic>
          <a:graphicData uri="http://schemas.openxmlformats.org/presentationml/2006/ole">
            <p:oleObj spid="_x0000_s1144835" name="Image" r:id="rId8" imgW="939683" imgH="672779" progId="">
              <p:embed/>
            </p:oleObj>
          </a:graphicData>
        </a:graphic>
      </p:graphicFrame>
      <p:pic>
        <p:nvPicPr>
          <p:cNvPr id="3103" name="Picture 20" descr="C:\Documents and Settings\admin\My Documents\WURESEARCH\CVPR_Witkin_Range2005\fengye2.jpg"/>
          <p:cNvPicPr>
            <a:picLocks noChangeAspect="1" noChangeArrowheads="1"/>
          </p:cNvPicPr>
          <p:nvPr/>
        </p:nvPicPr>
        <p:blipFill>
          <a:blip r:embed="rId9" cstate="print"/>
          <a:srcRect/>
          <a:stretch>
            <a:fillRect/>
          </a:stretch>
        </p:blipFill>
        <p:spPr bwMode="auto">
          <a:xfrm>
            <a:off x="3733800" y="1668461"/>
            <a:ext cx="1628147" cy="1174239"/>
          </a:xfrm>
          <a:prstGeom prst="rect">
            <a:avLst/>
          </a:prstGeom>
          <a:noFill/>
          <a:ln w="9525">
            <a:noFill/>
            <a:miter lim="800000"/>
            <a:headEnd/>
            <a:tailEnd/>
          </a:ln>
        </p:spPr>
      </p:pic>
      <p:pic>
        <p:nvPicPr>
          <p:cNvPr id="3104" name="Picture 22" descr="C:\Documents and Settings\admin\My Documents\WURESEARCH\CVPR_Witkin_Range2005\fengye.jpg"/>
          <p:cNvPicPr>
            <a:picLocks noChangeAspect="1" noChangeArrowheads="1"/>
          </p:cNvPicPr>
          <p:nvPr/>
        </p:nvPicPr>
        <p:blipFill>
          <a:blip r:embed="rId10" cstate="print"/>
          <a:srcRect/>
          <a:stretch>
            <a:fillRect/>
          </a:stretch>
        </p:blipFill>
        <p:spPr bwMode="auto">
          <a:xfrm>
            <a:off x="2344395" y="1668462"/>
            <a:ext cx="1541805" cy="1159437"/>
          </a:xfrm>
          <a:prstGeom prst="rect">
            <a:avLst/>
          </a:prstGeom>
          <a:noFill/>
          <a:ln w="9525">
            <a:noFill/>
            <a:miter lim="800000"/>
            <a:headEnd/>
            <a:tailEnd/>
          </a:ln>
        </p:spPr>
      </p:pic>
      <p:graphicFrame>
        <p:nvGraphicFramePr>
          <p:cNvPr id="3077" name="Object 3"/>
          <p:cNvGraphicFramePr>
            <a:graphicFrameLocks noChangeAspect="1"/>
          </p:cNvGraphicFramePr>
          <p:nvPr/>
        </p:nvGraphicFramePr>
        <p:xfrm>
          <a:off x="685800" y="1668462"/>
          <a:ext cx="1684886" cy="1147104"/>
        </p:xfrm>
        <a:graphic>
          <a:graphicData uri="http://schemas.openxmlformats.org/presentationml/2006/ole">
            <p:oleObj spid="_x0000_s1144836" name="Image" r:id="rId11" imgW="2031746" imgH="1383639" progId="">
              <p:embed/>
            </p:oleObj>
          </a:graphicData>
        </a:graphic>
      </p:graphicFrame>
      <p:graphicFrame>
        <p:nvGraphicFramePr>
          <p:cNvPr id="3078" name="Object 4"/>
          <p:cNvGraphicFramePr>
            <a:graphicFrameLocks noChangeAspect="1"/>
          </p:cNvGraphicFramePr>
          <p:nvPr/>
        </p:nvGraphicFramePr>
        <p:xfrm>
          <a:off x="6896113" y="1684632"/>
          <a:ext cx="1714487" cy="1134768"/>
        </p:xfrm>
        <a:graphic>
          <a:graphicData uri="http://schemas.openxmlformats.org/presentationml/2006/ole">
            <p:oleObj spid="_x0000_s1144837" name="Image" r:id="rId12" imgW="4393651" imgH="2907937" progId="">
              <p:embed/>
            </p:oleObj>
          </a:graphicData>
        </a:graphic>
      </p:graphicFrame>
      <p:graphicFrame>
        <p:nvGraphicFramePr>
          <p:cNvPr id="3079" name="Object 5"/>
          <p:cNvGraphicFramePr>
            <a:graphicFrameLocks noChangeAspect="1"/>
          </p:cNvGraphicFramePr>
          <p:nvPr/>
        </p:nvGraphicFramePr>
        <p:xfrm>
          <a:off x="5353050" y="1676400"/>
          <a:ext cx="1541806" cy="1129835"/>
        </p:xfrm>
        <a:graphic>
          <a:graphicData uri="http://schemas.openxmlformats.org/presentationml/2006/ole">
            <p:oleObj spid="_x0000_s1144838" name="Image" r:id="rId13" imgW="5460317" imgH="4012698" progId="">
              <p:embed/>
            </p:oleObj>
          </a:graphicData>
        </a:graphic>
      </p:graphicFrame>
      <p:sp>
        <p:nvSpPr>
          <p:cNvPr id="3108" name="Rectangle 47"/>
          <p:cNvSpPr>
            <a:spLocks noChangeArrowheads="1"/>
          </p:cNvSpPr>
          <p:nvPr/>
        </p:nvSpPr>
        <p:spPr bwMode="auto">
          <a:xfrm>
            <a:off x="3657600" y="3219450"/>
            <a:ext cx="9144000" cy="0"/>
          </a:xfrm>
          <a:prstGeom prst="rect">
            <a:avLst/>
          </a:prstGeom>
          <a:noFill/>
          <a:ln w="9525">
            <a:noFill/>
            <a:miter lim="800000"/>
            <a:headEnd/>
            <a:tailEnd/>
          </a:ln>
        </p:spPr>
        <p:txBody>
          <a:bodyPr>
            <a:spAutoFit/>
          </a:bodyPr>
          <a:lstStyle/>
          <a:p>
            <a:endParaRPr lang="en-US"/>
          </a:p>
        </p:txBody>
      </p:sp>
      <p:sp>
        <p:nvSpPr>
          <p:cNvPr id="3109" name="Rectangle 49"/>
          <p:cNvSpPr>
            <a:spLocks noChangeArrowheads="1"/>
          </p:cNvSpPr>
          <p:nvPr/>
        </p:nvSpPr>
        <p:spPr bwMode="auto">
          <a:xfrm>
            <a:off x="4291013" y="3319463"/>
            <a:ext cx="9144000" cy="0"/>
          </a:xfrm>
          <a:prstGeom prst="rect">
            <a:avLst/>
          </a:prstGeom>
          <a:noFill/>
          <a:ln w="9525">
            <a:noFill/>
            <a:miter lim="800000"/>
            <a:headEnd/>
            <a:tailEnd/>
          </a:ln>
        </p:spPr>
        <p:txBody>
          <a:bodyPr>
            <a:spAutoFit/>
          </a:bodyPr>
          <a:lstStyle/>
          <a:p>
            <a:endParaRPr lang="en-US"/>
          </a:p>
        </p:txBody>
      </p:sp>
      <p:sp>
        <p:nvSpPr>
          <p:cNvPr id="3110" name="Rectangle 51"/>
          <p:cNvSpPr>
            <a:spLocks noChangeArrowheads="1"/>
          </p:cNvSpPr>
          <p:nvPr/>
        </p:nvSpPr>
        <p:spPr bwMode="auto">
          <a:xfrm>
            <a:off x="4495800" y="3348038"/>
            <a:ext cx="9144000" cy="0"/>
          </a:xfrm>
          <a:prstGeom prst="rect">
            <a:avLst/>
          </a:prstGeom>
          <a:noFill/>
          <a:ln w="9525">
            <a:noFill/>
            <a:miter lim="800000"/>
            <a:headEnd/>
            <a:tailEnd/>
          </a:ln>
        </p:spPr>
        <p:txBody>
          <a:bodyPr>
            <a:spAutoFit/>
          </a:bodyPr>
          <a:lstStyle/>
          <a:p>
            <a:endParaRPr lang="en-US"/>
          </a:p>
        </p:txBody>
      </p:sp>
      <p:sp>
        <p:nvSpPr>
          <p:cNvPr id="3111" name="Rectangle 53"/>
          <p:cNvSpPr>
            <a:spLocks noChangeArrowheads="1"/>
          </p:cNvSpPr>
          <p:nvPr/>
        </p:nvSpPr>
        <p:spPr bwMode="auto">
          <a:xfrm>
            <a:off x="4495800" y="3348038"/>
            <a:ext cx="9144000" cy="0"/>
          </a:xfrm>
          <a:prstGeom prst="rect">
            <a:avLst/>
          </a:prstGeom>
          <a:noFill/>
          <a:ln w="9525">
            <a:noFill/>
            <a:miter lim="800000"/>
            <a:headEnd/>
            <a:tailEnd/>
          </a:ln>
        </p:spPr>
        <p:txBody>
          <a:bodyPr>
            <a:spAutoFit/>
          </a:bodyPr>
          <a:lstStyle/>
          <a:p>
            <a:endParaRPr lang="en-US"/>
          </a:p>
        </p:txBody>
      </p:sp>
      <p:sp>
        <p:nvSpPr>
          <p:cNvPr id="3112" name="Rectangle 55"/>
          <p:cNvSpPr>
            <a:spLocks noChangeArrowheads="1"/>
          </p:cNvSpPr>
          <p:nvPr/>
        </p:nvSpPr>
        <p:spPr bwMode="auto">
          <a:xfrm>
            <a:off x="4495800" y="3348038"/>
            <a:ext cx="9144000" cy="0"/>
          </a:xfrm>
          <a:prstGeom prst="rect">
            <a:avLst/>
          </a:prstGeom>
          <a:noFill/>
          <a:ln w="9525">
            <a:noFill/>
            <a:miter lim="800000"/>
            <a:headEnd/>
            <a:tailEnd/>
          </a:ln>
        </p:spPr>
        <p:txBody>
          <a:bodyPr>
            <a:spAutoFit/>
          </a:bodyPr>
          <a:lstStyle/>
          <a:p>
            <a:endParaRPr lang="en-US"/>
          </a:p>
        </p:txBody>
      </p:sp>
      <p:sp>
        <p:nvSpPr>
          <p:cNvPr id="3113" name="Rectangle 57"/>
          <p:cNvSpPr>
            <a:spLocks noChangeArrowheads="1"/>
          </p:cNvSpPr>
          <p:nvPr/>
        </p:nvSpPr>
        <p:spPr bwMode="auto">
          <a:xfrm>
            <a:off x="4495800" y="3348038"/>
            <a:ext cx="9144000" cy="0"/>
          </a:xfrm>
          <a:prstGeom prst="rect">
            <a:avLst/>
          </a:prstGeom>
          <a:noFill/>
          <a:ln w="9525">
            <a:noFill/>
            <a:miter lim="800000"/>
            <a:headEnd/>
            <a:tailEnd/>
          </a:ln>
        </p:spPr>
        <p:txBody>
          <a:bodyPr>
            <a:spAutoFit/>
          </a:bodyPr>
          <a:lstStyle/>
          <a:p>
            <a:endParaRPr lang="en-US"/>
          </a:p>
        </p:txBody>
      </p:sp>
      <p:sp>
        <p:nvSpPr>
          <p:cNvPr id="3114" name="Rectangle 59"/>
          <p:cNvSpPr>
            <a:spLocks noChangeArrowheads="1"/>
          </p:cNvSpPr>
          <p:nvPr/>
        </p:nvSpPr>
        <p:spPr bwMode="auto">
          <a:xfrm>
            <a:off x="0" y="3109913"/>
            <a:ext cx="9144000" cy="639762"/>
          </a:xfrm>
          <a:prstGeom prst="rect">
            <a:avLst/>
          </a:prstGeom>
          <a:noFill/>
          <a:ln w="9525">
            <a:noFill/>
            <a:miter lim="800000"/>
            <a:headEnd/>
            <a:tailEnd/>
          </a:ln>
        </p:spPr>
        <p:txBody>
          <a:bodyPr>
            <a:spAutoFit/>
          </a:bodyPr>
          <a:lstStyle/>
          <a:p>
            <a:r>
              <a:rPr lang="en-US" sz="1200">
                <a:cs typeface="Times New Roman" pitchFamily="18" charset="0"/>
              </a:rPr>
              <a:t> </a:t>
            </a:r>
          </a:p>
          <a:p>
            <a:pPr eaLnBrk="0" hangingPunct="0"/>
            <a:endParaRPr lang="en-US"/>
          </a:p>
        </p:txBody>
      </p:sp>
      <p:sp>
        <p:nvSpPr>
          <p:cNvPr id="3115" name="Rectangle 61"/>
          <p:cNvSpPr>
            <a:spLocks noChangeArrowheads="1"/>
          </p:cNvSpPr>
          <p:nvPr/>
        </p:nvSpPr>
        <p:spPr bwMode="auto">
          <a:xfrm>
            <a:off x="4510088" y="3348038"/>
            <a:ext cx="9144000" cy="0"/>
          </a:xfrm>
          <a:prstGeom prst="rect">
            <a:avLst/>
          </a:prstGeom>
          <a:noFill/>
          <a:ln w="9525">
            <a:noFill/>
            <a:miter lim="800000"/>
            <a:headEnd/>
            <a:tailEnd/>
          </a:ln>
        </p:spPr>
        <p:txBody>
          <a:bodyPr>
            <a:spAutoFit/>
          </a:bodyPr>
          <a:lstStyle/>
          <a:p>
            <a:endParaRPr lang="en-US"/>
          </a:p>
        </p:txBody>
      </p:sp>
      <p:sp>
        <p:nvSpPr>
          <p:cNvPr id="3116" name="Rectangle 63"/>
          <p:cNvSpPr>
            <a:spLocks noChangeArrowheads="1"/>
          </p:cNvSpPr>
          <p:nvPr/>
        </p:nvSpPr>
        <p:spPr bwMode="auto">
          <a:xfrm>
            <a:off x="4510088" y="3348038"/>
            <a:ext cx="9144000" cy="0"/>
          </a:xfrm>
          <a:prstGeom prst="rect">
            <a:avLst/>
          </a:prstGeom>
          <a:noFill/>
          <a:ln w="9525">
            <a:noFill/>
            <a:miter lim="800000"/>
            <a:headEnd/>
            <a:tailEnd/>
          </a:ln>
        </p:spPr>
        <p:txBody>
          <a:bodyPr>
            <a:spAutoFit/>
          </a:bodyPr>
          <a:lstStyle/>
          <a:p>
            <a:endParaRPr lang="en-US"/>
          </a:p>
        </p:txBody>
      </p:sp>
      <p:sp>
        <p:nvSpPr>
          <p:cNvPr id="3117" name="Rectangle 65"/>
          <p:cNvSpPr>
            <a:spLocks noChangeArrowheads="1"/>
          </p:cNvSpPr>
          <p:nvPr/>
        </p:nvSpPr>
        <p:spPr bwMode="auto">
          <a:xfrm>
            <a:off x="4510088" y="3348038"/>
            <a:ext cx="9144000" cy="0"/>
          </a:xfrm>
          <a:prstGeom prst="rect">
            <a:avLst/>
          </a:prstGeom>
          <a:noFill/>
          <a:ln w="9525">
            <a:noFill/>
            <a:miter lim="800000"/>
            <a:headEnd/>
            <a:tailEnd/>
          </a:ln>
        </p:spPr>
        <p:txBody>
          <a:bodyPr>
            <a:spAutoFit/>
          </a:bodyPr>
          <a:lstStyle/>
          <a:p>
            <a:endParaRPr lang="en-US"/>
          </a:p>
        </p:txBody>
      </p:sp>
      <p:sp>
        <p:nvSpPr>
          <p:cNvPr id="3118" name="Rectangle 67"/>
          <p:cNvSpPr>
            <a:spLocks noChangeArrowheads="1"/>
          </p:cNvSpPr>
          <p:nvPr/>
        </p:nvSpPr>
        <p:spPr bwMode="auto">
          <a:xfrm>
            <a:off x="4510088" y="3348038"/>
            <a:ext cx="9144000" cy="0"/>
          </a:xfrm>
          <a:prstGeom prst="rect">
            <a:avLst/>
          </a:prstGeom>
          <a:noFill/>
          <a:ln w="9525">
            <a:noFill/>
            <a:miter lim="800000"/>
            <a:headEnd/>
            <a:tailEnd/>
          </a:ln>
        </p:spPr>
        <p:txBody>
          <a:bodyPr>
            <a:spAutoFit/>
          </a:bodyPr>
          <a:lstStyle/>
          <a:p>
            <a:endParaRPr lang="en-US"/>
          </a:p>
        </p:txBody>
      </p:sp>
      <p:cxnSp>
        <p:nvCxnSpPr>
          <p:cNvPr id="29" name="Straight Arrow Connector 28"/>
          <p:cNvCxnSpPr/>
          <p:nvPr/>
        </p:nvCxnSpPr>
        <p:spPr>
          <a:xfrm flipV="1">
            <a:off x="762000" y="4191000"/>
            <a:ext cx="73914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609563" y="4355068"/>
            <a:ext cx="5400837" cy="369332"/>
          </a:xfrm>
          <a:prstGeom prst="rect">
            <a:avLst/>
          </a:prstGeom>
          <a:noFill/>
        </p:spPr>
        <p:txBody>
          <a:bodyPr wrap="none" rtlCol="0">
            <a:spAutoFit/>
          </a:bodyPr>
          <a:lstStyle/>
          <a:p>
            <a:r>
              <a:rPr lang="en-US" dirty="0" smtClean="0"/>
              <a:t>Scaling (zoom-out) increases the image entropy (dimensions)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0" name="Picture 2"/>
          <p:cNvPicPr>
            <a:picLocks noChangeAspect="1" noChangeArrowheads="1"/>
          </p:cNvPicPr>
          <p:nvPr/>
        </p:nvPicPr>
        <p:blipFill>
          <a:blip r:embed="rId2" cstate="print"/>
          <a:srcRect/>
          <a:stretch>
            <a:fillRect/>
          </a:stretch>
        </p:blipFill>
        <p:spPr bwMode="auto">
          <a:xfrm>
            <a:off x="810577" y="1409700"/>
            <a:ext cx="7952423" cy="4610100"/>
          </a:xfrm>
          <a:prstGeom prst="rect">
            <a:avLst/>
          </a:prstGeom>
          <a:noFill/>
          <a:ln w="9525">
            <a:noFill/>
            <a:miter lim="800000"/>
            <a:headEnd/>
            <a:tailEnd/>
          </a:ln>
          <a:effectLst/>
        </p:spPr>
      </p:pic>
      <p:sp>
        <p:nvSpPr>
          <p:cNvPr id="3" name="Rectangle 2"/>
          <p:cNvSpPr/>
          <p:nvPr/>
        </p:nvSpPr>
        <p:spPr>
          <a:xfrm>
            <a:off x="399869" y="482025"/>
            <a:ext cx="7388561" cy="584775"/>
          </a:xfrm>
          <a:prstGeom prst="rect">
            <a:avLst/>
          </a:prstGeom>
        </p:spPr>
        <p:txBody>
          <a:bodyPr wrap="none">
            <a:spAutoFit/>
          </a:bodyPr>
          <a:lstStyle/>
          <a:p>
            <a:r>
              <a:rPr lang="en-US" altLang="zh-CN" sz="3200" dirty="0" smtClean="0">
                <a:solidFill>
                  <a:schemeClr val="accent2"/>
                </a:solidFill>
              </a:rPr>
              <a:t>Object</a:t>
            </a:r>
            <a:r>
              <a:rPr lang="en-US" sz="3200" dirty="0" smtClean="0">
                <a:solidFill>
                  <a:schemeClr val="accent2"/>
                </a:solidFill>
              </a:rPr>
              <a:t> template: mixing the textures and </a:t>
            </a:r>
            <a:r>
              <a:rPr lang="en-US" sz="3200" dirty="0" err="1" smtClean="0">
                <a:solidFill>
                  <a:schemeClr val="accent2"/>
                </a:solidFill>
              </a:rPr>
              <a:t>textons</a:t>
            </a:r>
            <a:endParaRPr lang="en-US" sz="3200" dirty="0"/>
          </a:p>
        </p:txBody>
      </p:sp>
      <p:sp>
        <p:nvSpPr>
          <p:cNvPr id="4" name="TextBox 3"/>
          <p:cNvSpPr txBox="1"/>
          <p:nvPr/>
        </p:nvSpPr>
        <p:spPr>
          <a:xfrm>
            <a:off x="6172200" y="6248400"/>
            <a:ext cx="2316660" cy="369332"/>
          </a:xfrm>
          <a:prstGeom prst="rect">
            <a:avLst/>
          </a:prstGeom>
          <a:noFill/>
        </p:spPr>
        <p:txBody>
          <a:bodyPr wrap="none" rtlCol="0">
            <a:spAutoFit/>
          </a:bodyPr>
          <a:lstStyle/>
          <a:p>
            <a:r>
              <a:rPr lang="en-US" dirty="0" smtClean="0"/>
              <a:t>Z. Si and S.C. Zhu 2009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lstStyle/>
          <a:p>
            <a:pPr algn="l"/>
            <a:r>
              <a:rPr lang="en-US" sz="3200" dirty="0" smtClean="0">
                <a:solidFill>
                  <a:srgbClr val="002060"/>
                </a:solidFill>
                <a:latin typeface="Arial Narrow" pitchFamily="34" charset="0"/>
              </a:rPr>
              <a:t>Unsupervised Learning of Hybrid Object Templates</a:t>
            </a:r>
            <a:endParaRPr lang="en-US" sz="3200" dirty="0">
              <a:solidFill>
                <a:srgbClr val="002060"/>
              </a:solidFill>
              <a:latin typeface="Arial Narrow" pitchFamily="34" charset="0"/>
            </a:endParaRPr>
          </a:p>
        </p:txBody>
      </p:sp>
      <p:pic>
        <p:nvPicPr>
          <p:cNvPr id="696322" name="Picture 2" descr="C:\Users\Song-Chun Zhu\Desktop\Snap3.jpg"/>
          <p:cNvPicPr>
            <a:picLocks noChangeAspect="1" noChangeArrowheads="1"/>
          </p:cNvPicPr>
          <p:nvPr/>
        </p:nvPicPr>
        <p:blipFill>
          <a:blip r:embed="rId2" cstate="print"/>
          <a:srcRect/>
          <a:stretch>
            <a:fillRect/>
          </a:stretch>
        </p:blipFill>
        <p:spPr bwMode="auto">
          <a:xfrm>
            <a:off x="1057275" y="1181100"/>
            <a:ext cx="5724525" cy="5019675"/>
          </a:xfrm>
          <a:prstGeom prst="rect">
            <a:avLst/>
          </a:prstGeom>
          <a:noFill/>
        </p:spPr>
      </p:pic>
      <p:sp>
        <p:nvSpPr>
          <p:cNvPr id="7" name="TextBox 6"/>
          <p:cNvSpPr txBox="1"/>
          <p:nvPr/>
        </p:nvSpPr>
        <p:spPr>
          <a:xfrm>
            <a:off x="6488018" y="6260068"/>
            <a:ext cx="2274982" cy="369332"/>
          </a:xfrm>
          <a:prstGeom prst="rect">
            <a:avLst/>
          </a:prstGeom>
          <a:noFill/>
        </p:spPr>
        <p:txBody>
          <a:bodyPr wrap="none" rtlCol="0">
            <a:spAutoFit/>
          </a:bodyPr>
          <a:lstStyle/>
          <a:p>
            <a:r>
              <a:rPr lang="en-US" dirty="0" smtClean="0"/>
              <a:t>Z. Si and S.C. Zhu 2010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6"/>
          <p:cNvPicPr>
            <a:picLocks noChangeAspect="1" noChangeArrowheads="1"/>
          </p:cNvPicPr>
          <p:nvPr/>
        </p:nvPicPr>
        <p:blipFill>
          <a:blip r:embed="rId3" cstate="print"/>
          <a:srcRect/>
          <a:stretch>
            <a:fillRect/>
          </a:stretch>
        </p:blipFill>
        <p:spPr bwMode="auto">
          <a:xfrm>
            <a:off x="4495800" y="3276600"/>
            <a:ext cx="381000" cy="395378"/>
          </a:xfrm>
          <a:prstGeom prst="rect">
            <a:avLst/>
          </a:prstGeom>
          <a:noFill/>
          <a:ln w="9525">
            <a:noFill/>
            <a:miter lim="800000"/>
            <a:headEnd/>
            <a:tailEnd/>
          </a:ln>
        </p:spPr>
      </p:pic>
      <p:sp>
        <p:nvSpPr>
          <p:cNvPr id="250" name="Rectangle 249"/>
          <p:cNvSpPr/>
          <p:nvPr/>
        </p:nvSpPr>
        <p:spPr>
          <a:xfrm>
            <a:off x="1447800" y="2514600"/>
            <a:ext cx="7315200" cy="2819400"/>
          </a:xfrm>
          <a:prstGeom prst="rect">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1" name="Picture 20" descr="C:\Users\admin\Documents\MyPapers\AoG2010\img\animal\positiveImage\cat873a.jpg"/>
          <p:cNvPicPr>
            <a:picLocks noChangeAspect="1" noChangeArrowheads="1"/>
          </p:cNvPicPr>
          <p:nvPr/>
        </p:nvPicPr>
        <p:blipFill>
          <a:blip r:embed="rId4" cstate="print"/>
          <a:srcRect/>
          <a:stretch>
            <a:fillRect/>
          </a:stretch>
        </p:blipFill>
        <p:spPr bwMode="auto">
          <a:xfrm>
            <a:off x="990600" y="2590800"/>
            <a:ext cx="381000" cy="381000"/>
          </a:xfrm>
          <a:prstGeom prst="rect">
            <a:avLst/>
          </a:prstGeom>
          <a:noFill/>
        </p:spPr>
      </p:pic>
      <p:pic>
        <p:nvPicPr>
          <p:cNvPr id="252" name="Picture 1" descr="C:\Users\admin\Documents\Project_Data\CP_AnimalFace\Image\CatHead\cat453a.jpg"/>
          <p:cNvPicPr>
            <a:picLocks noChangeAspect="1" noChangeArrowheads="1"/>
          </p:cNvPicPr>
          <p:nvPr/>
        </p:nvPicPr>
        <p:blipFill>
          <a:blip r:embed="rId5" cstate="print"/>
          <a:srcRect/>
          <a:stretch>
            <a:fillRect/>
          </a:stretch>
        </p:blipFill>
        <p:spPr bwMode="auto">
          <a:xfrm>
            <a:off x="990600" y="3048000"/>
            <a:ext cx="381000" cy="381000"/>
          </a:xfrm>
          <a:prstGeom prst="rect">
            <a:avLst/>
          </a:prstGeom>
          <a:noFill/>
        </p:spPr>
      </p:pic>
      <p:sp>
        <p:nvSpPr>
          <p:cNvPr id="255" name="TextBox 254"/>
          <p:cNvSpPr txBox="1"/>
          <p:nvPr/>
        </p:nvSpPr>
        <p:spPr>
          <a:xfrm>
            <a:off x="1524000" y="2667000"/>
            <a:ext cx="360996" cy="276999"/>
          </a:xfrm>
          <a:prstGeom prst="rect">
            <a:avLst/>
          </a:prstGeom>
          <a:noFill/>
        </p:spPr>
        <p:txBody>
          <a:bodyPr wrap="none" rtlCol="0">
            <a:spAutoFit/>
          </a:bodyPr>
          <a:lstStyle/>
          <a:p>
            <a:r>
              <a:rPr lang="en-US" sz="1200" b="1" smtClean="0">
                <a:latin typeface="Arial Narrow" pitchFamily="34" charset="0"/>
              </a:rPr>
              <a:t>0.9</a:t>
            </a:r>
            <a:endParaRPr lang="en-US" sz="1200" b="1">
              <a:latin typeface="Arial Narrow" pitchFamily="34" charset="0"/>
            </a:endParaRPr>
          </a:p>
        </p:txBody>
      </p:sp>
      <p:sp>
        <p:nvSpPr>
          <p:cNvPr id="256" name="TextBox 255"/>
          <p:cNvSpPr txBox="1"/>
          <p:nvPr/>
        </p:nvSpPr>
        <p:spPr>
          <a:xfrm>
            <a:off x="1524000" y="3075801"/>
            <a:ext cx="360996" cy="276999"/>
          </a:xfrm>
          <a:prstGeom prst="rect">
            <a:avLst/>
          </a:prstGeom>
          <a:noFill/>
        </p:spPr>
        <p:txBody>
          <a:bodyPr wrap="none" rtlCol="0">
            <a:spAutoFit/>
          </a:bodyPr>
          <a:lstStyle/>
          <a:p>
            <a:r>
              <a:rPr lang="en-US" sz="1200" smtClean="0">
                <a:latin typeface="Arial Narrow" pitchFamily="34" charset="0"/>
              </a:rPr>
              <a:t>0.5</a:t>
            </a:r>
            <a:endParaRPr lang="en-US" sz="1200">
              <a:latin typeface="Arial Narrow" pitchFamily="34" charset="0"/>
            </a:endParaRPr>
          </a:p>
        </p:txBody>
      </p:sp>
      <p:sp>
        <p:nvSpPr>
          <p:cNvPr id="257" name="TextBox 256"/>
          <p:cNvSpPr txBox="1"/>
          <p:nvPr/>
        </p:nvSpPr>
        <p:spPr>
          <a:xfrm>
            <a:off x="1544004" y="3533001"/>
            <a:ext cx="360996" cy="276999"/>
          </a:xfrm>
          <a:prstGeom prst="rect">
            <a:avLst/>
          </a:prstGeom>
          <a:noFill/>
        </p:spPr>
        <p:txBody>
          <a:bodyPr wrap="none" rtlCol="0">
            <a:spAutoFit/>
          </a:bodyPr>
          <a:lstStyle/>
          <a:p>
            <a:r>
              <a:rPr lang="en-US" sz="1200" b="1" smtClean="0">
                <a:latin typeface="Arial Narrow" pitchFamily="34" charset="0"/>
              </a:rPr>
              <a:t>0.8</a:t>
            </a:r>
            <a:endParaRPr lang="en-US" sz="1200" b="1">
              <a:latin typeface="Arial Narrow" pitchFamily="34" charset="0"/>
            </a:endParaRPr>
          </a:p>
        </p:txBody>
      </p:sp>
      <p:sp>
        <p:nvSpPr>
          <p:cNvPr id="258" name="TextBox 257"/>
          <p:cNvSpPr txBox="1"/>
          <p:nvPr/>
        </p:nvSpPr>
        <p:spPr>
          <a:xfrm>
            <a:off x="1524000" y="3962400"/>
            <a:ext cx="360996" cy="276999"/>
          </a:xfrm>
          <a:prstGeom prst="rect">
            <a:avLst/>
          </a:prstGeom>
          <a:noFill/>
        </p:spPr>
        <p:txBody>
          <a:bodyPr wrap="none" rtlCol="0">
            <a:spAutoFit/>
          </a:bodyPr>
          <a:lstStyle/>
          <a:p>
            <a:r>
              <a:rPr lang="en-US" sz="1200" b="1" smtClean="0">
                <a:latin typeface="Arial Narrow" pitchFamily="34" charset="0"/>
              </a:rPr>
              <a:t>0.7</a:t>
            </a:r>
            <a:endParaRPr lang="en-US" sz="1200" b="1">
              <a:latin typeface="Arial Narrow" pitchFamily="34" charset="0"/>
            </a:endParaRPr>
          </a:p>
        </p:txBody>
      </p:sp>
      <p:sp>
        <p:nvSpPr>
          <p:cNvPr id="259" name="TextBox 258"/>
          <p:cNvSpPr txBox="1"/>
          <p:nvPr/>
        </p:nvSpPr>
        <p:spPr>
          <a:xfrm>
            <a:off x="1905000" y="2667000"/>
            <a:ext cx="360996" cy="276999"/>
          </a:xfrm>
          <a:prstGeom prst="rect">
            <a:avLst/>
          </a:prstGeom>
          <a:noFill/>
        </p:spPr>
        <p:txBody>
          <a:bodyPr wrap="none" rtlCol="0">
            <a:spAutoFit/>
          </a:bodyPr>
          <a:lstStyle/>
          <a:p>
            <a:r>
              <a:rPr lang="en-US" sz="1200" b="1" dirty="0" smtClean="0">
                <a:latin typeface="Arial Narrow" pitchFamily="34" charset="0"/>
              </a:rPr>
              <a:t>1.0</a:t>
            </a:r>
            <a:endParaRPr lang="en-US" sz="1200" b="1" dirty="0">
              <a:latin typeface="Arial Narrow" pitchFamily="34" charset="0"/>
            </a:endParaRPr>
          </a:p>
        </p:txBody>
      </p:sp>
      <p:sp>
        <p:nvSpPr>
          <p:cNvPr id="260" name="TextBox 259"/>
          <p:cNvSpPr txBox="1"/>
          <p:nvPr/>
        </p:nvSpPr>
        <p:spPr>
          <a:xfrm>
            <a:off x="1905000" y="3075801"/>
            <a:ext cx="360996" cy="276999"/>
          </a:xfrm>
          <a:prstGeom prst="rect">
            <a:avLst/>
          </a:prstGeom>
          <a:noFill/>
        </p:spPr>
        <p:txBody>
          <a:bodyPr wrap="none" rtlCol="0">
            <a:spAutoFit/>
          </a:bodyPr>
          <a:lstStyle/>
          <a:p>
            <a:r>
              <a:rPr lang="en-US" sz="1200" b="1" dirty="0" smtClean="0">
                <a:latin typeface="Arial Narrow" pitchFamily="34" charset="0"/>
              </a:rPr>
              <a:t>0.7</a:t>
            </a:r>
            <a:endParaRPr lang="en-US" sz="1200" b="1" dirty="0">
              <a:latin typeface="Arial Narrow" pitchFamily="34" charset="0"/>
            </a:endParaRPr>
          </a:p>
        </p:txBody>
      </p:sp>
      <p:sp>
        <p:nvSpPr>
          <p:cNvPr id="261" name="TextBox 260"/>
          <p:cNvSpPr txBox="1"/>
          <p:nvPr/>
        </p:nvSpPr>
        <p:spPr>
          <a:xfrm>
            <a:off x="1925004" y="3533001"/>
            <a:ext cx="360996" cy="276999"/>
          </a:xfrm>
          <a:prstGeom prst="rect">
            <a:avLst/>
          </a:prstGeom>
          <a:noFill/>
        </p:spPr>
        <p:txBody>
          <a:bodyPr wrap="none" rtlCol="0">
            <a:spAutoFit/>
          </a:bodyPr>
          <a:lstStyle/>
          <a:p>
            <a:r>
              <a:rPr lang="en-US" sz="1200" b="1" dirty="0" smtClean="0">
                <a:latin typeface="Arial Narrow" pitchFamily="34" charset="0"/>
              </a:rPr>
              <a:t>0.8</a:t>
            </a:r>
            <a:endParaRPr lang="en-US" sz="1200" b="1" dirty="0">
              <a:latin typeface="Arial Narrow" pitchFamily="34" charset="0"/>
            </a:endParaRPr>
          </a:p>
        </p:txBody>
      </p:sp>
      <p:sp>
        <p:nvSpPr>
          <p:cNvPr id="262" name="TextBox 261"/>
          <p:cNvSpPr txBox="1"/>
          <p:nvPr/>
        </p:nvSpPr>
        <p:spPr>
          <a:xfrm>
            <a:off x="1905000" y="3962400"/>
            <a:ext cx="360996" cy="276999"/>
          </a:xfrm>
          <a:prstGeom prst="rect">
            <a:avLst/>
          </a:prstGeom>
          <a:noFill/>
        </p:spPr>
        <p:txBody>
          <a:bodyPr wrap="none" rtlCol="0">
            <a:spAutoFit/>
          </a:bodyPr>
          <a:lstStyle/>
          <a:p>
            <a:r>
              <a:rPr lang="en-US" sz="1200" b="1" smtClean="0">
                <a:latin typeface="Arial Narrow" pitchFamily="34" charset="0"/>
              </a:rPr>
              <a:t>1.0</a:t>
            </a:r>
            <a:endParaRPr lang="en-US" sz="1200" b="1">
              <a:latin typeface="Arial Narrow" pitchFamily="34" charset="0"/>
            </a:endParaRPr>
          </a:p>
        </p:txBody>
      </p:sp>
      <p:sp>
        <p:nvSpPr>
          <p:cNvPr id="263" name="TextBox 262"/>
          <p:cNvSpPr txBox="1"/>
          <p:nvPr/>
        </p:nvSpPr>
        <p:spPr>
          <a:xfrm>
            <a:off x="2286000" y="2667000"/>
            <a:ext cx="360996" cy="276999"/>
          </a:xfrm>
          <a:prstGeom prst="rect">
            <a:avLst/>
          </a:prstGeom>
          <a:noFill/>
        </p:spPr>
        <p:txBody>
          <a:bodyPr wrap="none" rtlCol="0">
            <a:spAutoFit/>
          </a:bodyPr>
          <a:lstStyle/>
          <a:p>
            <a:r>
              <a:rPr lang="en-US" sz="1200" b="1" smtClean="0">
                <a:latin typeface="Arial Narrow" pitchFamily="34" charset="0"/>
              </a:rPr>
              <a:t>0.7</a:t>
            </a:r>
            <a:endParaRPr lang="en-US" sz="1200" b="1">
              <a:latin typeface="Arial Narrow" pitchFamily="34" charset="0"/>
            </a:endParaRPr>
          </a:p>
        </p:txBody>
      </p:sp>
      <p:sp>
        <p:nvSpPr>
          <p:cNvPr id="264" name="TextBox 263"/>
          <p:cNvSpPr txBox="1"/>
          <p:nvPr/>
        </p:nvSpPr>
        <p:spPr>
          <a:xfrm>
            <a:off x="2286000" y="3075801"/>
            <a:ext cx="360996" cy="276999"/>
          </a:xfrm>
          <a:prstGeom prst="rect">
            <a:avLst/>
          </a:prstGeom>
          <a:noFill/>
        </p:spPr>
        <p:txBody>
          <a:bodyPr wrap="none" rtlCol="0">
            <a:spAutoFit/>
          </a:bodyPr>
          <a:lstStyle/>
          <a:p>
            <a:r>
              <a:rPr lang="en-US" sz="1200" smtClean="0">
                <a:latin typeface="Arial Narrow" pitchFamily="34" charset="0"/>
              </a:rPr>
              <a:t>0.6</a:t>
            </a:r>
            <a:endParaRPr lang="en-US" sz="1200">
              <a:latin typeface="Arial Narrow" pitchFamily="34" charset="0"/>
            </a:endParaRPr>
          </a:p>
        </p:txBody>
      </p:sp>
      <p:sp>
        <p:nvSpPr>
          <p:cNvPr id="265" name="TextBox 264"/>
          <p:cNvSpPr txBox="1"/>
          <p:nvPr/>
        </p:nvSpPr>
        <p:spPr>
          <a:xfrm>
            <a:off x="2306004" y="3533001"/>
            <a:ext cx="360996" cy="276999"/>
          </a:xfrm>
          <a:prstGeom prst="rect">
            <a:avLst/>
          </a:prstGeom>
          <a:noFill/>
        </p:spPr>
        <p:txBody>
          <a:bodyPr wrap="none" rtlCol="0">
            <a:spAutoFit/>
          </a:bodyPr>
          <a:lstStyle/>
          <a:p>
            <a:r>
              <a:rPr lang="en-US" sz="1200" b="1" smtClean="0">
                <a:latin typeface="Arial Narrow" pitchFamily="34" charset="0"/>
              </a:rPr>
              <a:t>0.7</a:t>
            </a:r>
            <a:endParaRPr lang="en-US" sz="1200" b="1">
              <a:latin typeface="Arial Narrow" pitchFamily="34" charset="0"/>
            </a:endParaRPr>
          </a:p>
        </p:txBody>
      </p:sp>
      <p:sp>
        <p:nvSpPr>
          <p:cNvPr id="266" name="TextBox 265"/>
          <p:cNvSpPr txBox="1"/>
          <p:nvPr/>
        </p:nvSpPr>
        <p:spPr>
          <a:xfrm>
            <a:off x="2286000" y="3962400"/>
            <a:ext cx="360996" cy="276999"/>
          </a:xfrm>
          <a:prstGeom prst="rect">
            <a:avLst/>
          </a:prstGeom>
          <a:noFill/>
        </p:spPr>
        <p:txBody>
          <a:bodyPr wrap="none" rtlCol="0">
            <a:spAutoFit/>
          </a:bodyPr>
          <a:lstStyle/>
          <a:p>
            <a:r>
              <a:rPr lang="en-US" sz="1200" b="1" smtClean="0">
                <a:latin typeface="Arial Narrow" pitchFamily="34" charset="0"/>
              </a:rPr>
              <a:t>0.7</a:t>
            </a:r>
            <a:endParaRPr lang="en-US" sz="1200" b="1">
              <a:latin typeface="Arial Narrow" pitchFamily="34" charset="0"/>
            </a:endParaRPr>
          </a:p>
        </p:txBody>
      </p:sp>
      <p:sp>
        <p:nvSpPr>
          <p:cNvPr id="267" name="TextBox 266"/>
          <p:cNvSpPr txBox="1"/>
          <p:nvPr/>
        </p:nvSpPr>
        <p:spPr>
          <a:xfrm>
            <a:off x="2667000" y="2667000"/>
            <a:ext cx="360996" cy="276999"/>
          </a:xfrm>
          <a:prstGeom prst="rect">
            <a:avLst/>
          </a:prstGeom>
          <a:noFill/>
        </p:spPr>
        <p:txBody>
          <a:bodyPr wrap="none" rtlCol="0">
            <a:spAutoFit/>
          </a:bodyPr>
          <a:lstStyle/>
          <a:p>
            <a:r>
              <a:rPr lang="en-US" sz="1200" b="1" dirty="0" smtClean="0">
                <a:latin typeface="Arial Narrow" pitchFamily="34" charset="0"/>
              </a:rPr>
              <a:t>0.9</a:t>
            </a:r>
            <a:endParaRPr lang="en-US" sz="1200" b="1" dirty="0">
              <a:latin typeface="Arial Narrow" pitchFamily="34" charset="0"/>
            </a:endParaRPr>
          </a:p>
        </p:txBody>
      </p:sp>
      <p:sp>
        <p:nvSpPr>
          <p:cNvPr id="268" name="TextBox 267"/>
          <p:cNvSpPr txBox="1"/>
          <p:nvPr/>
        </p:nvSpPr>
        <p:spPr>
          <a:xfrm>
            <a:off x="2667000" y="3075801"/>
            <a:ext cx="360996" cy="276999"/>
          </a:xfrm>
          <a:prstGeom prst="rect">
            <a:avLst/>
          </a:prstGeom>
          <a:noFill/>
        </p:spPr>
        <p:txBody>
          <a:bodyPr wrap="none" rtlCol="0">
            <a:spAutoFit/>
          </a:bodyPr>
          <a:lstStyle/>
          <a:p>
            <a:r>
              <a:rPr lang="en-US" sz="1200" b="1" smtClean="0">
                <a:latin typeface="Arial Narrow" pitchFamily="34" charset="0"/>
              </a:rPr>
              <a:t>1.0</a:t>
            </a:r>
            <a:endParaRPr lang="en-US" sz="1200" b="1">
              <a:latin typeface="Arial Narrow" pitchFamily="34" charset="0"/>
            </a:endParaRPr>
          </a:p>
        </p:txBody>
      </p:sp>
      <p:sp>
        <p:nvSpPr>
          <p:cNvPr id="269" name="TextBox 268"/>
          <p:cNvSpPr txBox="1"/>
          <p:nvPr/>
        </p:nvSpPr>
        <p:spPr>
          <a:xfrm>
            <a:off x="2687004" y="3533001"/>
            <a:ext cx="360996" cy="276999"/>
          </a:xfrm>
          <a:prstGeom prst="rect">
            <a:avLst/>
          </a:prstGeom>
          <a:noFill/>
        </p:spPr>
        <p:txBody>
          <a:bodyPr wrap="none" rtlCol="0">
            <a:spAutoFit/>
          </a:bodyPr>
          <a:lstStyle/>
          <a:p>
            <a:r>
              <a:rPr lang="en-US" sz="1200" b="1" smtClean="0">
                <a:latin typeface="Arial Narrow" pitchFamily="34" charset="0"/>
              </a:rPr>
              <a:t>1.0</a:t>
            </a:r>
            <a:endParaRPr lang="en-US" sz="1200" b="1">
              <a:latin typeface="Arial Narrow" pitchFamily="34" charset="0"/>
            </a:endParaRPr>
          </a:p>
        </p:txBody>
      </p:sp>
      <p:sp>
        <p:nvSpPr>
          <p:cNvPr id="270" name="TextBox 269"/>
          <p:cNvSpPr txBox="1"/>
          <p:nvPr/>
        </p:nvSpPr>
        <p:spPr>
          <a:xfrm>
            <a:off x="2667000" y="3962400"/>
            <a:ext cx="360996" cy="276999"/>
          </a:xfrm>
          <a:prstGeom prst="rect">
            <a:avLst/>
          </a:prstGeom>
          <a:noFill/>
        </p:spPr>
        <p:txBody>
          <a:bodyPr wrap="none" rtlCol="0">
            <a:spAutoFit/>
          </a:bodyPr>
          <a:lstStyle/>
          <a:p>
            <a:r>
              <a:rPr lang="en-US" sz="1200" b="1" smtClean="0">
                <a:latin typeface="Arial Narrow" pitchFamily="34" charset="0"/>
              </a:rPr>
              <a:t>1.0</a:t>
            </a:r>
            <a:endParaRPr lang="en-US" sz="1200" b="1">
              <a:latin typeface="Arial Narrow" pitchFamily="34" charset="0"/>
            </a:endParaRPr>
          </a:p>
        </p:txBody>
      </p:sp>
      <p:sp>
        <p:nvSpPr>
          <p:cNvPr id="271" name="TextBox 270"/>
          <p:cNvSpPr txBox="1"/>
          <p:nvPr/>
        </p:nvSpPr>
        <p:spPr>
          <a:xfrm>
            <a:off x="4953000" y="2667000"/>
            <a:ext cx="360996" cy="276999"/>
          </a:xfrm>
          <a:prstGeom prst="rect">
            <a:avLst/>
          </a:prstGeom>
          <a:noFill/>
        </p:spPr>
        <p:txBody>
          <a:bodyPr wrap="none" rtlCol="0">
            <a:spAutoFit/>
          </a:bodyPr>
          <a:lstStyle/>
          <a:p>
            <a:r>
              <a:rPr lang="en-US" sz="1200" smtClean="0">
                <a:latin typeface="Arial Narrow" pitchFamily="34" charset="0"/>
              </a:rPr>
              <a:t>0.1</a:t>
            </a:r>
            <a:endParaRPr lang="en-US" sz="1200">
              <a:latin typeface="Arial Narrow" pitchFamily="34" charset="0"/>
            </a:endParaRPr>
          </a:p>
        </p:txBody>
      </p:sp>
      <p:sp>
        <p:nvSpPr>
          <p:cNvPr id="272" name="TextBox 271"/>
          <p:cNvSpPr txBox="1"/>
          <p:nvPr/>
        </p:nvSpPr>
        <p:spPr>
          <a:xfrm>
            <a:off x="4953000" y="3075801"/>
            <a:ext cx="360996" cy="276999"/>
          </a:xfrm>
          <a:prstGeom prst="rect">
            <a:avLst/>
          </a:prstGeom>
          <a:noFill/>
        </p:spPr>
        <p:txBody>
          <a:bodyPr wrap="none" rtlCol="0">
            <a:spAutoFit/>
          </a:bodyPr>
          <a:lstStyle/>
          <a:p>
            <a:r>
              <a:rPr lang="en-US" sz="1200" smtClean="0">
                <a:latin typeface="Arial Narrow" pitchFamily="34" charset="0"/>
              </a:rPr>
              <a:t>0.1</a:t>
            </a:r>
            <a:endParaRPr lang="en-US" sz="1200">
              <a:latin typeface="Arial Narrow" pitchFamily="34" charset="0"/>
            </a:endParaRPr>
          </a:p>
        </p:txBody>
      </p:sp>
      <p:sp>
        <p:nvSpPr>
          <p:cNvPr id="273" name="TextBox 272"/>
          <p:cNvSpPr txBox="1"/>
          <p:nvPr/>
        </p:nvSpPr>
        <p:spPr>
          <a:xfrm>
            <a:off x="4973004" y="3533001"/>
            <a:ext cx="360996" cy="276999"/>
          </a:xfrm>
          <a:prstGeom prst="rect">
            <a:avLst/>
          </a:prstGeom>
          <a:noFill/>
        </p:spPr>
        <p:txBody>
          <a:bodyPr wrap="none" rtlCol="0">
            <a:spAutoFit/>
          </a:bodyPr>
          <a:lstStyle/>
          <a:p>
            <a:r>
              <a:rPr lang="en-US" sz="1200" smtClean="0">
                <a:latin typeface="Arial Narrow" pitchFamily="34" charset="0"/>
              </a:rPr>
              <a:t>0.2</a:t>
            </a:r>
            <a:endParaRPr lang="en-US" sz="1200">
              <a:latin typeface="Arial Narrow" pitchFamily="34" charset="0"/>
            </a:endParaRPr>
          </a:p>
        </p:txBody>
      </p:sp>
      <p:sp>
        <p:nvSpPr>
          <p:cNvPr id="274" name="TextBox 273"/>
          <p:cNvSpPr txBox="1"/>
          <p:nvPr/>
        </p:nvSpPr>
        <p:spPr>
          <a:xfrm>
            <a:off x="4953000" y="3962400"/>
            <a:ext cx="360996" cy="276999"/>
          </a:xfrm>
          <a:prstGeom prst="rect">
            <a:avLst/>
          </a:prstGeom>
          <a:noFill/>
        </p:spPr>
        <p:txBody>
          <a:bodyPr wrap="none" rtlCol="0">
            <a:spAutoFit/>
          </a:bodyPr>
          <a:lstStyle/>
          <a:p>
            <a:r>
              <a:rPr lang="en-US" sz="1200" smtClean="0">
                <a:latin typeface="Arial Narrow" pitchFamily="34" charset="0"/>
              </a:rPr>
              <a:t>0.3</a:t>
            </a:r>
            <a:endParaRPr lang="en-US" sz="1200">
              <a:latin typeface="Arial Narrow" pitchFamily="34" charset="0"/>
            </a:endParaRPr>
          </a:p>
        </p:txBody>
      </p:sp>
      <p:sp>
        <p:nvSpPr>
          <p:cNvPr id="276" name="TextBox 275"/>
          <p:cNvSpPr txBox="1"/>
          <p:nvPr/>
        </p:nvSpPr>
        <p:spPr>
          <a:xfrm>
            <a:off x="5334000" y="2667000"/>
            <a:ext cx="360996" cy="276999"/>
          </a:xfrm>
          <a:prstGeom prst="rect">
            <a:avLst/>
          </a:prstGeom>
          <a:noFill/>
        </p:spPr>
        <p:txBody>
          <a:bodyPr wrap="none" rtlCol="0">
            <a:spAutoFit/>
          </a:bodyPr>
          <a:lstStyle/>
          <a:p>
            <a:r>
              <a:rPr lang="en-US" sz="1200" smtClean="0">
                <a:latin typeface="Arial Narrow" pitchFamily="34" charset="0"/>
              </a:rPr>
              <a:t>0.1</a:t>
            </a:r>
            <a:endParaRPr lang="en-US" sz="1200">
              <a:latin typeface="Arial Narrow" pitchFamily="34" charset="0"/>
            </a:endParaRPr>
          </a:p>
        </p:txBody>
      </p:sp>
      <p:sp>
        <p:nvSpPr>
          <p:cNvPr id="277" name="TextBox 276"/>
          <p:cNvSpPr txBox="1"/>
          <p:nvPr/>
        </p:nvSpPr>
        <p:spPr>
          <a:xfrm>
            <a:off x="5334000" y="3075801"/>
            <a:ext cx="360996" cy="276999"/>
          </a:xfrm>
          <a:prstGeom prst="rect">
            <a:avLst/>
          </a:prstGeom>
          <a:noFill/>
        </p:spPr>
        <p:txBody>
          <a:bodyPr wrap="none" rtlCol="0">
            <a:spAutoFit/>
          </a:bodyPr>
          <a:lstStyle/>
          <a:p>
            <a:r>
              <a:rPr lang="en-US" sz="1200" dirty="0" smtClean="0">
                <a:latin typeface="Arial Narrow" pitchFamily="34" charset="0"/>
              </a:rPr>
              <a:t>0.0</a:t>
            </a:r>
            <a:endParaRPr lang="en-US" sz="1200" dirty="0">
              <a:latin typeface="Arial Narrow" pitchFamily="34" charset="0"/>
            </a:endParaRPr>
          </a:p>
        </p:txBody>
      </p:sp>
      <p:sp>
        <p:nvSpPr>
          <p:cNvPr id="278" name="TextBox 277"/>
          <p:cNvSpPr txBox="1"/>
          <p:nvPr/>
        </p:nvSpPr>
        <p:spPr>
          <a:xfrm>
            <a:off x="5354004" y="3533001"/>
            <a:ext cx="360996" cy="276999"/>
          </a:xfrm>
          <a:prstGeom prst="rect">
            <a:avLst/>
          </a:prstGeom>
          <a:noFill/>
        </p:spPr>
        <p:txBody>
          <a:bodyPr wrap="none" rtlCol="0">
            <a:spAutoFit/>
          </a:bodyPr>
          <a:lstStyle/>
          <a:p>
            <a:r>
              <a:rPr lang="en-US" sz="1200" smtClean="0">
                <a:latin typeface="Arial Narrow" pitchFamily="34" charset="0"/>
              </a:rPr>
              <a:t>0.0</a:t>
            </a:r>
            <a:endParaRPr lang="en-US" sz="1200">
              <a:latin typeface="Arial Narrow" pitchFamily="34" charset="0"/>
            </a:endParaRPr>
          </a:p>
        </p:txBody>
      </p:sp>
      <p:sp>
        <p:nvSpPr>
          <p:cNvPr id="279" name="TextBox 278"/>
          <p:cNvSpPr txBox="1"/>
          <p:nvPr/>
        </p:nvSpPr>
        <p:spPr>
          <a:xfrm>
            <a:off x="5334000" y="3962400"/>
            <a:ext cx="360996" cy="276999"/>
          </a:xfrm>
          <a:prstGeom prst="rect">
            <a:avLst/>
          </a:prstGeom>
          <a:noFill/>
        </p:spPr>
        <p:txBody>
          <a:bodyPr wrap="none" rtlCol="0">
            <a:spAutoFit/>
          </a:bodyPr>
          <a:lstStyle/>
          <a:p>
            <a:r>
              <a:rPr lang="en-US" sz="1200" smtClean="0">
                <a:latin typeface="Arial Narrow" pitchFamily="34" charset="0"/>
              </a:rPr>
              <a:t>0.2</a:t>
            </a:r>
            <a:endParaRPr lang="en-US" sz="1200">
              <a:latin typeface="Arial Narrow" pitchFamily="34" charset="0"/>
            </a:endParaRPr>
          </a:p>
        </p:txBody>
      </p:sp>
      <p:sp>
        <p:nvSpPr>
          <p:cNvPr id="280" name="TextBox 279"/>
          <p:cNvSpPr txBox="1"/>
          <p:nvPr/>
        </p:nvSpPr>
        <p:spPr>
          <a:xfrm>
            <a:off x="3048000" y="2667000"/>
            <a:ext cx="360996" cy="276999"/>
          </a:xfrm>
          <a:prstGeom prst="rect">
            <a:avLst/>
          </a:prstGeom>
          <a:noFill/>
        </p:spPr>
        <p:txBody>
          <a:bodyPr wrap="none" rtlCol="0">
            <a:spAutoFit/>
          </a:bodyPr>
          <a:lstStyle/>
          <a:p>
            <a:r>
              <a:rPr lang="en-US" sz="1200" b="1" dirty="0" smtClean="0">
                <a:latin typeface="Arial Narrow" pitchFamily="34" charset="0"/>
              </a:rPr>
              <a:t>0.9</a:t>
            </a:r>
            <a:endParaRPr lang="en-US" sz="1200" b="1" dirty="0">
              <a:latin typeface="Arial Narrow" pitchFamily="34" charset="0"/>
            </a:endParaRPr>
          </a:p>
        </p:txBody>
      </p:sp>
      <p:sp>
        <p:nvSpPr>
          <p:cNvPr id="281" name="TextBox 280"/>
          <p:cNvSpPr txBox="1"/>
          <p:nvPr/>
        </p:nvSpPr>
        <p:spPr>
          <a:xfrm>
            <a:off x="3048000" y="3075801"/>
            <a:ext cx="360996" cy="276999"/>
          </a:xfrm>
          <a:prstGeom prst="rect">
            <a:avLst/>
          </a:prstGeom>
          <a:noFill/>
        </p:spPr>
        <p:txBody>
          <a:bodyPr wrap="none" rtlCol="0">
            <a:spAutoFit/>
          </a:bodyPr>
          <a:lstStyle/>
          <a:p>
            <a:r>
              <a:rPr lang="en-US" sz="1200" b="1" smtClean="0">
                <a:latin typeface="Arial Narrow" pitchFamily="34" charset="0"/>
              </a:rPr>
              <a:t>1.0</a:t>
            </a:r>
            <a:endParaRPr lang="en-US" sz="1200" b="1">
              <a:latin typeface="Arial Narrow" pitchFamily="34" charset="0"/>
            </a:endParaRPr>
          </a:p>
        </p:txBody>
      </p:sp>
      <p:sp>
        <p:nvSpPr>
          <p:cNvPr id="282" name="TextBox 281"/>
          <p:cNvSpPr txBox="1"/>
          <p:nvPr/>
        </p:nvSpPr>
        <p:spPr>
          <a:xfrm>
            <a:off x="3068004" y="3533001"/>
            <a:ext cx="360996" cy="276999"/>
          </a:xfrm>
          <a:prstGeom prst="rect">
            <a:avLst/>
          </a:prstGeom>
          <a:noFill/>
        </p:spPr>
        <p:txBody>
          <a:bodyPr wrap="none" rtlCol="0">
            <a:spAutoFit/>
          </a:bodyPr>
          <a:lstStyle/>
          <a:p>
            <a:r>
              <a:rPr lang="en-US" sz="1200" b="1" dirty="0" smtClean="0">
                <a:latin typeface="Arial Narrow" pitchFamily="34" charset="0"/>
              </a:rPr>
              <a:t>0.8</a:t>
            </a:r>
            <a:endParaRPr lang="en-US" sz="1200" b="1" dirty="0">
              <a:latin typeface="Arial Narrow" pitchFamily="34" charset="0"/>
            </a:endParaRPr>
          </a:p>
        </p:txBody>
      </p:sp>
      <p:sp>
        <p:nvSpPr>
          <p:cNvPr id="283" name="TextBox 282"/>
          <p:cNvSpPr txBox="1"/>
          <p:nvPr/>
        </p:nvSpPr>
        <p:spPr>
          <a:xfrm>
            <a:off x="3048000" y="3962400"/>
            <a:ext cx="360996" cy="276999"/>
          </a:xfrm>
          <a:prstGeom prst="rect">
            <a:avLst/>
          </a:prstGeom>
          <a:noFill/>
        </p:spPr>
        <p:txBody>
          <a:bodyPr wrap="none" rtlCol="0">
            <a:spAutoFit/>
          </a:bodyPr>
          <a:lstStyle/>
          <a:p>
            <a:r>
              <a:rPr lang="en-US" sz="1200" b="1" smtClean="0">
                <a:latin typeface="Arial Narrow" pitchFamily="34" charset="0"/>
              </a:rPr>
              <a:t>1.0</a:t>
            </a:r>
            <a:endParaRPr lang="en-US" sz="1200" b="1">
              <a:latin typeface="Arial Narrow" pitchFamily="34" charset="0"/>
            </a:endParaRPr>
          </a:p>
        </p:txBody>
      </p:sp>
      <p:sp>
        <p:nvSpPr>
          <p:cNvPr id="284" name="TextBox 283"/>
          <p:cNvSpPr txBox="1"/>
          <p:nvPr/>
        </p:nvSpPr>
        <p:spPr>
          <a:xfrm>
            <a:off x="3429000" y="2667000"/>
            <a:ext cx="360996" cy="276999"/>
          </a:xfrm>
          <a:prstGeom prst="rect">
            <a:avLst/>
          </a:prstGeom>
          <a:noFill/>
        </p:spPr>
        <p:txBody>
          <a:bodyPr wrap="none" rtlCol="0">
            <a:spAutoFit/>
          </a:bodyPr>
          <a:lstStyle/>
          <a:p>
            <a:r>
              <a:rPr lang="en-US" sz="1200" b="1" dirty="0" smtClean="0">
                <a:latin typeface="Arial Narrow" pitchFamily="34" charset="0"/>
              </a:rPr>
              <a:t>0.8</a:t>
            </a:r>
            <a:endParaRPr lang="en-US" sz="1200" b="1" dirty="0">
              <a:latin typeface="Arial Narrow" pitchFamily="34" charset="0"/>
            </a:endParaRPr>
          </a:p>
        </p:txBody>
      </p:sp>
      <p:sp>
        <p:nvSpPr>
          <p:cNvPr id="285" name="TextBox 284"/>
          <p:cNvSpPr txBox="1"/>
          <p:nvPr/>
        </p:nvSpPr>
        <p:spPr>
          <a:xfrm>
            <a:off x="3429000" y="3075801"/>
            <a:ext cx="360996" cy="276999"/>
          </a:xfrm>
          <a:prstGeom prst="rect">
            <a:avLst/>
          </a:prstGeom>
          <a:noFill/>
        </p:spPr>
        <p:txBody>
          <a:bodyPr wrap="none" rtlCol="0">
            <a:spAutoFit/>
          </a:bodyPr>
          <a:lstStyle/>
          <a:p>
            <a:r>
              <a:rPr lang="en-US" sz="1200" b="1" smtClean="0">
                <a:latin typeface="Arial Narrow" pitchFamily="34" charset="0"/>
              </a:rPr>
              <a:t>1.0</a:t>
            </a:r>
            <a:endParaRPr lang="en-US" sz="1200" b="1">
              <a:latin typeface="Arial Narrow" pitchFamily="34" charset="0"/>
            </a:endParaRPr>
          </a:p>
        </p:txBody>
      </p:sp>
      <p:sp>
        <p:nvSpPr>
          <p:cNvPr id="286" name="TextBox 285"/>
          <p:cNvSpPr txBox="1"/>
          <p:nvPr/>
        </p:nvSpPr>
        <p:spPr>
          <a:xfrm>
            <a:off x="3449004" y="3533001"/>
            <a:ext cx="360996" cy="276999"/>
          </a:xfrm>
          <a:prstGeom prst="rect">
            <a:avLst/>
          </a:prstGeom>
          <a:noFill/>
        </p:spPr>
        <p:txBody>
          <a:bodyPr wrap="none" rtlCol="0">
            <a:spAutoFit/>
          </a:bodyPr>
          <a:lstStyle/>
          <a:p>
            <a:r>
              <a:rPr lang="en-US" sz="1200" b="1" smtClean="0">
                <a:latin typeface="Arial Narrow" pitchFamily="34" charset="0"/>
              </a:rPr>
              <a:t>1.0</a:t>
            </a:r>
            <a:endParaRPr lang="en-US" sz="1200" b="1">
              <a:latin typeface="Arial Narrow" pitchFamily="34" charset="0"/>
            </a:endParaRPr>
          </a:p>
        </p:txBody>
      </p:sp>
      <p:sp>
        <p:nvSpPr>
          <p:cNvPr id="287" name="TextBox 286"/>
          <p:cNvSpPr txBox="1"/>
          <p:nvPr/>
        </p:nvSpPr>
        <p:spPr>
          <a:xfrm>
            <a:off x="3429000" y="3962400"/>
            <a:ext cx="360996" cy="276999"/>
          </a:xfrm>
          <a:prstGeom prst="rect">
            <a:avLst/>
          </a:prstGeom>
          <a:noFill/>
        </p:spPr>
        <p:txBody>
          <a:bodyPr wrap="none" rtlCol="0">
            <a:spAutoFit/>
          </a:bodyPr>
          <a:lstStyle/>
          <a:p>
            <a:r>
              <a:rPr lang="en-US" sz="1200" b="1" smtClean="0">
                <a:latin typeface="Arial Narrow" pitchFamily="34" charset="0"/>
              </a:rPr>
              <a:t>1.0</a:t>
            </a:r>
            <a:endParaRPr lang="en-US" sz="1200" b="1">
              <a:latin typeface="Arial Narrow" pitchFamily="34" charset="0"/>
            </a:endParaRPr>
          </a:p>
        </p:txBody>
      </p:sp>
      <p:sp>
        <p:nvSpPr>
          <p:cNvPr id="288" name="TextBox 287"/>
          <p:cNvSpPr txBox="1"/>
          <p:nvPr/>
        </p:nvSpPr>
        <p:spPr>
          <a:xfrm>
            <a:off x="3810000" y="2667000"/>
            <a:ext cx="360996" cy="276999"/>
          </a:xfrm>
          <a:prstGeom prst="rect">
            <a:avLst/>
          </a:prstGeom>
          <a:noFill/>
        </p:spPr>
        <p:txBody>
          <a:bodyPr wrap="none" rtlCol="0">
            <a:spAutoFit/>
          </a:bodyPr>
          <a:lstStyle/>
          <a:p>
            <a:r>
              <a:rPr lang="en-US" sz="1200" b="1" dirty="0" smtClean="0">
                <a:latin typeface="Arial Narrow" pitchFamily="34" charset="0"/>
              </a:rPr>
              <a:t>0.9</a:t>
            </a:r>
            <a:endParaRPr lang="en-US" sz="1200" b="1" dirty="0">
              <a:latin typeface="Arial Narrow" pitchFamily="34" charset="0"/>
            </a:endParaRPr>
          </a:p>
        </p:txBody>
      </p:sp>
      <p:sp>
        <p:nvSpPr>
          <p:cNvPr id="289" name="TextBox 288"/>
          <p:cNvSpPr txBox="1"/>
          <p:nvPr/>
        </p:nvSpPr>
        <p:spPr>
          <a:xfrm>
            <a:off x="3810000" y="3075801"/>
            <a:ext cx="360996" cy="276999"/>
          </a:xfrm>
          <a:prstGeom prst="rect">
            <a:avLst/>
          </a:prstGeom>
          <a:noFill/>
        </p:spPr>
        <p:txBody>
          <a:bodyPr wrap="none" rtlCol="0">
            <a:spAutoFit/>
          </a:bodyPr>
          <a:lstStyle/>
          <a:p>
            <a:r>
              <a:rPr lang="en-US" sz="1200" b="1" dirty="0" smtClean="0">
                <a:latin typeface="Arial Narrow" pitchFamily="34" charset="0"/>
              </a:rPr>
              <a:t>1.0</a:t>
            </a:r>
            <a:endParaRPr lang="en-US" sz="1200" b="1" dirty="0">
              <a:latin typeface="Arial Narrow" pitchFamily="34" charset="0"/>
            </a:endParaRPr>
          </a:p>
        </p:txBody>
      </p:sp>
      <p:sp>
        <p:nvSpPr>
          <p:cNvPr id="290" name="TextBox 289"/>
          <p:cNvSpPr txBox="1"/>
          <p:nvPr/>
        </p:nvSpPr>
        <p:spPr>
          <a:xfrm>
            <a:off x="3830004" y="3533001"/>
            <a:ext cx="360996" cy="276999"/>
          </a:xfrm>
          <a:prstGeom prst="rect">
            <a:avLst/>
          </a:prstGeom>
          <a:noFill/>
        </p:spPr>
        <p:txBody>
          <a:bodyPr wrap="none" rtlCol="0">
            <a:spAutoFit/>
          </a:bodyPr>
          <a:lstStyle/>
          <a:p>
            <a:r>
              <a:rPr lang="en-US" sz="1200" b="1" dirty="0" smtClean="0">
                <a:latin typeface="Arial Narrow" pitchFamily="34" charset="0"/>
              </a:rPr>
              <a:t>1.0</a:t>
            </a:r>
            <a:endParaRPr lang="en-US" sz="1200" b="1" dirty="0">
              <a:latin typeface="Arial Narrow" pitchFamily="34" charset="0"/>
            </a:endParaRPr>
          </a:p>
        </p:txBody>
      </p:sp>
      <p:sp>
        <p:nvSpPr>
          <p:cNvPr id="291" name="TextBox 290"/>
          <p:cNvSpPr txBox="1"/>
          <p:nvPr/>
        </p:nvSpPr>
        <p:spPr>
          <a:xfrm>
            <a:off x="3810000" y="3962400"/>
            <a:ext cx="360996" cy="276999"/>
          </a:xfrm>
          <a:prstGeom prst="rect">
            <a:avLst/>
          </a:prstGeom>
          <a:noFill/>
        </p:spPr>
        <p:txBody>
          <a:bodyPr wrap="none" rtlCol="0">
            <a:spAutoFit/>
          </a:bodyPr>
          <a:lstStyle/>
          <a:p>
            <a:r>
              <a:rPr lang="en-US" sz="1200" b="1" dirty="0" smtClean="0">
                <a:latin typeface="Arial Narrow" pitchFamily="34" charset="0"/>
              </a:rPr>
              <a:t>1.0</a:t>
            </a:r>
            <a:endParaRPr lang="en-US" sz="1200" b="1" dirty="0">
              <a:latin typeface="Arial Narrow" pitchFamily="34" charset="0"/>
            </a:endParaRPr>
          </a:p>
        </p:txBody>
      </p:sp>
      <p:sp>
        <p:nvSpPr>
          <p:cNvPr id="292" name="TextBox 291"/>
          <p:cNvSpPr txBox="1"/>
          <p:nvPr/>
        </p:nvSpPr>
        <p:spPr>
          <a:xfrm>
            <a:off x="4191000" y="2667000"/>
            <a:ext cx="360996" cy="276999"/>
          </a:xfrm>
          <a:prstGeom prst="rect">
            <a:avLst/>
          </a:prstGeom>
          <a:noFill/>
        </p:spPr>
        <p:txBody>
          <a:bodyPr wrap="none" rtlCol="0">
            <a:spAutoFit/>
          </a:bodyPr>
          <a:lstStyle/>
          <a:p>
            <a:r>
              <a:rPr lang="en-US" sz="1200" b="1" dirty="0" smtClean="0">
                <a:latin typeface="Arial Narrow" pitchFamily="34" charset="0"/>
              </a:rPr>
              <a:t>0.7</a:t>
            </a:r>
            <a:endParaRPr lang="en-US" sz="1200" b="1" dirty="0">
              <a:latin typeface="Arial Narrow" pitchFamily="34" charset="0"/>
            </a:endParaRPr>
          </a:p>
        </p:txBody>
      </p:sp>
      <p:sp>
        <p:nvSpPr>
          <p:cNvPr id="293" name="TextBox 292"/>
          <p:cNvSpPr txBox="1"/>
          <p:nvPr/>
        </p:nvSpPr>
        <p:spPr>
          <a:xfrm>
            <a:off x="4191000" y="3075801"/>
            <a:ext cx="360996" cy="276999"/>
          </a:xfrm>
          <a:prstGeom prst="rect">
            <a:avLst/>
          </a:prstGeom>
          <a:noFill/>
        </p:spPr>
        <p:txBody>
          <a:bodyPr wrap="none" rtlCol="0">
            <a:spAutoFit/>
          </a:bodyPr>
          <a:lstStyle/>
          <a:p>
            <a:r>
              <a:rPr lang="en-US" sz="1200" b="1" dirty="0" smtClean="0">
                <a:latin typeface="Arial Narrow" pitchFamily="34" charset="0"/>
              </a:rPr>
              <a:t>0.9</a:t>
            </a:r>
            <a:endParaRPr lang="en-US" sz="1200" b="1" dirty="0">
              <a:latin typeface="Arial Narrow" pitchFamily="34" charset="0"/>
            </a:endParaRPr>
          </a:p>
        </p:txBody>
      </p:sp>
      <p:sp>
        <p:nvSpPr>
          <p:cNvPr id="294" name="TextBox 293"/>
          <p:cNvSpPr txBox="1"/>
          <p:nvPr/>
        </p:nvSpPr>
        <p:spPr>
          <a:xfrm>
            <a:off x="4211004" y="3533001"/>
            <a:ext cx="360996" cy="276999"/>
          </a:xfrm>
          <a:prstGeom prst="rect">
            <a:avLst/>
          </a:prstGeom>
          <a:noFill/>
        </p:spPr>
        <p:txBody>
          <a:bodyPr wrap="none" rtlCol="0">
            <a:spAutoFit/>
          </a:bodyPr>
          <a:lstStyle/>
          <a:p>
            <a:r>
              <a:rPr lang="en-US" sz="1200" dirty="0" smtClean="0">
                <a:latin typeface="Arial Narrow" pitchFamily="34" charset="0"/>
              </a:rPr>
              <a:t>0.6</a:t>
            </a:r>
            <a:endParaRPr lang="en-US" sz="1200" dirty="0">
              <a:latin typeface="Arial Narrow" pitchFamily="34" charset="0"/>
            </a:endParaRPr>
          </a:p>
        </p:txBody>
      </p:sp>
      <p:sp>
        <p:nvSpPr>
          <p:cNvPr id="295" name="TextBox 294"/>
          <p:cNvSpPr txBox="1"/>
          <p:nvPr/>
        </p:nvSpPr>
        <p:spPr>
          <a:xfrm>
            <a:off x="4191000" y="3962400"/>
            <a:ext cx="360996" cy="276999"/>
          </a:xfrm>
          <a:prstGeom prst="rect">
            <a:avLst/>
          </a:prstGeom>
          <a:noFill/>
        </p:spPr>
        <p:txBody>
          <a:bodyPr wrap="none" rtlCol="0">
            <a:spAutoFit/>
          </a:bodyPr>
          <a:lstStyle/>
          <a:p>
            <a:r>
              <a:rPr lang="en-US" sz="1200" b="1" dirty="0" smtClean="0">
                <a:latin typeface="Arial Narrow" pitchFamily="34" charset="0"/>
              </a:rPr>
              <a:t>0.8</a:t>
            </a:r>
            <a:endParaRPr lang="en-US" sz="1200" b="1" dirty="0">
              <a:latin typeface="Arial Narrow" pitchFamily="34" charset="0"/>
            </a:endParaRPr>
          </a:p>
        </p:txBody>
      </p:sp>
      <p:sp>
        <p:nvSpPr>
          <p:cNvPr id="296" name="TextBox 295"/>
          <p:cNvSpPr txBox="1"/>
          <p:nvPr/>
        </p:nvSpPr>
        <p:spPr>
          <a:xfrm>
            <a:off x="4572000" y="2667000"/>
            <a:ext cx="360996" cy="276999"/>
          </a:xfrm>
          <a:prstGeom prst="rect">
            <a:avLst/>
          </a:prstGeom>
          <a:noFill/>
        </p:spPr>
        <p:txBody>
          <a:bodyPr wrap="none" rtlCol="0">
            <a:spAutoFit/>
          </a:bodyPr>
          <a:lstStyle/>
          <a:p>
            <a:r>
              <a:rPr lang="en-US" sz="1200" b="1" dirty="0" smtClean="0">
                <a:latin typeface="Arial Narrow" pitchFamily="34" charset="0"/>
              </a:rPr>
              <a:t>0.9</a:t>
            </a:r>
            <a:endParaRPr lang="en-US" sz="1200" b="1" dirty="0">
              <a:latin typeface="Arial Narrow" pitchFamily="34" charset="0"/>
            </a:endParaRPr>
          </a:p>
        </p:txBody>
      </p:sp>
      <p:sp>
        <p:nvSpPr>
          <p:cNvPr id="297" name="TextBox 296"/>
          <p:cNvSpPr txBox="1"/>
          <p:nvPr/>
        </p:nvSpPr>
        <p:spPr>
          <a:xfrm>
            <a:off x="4572000" y="3075801"/>
            <a:ext cx="360996" cy="276999"/>
          </a:xfrm>
          <a:prstGeom prst="rect">
            <a:avLst/>
          </a:prstGeom>
          <a:noFill/>
        </p:spPr>
        <p:txBody>
          <a:bodyPr wrap="none" rtlCol="0">
            <a:spAutoFit/>
          </a:bodyPr>
          <a:lstStyle/>
          <a:p>
            <a:r>
              <a:rPr lang="en-US" sz="1200" b="1" smtClean="0">
                <a:latin typeface="Arial Narrow" pitchFamily="34" charset="0"/>
              </a:rPr>
              <a:t>1.0</a:t>
            </a:r>
            <a:endParaRPr lang="en-US" sz="1200" b="1">
              <a:latin typeface="Arial Narrow" pitchFamily="34" charset="0"/>
            </a:endParaRPr>
          </a:p>
        </p:txBody>
      </p:sp>
      <p:sp>
        <p:nvSpPr>
          <p:cNvPr id="298" name="TextBox 297"/>
          <p:cNvSpPr txBox="1"/>
          <p:nvPr/>
        </p:nvSpPr>
        <p:spPr>
          <a:xfrm>
            <a:off x="4592004" y="3533001"/>
            <a:ext cx="360996" cy="276999"/>
          </a:xfrm>
          <a:prstGeom prst="rect">
            <a:avLst/>
          </a:prstGeom>
          <a:noFill/>
        </p:spPr>
        <p:txBody>
          <a:bodyPr wrap="none" rtlCol="0">
            <a:spAutoFit/>
          </a:bodyPr>
          <a:lstStyle/>
          <a:p>
            <a:r>
              <a:rPr lang="en-US" sz="1200" b="1" dirty="0" smtClean="0">
                <a:latin typeface="Arial Narrow" pitchFamily="34" charset="0"/>
              </a:rPr>
              <a:t>0.8</a:t>
            </a:r>
            <a:endParaRPr lang="en-US" sz="1200" b="1" dirty="0">
              <a:latin typeface="Arial Narrow" pitchFamily="34" charset="0"/>
            </a:endParaRPr>
          </a:p>
        </p:txBody>
      </p:sp>
      <p:sp>
        <p:nvSpPr>
          <p:cNvPr id="299" name="TextBox 298"/>
          <p:cNvSpPr txBox="1"/>
          <p:nvPr/>
        </p:nvSpPr>
        <p:spPr>
          <a:xfrm>
            <a:off x="4572000" y="3962400"/>
            <a:ext cx="360996" cy="276999"/>
          </a:xfrm>
          <a:prstGeom prst="rect">
            <a:avLst/>
          </a:prstGeom>
          <a:noFill/>
        </p:spPr>
        <p:txBody>
          <a:bodyPr wrap="none" rtlCol="0">
            <a:spAutoFit/>
          </a:bodyPr>
          <a:lstStyle/>
          <a:p>
            <a:r>
              <a:rPr lang="en-US" sz="1200" b="1" smtClean="0">
                <a:latin typeface="Arial Narrow" pitchFamily="34" charset="0"/>
              </a:rPr>
              <a:t>1.0</a:t>
            </a:r>
            <a:endParaRPr lang="en-US" sz="1200" b="1">
              <a:latin typeface="Arial Narrow" pitchFamily="34" charset="0"/>
            </a:endParaRPr>
          </a:p>
        </p:txBody>
      </p:sp>
      <p:sp>
        <p:nvSpPr>
          <p:cNvPr id="300" name="TextBox 299"/>
          <p:cNvSpPr txBox="1"/>
          <p:nvPr/>
        </p:nvSpPr>
        <p:spPr>
          <a:xfrm>
            <a:off x="5715000" y="2667000"/>
            <a:ext cx="360996" cy="276999"/>
          </a:xfrm>
          <a:prstGeom prst="rect">
            <a:avLst/>
          </a:prstGeom>
          <a:noFill/>
        </p:spPr>
        <p:txBody>
          <a:bodyPr wrap="none" rtlCol="0">
            <a:spAutoFit/>
          </a:bodyPr>
          <a:lstStyle/>
          <a:p>
            <a:r>
              <a:rPr lang="en-US" sz="1200" dirty="0" smtClean="0">
                <a:latin typeface="Arial Narrow" pitchFamily="34" charset="0"/>
              </a:rPr>
              <a:t>0.0</a:t>
            </a:r>
            <a:endParaRPr lang="en-US" sz="1200" dirty="0">
              <a:latin typeface="Arial Narrow" pitchFamily="34" charset="0"/>
            </a:endParaRPr>
          </a:p>
        </p:txBody>
      </p:sp>
      <p:sp>
        <p:nvSpPr>
          <p:cNvPr id="301" name="TextBox 300"/>
          <p:cNvSpPr txBox="1"/>
          <p:nvPr/>
        </p:nvSpPr>
        <p:spPr>
          <a:xfrm>
            <a:off x="5715000" y="3075801"/>
            <a:ext cx="360996" cy="276999"/>
          </a:xfrm>
          <a:prstGeom prst="rect">
            <a:avLst/>
          </a:prstGeom>
          <a:noFill/>
        </p:spPr>
        <p:txBody>
          <a:bodyPr wrap="none" rtlCol="0">
            <a:spAutoFit/>
          </a:bodyPr>
          <a:lstStyle/>
          <a:p>
            <a:r>
              <a:rPr lang="en-US" sz="1200" smtClean="0">
                <a:latin typeface="Arial Narrow" pitchFamily="34" charset="0"/>
              </a:rPr>
              <a:t>0.1</a:t>
            </a:r>
            <a:endParaRPr lang="en-US" sz="1200">
              <a:latin typeface="Arial Narrow" pitchFamily="34" charset="0"/>
            </a:endParaRPr>
          </a:p>
        </p:txBody>
      </p:sp>
      <p:sp>
        <p:nvSpPr>
          <p:cNvPr id="302" name="TextBox 301"/>
          <p:cNvSpPr txBox="1"/>
          <p:nvPr/>
        </p:nvSpPr>
        <p:spPr>
          <a:xfrm>
            <a:off x="5735004" y="3533001"/>
            <a:ext cx="360996" cy="276999"/>
          </a:xfrm>
          <a:prstGeom prst="rect">
            <a:avLst/>
          </a:prstGeom>
          <a:noFill/>
        </p:spPr>
        <p:txBody>
          <a:bodyPr wrap="none" rtlCol="0">
            <a:spAutoFit/>
          </a:bodyPr>
          <a:lstStyle/>
          <a:p>
            <a:r>
              <a:rPr lang="en-US" sz="1200" smtClean="0">
                <a:latin typeface="Arial Narrow" pitchFamily="34" charset="0"/>
              </a:rPr>
              <a:t>0.2</a:t>
            </a:r>
            <a:endParaRPr lang="en-US" sz="1200">
              <a:latin typeface="Arial Narrow" pitchFamily="34" charset="0"/>
            </a:endParaRPr>
          </a:p>
        </p:txBody>
      </p:sp>
      <p:sp>
        <p:nvSpPr>
          <p:cNvPr id="303" name="TextBox 302"/>
          <p:cNvSpPr txBox="1"/>
          <p:nvPr/>
        </p:nvSpPr>
        <p:spPr>
          <a:xfrm>
            <a:off x="5715000" y="3962400"/>
            <a:ext cx="360996" cy="276999"/>
          </a:xfrm>
          <a:prstGeom prst="rect">
            <a:avLst/>
          </a:prstGeom>
          <a:noFill/>
        </p:spPr>
        <p:txBody>
          <a:bodyPr wrap="none" rtlCol="0">
            <a:spAutoFit/>
          </a:bodyPr>
          <a:lstStyle/>
          <a:p>
            <a:r>
              <a:rPr lang="en-US" sz="1200" smtClean="0">
                <a:latin typeface="Arial Narrow" pitchFamily="34" charset="0"/>
              </a:rPr>
              <a:t>0.3</a:t>
            </a:r>
            <a:endParaRPr lang="en-US" sz="1200">
              <a:latin typeface="Arial Narrow" pitchFamily="34" charset="0"/>
            </a:endParaRPr>
          </a:p>
        </p:txBody>
      </p:sp>
      <p:sp>
        <p:nvSpPr>
          <p:cNvPr id="304" name="TextBox 303"/>
          <p:cNvSpPr txBox="1"/>
          <p:nvPr/>
        </p:nvSpPr>
        <p:spPr>
          <a:xfrm>
            <a:off x="6096000" y="2667000"/>
            <a:ext cx="360996" cy="276999"/>
          </a:xfrm>
          <a:prstGeom prst="rect">
            <a:avLst/>
          </a:prstGeom>
          <a:noFill/>
        </p:spPr>
        <p:txBody>
          <a:bodyPr wrap="none" rtlCol="0">
            <a:spAutoFit/>
          </a:bodyPr>
          <a:lstStyle/>
          <a:p>
            <a:r>
              <a:rPr lang="en-US" sz="1200" dirty="0" smtClean="0">
                <a:latin typeface="Arial Narrow" pitchFamily="34" charset="0"/>
              </a:rPr>
              <a:t>0.3</a:t>
            </a:r>
            <a:endParaRPr lang="en-US" sz="1200" dirty="0">
              <a:latin typeface="Arial Narrow" pitchFamily="34" charset="0"/>
            </a:endParaRPr>
          </a:p>
        </p:txBody>
      </p:sp>
      <p:sp>
        <p:nvSpPr>
          <p:cNvPr id="305" name="TextBox 304"/>
          <p:cNvSpPr txBox="1"/>
          <p:nvPr/>
        </p:nvSpPr>
        <p:spPr>
          <a:xfrm>
            <a:off x="6096000" y="3075801"/>
            <a:ext cx="360996" cy="276999"/>
          </a:xfrm>
          <a:prstGeom prst="rect">
            <a:avLst/>
          </a:prstGeom>
          <a:noFill/>
        </p:spPr>
        <p:txBody>
          <a:bodyPr wrap="none" rtlCol="0">
            <a:spAutoFit/>
          </a:bodyPr>
          <a:lstStyle/>
          <a:p>
            <a:r>
              <a:rPr lang="en-US" sz="1200" dirty="0" smtClean="0">
                <a:latin typeface="Arial Narrow" pitchFamily="34" charset="0"/>
              </a:rPr>
              <a:t>0.6</a:t>
            </a:r>
            <a:endParaRPr lang="en-US" sz="1200" dirty="0">
              <a:latin typeface="Arial Narrow" pitchFamily="34" charset="0"/>
            </a:endParaRPr>
          </a:p>
        </p:txBody>
      </p:sp>
      <p:sp>
        <p:nvSpPr>
          <p:cNvPr id="306" name="TextBox 305"/>
          <p:cNvSpPr txBox="1"/>
          <p:nvPr/>
        </p:nvSpPr>
        <p:spPr>
          <a:xfrm>
            <a:off x="6116004" y="3533001"/>
            <a:ext cx="360996" cy="276999"/>
          </a:xfrm>
          <a:prstGeom prst="rect">
            <a:avLst/>
          </a:prstGeom>
          <a:noFill/>
        </p:spPr>
        <p:txBody>
          <a:bodyPr wrap="none" rtlCol="0">
            <a:spAutoFit/>
          </a:bodyPr>
          <a:lstStyle/>
          <a:p>
            <a:r>
              <a:rPr lang="en-US" sz="1200" dirty="0" smtClean="0">
                <a:latin typeface="Arial Narrow" pitchFamily="34" charset="0"/>
              </a:rPr>
              <a:t>0.6</a:t>
            </a:r>
            <a:endParaRPr lang="en-US" sz="1200" dirty="0">
              <a:latin typeface="Arial Narrow" pitchFamily="34" charset="0"/>
            </a:endParaRPr>
          </a:p>
        </p:txBody>
      </p:sp>
      <p:sp>
        <p:nvSpPr>
          <p:cNvPr id="307" name="TextBox 306"/>
          <p:cNvSpPr txBox="1"/>
          <p:nvPr/>
        </p:nvSpPr>
        <p:spPr>
          <a:xfrm>
            <a:off x="6096000" y="3962400"/>
            <a:ext cx="360996" cy="276999"/>
          </a:xfrm>
          <a:prstGeom prst="rect">
            <a:avLst/>
          </a:prstGeom>
          <a:noFill/>
        </p:spPr>
        <p:txBody>
          <a:bodyPr wrap="none" rtlCol="0">
            <a:spAutoFit/>
          </a:bodyPr>
          <a:lstStyle/>
          <a:p>
            <a:r>
              <a:rPr lang="en-US" sz="1200" dirty="0" smtClean="0">
                <a:latin typeface="Arial Narrow" pitchFamily="34" charset="0"/>
              </a:rPr>
              <a:t>0.1</a:t>
            </a:r>
            <a:endParaRPr lang="en-US" sz="1200" dirty="0">
              <a:latin typeface="Arial Narrow" pitchFamily="34" charset="0"/>
            </a:endParaRPr>
          </a:p>
        </p:txBody>
      </p:sp>
      <p:sp>
        <p:nvSpPr>
          <p:cNvPr id="308" name="TextBox 307"/>
          <p:cNvSpPr txBox="1"/>
          <p:nvPr/>
        </p:nvSpPr>
        <p:spPr>
          <a:xfrm>
            <a:off x="6477000" y="2667000"/>
            <a:ext cx="360996" cy="276999"/>
          </a:xfrm>
          <a:prstGeom prst="rect">
            <a:avLst/>
          </a:prstGeom>
          <a:noFill/>
        </p:spPr>
        <p:txBody>
          <a:bodyPr wrap="none" rtlCol="0">
            <a:spAutoFit/>
          </a:bodyPr>
          <a:lstStyle/>
          <a:p>
            <a:r>
              <a:rPr lang="en-US" sz="1200" dirty="0" smtClean="0">
                <a:latin typeface="Arial Narrow" pitchFamily="34" charset="0"/>
              </a:rPr>
              <a:t>0.2</a:t>
            </a:r>
            <a:endParaRPr lang="en-US" sz="1200" dirty="0">
              <a:latin typeface="Arial Narrow" pitchFamily="34" charset="0"/>
            </a:endParaRPr>
          </a:p>
        </p:txBody>
      </p:sp>
      <p:sp>
        <p:nvSpPr>
          <p:cNvPr id="309" name="TextBox 308"/>
          <p:cNvSpPr txBox="1"/>
          <p:nvPr/>
        </p:nvSpPr>
        <p:spPr>
          <a:xfrm>
            <a:off x="6477000" y="3075801"/>
            <a:ext cx="360996" cy="276999"/>
          </a:xfrm>
          <a:prstGeom prst="rect">
            <a:avLst/>
          </a:prstGeom>
          <a:noFill/>
        </p:spPr>
        <p:txBody>
          <a:bodyPr wrap="none" rtlCol="0">
            <a:spAutoFit/>
          </a:bodyPr>
          <a:lstStyle/>
          <a:p>
            <a:r>
              <a:rPr lang="en-US" sz="1200" dirty="0" smtClean="0">
                <a:latin typeface="Arial Narrow" pitchFamily="34" charset="0"/>
              </a:rPr>
              <a:t>0.1</a:t>
            </a:r>
            <a:endParaRPr lang="en-US" sz="1200" dirty="0">
              <a:latin typeface="Arial Narrow" pitchFamily="34" charset="0"/>
            </a:endParaRPr>
          </a:p>
        </p:txBody>
      </p:sp>
      <p:sp>
        <p:nvSpPr>
          <p:cNvPr id="310" name="TextBox 309"/>
          <p:cNvSpPr txBox="1"/>
          <p:nvPr/>
        </p:nvSpPr>
        <p:spPr>
          <a:xfrm>
            <a:off x="6497004" y="3533001"/>
            <a:ext cx="360996" cy="276999"/>
          </a:xfrm>
          <a:prstGeom prst="rect">
            <a:avLst/>
          </a:prstGeom>
          <a:noFill/>
        </p:spPr>
        <p:txBody>
          <a:bodyPr wrap="none" rtlCol="0">
            <a:spAutoFit/>
          </a:bodyPr>
          <a:lstStyle/>
          <a:p>
            <a:r>
              <a:rPr lang="en-US" sz="1200" dirty="0" smtClean="0">
                <a:latin typeface="Arial Narrow" pitchFamily="34" charset="0"/>
              </a:rPr>
              <a:t>0.3</a:t>
            </a:r>
            <a:endParaRPr lang="en-US" sz="1200" dirty="0">
              <a:latin typeface="Arial Narrow" pitchFamily="34" charset="0"/>
            </a:endParaRPr>
          </a:p>
        </p:txBody>
      </p:sp>
      <p:sp>
        <p:nvSpPr>
          <p:cNvPr id="311" name="TextBox 310"/>
          <p:cNvSpPr txBox="1"/>
          <p:nvPr/>
        </p:nvSpPr>
        <p:spPr>
          <a:xfrm>
            <a:off x="6477000" y="3962400"/>
            <a:ext cx="360996" cy="276999"/>
          </a:xfrm>
          <a:prstGeom prst="rect">
            <a:avLst/>
          </a:prstGeom>
          <a:noFill/>
        </p:spPr>
        <p:txBody>
          <a:bodyPr wrap="none" rtlCol="0">
            <a:spAutoFit/>
          </a:bodyPr>
          <a:lstStyle/>
          <a:p>
            <a:r>
              <a:rPr lang="en-US" sz="1200" smtClean="0">
                <a:latin typeface="Arial Narrow" pitchFamily="34" charset="0"/>
              </a:rPr>
              <a:t>0.3</a:t>
            </a:r>
            <a:endParaRPr lang="en-US" sz="1200">
              <a:latin typeface="Arial Narrow" pitchFamily="34" charset="0"/>
            </a:endParaRPr>
          </a:p>
        </p:txBody>
      </p:sp>
      <p:sp>
        <p:nvSpPr>
          <p:cNvPr id="312" name="TextBox 311"/>
          <p:cNvSpPr txBox="1"/>
          <p:nvPr/>
        </p:nvSpPr>
        <p:spPr>
          <a:xfrm>
            <a:off x="6858000" y="2667000"/>
            <a:ext cx="360996" cy="276999"/>
          </a:xfrm>
          <a:prstGeom prst="rect">
            <a:avLst/>
          </a:prstGeom>
          <a:noFill/>
        </p:spPr>
        <p:txBody>
          <a:bodyPr wrap="none" rtlCol="0">
            <a:spAutoFit/>
          </a:bodyPr>
          <a:lstStyle/>
          <a:p>
            <a:r>
              <a:rPr lang="en-US" sz="1200" dirty="0" smtClean="0">
                <a:latin typeface="Arial Narrow" pitchFamily="34" charset="0"/>
              </a:rPr>
              <a:t>0.4</a:t>
            </a:r>
            <a:endParaRPr lang="en-US" sz="1200" dirty="0">
              <a:latin typeface="Arial Narrow" pitchFamily="34" charset="0"/>
            </a:endParaRPr>
          </a:p>
        </p:txBody>
      </p:sp>
      <p:sp>
        <p:nvSpPr>
          <p:cNvPr id="313" name="TextBox 312"/>
          <p:cNvSpPr txBox="1"/>
          <p:nvPr/>
        </p:nvSpPr>
        <p:spPr>
          <a:xfrm>
            <a:off x="6858000" y="3075801"/>
            <a:ext cx="360996" cy="276999"/>
          </a:xfrm>
          <a:prstGeom prst="rect">
            <a:avLst/>
          </a:prstGeom>
          <a:noFill/>
        </p:spPr>
        <p:txBody>
          <a:bodyPr wrap="none" rtlCol="0">
            <a:spAutoFit/>
          </a:bodyPr>
          <a:lstStyle/>
          <a:p>
            <a:r>
              <a:rPr lang="en-US" sz="1200" dirty="0" smtClean="0">
                <a:latin typeface="Arial Narrow" pitchFamily="34" charset="0"/>
              </a:rPr>
              <a:t>0.0</a:t>
            </a:r>
            <a:endParaRPr lang="en-US" sz="1200" dirty="0">
              <a:latin typeface="Arial Narrow" pitchFamily="34" charset="0"/>
            </a:endParaRPr>
          </a:p>
        </p:txBody>
      </p:sp>
      <p:sp>
        <p:nvSpPr>
          <p:cNvPr id="314" name="TextBox 313"/>
          <p:cNvSpPr txBox="1"/>
          <p:nvPr/>
        </p:nvSpPr>
        <p:spPr>
          <a:xfrm>
            <a:off x="6878004" y="3533001"/>
            <a:ext cx="360996" cy="276999"/>
          </a:xfrm>
          <a:prstGeom prst="rect">
            <a:avLst/>
          </a:prstGeom>
          <a:noFill/>
        </p:spPr>
        <p:txBody>
          <a:bodyPr wrap="none" rtlCol="0">
            <a:spAutoFit/>
          </a:bodyPr>
          <a:lstStyle/>
          <a:p>
            <a:r>
              <a:rPr lang="en-US" sz="1200" smtClean="0">
                <a:latin typeface="Arial Narrow" pitchFamily="34" charset="0"/>
              </a:rPr>
              <a:t>0.0</a:t>
            </a:r>
            <a:endParaRPr lang="en-US" sz="1200">
              <a:latin typeface="Arial Narrow" pitchFamily="34" charset="0"/>
            </a:endParaRPr>
          </a:p>
        </p:txBody>
      </p:sp>
      <p:sp>
        <p:nvSpPr>
          <p:cNvPr id="315" name="TextBox 314"/>
          <p:cNvSpPr txBox="1"/>
          <p:nvPr/>
        </p:nvSpPr>
        <p:spPr>
          <a:xfrm>
            <a:off x="6858000" y="3962400"/>
            <a:ext cx="360996" cy="276999"/>
          </a:xfrm>
          <a:prstGeom prst="rect">
            <a:avLst/>
          </a:prstGeom>
          <a:noFill/>
        </p:spPr>
        <p:txBody>
          <a:bodyPr wrap="none" rtlCol="0">
            <a:spAutoFit/>
          </a:bodyPr>
          <a:lstStyle/>
          <a:p>
            <a:r>
              <a:rPr lang="en-US" sz="1200" smtClean="0">
                <a:latin typeface="Arial Narrow" pitchFamily="34" charset="0"/>
              </a:rPr>
              <a:t>0.2</a:t>
            </a:r>
            <a:endParaRPr lang="en-US" sz="1200">
              <a:latin typeface="Arial Narrow" pitchFamily="34" charset="0"/>
            </a:endParaRPr>
          </a:p>
        </p:txBody>
      </p:sp>
      <p:sp>
        <p:nvSpPr>
          <p:cNvPr id="316" name="TextBox 315"/>
          <p:cNvSpPr txBox="1"/>
          <p:nvPr/>
        </p:nvSpPr>
        <p:spPr>
          <a:xfrm>
            <a:off x="7239000" y="2667000"/>
            <a:ext cx="360996" cy="276999"/>
          </a:xfrm>
          <a:prstGeom prst="rect">
            <a:avLst/>
          </a:prstGeom>
          <a:noFill/>
        </p:spPr>
        <p:txBody>
          <a:bodyPr wrap="none" rtlCol="0">
            <a:spAutoFit/>
          </a:bodyPr>
          <a:lstStyle/>
          <a:p>
            <a:r>
              <a:rPr lang="en-US" sz="1200" dirty="0" smtClean="0">
                <a:latin typeface="Arial Narrow" pitchFamily="34" charset="0"/>
              </a:rPr>
              <a:t>0.2</a:t>
            </a:r>
            <a:endParaRPr lang="en-US" sz="1200" dirty="0">
              <a:latin typeface="Arial Narrow" pitchFamily="34" charset="0"/>
            </a:endParaRPr>
          </a:p>
        </p:txBody>
      </p:sp>
      <p:sp>
        <p:nvSpPr>
          <p:cNvPr id="317" name="TextBox 316"/>
          <p:cNvSpPr txBox="1"/>
          <p:nvPr/>
        </p:nvSpPr>
        <p:spPr>
          <a:xfrm>
            <a:off x="7239000" y="3075801"/>
            <a:ext cx="360996" cy="276999"/>
          </a:xfrm>
          <a:prstGeom prst="rect">
            <a:avLst/>
          </a:prstGeom>
          <a:noFill/>
        </p:spPr>
        <p:txBody>
          <a:bodyPr wrap="none" rtlCol="0">
            <a:spAutoFit/>
          </a:bodyPr>
          <a:lstStyle/>
          <a:p>
            <a:r>
              <a:rPr lang="en-US" sz="1200" smtClean="0">
                <a:latin typeface="Arial Narrow" pitchFamily="34" charset="0"/>
              </a:rPr>
              <a:t>0.1</a:t>
            </a:r>
            <a:endParaRPr lang="en-US" sz="1200">
              <a:latin typeface="Arial Narrow" pitchFamily="34" charset="0"/>
            </a:endParaRPr>
          </a:p>
        </p:txBody>
      </p:sp>
      <p:sp>
        <p:nvSpPr>
          <p:cNvPr id="318" name="TextBox 317"/>
          <p:cNvSpPr txBox="1"/>
          <p:nvPr/>
        </p:nvSpPr>
        <p:spPr>
          <a:xfrm>
            <a:off x="7259004" y="3533001"/>
            <a:ext cx="360996" cy="276999"/>
          </a:xfrm>
          <a:prstGeom prst="rect">
            <a:avLst/>
          </a:prstGeom>
          <a:noFill/>
        </p:spPr>
        <p:txBody>
          <a:bodyPr wrap="none" rtlCol="0">
            <a:spAutoFit/>
          </a:bodyPr>
          <a:lstStyle/>
          <a:p>
            <a:r>
              <a:rPr lang="en-US" sz="1200" dirty="0" smtClean="0">
                <a:latin typeface="Arial Narrow" pitchFamily="34" charset="0"/>
              </a:rPr>
              <a:t>0.5</a:t>
            </a:r>
            <a:endParaRPr lang="en-US" sz="1200" dirty="0">
              <a:latin typeface="Arial Narrow" pitchFamily="34" charset="0"/>
            </a:endParaRPr>
          </a:p>
        </p:txBody>
      </p:sp>
      <p:sp>
        <p:nvSpPr>
          <p:cNvPr id="319" name="TextBox 318"/>
          <p:cNvSpPr txBox="1"/>
          <p:nvPr/>
        </p:nvSpPr>
        <p:spPr>
          <a:xfrm>
            <a:off x="7239000" y="3962400"/>
            <a:ext cx="360996" cy="276999"/>
          </a:xfrm>
          <a:prstGeom prst="rect">
            <a:avLst/>
          </a:prstGeom>
          <a:noFill/>
        </p:spPr>
        <p:txBody>
          <a:bodyPr wrap="none" rtlCol="0">
            <a:spAutoFit/>
          </a:bodyPr>
          <a:lstStyle/>
          <a:p>
            <a:r>
              <a:rPr lang="en-US" sz="1200" smtClean="0">
                <a:latin typeface="Arial Narrow" pitchFamily="34" charset="0"/>
              </a:rPr>
              <a:t>0.3</a:t>
            </a:r>
            <a:endParaRPr lang="en-US" sz="1200">
              <a:latin typeface="Arial Narrow" pitchFamily="34" charset="0"/>
            </a:endParaRPr>
          </a:p>
        </p:txBody>
      </p:sp>
      <p:sp>
        <p:nvSpPr>
          <p:cNvPr id="320" name="TextBox 319"/>
          <p:cNvSpPr txBox="1"/>
          <p:nvPr/>
        </p:nvSpPr>
        <p:spPr>
          <a:xfrm>
            <a:off x="7620000" y="2667000"/>
            <a:ext cx="360996" cy="276999"/>
          </a:xfrm>
          <a:prstGeom prst="rect">
            <a:avLst/>
          </a:prstGeom>
          <a:noFill/>
        </p:spPr>
        <p:txBody>
          <a:bodyPr wrap="none" rtlCol="0">
            <a:spAutoFit/>
          </a:bodyPr>
          <a:lstStyle/>
          <a:p>
            <a:r>
              <a:rPr lang="en-US" sz="1200" b="1" dirty="0" smtClean="0">
                <a:latin typeface="Arial Narrow" pitchFamily="34" charset="0"/>
              </a:rPr>
              <a:t>0.7</a:t>
            </a:r>
            <a:endParaRPr lang="en-US" sz="1200" b="1" dirty="0">
              <a:latin typeface="Arial Narrow" pitchFamily="34" charset="0"/>
            </a:endParaRPr>
          </a:p>
        </p:txBody>
      </p:sp>
      <p:sp>
        <p:nvSpPr>
          <p:cNvPr id="321" name="TextBox 320"/>
          <p:cNvSpPr txBox="1"/>
          <p:nvPr/>
        </p:nvSpPr>
        <p:spPr>
          <a:xfrm>
            <a:off x="7620000" y="3075801"/>
            <a:ext cx="360996" cy="276999"/>
          </a:xfrm>
          <a:prstGeom prst="rect">
            <a:avLst/>
          </a:prstGeom>
          <a:noFill/>
        </p:spPr>
        <p:txBody>
          <a:bodyPr wrap="none" rtlCol="0">
            <a:spAutoFit/>
          </a:bodyPr>
          <a:lstStyle/>
          <a:p>
            <a:r>
              <a:rPr lang="en-US" sz="1200" dirty="0" smtClean="0">
                <a:latin typeface="Arial Narrow" pitchFamily="34" charset="0"/>
              </a:rPr>
              <a:t>0.0</a:t>
            </a:r>
            <a:endParaRPr lang="en-US" sz="1200" dirty="0">
              <a:latin typeface="Arial Narrow" pitchFamily="34" charset="0"/>
            </a:endParaRPr>
          </a:p>
        </p:txBody>
      </p:sp>
      <p:sp>
        <p:nvSpPr>
          <p:cNvPr id="322" name="TextBox 321"/>
          <p:cNvSpPr txBox="1"/>
          <p:nvPr/>
        </p:nvSpPr>
        <p:spPr>
          <a:xfrm>
            <a:off x="7640004" y="3533001"/>
            <a:ext cx="360996" cy="276999"/>
          </a:xfrm>
          <a:prstGeom prst="rect">
            <a:avLst/>
          </a:prstGeom>
          <a:noFill/>
        </p:spPr>
        <p:txBody>
          <a:bodyPr wrap="none" rtlCol="0">
            <a:spAutoFit/>
          </a:bodyPr>
          <a:lstStyle/>
          <a:p>
            <a:r>
              <a:rPr lang="en-US" sz="1200" dirty="0" smtClean="0">
                <a:latin typeface="Arial Narrow" pitchFamily="34" charset="0"/>
              </a:rPr>
              <a:t>0.1</a:t>
            </a:r>
            <a:endParaRPr lang="en-US" sz="1200" dirty="0">
              <a:latin typeface="Arial Narrow" pitchFamily="34" charset="0"/>
            </a:endParaRPr>
          </a:p>
        </p:txBody>
      </p:sp>
      <p:sp>
        <p:nvSpPr>
          <p:cNvPr id="323" name="TextBox 322"/>
          <p:cNvSpPr txBox="1"/>
          <p:nvPr/>
        </p:nvSpPr>
        <p:spPr>
          <a:xfrm>
            <a:off x="7620000" y="3962400"/>
            <a:ext cx="360996" cy="276999"/>
          </a:xfrm>
          <a:prstGeom prst="rect">
            <a:avLst/>
          </a:prstGeom>
          <a:noFill/>
        </p:spPr>
        <p:txBody>
          <a:bodyPr wrap="none" rtlCol="0">
            <a:spAutoFit/>
          </a:bodyPr>
          <a:lstStyle/>
          <a:p>
            <a:r>
              <a:rPr lang="en-US" sz="1200" smtClean="0">
                <a:latin typeface="Arial Narrow" pitchFamily="34" charset="0"/>
              </a:rPr>
              <a:t>0.2</a:t>
            </a:r>
            <a:endParaRPr lang="en-US" sz="1200">
              <a:latin typeface="Arial Narrow" pitchFamily="34" charset="0"/>
            </a:endParaRPr>
          </a:p>
        </p:txBody>
      </p:sp>
      <p:sp>
        <p:nvSpPr>
          <p:cNvPr id="324" name="TextBox 323"/>
          <p:cNvSpPr txBox="1"/>
          <p:nvPr/>
        </p:nvSpPr>
        <p:spPr>
          <a:xfrm>
            <a:off x="8001000" y="2667000"/>
            <a:ext cx="360996" cy="276999"/>
          </a:xfrm>
          <a:prstGeom prst="rect">
            <a:avLst/>
          </a:prstGeom>
          <a:noFill/>
        </p:spPr>
        <p:txBody>
          <a:bodyPr wrap="none" rtlCol="0">
            <a:spAutoFit/>
          </a:bodyPr>
          <a:lstStyle/>
          <a:p>
            <a:r>
              <a:rPr lang="en-US" sz="1200" dirty="0" smtClean="0">
                <a:latin typeface="Arial Narrow" pitchFamily="34" charset="0"/>
              </a:rPr>
              <a:t>0.6</a:t>
            </a:r>
            <a:endParaRPr lang="en-US" sz="1200" dirty="0">
              <a:latin typeface="Arial Narrow" pitchFamily="34" charset="0"/>
            </a:endParaRPr>
          </a:p>
        </p:txBody>
      </p:sp>
      <p:sp>
        <p:nvSpPr>
          <p:cNvPr id="325" name="TextBox 324"/>
          <p:cNvSpPr txBox="1"/>
          <p:nvPr/>
        </p:nvSpPr>
        <p:spPr>
          <a:xfrm>
            <a:off x="8001000" y="3075801"/>
            <a:ext cx="360996" cy="276999"/>
          </a:xfrm>
          <a:prstGeom prst="rect">
            <a:avLst/>
          </a:prstGeom>
          <a:noFill/>
        </p:spPr>
        <p:txBody>
          <a:bodyPr wrap="none" rtlCol="0">
            <a:spAutoFit/>
          </a:bodyPr>
          <a:lstStyle/>
          <a:p>
            <a:r>
              <a:rPr lang="en-US" sz="1200" smtClean="0">
                <a:latin typeface="Arial Narrow" pitchFamily="34" charset="0"/>
              </a:rPr>
              <a:t>0.1</a:t>
            </a:r>
            <a:endParaRPr lang="en-US" sz="1200">
              <a:latin typeface="Arial Narrow" pitchFamily="34" charset="0"/>
            </a:endParaRPr>
          </a:p>
        </p:txBody>
      </p:sp>
      <p:sp>
        <p:nvSpPr>
          <p:cNvPr id="326" name="TextBox 325"/>
          <p:cNvSpPr txBox="1"/>
          <p:nvPr/>
        </p:nvSpPr>
        <p:spPr>
          <a:xfrm>
            <a:off x="8021004" y="3533001"/>
            <a:ext cx="360996" cy="276999"/>
          </a:xfrm>
          <a:prstGeom prst="rect">
            <a:avLst/>
          </a:prstGeom>
          <a:noFill/>
        </p:spPr>
        <p:txBody>
          <a:bodyPr wrap="none" rtlCol="0">
            <a:spAutoFit/>
          </a:bodyPr>
          <a:lstStyle/>
          <a:p>
            <a:r>
              <a:rPr lang="en-US" sz="1200" smtClean="0">
                <a:latin typeface="Arial Narrow" pitchFamily="34" charset="0"/>
              </a:rPr>
              <a:t>0.2</a:t>
            </a:r>
            <a:endParaRPr lang="en-US" sz="1200">
              <a:latin typeface="Arial Narrow" pitchFamily="34" charset="0"/>
            </a:endParaRPr>
          </a:p>
        </p:txBody>
      </p:sp>
      <p:sp>
        <p:nvSpPr>
          <p:cNvPr id="327" name="TextBox 326"/>
          <p:cNvSpPr txBox="1"/>
          <p:nvPr/>
        </p:nvSpPr>
        <p:spPr>
          <a:xfrm>
            <a:off x="8001000" y="3962400"/>
            <a:ext cx="360996" cy="276999"/>
          </a:xfrm>
          <a:prstGeom prst="rect">
            <a:avLst/>
          </a:prstGeom>
          <a:noFill/>
        </p:spPr>
        <p:txBody>
          <a:bodyPr wrap="none" rtlCol="0">
            <a:spAutoFit/>
          </a:bodyPr>
          <a:lstStyle/>
          <a:p>
            <a:r>
              <a:rPr lang="en-US" sz="1200" dirty="0" smtClean="0">
                <a:latin typeface="Arial Narrow" pitchFamily="34" charset="0"/>
              </a:rPr>
              <a:t>0.6</a:t>
            </a:r>
            <a:endParaRPr lang="en-US" sz="1200" dirty="0">
              <a:latin typeface="Arial Narrow" pitchFamily="34" charset="0"/>
            </a:endParaRPr>
          </a:p>
        </p:txBody>
      </p:sp>
      <p:sp>
        <p:nvSpPr>
          <p:cNvPr id="328" name="TextBox 327"/>
          <p:cNvSpPr txBox="1"/>
          <p:nvPr/>
        </p:nvSpPr>
        <p:spPr>
          <a:xfrm>
            <a:off x="8382000" y="2667000"/>
            <a:ext cx="360996" cy="276999"/>
          </a:xfrm>
          <a:prstGeom prst="rect">
            <a:avLst/>
          </a:prstGeom>
          <a:noFill/>
        </p:spPr>
        <p:txBody>
          <a:bodyPr wrap="none" rtlCol="0">
            <a:spAutoFit/>
          </a:bodyPr>
          <a:lstStyle/>
          <a:p>
            <a:r>
              <a:rPr lang="en-US" sz="1200" dirty="0" smtClean="0">
                <a:latin typeface="Arial Narrow" pitchFamily="34" charset="0"/>
              </a:rPr>
              <a:t>0.4</a:t>
            </a:r>
            <a:endParaRPr lang="en-US" sz="1200" dirty="0">
              <a:latin typeface="Arial Narrow" pitchFamily="34" charset="0"/>
            </a:endParaRPr>
          </a:p>
        </p:txBody>
      </p:sp>
      <p:sp>
        <p:nvSpPr>
          <p:cNvPr id="329" name="TextBox 328"/>
          <p:cNvSpPr txBox="1"/>
          <p:nvPr/>
        </p:nvSpPr>
        <p:spPr>
          <a:xfrm>
            <a:off x="8382000" y="3075801"/>
            <a:ext cx="360996" cy="276999"/>
          </a:xfrm>
          <a:prstGeom prst="rect">
            <a:avLst/>
          </a:prstGeom>
          <a:noFill/>
        </p:spPr>
        <p:txBody>
          <a:bodyPr wrap="none" rtlCol="0">
            <a:spAutoFit/>
          </a:bodyPr>
          <a:lstStyle/>
          <a:p>
            <a:r>
              <a:rPr lang="en-US" sz="1200" dirty="0" smtClean="0">
                <a:latin typeface="Arial Narrow" pitchFamily="34" charset="0"/>
              </a:rPr>
              <a:t>0.0</a:t>
            </a:r>
            <a:endParaRPr lang="en-US" sz="1200" dirty="0">
              <a:latin typeface="Arial Narrow" pitchFamily="34" charset="0"/>
            </a:endParaRPr>
          </a:p>
        </p:txBody>
      </p:sp>
      <p:sp>
        <p:nvSpPr>
          <p:cNvPr id="330" name="TextBox 329"/>
          <p:cNvSpPr txBox="1"/>
          <p:nvPr/>
        </p:nvSpPr>
        <p:spPr>
          <a:xfrm>
            <a:off x="8402004" y="3533001"/>
            <a:ext cx="360996" cy="276999"/>
          </a:xfrm>
          <a:prstGeom prst="rect">
            <a:avLst/>
          </a:prstGeom>
          <a:noFill/>
        </p:spPr>
        <p:txBody>
          <a:bodyPr wrap="none" rtlCol="0">
            <a:spAutoFit/>
          </a:bodyPr>
          <a:lstStyle/>
          <a:p>
            <a:r>
              <a:rPr lang="en-US" sz="1200" dirty="0" smtClean="0">
                <a:latin typeface="Arial Narrow" pitchFamily="34" charset="0"/>
              </a:rPr>
              <a:t>0.1</a:t>
            </a:r>
            <a:endParaRPr lang="en-US" sz="1200" dirty="0">
              <a:latin typeface="Arial Narrow" pitchFamily="34" charset="0"/>
            </a:endParaRPr>
          </a:p>
        </p:txBody>
      </p:sp>
      <p:sp>
        <p:nvSpPr>
          <p:cNvPr id="331" name="TextBox 330"/>
          <p:cNvSpPr txBox="1"/>
          <p:nvPr/>
        </p:nvSpPr>
        <p:spPr>
          <a:xfrm>
            <a:off x="8382000" y="3962400"/>
            <a:ext cx="360996" cy="276999"/>
          </a:xfrm>
          <a:prstGeom prst="rect">
            <a:avLst/>
          </a:prstGeom>
          <a:noFill/>
        </p:spPr>
        <p:txBody>
          <a:bodyPr wrap="none" rtlCol="0">
            <a:spAutoFit/>
          </a:bodyPr>
          <a:lstStyle/>
          <a:p>
            <a:r>
              <a:rPr lang="en-US" sz="1200" dirty="0" smtClean="0">
                <a:latin typeface="Arial Narrow" pitchFamily="34" charset="0"/>
              </a:rPr>
              <a:t>0.5</a:t>
            </a:r>
            <a:endParaRPr lang="en-US" sz="1200" dirty="0">
              <a:latin typeface="Arial Narrow" pitchFamily="34" charset="0"/>
            </a:endParaRPr>
          </a:p>
        </p:txBody>
      </p:sp>
      <p:grpSp>
        <p:nvGrpSpPr>
          <p:cNvPr id="2" name="Group 331"/>
          <p:cNvGrpSpPr/>
          <p:nvPr/>
        </p:nvGrpSpPr>
        <p:grpSpPr>
          <a:xfrm>
            <a:off x="3048000" y="2209800"/>
            <a:ext cx="274320" cy="274320"/>
            <a:chOff x="1295400" y="3276600"/>
            <a:chExt cx="914400" cy="914400"/>
          </a:xfrm>
        </p:grpSpPr>
        <p:cxnSp>
          <p:nvCxnSpPr>
            <p:cNvPr id="333" name="Straight Connector 332"/>
            <p:cNvCxnSpPr/>
            <p:nvPr/>
          </p:nvCxnSpPr>
          <p:spPr>
            <a:xfrm rot="5400000">
              <a:off x="1295400" y="35814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4" name="Rectangle 333"/>
            <p:cNvSpPr/>
            <p:nvPr/>
          </p:nvSpPr>
          <p:spPr>
            <a:xfrm>
              <a:off x="1295400" y="3276600"/>
              <a:ext cx="914400" cy="914400"/>
            </a:xfrm>
            <a:prstGeom prst="rect">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34"/>
          <p:cNvGrpSpPr/>
          <p:nvPr/>
        </p:nvGrpSpPr>
        <p:grpSpPr>
          <a:xfrm>
            <a:off x="4602480" y="2209800"/>
            <a:ext cx="274320" cy="274320"/>
            <a:chOff x="1295400" y="3276600"/>
            <a:chExt cx="914400" cy="914400"/>
          </a:xfrm>
        </p:grpSpPr>
        <p:cxnSp>
          <p:nvCxnSpPr>
            <p:cNvPr id="336" name="Straight Connector 335"/>
            <p:cNvCxnSpPr/>
            <p:nvPr/>
          </p:nvCxnSpPr>
          <p:spPr>
            <a:xfrm rot="16200000" flipH="1">
              <a:off x="1485900" y="3467100"/>
              <a:ext cx="1524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7" name="Rectangle 336"/>
            <p:cNvSpPr/>
            <p:nvPr/>
          </p:nvSpPr>
          <p:spPr>
            <a:xfrm>
              <a:off x="1295400" y="3276600"/>
              <a:ext cx="914400" cy="914400"/>
            </a:xfrm>
            <a:prstGeom prst="rect">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37"/>
          <p:cNvGrpSpPr/>
          <p:nvPr/>
        </p:nvGrpSpPr>
        <p:grpSpPr>
          <a:xfrm>
            <a:off x="2362200" y="2209800"/>
            <a:ext cx="274320" cy="274320"/>
            <a:chOff x="1295400" y="3276600"/>
            <a:chExt cx="914400" cy="914400"/>
          </a:xfrm>
        </p:grpSpPr>
        <p:cxnSp>
          <p:nvCxnSpPr>
            <p:cNvPr id="339" name="Straight Connector 338"/>
            <p:cNvCxnSpPr/>
            <p:nvPr/>
          </p:nvCxnSpPr>
          <p:spPr>
            <a:xfrm>
              <a:off x="1371600" y="3352800"/>
              <a:ext cx="1524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0" name="Rectangle 339"/>
            <p:cNvSpPr/>
            <p:nvPr/>
          </p:nvSpPr>
          <p:spPr>
            <a:xfrm>
              <a:off x="1295400" y="3276600"/>
              <a:ext cx="914400" cy="914400"/>
            </a:xfrm>
            <a:prstGeom prst="rect">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340"/>
          <p:cNvGrpSpPr/>
          <p:nvPr/>
        </p:nvGrpSpPr>
        <p:grpSpPr>
          <a:xfrm>
            <a:off x="1981200" y="2209800"/>
            <a:ext cx="274320" cy="274320"/>
            <a:chOff x="1295400" y="3276600"/>
            <a:chExt cx="914400" cy="914400"/>
          </a:xfrm>
        </p:grpSpPr>
        <p:cxnSp>
          <p:nvCxnSpPr>
            <p:cNvPr id="342" name="Straight Connector 341"/>
            <p:cNvCxnSpPr/>
            <p:nvPr/>
          </p:nvCxnSpPr>
          <p:spPr>
            <a:xfrm rot="5400000">
              <a:off x="1295400" y="36576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3" name="Rectangle 342"/>
            <p:cNvSpPr/>
            <p:nvPr/>
          </p:nvSpPr>
          <p:spPr>
            <a:xfrm>
              <a:off x="1295400" y="3276600"/>
              <a:ext cx="914400" cy="914400"/>
            </a:xfrm>
            <a:prstGeom prst="rect">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343"/>
          <p:cNvGrpSpPr/>
          <p:nvPr/>
        </p:nvGrpSpPr>
        <p:grpSpPr>
          <a:xfrm>
            <a:off x="1600200" y="2209800"/>
            <a:ext cx="274320" cy="274320"/>
            <a:chOff x="1295400" y="3276600"/>
            <a:chExt cx="914400" cy="914400"/>
          </a:xfrm>
        </p:grpSpPr>
        <p:cxnSp>
          <p:nvCxnSpPr>
            <p:cNvPr id="345" name="Straight Connector 344"/>
            <p:cNvCxnSpPr/>
            <p:nvPr/>
          </p:nvCxnSpPr>
          <p:spPr>
            <a:xfrm>
              <a:off x="1371600" y="3581400"/>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6" name="Rectangle 345"/>
            <p:cNvSpPr/>
            <p:nvPr/>
          </p:nvSpPr>
          <p:spPr>
            <a:xfrm>
              <a:off x="1295400" y="3276600"/>
              <a:ext cx="914400" cy="914400"/>
            </a:xfrm>
            <a:prstGeom prst="rect">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346"/>
          <p:cNvGrpSpPr/>
          <p:nvPr/>
        </p:nvGrpSpPr>
        <p:grpSpPr>
          <a:xfrm>
            <a:off x="2667000" y="2209800"/>
            <a:ext cx="304800" cy="304800"/>
            <a:chOff x="3581400" y="1752600"/>
            <a:chExt cx="304800" cy="304800"/>
          </a:xfrm>
        </p:grpSpPr>
        <p:sp>
          <p:nvSpPr>
            <p:cNvPr id="348" name="Rectangle 347"/>
            <p:cNvSpPr/>
            <p:nvPr/>
          </p:nvSpPr>
          <p:spPr>
            <a:xfrm>
              <a:off x="3581400" y="17526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4"/>
            <p:cNvGrpSpPr/>
            <p:nvPr/>
          </p:nvGrpSpPr>
          <p:grpSpPr>
            <a:xfrm>
              <a:off x="3733800" y="1752600"/>
              <a:ext cx="114300" cy="152400"/>
              <a:chOff x="533400" y="838200"/>
              <a:chExt cx="228600" cy="304800"/>
            </a:xfrm>
          </p:grpSpPr>
          <p:cxnSp>
            <p:nvCxnSpPr>
              <p:cNvPr id="350" name="Straight Connector 349"/>
              <p:cNvCxnSpPr/>
              <p:nvPr/>
            </p:nvCxnSpPr>
            <p:spPr>
              <a:xfrm flipV="1">
                <a:off x="533400" y="8382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533400" y="9144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533400" y="9906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353" name="Rectangle 352"/>
          <p:cNvSpPr/>
          <p:nvPr/>
        </p:nvSpPr>
        <p:spPr>
          <a:xfrm>
            <a:off x="4191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353"/>
          <p:cNvGrpSpPr/>
          <p:nvPr/>
        </p:nvGrpSpPr>
        <p:grpSpPr>
          <a:xfrm rot="18966095">
            <a:off x="4305300" y="2286000"/>
            <a:ext cx="114300" cy="152400"/>
            <a:chOff x="533400" y="838200"/>
            <a:chExt cx="228600" cy="304800"/>
          </a:xfrm>
        </p:grpSpPr>
        <p:cxnSp>
          <p:nvCxnSpPr>
            <p:cNvPr id="355" name="Straight Connector 354"/>
            <p:cNvCxnSpPr/>
            <p:nvPr/>
          </p:nvCxnSpPr>
          <p:spPr>
            <a:xfrm flipV="1">
              <a:off x="533400" y="8382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533400" y="9144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533400" y="9906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8" name="Rectangle 357"/>
          <p:cNvSpPr/>
          <p:nvPr/>
        </p:nvSpPr>
        <p:spPr>
          <a:xfrm>
            <a:off x="5715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358"/>
          <p:cNvGrpSpPr/>
          <p:nvPr/>
        </p:nvGrpSpPr>
        <p:grpSpPr>
          <a:xfrm rot="15229224">
            <a:off x="5823156" y="2285919"/>
            <a:ext cx="114300" cy="152400"/>
            <a:chOff x="533400" y="838200"/>
            <a:chExt cx="228600" cy="304800"/>
          </a:xfrm>
        </p:grpSpPr>
        <p:cxnSp>
          <p:nvCxnSpPr>
            <p:cNvPr id="360" name="Straight Connector 359"/>
            <p:cNvCxnSpPr/>
            <p:nvPr/>
          </p:nvCxnSpPr>
          <p:spPr>
            <a:xfrm flipV="1">
              <a:off x="533400" y="8382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533400" y="9144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533400" y="9906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63" name="Rectangle 362"/>
          <p:cNvSpPr/>
          <p:nvPr/>
        </p:nvSpPr>
        <p:spPr>
          <a:xfrm>
            <a:off x="4953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363"/>
          <p:cNvGrpSpPr/>
          <p:nvPr/>
        </p:nvGrpSpPr>
        <p:grpSpPr>
          <a:xfrm rot="21439187">
            <a:off x="5035343" y="2285920"/>
            <a:ext cx="114300" cy="152400"/>
            <a:chOff x="533400" y="838200"/>
            <a:chExt cx="228600" cy="304800"/>
          </a:xfrm>
        </p:grpSpPr>
        <p:cxnSp>
          <p:nvCxnSpPr>
            <p:cNvPr id="365" name="Straight Connector 364"/>
            <p:cNvCxnSpPr/>
            <p:nvPr/>
          </p:nvCxnSpPr>
          <p:spPr>
            <a:xfrm flipV="1">
              <a:off x="533400" y="8382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533400" y="9144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V="1">
              <a:off x="533400" y="9906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68" name="Rectangle 367"/>
          <p:cNvSpPr/>
          <p:nvPr/>
        </p:nvSpPr>
        <p:spPr>
          <a:xfrm>
            <a:off x="5334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368"/>
          <p:cNvGrpSpPr/>
          <p:nvPr/>
        </p:nvGrpSpPr>
        <p:grpSpPr>
          <a:xfrm rot="7297810">
            <a:off x="5371702" y="2298422"/>
            <a:ext cx="114300" cy="152400"/>
            <a:chOff x="533400" y="838200"/>
            <a:chExt cx="228600" cy="304800"/>
          </a:xfrm>
        </p:grpSpPr>
        <p:cxnSp>
          <p:nvCxnSpPr>
            <p:cNvPr id="370" name="Straight Connector 369"/>
            <p:cNvCxnSpPr/>
            <p:nvPr/>
          </p:nvCxnSpPr>
          <p:spPr>
            <a:xfrm flipV="1">
              <a:off x="533400" y="8382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V="1">
              <a:off x="533400" y="9144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V="1">
              <a:off x="533400" y="990600"/>
              <a:ext cx="228600" cy="1524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73" name="Rectangle 372"/>
          <p:cNvSpPr/>
          <p:nvPr/>
        </p:nvSpPr>
        <p:spPr>
          <a:xfrm>
            <a:off x="6096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6096000" y="2286000"/>
            <a:ext cx="152400" cy="152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6477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p:cNvSpPr/>
          <p:nvPr/>
        </p:nvSpPr>
        <p:spPr>
          <a:xfrm>
            <a:off x="6629400" y="2286000"/>
            <a:ext cx="152400" cy="152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6858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p:cNvSpPr/>
          <p:nvPr/>
        </p:nvSpPr>
        <p:spPr>
          <a:xfrm>
            <a:off x="6934200" y="2209800"/>
            <a:ext cx="152400" cy="152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7239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7315200" y="2362200"/>
            <a:ext cx="152400" cy="152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p:cNvSpPr/>
          <p:nvPr/>
        </p:nvSpPr>
        <p:spPr>
          <a:xfrm>
            <a:off x="7620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p:cNvSpPr/>
          <p:nvPr/>
        </p:nvSpPr>
        <p:spPr>
          <a:xfrm>
            <a:off x="7696200" y="2362200"/>
            <a:ext cx="1524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p:cNvSpPr/>
          <p:nvPr/>
        </p:nvSpPr>
        <p:spPr>
          <a:xfrm>
            <a:off x="8001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p:cNvSpPr/>
          <p:nvPr/>
        </p:nvSpPr>
        <p:spPr>
          <a:xfrm>
            <a:off x="8077200" y="23622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a:off x="8382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8458200" y="23622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386"/>
          <p:cNvGrpSpPr/>
          <p:nvPr/>
        </p:nvGrpSpPr>
        <p:grpSpPr>
          <a:xfrm>
            <a:off x="3810000" y="2209800"/>
            <a:ext cx="274320" cy="274320"/>
            <a:chOff x="1295400" y="3276600"/>
            <a:chExt cx="914400" cy="914400"/>
          </a:xfrm>
        </p:grpSpPr>
        <p:cxnSp>
          <p:nvCxnSpPr>
            <p:cNvPr id="388" name="Straight Connector 387"/>
            <p:cNvCxnSpPr/>
            <p:nvPr/>
          </p:nvCxnSpPr>
          <p:spPr>
            <a:xfrm rot="5400000">
              <a:off x="1409700" y="3467100"/>
              <a:ext cx="1524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9" name="Rectangle 388"/>
            <p:cNvSpPr/>
            <p:nvPr/>
          </p:nvSpPr>
          <p:spPr>
            <a:xfrm>
              <a:off x="1295400" y="3276600"/>
              <a:ext cx="914400" cy="914400"/>
            </a:xfrm>
            <a:prstGeom prst="rect">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0" name="Rectangle 389"/>
          <p:cNvSpPr/>
          <p:nvPr/>
        </p:nvSpPr>
        <p:spPr>
          <a:xfrm>
            <a:off x="3429000" y="2209800"/>
            <a:ext cx="304800" cy="30480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3505200" y="2362200"/>
            <a:ext cx="152400" cy="152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extBox 391"/>
          <p:cNvSpPr txBox="1"/>
          <p:nvPr/>
        </p:nvSpPr>
        <p:spPr>
          <a:xfrm>
            <a:off x="1524000" y="4419600"/>
            <a:ext cx="360996" cy="276999"/>
          </a:xfrm>
          <a:prstGeom prst="rect">
            <a:avLst/>
          </a:prstGeom>
          <a:noFill/>
        </p:spPr>
        <p:txBody>
          <a:bodyPr wrap="none" rtlCol="0">
            <a:spAutoFit/>
          </a:bodyPr>
          <a:lstStyle/>
          <a:p>
            <a:r>
              <a:rPr lang="en-US" sz="1200" b="1" dirty="0" smtClean="0">
                <a:latin typeface="Arial Narrow" pitchFamily="34" charset="0"/>
              </a:rPr>
              <a:t>0.7</a:t>
            </a:r>
            <a:endParaRPr lang="en-US" sz="1200" b="1" dirty="0">
              <a:latin typeface="Arial Narrow" pitchFamily="34" charset="0"/>
            </a:endParaRPr>
          </a:p>
        </p:txBody>
      </p:sp>
      <p:sp>
        <p:nvSpPr>
          <p:cNvPr id="393" name="TextBox 392"/>
          <p:cNvSpPr txBox="1"/>
          <p:nvPr/>
        </p:nvSpPr>
        <p:spPr>
          <a:xfrm>
            <a:off x="1905000" y="4419600"/>
            <a:ext cx="360996" cy="276999"/>
          </a:xfrm>
          <a:prstGeom prst="rect">
            <a:avLst/>
          </a:prstGeom>
          <a:noFill/>
        </p:spPr>
        <p:txBody>
          <a:bodyPr wrap="none" rtlCol="0">
            <a:spAutoFit/>
          </a:bodyPr>
          <a:lstStyle/>
          <a:p>
            <a:r>
              <a:rPr lang="en-US" sz="1200" b="1" dirty="0" smtClean="0">
                <a:latin typeface="Arial Narrow" pitchFamily="34" charset="0"/>
              </a:rPr>
              <a:t>0.9</a:t>
            </a:r>
            <a:endParaRPr lang="en-US" sz="1200" b="1" dirty="0">
              <a:latin typeface="Arial Narrow" pitchFamily="34" charset="0"/>
            </a:endParaRPr>
          </a:p>
        </p:txBody>
      </p:sp>
      <p:sp>
        <p:nvSpPr>
          <p:cNvPr id="394" name="TextBox 393"/>
          <p:cNvSpPr txBox="1"/>
          <p:nvPr/>
        </p:nvSpPr>
        <p:spPr>
          <a:xfrm>
            <a:off x="2286000" y="4419600"/>
            <a:ext cx="360996" cy="276999"/>
          </a:xfrm>
          <a:prstGeom prst="rect">
            <a:avLst/>
          </a:prstGeom>
          <a:noFill/>
        </p:spPr>
        <p:txBody>
          <a:bodyPr wrap="none" rtlCol="0">
            <a:spAutoFit/>
          </a:bodyPr>
          <a:lstStyle/>
          <a:p>
            <a:r>
              <a:rPr lang="en-US" sz="1200" b="1" dirty="0" smtClean="0">
                <a:latin typeface="Arial Narrow" pitchFamily="34" charset="0"/>
              </a:rPr>
              <a:t>1.0</a:t>
            </a:r>
            <a:endParaRPr lang="en-US" sz="1200" b="1" dirty="0">
              <a:latin typeface="Arial Narrow" pitchFamily="34" charset="0"/>
            </a:endParaRPr>
          </a:p>
        </p:txBody>
      </p:sp>
      <p:sp>
        <p:nvSpPr>
          <p:cNvPr id="395" name="TextBox 394"/>
          <p:cNvSpPr txBox="1"/>
          <p:nvPr/>
        </p:nvSpPr>
        <p:spPr>
          <a:xfrm>
            <a:off x="2667000" y="4419600"/>
            <a:ext cx="360996" cy="276999"/>
          </a:xfrm>
          <a:prstGeom prst="rect">
            <a:avLst/>
          </a:prstGeom>
          <a:noFill/>
        </p:spPr>
        <p:txBody>
          <a:bodyPr wrap="none" rtlCol="0">
            <a:spAutoFit/>
          </a:bodyPr>
          <a:lstStyle/>
          <a:p>
            <a:r>
              <a:rPr lang="en-US" sz="1200" b="1" dirty="0" smtClean="0">
                <a:latin typeface="Arial Narrow" pitchFamily="34" charset="0"/>
              </a:rPr>
              <a:t>0.8</a:t>
            </a:r>
            <a:endParaRPr lang="en-US" sz="1200" b="1" dirty="0">
              <a:latin typeface="Arial Narrow" pitchFamily="34" charset="0"/>
            </a:endParaRPr>
          </a:p>
        </p:txBody>
      </p:sp>
      <p:sp>
        <p:nvSpPr>
          <p:cNvPr id="396" name="TextBox 395"/>
          <p:cNvSpPr txBox="1"/>
          <p:nvPr/>
        </p:nvSpPr>
        <p:spPr>
          <a:xfrm>
            <a:off x="4953000" y="4419600"/>
            <a:ext cx="360996" cy="276999"/>
          </a:xfrm>
          <a:prstGeom prst="rect">
            <a:avLst/>
          </a:prstGeom>
          <a:noFill/>
        </p:spPr>
        <p:txBody>
          <a:bodyPr wrap="none" rtlCol="0">
            <a:spAutoFit/>
          </a:bodyPr>
          <a:lstStyle/>
          <a:p>
            <a:r>
              <a:rPr lang="en-US" sz="1200" smtClean="0">
                <a:latin typeface="Arial Narrow" pitchFamily="34" charset="0"/>
              </a:rPr>
              <a:t>0.2</a:t>
            </a:r>
            <a:endParaRPr lang="en-US" sz="1200">
              <a:latin typeface="Arial Narrow" pitchFamily="34" charset="0"/>
            </a:endParaRPr>
          </a:p>
        </p:txBody>
      </p:sp>
      <p:sp>
        <p:nvSpPr>
          <p:cNvPr id="397" name="TextBox 396"/>
          <p:cNvSpPr txBox="1"/>
          <p:nvPr/>
        </p:nvSpPr>
        <p:spPr>
          <a:xfrm>
            <a:off x="5334000" y="4419600"/>
            <a:ext cx="360996" cy="276999"/>
          </a:xfrm>
          <a:prstGeom prst="rect">
            <a:avLst/>
          </a:prstGeom>
          <a:noFill/>
        </p:spPr>
        <p:txBody>
          <a:bodyPr wrap="none" rtlCol="0">
            <a:spAutoFit/>
          </a:bodyPr>
          <a:lstStyle/>
          <a:p>
            <a:r>
              <a:rPr lang="en-US" sz="1200" smtClean="0">
                <a:latin typeface="Arial Narrow" pitchFamily="34" charset="0"/>
              </a:rPr>
              <a:t>0.0</a:t>
            </a:r>
            <a:endParaRPr lang="en-US" sz="1200">
              <a:latin typeface="Arial Narrow" pitchFamily="34" charset="0"/>
            </a:endParaRPr>
          </a:p>
        </p:txBody>
      </p:sp>
      <p:sp>
        <p:nvSpPr>
          <p:cNvPr id="398" name="TextBox 397"/>
          <p:cNvSpPr txBox="1"/>
          <p:nvPr/>
        </p:nvSpPr>
        <p:spPr>
          <a:xfrm>
            <a:off x="3048000" y="4419600"/>
            <a:ext cx="360996" cy="276999"/>
          </a:xfrm>
          <a:prstGeom prst="rect">
            <a:avLst/>
          </a:prstGeom>
          <a:noFill/>
        </p:spPr>
        <p:txBody>
          <a:bodyPr wrap="none" rtlCol="0">
            <a:spAutoFit/>
          </a:bodyPr>
          <a:lstStyle/>
          <a:p>
            <a:r>
              <a:rPr lang="en-US" sz="1200" b="1" dirty="0" smtClean="0">
                <a:latin typeface="Arial Narrow" pitchFamily="34" charset="0"/>
              </a:rPr>
              <a:t>0.7</a:t>
            </a:r>
            <a:endParaRPr lang="en-US" sz="1200" b="1" dirty="0">
              <a:latin typeface="Arial Narrow" pitchFamily="34" charset="0"/>
            </a:endParaRPr>
          </a:p>
        </p:txBody>
      </p:sp>
      <p:sp>
        <p:nvSpPr>
          <p:cNvPr id="399" name="TextBox 398"/>
          <p:cNvSpPr txBox="1"/>
          <p:nvPr/>
        </p:nvSpPr>
        <p:spPr>
          <a:xfrm>
            <a:off x="3429000" y="4419600"/>
            <a:ext cx="360996" cy="276999"/>
          </a:xfrm>
          <a:prstGeom prst="rect">
            <a:avLst/>
          </a:prstGeom>
          <a:noFill/>
        </p:spPr>
        <p:txBody>
          <a:bodyPr wrap="none" rtlCol="0">
            <a:spAutoFit/>
          </a:bodyPr>
          <a:lstStyle/>
          <a:p>
            <a:r>
              <a:rPr lang="en-US" sz="1200" dirty="0" smtClean="0">
                <a:latin typeface="Arial Narrow" pitchFamily="34" charset="0"/>
              </a:rPr>
              <a:t>0.3</a:t>
            </a:r>
            <a:endParaRPr lang="en-US" sz="1200" dirty="0">
              <a:latin typeface="Arial Narrow" pitchFamily="34" charset="0"/>
            </a:endParaRPr>
          </a:p>
        </p:txBody>
      </p:sp>
      <p:sp>
        <p:nvSpPr>
          <p:cNvPr id="400" name="TextBox 399"/>
          <p:cNvSpPr txBox="1"/>
          <p:nvPr/>
        </p:nvSpPr>
        <p:spPr>
          <a:xfrm>
            <a:off x="3810000" y="4419600"/>
            <a:ext cx="360996" cy="276999"/>
          </a:xfrm>
          <a:prstGeom prst="rect">
            <a:avLst/>
          </a:prstGeom>
          <a:noFill/>
        </p:spPr>
        <p:txBody>
          <a:bodyPr wrap="none" rtlCol="0">
            <a:spAutoFit/>
          </a:bodyPr>
          <a:lstStyle/>
          <a:p>
            <a:r>
              <a:rPr lang="en-US" sz="1200" b="1" dirty="0" smtClean="0">
                <a:latin typeface="Arial Narrow" pitchFamily="34" charset="0"/>
              </a:rPr>
              <a:t>0.9</a:t>
            </a:r>
            <a:endParaRPr lang="en-US" sz="1200" b="1" dirty="0">
              <a:latin typeface="Arial Narrow" pitchFamily="34" charset="0"/>
            </a:endParaRPr>
          </a:p>
        </p:txBody>
      </p:sp>
      <p:sp>
        <p:nvSpPr>
          <p:cNvPr id="401" name="TextBox 400"/>
          <p:cNvSpPr txBox="1"/>
          <p:nvPr/>
        </p:nvSpPr>
        <p:spPr>
          <a:xfrm>
            <a:off x="4191000" y="4419600"/>
            <a:ext cx="360996" cy="276999"/>
          </a:xfrm>
          <a:prstGeom prst="rect">
            <a:avLst/>
          </a:prstGeom>
          <a:noFill/>
        </p:spPr>
        <p:txBody>
          <a:bodyPr wrap="none" rtlCol="0">
            <a:spAutoFit/>
          </a:bodyPr>
          <a:lstStyle/>
          <a:p>
            <a:r>
              <a:rPr lang="en-US" sz="1200" dirty="0" smtClean="0">
                <a:latin typeface="Arial Narrow" pitchFamily="34" charset="0"/>
              </a:rPr>
              <a:t>0.6</a:t>
            </a:r>
            <a:endParaRPr lang="en-US" sz="1200" dirty="0">
              <a:latin typeface="Arial Narrow" pitchFamily="34" charset="0"/>
            </a:endParaRPr>
          </a:p>
        </p:txBody>
      </p:sp>
      <p:sp>
        <p:nvSpPr>
          <p:cNvPr id="402" name="TextBox 401"/>
          <p:cNvSpPr txBox="1"/>
          <p:nvPr/>
        </p:nvSpPr>
        <p:spPr>
          <a:xfrm>
            <a:off x="4572000" y="4419600"/>
            <a:ext cx="360996" cy="276999"/>
          </a:xfrm>
          <a:prstGeom prst="rect">
            <a:avLst/>
          </a:prstGeom>
          <a:noFill/>
        </p:spPr>
        <p:txBody>
          <a:bodyPr wrap="none" rtlCol="0">
            <a:spAutoFit/>
          </a:bodyPr>
          <a:lstStyle/>
          <a:p>
            <a:r>
              <a:rPr lang="en-US" sz="1200" b="1" dirty="0" smtClean="0">
                <a:latin typeface="Arial Narrow" pitchFamily="34" charset="0"/>
              </a:rPr>
              <a:t>0.8</a:t>
            </a:r>
            <a:endParaRPr lang="en-US" sz="1200" b="1" dirty="0">
              <a:latin typeface="Arial Narrow" pitchFamily="34" charset="0"/>
            </a:endParaRPr>
          </a:p>
        </p:txBody>
      </p:sp>
      <p:sp>
        <p:nvSpPr>
          <p:cNvPr id="403" name="TextBox 402"/>
          <p:cNvSpPr txBox="1"/>
          <p:nvPr/>
        </p:nvSpPr>
        <p:spPr>
          <a:xfrm>
            <a:off x="5715000" y="4419600"/>
            <a:ext cx="360996" cy="276999"/>
          </a:xfrm>
          <a:prstGeom prst="rect">
            <a:avLst/>
          </a:prstGeom>
          <a:noFill/>
        </p:spPr>
        <p:txBody>
          <a:bodyPr wrap="none" rtlCol="0">
            <a:spAutoFit/>
          </a:bodyPr>
          <a:lstStyle/>
          <a:p>
            <a:r>
              <a:rPr lang="en-US" sz="1200" smtClean="0">
                <a:latin typeface="Arial Narrow" pitchFamily="34" charset="0"/>
              </a:rPr>
              <a:t>0.2</a:t>
            </a:r>
            <a:endParaRPr lang="en-US" sz="1200">
              <a:latin typeface="Arial Narrow" pitchFamily="34" charset="0"/>
            </a:endParaRPr>
          </a:p>
        </p:txBody>
      </p:sp>
      <p:sp>
        <p:nvSpPr>
          <p:cNvPr id="404" name="TextBox 403"/>
          <p:cNvSpPr txBox="1"/>
          <p:nvPr/>
        </p:nvSpPr>
        <p:spPr>
          <a:xfrm>
            <a:off x="6096000" y="4419600"/>
            <a:ext cx="360996" cy="276999"/>
          </a:xfrm>
          <a:prstGeom prst="rect">
            <a:avLst/>
          </a:prstGeom>
          <a:noFill/>
        </p:spPr>
        <p:txBody>
          <a:bodyPr wrap="none" rtlCol="0">
            <a:spAutoFit/>
          </a:bodyPr>
          <a:lstStyle/>
          <a:p>
            <a:r>
              <a:rPr lang="en-US" sz="1200" dirty="0" smtClean="0">
                <a:latin typeface="Arial Narrow" pitchFamily="34" charset="0"/>
              </a:rPr>
              <a:t>0.6</a:t>
            </a:r>
            <a:endParaRPr lang="en-US" sz="1200" dirty="0">
              <a:latin typeface="Arial Narrow" pitchFamily="34" charset="0"/>
            </a:endParaRPr>
          </a:p>
        </p:txBody>
      </p:sp>
      <p:sp>
        <p:nvSpPr>
          <p:cNvPr id="405" name="TextBox 404"/>
          <p:cNvSpPr txBox="1"/>
          <p:nvPr/>
        </p:nvSpPr>
        <p:spPr>
          <a:xfrm>
            <a:off x="6477000" y="4419600"/>
            <a:ext cx="360996" cy="276999"/>
          </a:xfrm>
          <a:prstGeom prst="rect">
            <a:avLst/>
          </a:prstGeom>
          <a:noFill/>
        </p:spPr>
        <p:txBody>
          <a:bodyPr wrap="none" rtlCol="0">
            <a:spAutoFit/>
          </a:bodyPr>
          <a:lstStyle/>
          <a:p>
            <a:r>
              <a:rPr lang="en-US" sz="1200" dirty="0" smtClean="0">
                <a:latin typeface="Arial Narrow" pitchFamily="34" charset="0"/>
              </a:rPr>
              <a:t>0.3</a:t>
            </a:r>
            <a:endParaRPr lang="en-US" sz="1200" dirty="0">
              <a:latin typeface="Arial Narrow" pitchFamily="34" charset="0"/>
            </a:endParaRPr>
          </a:p>
        </p:txBody>
      </p:sp>
      <p:sp>
        <p:nvSpPr>
          <p:cNvPr id="406" name="TextBox 405"/>
          <p:cNvSpPr txBox="1"/>
          <p:nvPr/>
        </p:nvSpPr>
        <p:spPr>
          <a:xfrm>
            <a:off x="6858000" y="4419600"/>
            <a:ext cx="360996" cy="276999"/>
          </a:xfrm>
          <a:prstGeom prst="rect">
            <a:avLst/>
          </a:prstGeom>
          <a:noFill/>
        </p:spPr>
        <p:txBody>
          <a:bodyPr wrap="none" rtlCol="0">
            <a:spAutoFit/>
          </a:bodyPr>
          <a:lstStyle/>
          <a:p>
            <a:r>
              <a:rPr lang="en-US" sz="1200" smtClean="0">
                <a:latin typeface="Arial Narrow" pitchFamily="34" charset="0"/>
              </a:rPr>
              <a:t>0.0</a:t>
            </a:r>
            <a:endParaRPr lang="en-US" sz="1200">
              <a:latin typeface="Arial Narrow" pitchFamily="34" charset="0"/>
            </a:endParaRPr>
          </a:p>
        </p:txBody>
      </p:sp>
      <p:sp>
        <p:nvSpPr>
          <p:cNvPr id="407" name="TextBox 406"/>
          <p:cNvSpPr txBox="1"/>
          <p:nvPr/>
        </p:nvSpPr>
        <p:spPr>
          <a:xfrm>
            <a:off x="7239000" y="4419600"/>
            <a:ext cx="360996" cy="276999"/>
          </a:xfrm>
          <a:prstGeom prst="rect">
            <a:avLst/>
          </a:prstGeom>
          <a:noFill/>
        </p:spPr>
        <p:txBody>
          <a:bodyPr wrap="none" rtlCol="0">
            <a:spAutoFit/>
          </a:bodyPr>
          <a:lstStyle/>
          <a:p>
            <a:r>
              <a:rPr lang="en-US" sz="1200" dirty="0" smtClean="0">
                <a:latin typeface="Arial Narrow" pitchFamily="34" charset="0"/>
              </a:rPr>
              <a:t>0.5</a:t>
            </a:r>
            <a:endParaRPr lang="en-US" sz="1200" dirty="0">
              <a:latin typeface="Arial Narrow" pitchFamily="34" charset="0"/>
            </a:endParaRPr>
          </a:p>
        </p:txBody>
      </p:sp>
      <p:sp>
        <p:nvSpPr>
          <p:cNvPr id="408" name="TextBox 407"/>
          <p:cNvSpPr txBox="1"/>
          <p:nvPr/>
        </p:nvSpPr>
        <p:spPr>
          <a:xfrm>
            <a:off x="7620000" y="4419600"/>
            <a:ext cx="360996" cy="276999"/>
          </a:xfrm>
          <a:prstGeom prst="rect">
            <a:avLst/>
          </a:prstGeom>
          <a:noFill/>
        </p:spPr>
        <p:txBody>
          <a:bodyPr wrap="none" rtlCol="0">
            <a:spAutoFit/>
          </a:bodyPr>
          <a:lstStyle/>
          <a:p>
            <a:r>
              <a:rPr lang="en-US" sz="1200" dirty="0" smtClean="0">
                <a:latin typeface="Arial Narrow" pitchFamily="34" charset="0"/>
              </a:rPr>
              <a:t>0.1</a:t>
            </a:r>
            <a:endParaRPr lang="en-US" sz="1200" dirty="0">
              <a:latin typeface="Arial Narrow" pitchFamily="34" charset="0"/>
            </a:endParaRPr>
          </a:p>
        </p:txBody>
      </p:sp>
      <p:sp>
        <p:nvSpPr>
          <p:cNvPr id="409" name="TextBox 408"/>
          <p:cNvSpPr txBox="1"/>
          <p:nvPr/>
        </p:nvSpPr>
        <p:spPr>
          <a:xfrm>
            <a:off x="8001000" y="4419600"/>
            <a:ext cx="360996" cy="276999"/>
          </a:xfrm>
          <a:prstGeom prst="rect">
            <a:avLst/>
          </a:prstGeom>
          <a:noFill/>
        </p:spPr>
        <p:txBody>
          <a:bodyPr wrap="none" rtlCol="0">
            <a:spAutoFit/>
          </a:bodyPr>
          <a:lstStyle/>
          <a:p>
            <a:r>
              <a:rPr lang="en-US" sz="1200" smtClean="0">
                <a:latin typeface="Arial Narrow" pitchFamily="34" charset="0"/>
              </a:rPr>
              <a:t>0.2</a:t>
            </a:r>
            <a:endParaRPr lang="en-US" sz="1200">
              <a:latin typeface="Arial Narrow" pitchFamily="34" charset="0"/>
            </a:endParaRPr>
          </a:p>
        </p:txBody>
      </p:sp>
      <p:sp>
        <p:nvSpPr>
          <p:cNvPr id="410" name="TextBox 409"/>
          <p:cNvSpPr txBox="1"/>
          <p:nvPr/>
        </p:nvSpPr>
        <p:spPr>
          <a:xfrm>
            <a:off x="8382000" y="4419600"/>
            <a:ext cx="360996" cy="276999"/>
          </a:xfrm>
          <a:prstGeom prst="rect">
            <a:avLst/>
          </a:prstGeom>
          <a:noFill/>
        </p:spPr>
        <p:txBody>
          <a:bodyPr wrap="none" rtlCol="0">
            <a:spAutoFit/>
          </a:bodyPr>
          <a:lstStyle/>
          <a:p>
            <a:r>
              <a:rPr lang="en-US" sz="1200" dirty="0" smtClean="0">
                <a:latin typeface="Arial Narrow" pitchFamily="34" charset="0"/>
              </a:rPr>
              <a:t>0.1</a:t>
            </a:r>
            <a:endParaRPr lang="en-US" sz="1200" dirty="0">
              <a:latin typeface="Arial Narrow" pitchFamily="34" charset="0"/>
            </a:endParaRPr>
          </a:p>
        </p:txBody>
      </p:sp>
      <p:pic>
        <p:nvPicPr>
          <p:cNvPr id="411" name="Picture 6" descr="C:\Users\admin\Documents\MyPapers\Thesis\thesis_zhangzhang\img\aot\animalclassify\Fallow-Deer-50.jpg"/>
          <p:cNvPicPr>
            <a:picLocks noChangeAspect="1" noChangeArrowheads="1"/>
          </p:cNvPicPr>
          <p:nvPr/>
        </p:nvPicPr>
        <p:blipFill>
          <a:blip r:embed="rId6" cstate="print"/>
          <a:srcRect/>
          <a:stretch>
            <a:fillRect/>
          </a:stretch>
        </p:blipFill>
        <p:spPr bwMode="auto">
          <a:xfrm>
            <a:off x="990600" y="3505200"/>
            <a:ext cx="381000" cy="381000"/>
          </a:xfrm>
          <a:prstGeom prst="rect">
            <a:avLst/>
          </a:prstGeom>
          <a:noFill/>
        </p:spPr>
      </p:pic>
      <p:pic>
        <p:nvPicPr>
          <p:cNvPr id="412" name="Picture 4" descr="C:\Users\admin\Documents\MyPapers\Thesis\thesis_zhangzhang\img\aot\animalclassify\wolffrontal0042.jpg"/>
          <p:cNvPicPr>
            <a:picLocks noChangeAspect="1" noChangeArrowheads="1"/>
          </p:cNvPicPr>
          <p:nvPr/>
        </p:nvPicPr>
        <p:blipFill>
          <a:blip r:embed="rId7" cstate="print"/>
          <a:srcRect/>
          <a:stretch>
            <a:fillRect/>
          </a:stretch>
        </p:blipFill>
        <p:spPr bwMode="auto">
          <a:xfrm>
            <a:off x="990600" y="3962400"/>
            <a:ext cx="381000" cy="381000"/>
          </a:xfrm>
          <a:prstGeom prst="rect">
            <a:avLst/>
          </a:prstGeom>
          <a:noFill/>
        </p:spPr>
      </p:pic>
      <p:pic>
        <p:nvPicPr>
          <p:cNvPr id="413" name="Picture 10" descr="C:\Users\admin\Documents\MyPapers\Thesis\thesis_zhangzhang\img\aot\animal\positiveImage\cattlefrontal0077.jpg"/>
          <p:cNvPicPr>
            <a:picLocks noChangeAspect="1" noChangeArrowheads="1"/>
          </p:cNvPicPr>
          <p:nvPr/>
        </p:nvPicPr>
        <p:blipFill>
          <a:blip r:embed="rId8" cstate="print"/>
          <a:srcRect/>
          <a:stretch>
            <a:fillRect/>
          </a:stretch>
        </p:blipFill>
        <p:spPr bwMode="auto">
          <a:xfrm>
            <a:off x="990600" y="4419600"/>
            <a:ext cx="381000" cy="381000"/>
          </a:xfrm>
          <a:prstGeom prst="rect">
            <a:avLst/>
          </a:prstGeom>
          <a:noFill/>
        </p:spPr>
      </p:pic>
      <p:sp>
        <p:nvSpPr>
          <p:cNvPr id="414" name="Rounded Rectangle 413"/>
          <p:cNvSpPr/>
          <p:nvPr/>
        </p:nvSpPr>
        <p:spPr>
          <a:xfrm>
            <a:off x="2286000" y="2895600"/>
            <a:ext cx="1066800" cy="990600"/>
          </a:xfrm>
          <a:prstGeom prst="roundRect">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ounded Rectangle 414"/>
          <p:cNvSpPr/>
          <p:nvPr/>
        </p:nvSpPr>
        <p:spPr>
          <a:xfrm>
            <a:off x="3429000" y="2667000"/>
            <a:ext cx="1524000" cy="762000"/>
          </a:xfrm>
          <a:prstGeom prst="roundRect">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ounded Rectangle 415"/>
          <p:cNvSpPr/>
          <p:nvPr/>
        </p:nvSpPr>
        <p:spPr>
          <a:xfrm>
            <a:off x="3505200" y="3581400"/>
            <a:ext cx="685800" cy="838200"/>
          </a:xfrm>
          <a:prstGeom prst="roundRect">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7" name="Object 416"/>
          <p:cNvGraphicFramePr>
            <a:graphicFrameLocks noChangeAspect="1"/>
          </p:cNvGraphicFramePr>
          <p:nvPr/>
        </p:nvGraphicFramePr>
        <p:xfrm>
          <a:off x="457200" y="6858000"/>
          <a:ext cx="3087687" cy="784225"/>
        </p:xfrm>
        <a:graphic>
          <a:graphicData uri="http://schemas.openxmlformats.org/presentationml/2006/ole">
            <p:oleObj spid="_x0000_s1154050" name="Equation" r:id="rId9" imgW="1854000" imgH="469800" progId="Equation.3">
              <p:embed/>
            </p:oleObj>
          </a:graphicData>
        </a:graphic>
      </p:graphicFrame>
      <p:graphicFrame>
        <p:nvGraphicFramePr>
          <p:cNvPr id="192515" name="Object 3"/>
          <p:cNvGraphicFramePr>
            <a:graphicFrameLocks noChangeAspect="1"/>
          </p:cNvGraphicFramePr>
          <p:nvPr/>
        </p:nvGraphicFramePr>
        <p:xfrm>
          <a:off x="3657600" y="6858000"/>
          <a:ext cx="3362325" cy="784225"/>
        </p:xfrm>
        <a:graphic>
          <a:graphicData uri="http://schemas.openxmlformats.org/presentationml/2006/ole">
            <p:oleObj spid="_x0000_s1154051" name="Equation" r:id="rId10" imgW="2019240" imgH="469800" progId="Equation.3">
              <p:embed/>
            </p:oleObj>
          </a:graphicData>
        </a:graphic>
      </p:graphicFrame>
      <p:graphicFrame>
        <p:nvGraphicFramePr>
          <p:cNvPr id="192516" name="Object 4"/>
          <p:cNvGraphicFramePr>
            <a:graphicFrameLocks noChangeAspect="1"/>
          </p:cNvGraphicFramePr>
          <p:nvPr/>
        </p:nvGraphicFramePr>
        <p:xfrm>
          <a:off x="533400" y="7772400"/>
          <a:ext cx="3319463" cy="781050"/>
        </p:xfrm>
        <a:graphic>
          <a:graphicData uri="http://schemas.openxmlformats.org/presentationml/2006/ole">
            <p:oleObj spid="_x0000_s1154052" name="Equation" r:id="rId11" imgW="1993680" imgH="469800" progId="Equation.3">
              <p:embed/>
            </p:oleObj>
          </a:graphicData>
        </a:graphic>
      </p:graphicFrame>
      <p:graphicFrame>
        <p:nvGraphicFramePr>
          <p:cNvPr id="192517" name="Object 5"/>
          <p:cNvGraphicFramePr>
            <a:graphicFrameLocks noChangeAspect="1"/>
          </p:cNvGraphicFramePr>
          <p:nvPr/>
        </p:nvGraphicFramePr>
        <p:xfrm>
          <a:off x="4038600" y="7696200"/>
          <a:ext cx="3744912" cy="781050"/>
        </p:xfrm>
        <a:graphic>
          <a:graphicData uri="http://schemas.openxmlformats.org/presentationml/2006/ole">
            <p:oleObj spid="_x0000_s1154053" name="Equation" r:id="rId12" imgW="2247840" imgH="469800" progId="Equation.3">
              <p:embed/>
            </p:oleObj>
          </a:graphicData>
        </a:graphic>
      </p:graphicFrame>
      <p:sp>
        <p:nvSpPr>
          <p:cNvPr id="178" name="Rectangle 177"/>
          <p:cNvSpPr/>
          <p:nvPr/>
        </p:nvSpPr>
        <p:spPr>
          <a:xfrm>
            <a:off x="381000" y="381000"/>
            <a:ext cx="8235716" cy="584775"/>
          </a:xfrm>
          <a:prstGeom prst="rect">
            <a:avLst/>
          </a:prstGeom>
        </p:spPr>
        <p:txBody>
          <a:bodyPr wrap="none">
            <a:spAutoFit/>
          </a:bodyPr>
          <a:lstStyle/>
          <a:p>
            <a:r>
              <a:rPr lang="en-US" altLang="zh-CN" sz="3200" dirty="0" smtClean="0">
                <a:solidFill>
                  <a:schemeClr val="accent2"/>
                </a:solidFill>
              </a:rPr>
              <a:t>Learning compositional concepts --- And-Or templates</a:t>
            </a:r>
            <a:endParaRPr lang="en-US" sz="3200" dirty="0"/>
          </a:p>
        </p:txBody>
      </p:sp>
      <p:sp>
        <p:nvSpPr>
          <p:cNvPr id="179" name="TextBox 178"/>
          <p:cNvSpPr txBox="1"/>
          <p:nvPr/>
        </p:nvSpPr>
        <p:spPr>
          <a:xfrm>
            <a:off x="762000" y="1524000"/>
            <a:ext cx="1478290" cy="461665"/>
          </a:xfrm>
          <a:prstGeom prst="rect">
            <a:avLst/>
          </a:prstGeom>
          <a:noFill/>
        </p:spPr>
        <p:txBody>
          <a:bodyPr wrap="none" rtlCol="0">
            <a:spAutoFit/>
          </a:bodyPr>
          <a:lstStyle/>
          <a:p>
            <a:r>
              <a:rPr lang="en-US" sz="2400" dirty="0" smtClean="0"/>
              <a:t>Data matrix</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animBg="1"/>
      <p:bldP spid="415" grpId="0" animBg="1"/>
      <p:bldP spid="4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381000"/>
            <a:ext cx="6629400" cy="762000"/>
          </a:xfrm>
        </p:spPr>
        <p:txBody>
          <a:bodyPr/>
          <a:lstStyle/>
          <a:p>
            <a:pPr eaLnBrk="1" hangingPunct="1"/>
            <a:r>
              <a:rPr lang="en-US" sz="3200" dirty="0" smtClean="0">
                <a:solidFill>
                  <a:srgbClr val="0070C0"/>
                </a:solidFill>
                <a:latin typeface="Arial Narrow" pitchFamily="34" charset="0"/>
                <a:ea typeface="华文仿宋" pitchFamily="2" charset="-122"/>
              </a:rPr>
              <a:t>We are hardwired </a:t>
            </a:r>
            <a:r>
              <a:rPr lang="en-US" altLang="zh-CN" sz="3200" dirty="0" smtClean="0">
                <a:solidFill>
                  <a:srgbClr val="0070C0"/>
                </a:solidFill>
                <a:latin typeface="Arial Narrow" pitchFamily="34" charset="0"/>
                <a:ea typeface="华文仿宋" pitchFamily="2" charset="-122"/>
              </a:rPr>
              <a:t>for</a:t>
            </a:r>
            <a:r>
              <a:rPr lang="en-US" sz="3200" dirty="0" smtClean="0">
                <a:solidFill>
                  <a:srgbClr val="0070C0"/>
                </a:solidFill>
                <a:latin typeface="Arial Narrow" pitchFamily="34" charset="0"/>
                <a:ea typeface="华文仿宋" pitchFamily="2" charset="-122"/>
              </a:rPr>
              <a:t> image</a:t>
            </a:r>
            <a:r>
              <a:rPr lang="en-US" altLang="zh-CN" sz="3200" dirty="0" smtClean="0">
                <a:solidFill>
                  <a:srgbClr val="0070C0"/>
                </a:solidFill>
                <a:latin typeface="Arial Narrow" pitchFamily="34" charset="0"/>
                <a:ea typeface="华文仿宋" pitchFamily="2" charset="-122"/>
              </a:rPr>
              <a:t> understanding </a:t>
            </a:r>
            <a:endParaRPr lang="zh-CN" altLang="en-US" sz="3200" dirty="0" smtClean="0">
              <a:solidFill>
                <a:srgbClr val="0070C0"/>
              </a:solidFill>
              <a:latin typeface="Arial Narrow" pitchFamily="34" charset="0"/>
              <a:ea typeface="华文仿宋" pitchFamily="2" charset="-122"/>
            </a:endParaRPr>
          </a:p>
        </p:txBody>
      </p:sp>
      <p:graphicFrame>
        <p:nvGraphicFramePr>
          <p:cNvPr id="373764" name="Object 4"/>
          <p:cNvGraphicFramePr>
            <a:graphicFrameLocks noChangeAspect="1"/>
          </p:cNvGraphicFramePr>
          <p:nvPr/>
        </p:nvGraphicFramePr>
        <p:xfrm>
          <a:off x="4876800" y="2209800"/>
          <a:ext cx="4038600" cy="3530600"/>
        </p:xfrm>
        <a:graphic>
          <a:graphicData uri="http://schemas.openxmlformats.org/presentationml/2006/ole">
            <p:oleObj spid="_x0000_s1143810" name="Bitmap Image" r:id="rId3" imgW="7733333" imgH="6761905" progId="PBrush">
              <p:embed/>
            </p:oleObj>
          </a:graphicData>
        </a:graphic>
      </p:graphicFrame>
      <p:sp>
        <p:nvSpPr>
          <p:cNvPr id="373766" name="Text Box 6"/>
          <p:cNvSpPr txBox="1">
            <a:spLocks noChangeArrowheads="1"/>
          </p:cNvSpPr>
          <p:nvPr/>
        </p:nvSpPr>
        <p:spPr bwMode="auto">
          <a:xfrm>
            <a:off x="457200" y="1447800"/>
            <a:ext cx="8196218" cy="461665"/>
          </a:xfrm>
          <a:prstGeom prst="rect">
            <a:avLst/>
          </a:prstGeom>
          <a:noFill/>
          <a:ln w="9525">
            <a:noFill/>
            <a:miter lim="800000"/>
            <a:headEnd/>
            <a:tailEnd/>
          </a:ln>
        </p:spPr>
        <p:txBody>
          <a:bodyPr wrap="none">
            <a:spAutoFit/>
          </a:bodyPr>
          <a:lstStyle/>
          <a:p>
            <a:r>
              <a:rPr lang="en-US" altLang="zh-CN" sz="2400" dirty="0" smtClean="0">
                <a:solidFill>
                  <a:srgbClr val="FF0000"/>
                </a:solidFill>
                <a:ea typeface="华文仿宋" pitchFamily="2" charset="-122"/>
              </a:rPr>
              <a:t>1</a:t>
            </a:r>
            <a:r>
              <a:rPr lang="en-US" altLang="zh-CN" sz="2400" dirty="0" smtClean="0">
                <a:ea typeface="华文仿宋" pitchFamily="2" charset="-122"/>
              </a:rPr>
              <a:t> bottom-up connection    vs.    </a:t>
            </a:r>
            <a:r>
              <a:rPr lang="en-US" altLang="zh-CN" sz="2400" dirty="0" smtClean="0">
                <a:solidFill>
                  <a:srgbClr val="FF0000"/>
                </a:solidFill>
                <a:ea typeface="华文仿宋" pitchFamily="2" charset="-122"/>
              </a:rPr>
              <a:t>10</a:t>
            </a:r>
            <a:r>
              <a:rPr lang="en-US" altLang="zh-CN" sz="2400" dirty="0" smtClean="0">
                <a:ea typeface="华文仿宋" pitchFamily="2" charset="-122"/>
              </a:rPr>
              <a:t>  top-down and lateral connections  </a:t>
            </a:r>
            <a:endParaRPr lang="en-US" altLang="zh-CN" sz="2400" dirty="0">
              <a:ea typeface="华文仿宋" pitchFamily="2" charset="-122"/>
            </a:endParaRPr>
          </a:p>
        </p:txBody>
      </p:sp>
      <p:grpSp>
        <p:nvGrpSpPr>
          <p:cNvPr id="2" name="Group 15"/>
          <p:cNvGrpSpPr>
            <a:grpSpLocks/>
          </p:cNvGrpSpPr>
          <p:nvPr/>
        </p:nvGrpSpPr>
        <p:grpSpPr bwMode="auto">
          <a:xfrm>
            <a:off x="838200" y="2286000"/>
            <a:ext cx="3466816" cy="2819795"/>
            <a:chOff x="816" y="2448"/>
            <a:chExt cx="1728" cy="1280"/>
          </a:xfrm>
        </p:grpSpPr>
        <p:pic>
          <p:nvPicPr>
            <p:cNvPr id="1030" name="Picture 8"/>
            <p:cNvPicPr>
              <a:picLocks noChangeAspect="1" noChangeArrowheads="1"/>
            </p:cNvPicPr>
            <p:nvPr/>
          </p:nvPicPr>
          <p:blipFill>
            <a:blip r:embed="rId4" cstate="print"/>
            <a:srcRect/>
            <a:stretch>
              <a:fillRect/>
            </a:stretch>
          </p:blipFill>
          <p:spPr bwMode="auto">
            <a:xfrm>
              <a:off x="816" y="2544"/>
              <a:ext cx="1728" cy="1184"/>
            </a:xfrm>
            <a:prstGeom prst="rect">
              <a:avLst/>
            </a:prstGeom>
            <a:noFill/>
            <a:ln w="9525">
              <a:noFill/>
              <a:miter lim="800000"/>
              <a:headEnd/>
              <a:tailEnd/>
            </a:ln>
          </p:spPr>
        </p:pic>
        <p:sp>
          <p:nvSpPr>
            <p:cNvPr id="1031" name="Oval 9"/>
            <p:cNvSpPr>
              <a:spLocks noChangeArrowheads="1"/>
            </p:cNvSpPr>
            <p:nvPr/>
          </p:nvSpPr>
          <p:spPr bwMode="auto">
            <a:xfrm>
              <a:off x="2394" y="3234"/>
              <a:ext cx="48" cy="48"/>
            </a:xfrm>
            <a:prstGeom prst="ellipse">
              <a:avLst/>
            </a:prstGeom>
            <a:solidFill>
              <a:schemeClr val="bg1"/>
            </a:solidFill>
            <a:ln w="28575">
              <a:solidFill>
                <a:schemeClr val="accent1"/>
              </a:solidFill>
              <a:round/>
              <a:headEnd/>
              <a:tailEnd/>
            </a:ln>
          </p:spPr>
          <p:txBody>
            <a:bodyPr wrap="none" anchor="ctr"/>
            <a:lstStyle/>
            <a:p>
              <a:endParaRPr lang="en-US"/>
            </a:p>
          </p:txBody>
        </p:sp>
        <p:sp>
          <p:nvSpPr>
            <p:cNvPr id="1032" name="Oval 10"/>
            <p:cNvSpPr>
              <a:spLocks noChangeArrowheads="1"/>
            </p:cNvSpPr>
            <p:nvPr/>
          </p:nvSpPr>
          <p:spPr bwMode="auto">
            <a:xfrm>
              <a:off x="2448" y="3042"/>
              <a:ext cx="48" cy="48"/>
            </a:xfrm>
            <a:prstGeom prst="ellipse">
              <a:avLst/>
            </a:prstGeom>
            <a:solidFill>
              <a:schemeClr val="bg1"/>
            </a:solidFill>
            <a:ln w="28575">
              <a:solidFill>
                <a:schemeClr val="accent1"/>
              </a:solidFill>
              <a:round/>
              <a:headEnd/>
              <a:tailEnd/>
            </a:ln>
          </p:spPr>
          <p:txBody>
            <a:bodyPr wrap="none" anchor="ctr"/>
            <a:lstStyle/>
            <a:p>
              <a:endParaRPr lang="en-US"/>
            </a:p>
          </p:txBody>
        </p:sp>
        <p:sp>
          <p:nvSpPr>
            <p:cNvPr id="1033" name="Text Box 12"/>
            <p:cNvSpPr txBox="1">
              <a:spLocks noChangeArrowheads="1"/>
            </p:cNvSpPr>
            <p:nvPr/>
          </p:nvSpPr>
          <p:spPr bwMode="auto">
            <a:xfrm>
              <a:off x="1840" y="2448"/>
              <a:ext cx="584" cy="224"/>
            </a:xfrm>
            <a:prstGeom prst="rect">
              <a:avLst/>
            </a:prstGeom>
            <a:noFill/>
            <a:ln w="9525">
              <a:noFill/>
              <a:miter lim="800000"/>
              <a:headEnd/>
              <a:tailEnd/>
            </a:ln>
          </p:spPr>
          <p:txBody>
            <a:bodyPr wrap="none">
              <a:spAutoFit/>
            </a:bodyPr>
            <a:lstStyle/>
            <a:p>
              <a:r>
                <a:rPr lang="en-US" altLang="zh-CN" sz="1200" b="1" dirty="0">
                  <a:solidFill>
                    <a:srgbClr val="3333CC"/>
                  </a:solidFill>
                  <a:ea typeface="宋体" pitchFamily="2" charset="-122"/>
                </a:rPr>
                <a:t>Dorsal Pathway</a:t>
              </a:r>
            </a:p>
            <a:p>
              <a:r>
                <a:rPr lang="en-US" altLang="zh-CN" sz="1200" b="1" dirty="0">
                  <a:solidFill>
                    <a:srgbClr val="3333CC"/>
                  </a:solidFill>
                  <a:ea typeface="宋体" pitchFamily="2" charset="-122"/>
                </a:rPr>
                <a:t>     (“where”)</a:t>
              </a:r>
            </a:p>
          </p:txBody>
        </p:sp>
        <p:sp>
          <p:nvSpPr>
            <p:cNvPr id="1034" name="Text Box 13"/>
            <p:cNvSpPr txBox="1">
              <a:spLocks noChangeArrowheads="1"/>
            </p:cNvSpPr>
            <p:nvPr/>
          </p:nvSpPr>
          <p:spPr bwMode="auto">
            <a:xfrm>
              <a:off x="864" y="3456"/>
              <a:ext cx="599" cy="224"/>
            </a:xfrm>
            <a:prstGeom prst="rect">
              <a:avLst/>
            </a:prstGeom>
            <a:noFill/>
            <a:ln w="9525">
              <a:noFill/>
              <a:miter lim="800000"/>
              <a:headEnd/>
              <a:tailEnd/>
            </a:ln>
          </p:spPr>
          <p:txBody>
            <a:bodyPr wrap="none">
              <a:spAutoFit/>
            </a:bodyPr>
            <a:lstStyle/>
            <a:p>
              <a:r>
                <a:rPr lang="en-US" altLang="zh-CN" sz="1200" b="1" dirty="0">
                  <a:solidFill>
                    <a:srgbClr val="3333CC"/>
                  </a:solidFill>
                  <a:ea typeface="宋体" pitchFamily="2" charset="-122"/>
                </a:rPr>
                <a:t>Ventral Pathway</a:t>
              </a:r>
            </a:p>
            <a:p>
              <a:r>
                <a:rPr lang="en-US" altLang="zh-CN" sz="1200" b="1" dirty="0">
                  <a:solidFill>
                    <a:srgbClr val="3333CC"/>
                  </a:solidFill>
                  <a:ea typeface="宋体" pitchFamily="2" charset="-122"/>
                </a:rPr>
                <a:t>     (“what”)</a:t>
              </a:r>
            </a:p>
          </p:txBody>
        </p:sp>
      </p:grpSp>
      <p:sp>
        <p:nvSpPr>
          <p:cNvPr id="12" name="TextBox 11"/>
          <p:cNvSpPr txBox="1"/>
          <p:nvPr/>
        </p:nvSpPr>
        <p:spPr>
          <a:xfrm>
            <a:off x="7239000" y="2286000"/>
            <a:ext cx="1712713" cy="338554"/>
          </a:xfrm>
          <a:prstGeom prst="rect">
            <a:avLst/>
          </a:prstGeom>
          <a:noFill/>
        </p:spPr>
        <p:txBody>
          <a:bodyPr wrap="none" rtlCol="0">
            <a:spAutoFit/>
          </a:bodyPr>
          <a:lstStyle/>
          <a:p>
            <a:r>
              <a:rPr lang="en-US" altLang="zh-CN" sz="1600" dirty="0" smtClean="0"/>
              <a:t>From Brain Anatomy</a:t>
            </a:r>
            <a:endParaRPr lang="en-US" sz="1600" dirty="0"/>
          </a:p>
        </p:txBody>
      </p:sp>
      <p:sp>
        <p:nvSpPr>
          <p:cNvPr id="13" name="TextBox 12"/>
          <p:cNvSpPr txBox="1"/>
          <p:nvPr/>
        </p:nvSpPr>
        <p:spPr>
          <a:xfrm>
            <a:off x="381000" y="5715000"/>
            <a:ext cx="7592143" cy="461665"/>
          </a:xfrm>
          <a:prstGeom prst="rect">
            <a:avLst/>
          </a:prstGeom>
          <a:noFill/>
        </p:spPr>
        <p:txBody>
          <a:bodyPr wrap="none" rtlCol="0">
            <a:spAutoFit/>
          </a:bodyPr>
          <a:lstStyle/>
          <a:p>
            <a:r>
              <a:rPr lang="en-US" sz="2400" dirty="0" smtClean="0"/>
              <a:t>The core issue is:  representing vast  amount of visual knowledge!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a:stCxn id="17" idx="0"/>
            <a:endCxn id="16" idx="4"/>
          </p:cNvCxnSpPr>
          <p:nvPr/>
        </p:nvCxnSpPr>
        <p:spPr>
          <a:xfrm rot="16200000" flipV="1">
            <a:off x="1104900" y="2526268"/>
            <a:ext cx="1828800" cy="152400"/>
          </a:xfrm>
          <a:prstGeom prst="line">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04" name="Rectangle 2054"/>
          <p:cNvSpPr>
            <a:spLocks noChangeArrowheads="1"/>
          </p:cNvSpPr>
          <p:nvPr/>
        </p:nvSpPr>
        <p:spPr bwMode="auto">
          <a:xfrm>
            <a:off x="3409950" y="3309938"/>
            <a:ext cx="9144000" cy="0"/>
          </a:xfrm>
          <a:prstGeom prst="rect">
            <a:avLst/>
          </a:prstGeom>
          <a:noFill/>
          <a:ln w="9525">
            <a:noFill/>
            <a:miter lim="800000"/>
            <a:headEnd/>
            <a:tailEnd/>
          </a:ln>
        </p:spPr>
        <p:txBody>
          <a:bodyPr>
            <a:spAutoFit/>
          </a:bodyPr>
          <a:lstStyle/>
          <a:p>
            <a:endParaRPr lang="en-US"/>
          </a:p>
        </p:txBody>
      </p:sp>
      <p:sp>
        <p:nvSpPr>
          <p:cNvPr id="4105" name="Text Box 2055"/>
          <p:cNvSpPr txBox="1">
            <a:spLocks noChangeArrowheads="1"/>
          </p:cNvSpPr>
          <p:nvPr/>
        </p:nvSpPr>
        <p:spPr bwMode="auto">
          <a:xfrm>
            <a:off x="381000" y="228600"/>
            <a:ext cx="4621778" cy="584775"/>
          </a:xfrm>
          <a:prstGeom prst="rect">
            <a:avLst/>
          </a:prstGeom>
          <a:noFill/>
          <a:ln w="9525">
            <a:noFill/>
            <a:miter lim="800000"/>
            <a:headEnd/>
            <a:tailEnd/>
          </a:ln>
        </p:spPr>
        <p:txBody>
          <a:bodyPr wrap="none">
            <a:spAutoFit/>
          </a:bodyPr>
          <a:lstStyle/>
          <a:p>
            <a:r>
              <a:rPr lang="en-US" sz="3200" dirty="0" smtClean="0">
                <a:solidFill>
                  <a:schemeClr val="accent6"/>
                </a:solidFill>
              </a:rPr>
              <a:t>Revisit: Information </a:t>
            </a:r>
            <a:r>
              <a:rPr lang="en-US" sz="3200" dirty="0">
                <a:solidFill>
                  <a:schemeClr val="accent6"/>
                </a:solidFill>
              </a:rPr>
              <a:t>projection</a:t>
            </a:r>
          </a:p>
        </p:txBody>
      </p:sp>
      <p:sp>
        <p:nvSpPr>
          <p:cNvPr id="4108" name="Rectangle 2059"/>
          <p:cNvSpPr>
            <a:spLocks noChangeArrowheads="1"/>
          </p:cNvSpPr>
          <p:nvPr/>
        </p:nvSpPr>
        <p:spPr bwMode="auto">
          <a:xfrm>
            <a:off x="3752850" y="3309938"/>
            <a:ext cx="9144000" cy="0"/>
          </a:xfrm>
          <a:prstGeom prst="rect">
            <a:avLst/>
          </a:prstGeom>
          <a:noFill/>
          <a:ln w="9525">
            <a:noFill/>
            <a:miter lim="800000"/>
            <a:headEnd/>
            <a:tailEnd/>
          </a:ln>
        </p:spPr>
        <p:txBody>
          <a:bodyPr>
            <a:spAutoFit/>
          </a:bodyPr>
          <a:lstStyle/>
          <a:p>
            <a:endParaRPr lang="en-US"/>
          </a:p>
        </p:txBody>
      </p:sp>
      <p:sp>
        <p:nvSpPr>
          <p:cNvPr id="4109" name="Rectangle 2061"/>
          <p:cNvSpPr>
            <a:spLocks noChangeArrowheads="1"/>
          </p:cNvSpPr>
          <p:nvPr/>
        </p:nvSpPr>
        <p:spPr bwMode="auto">
          <a:xfrm>
            <a:off x="3567113" y="3309938"/>
            <a:ext cx="9144000" cy="0"/>
          </a:xfrm>
          <a:prstGeom prst="rect">
            <a:avLst/>
          </a:prstGeom>
          <a:noFill/>
          <a:ln w="9525">
            <a:noFill/>
            <a:miter lim="800000"/>
            <a:headEnd/>
            <a:tailEnd/>
          </a:ln>
        </p:spPr>
        <p:txBody>
          <a:bodyPr>
            <a:spAutoFit/>
          </a:bodyPr>
          <a:lstStyle/>
          <a:p>
            <a:endParaRPr lang="en-US"/>
          </a:p>
        </p:txBody>
      </p:sp>
      <p:sp>
        <p:nvSpPr>
          <p:cNvPr id="4110" name="Rectangle 2067"/>
          <p:cNvSpPr>
            <a:spLocks noChangeArrowheads="1"/>
          </p:cNvSpPr>
          <p:nvPr/>
        </p:nvSpPr>
        <p:spPr bwMode="auto">
          <a:xfrm>
            <a:off x="3462338" y="3309938"/>
            <a:ext cx="9144000" cy="0"/>
          </a:xfrm>
          <a:prstGeom prst="rect">
            <a:avLst/>
          </a:prstGeom>
          <a:noFill/>
          <a:ln w="9525">
            <a:noFill/>
            <a:miter lim="800000"/>
            <a:headEnd/>
            <a:tailEnd/>
          </a:ln>
        </p:spPr>
        <p:txBody>
          <a:bodyPr>
            <a:spAutoFit/>
          </a:bodyPr>
          <a:lstStyle/>
          <a:p>
            <a:endParaRPr lang="en-US"/>
          </a:p>
        </p:txBody>
      </p:sp>
      <p:graphicFrame>
        <p:nvGraphicFramePr>
          <p:cNvPr id="4100" name="Object 2050"/>
          <p:cNvGraphicFramePr>
            <a:graphicFrameLocks noChangeAspect="1"/>
          </p:cNvGraphicFramePr>
          <p:nvPr/>
        </p:nvGraphicFramePr>
        <p:xfrm>
          <a:off x="2624138" y="4312206"/>
          <a:ext cx="114300" cy="219075"/>
        </p:xfrm>
        <a:graphic>
          <a:graphicData uri="http://schemas.openxmlformats.org/presentationml/2006/ole">
            <p:oleObj spid="_x0000_s1146882" r:id="rId4" imgW="114120" imgH="215640" progId="Equation.3">
              <p:embed/>
            </p:oleObj>
          </a:graphicData>
        </a:graphic>
      </p:graphicFrame>
      <p:sp>
        <p:nvSpPr>
          <p:cNvPr id="16" name="Oval 15"/>
          <p:cNvSpPr/>
          <p:nvPr/>
        </p:nvSpPr>
        <p:spPr>
          <a:xfrm>
            <a:off x="1905000" y="1611868"/>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057400" y="3516868"/>
            <a:ext cx="76200" cy="7620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05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6055"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90600" y="1383268"/>
            <a:ext cx="800100" cy="381000"/>
          </a:xfrm>
          <a:prstGeom prst="rect">
            <a:avLst/>
          </a:prstGeom>
          <a:noFill/>
        </p:spPr>
      </p:pic>
      <p:grpSp>
        <p:nvGrpSpPr>
          <p:cNvPr id="2" name="Group 88"/>
          <p:cNvGrpSpPr/>
          <p:nvPr/>
        </p:nvGrpSpPr>
        <p:grpSpPr>
          <a:xfrm>
            <a:off x="2122441" y="2059543"/>
            <a:ext cx="849359" cy="1480153"/>
            <a:chOff x="2122441" y="2047875"/>
            <a:chExt cx="849359" cy="1480153"/>
          </a:xfrm>
        </p:grpSpPr>
        <p:cxnSp>
          <p:nvCxnSpPr>
            <p:cNvPr id="29" name="Straight Connector 28"/>
            <p:cNvCxnSpPr>
              <a:stCxn id="17" idx="7"/>
            </p:cNvCxnSpPr>
            <p:nvPr/>
          </p:nvCxnSpPr>
          <p:spPr>
            <a:xfrm rot="5400000" flipH="1" flipV="1">
              <a:off x="1855741" y="2411969"/>
              <a:ext cx="1382759" cy="849359"/>
            </a:xfrm>
            <a:prstGeom prst="line">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 name="Group 53"/>
            <p:cNvGrpSpPr/>
            <p:nvPr/>
          </p:nvGrpSpPr>
          <p:grpSpPr>
            <a:xfrm>
              <a:off x="2762250" y="2047875"/>
              <a:ext cx="159327" cy="200889"/>
              <a:chOff x="2743200" y="2057400"/>
              <a:chExt cx="159327" cy="200889"/>
            </a:xfrm>
          </p:grpSpPr>
          <p:cxnSp>
            <p:nvCxnSpPr>
              <p:cNvPr id="44" name="Straight Connector 43"/>
              <p:cNvCxnSpPr/>
              <p:nvPr/>
            </p:nvCxnSpPr>
            <p:spPr>
              <a:xfrm rot="5400000">
                <a:off x="2715492" y="2085108"/>
                <a:ext cx="131616" cy="76200"/>
              </a:xfrm>
              <a:prstGeom prst="line">
                <a:avLst/>
              </a:prstGeom>
              <a:ln w="19050">
                <a:solidFill>
                  <a:srgbClr val="3333C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750127" y="2182089"/>
                <a:ext cx="152400" cy="76200"/>
              </a:xfrm>
              <a:prstGeom prst="line">
                <a:avLst/>
              </a:prstGeom>
              <a:ln w="19050">
                <a:solidFill>
                  <a:srgbClr val="3333CC"/>
                </a:solidFill>
              </a:ln>
            </p:spPr>
            <p:style>
              <a:lnRef idx="1">
                <a:schemeClr val="accent1"/>
              </a:lnRef>
              <a:fillRef idx="0">
                <a:schemeClr val="accent1"/>
              </a:fillRef>
              <a:effectRef idx="0">
                <a:schemeClr val="accent1"/>
              </a:effectRef>
              <a:fontRef idx="minor">
                <a:schemeClr val="tx1"/>
              </a:fontRef>
            </p:style>
          </p:cxnSp>
        </p:grpSp>
      </p:grpSp>
      <p:sp>
        <p:nvSpPr>
          <p:cNvPr id="38605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4" name="Group 87"/>
          <p:cNvGrpSpPr/>
          <p:nvPr/>
        </p:nvGrpSpPr>
        <p:grpSpPr>
          <a:xfrm>
            <a:off x="1952625" y="1649968"/>
            <a:ext cx="1514475" cy="647700"/>
            <a:chOff x="1952625" y="1638300"/>
            <a:chExt cx="1514475" cy="647700"/>
          </a:xfrm>
        </p:grpSpPr>
        <p:cxnSp>
          <p:nvCxnSpPr>
            <p:cNvPr id="24" name="Straight Connector 23"/>
            <p:cNvCxnSpPr/>
            <p:nvPr/>
          </p:nvCxnSpPr>
          <p:spPr>
            <a:xfrm>
              <a:off x="1952625" y="1638300"/>
              <a:ext cx="1095375" cy="49530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2896394" y="2058194"/>
              <a:ext cx="75406" cy="75406"/>
            </a:xfrm>
            <a:prstGeom prst="line">
              <a:avLst/>
            </a:prstGeom>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000375" y="20669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6057"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200400" y="1905000"/>
              <a:ext cx="266700" cy="381000"/>
            </a:xfrm>
            <a:prstGeom prst="rect">
              <a:avLst/>
            </a:prstGeom>
            <a:noFill/>
          </p:spPr>
        </p:pic>
      </p:grpSp>
      <p:sp>
        <p:nvSpPr>
          <p:cNvPr id="3860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6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6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66"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5" name="Group 86"/>
          <p:cNvGrpSpPr/>
          <p:nvPr/>
        </p:nvGrpSpPr>
        <p:grpSpPr>
          <a:xfrm>
            <a:off x="628626" y="1307068"/>
            <a:ext cx="6753249" cy="2562225"/>
            <a:chOff x="628626" y="1295400"/>
            <a:chExt cx="6753249" cy="2562225"/>
          </a:xfrm>
        </p:grpSpPr>
        <p:sp>
          <p:nvSpPr>
            <p:cNvPr id="22" name="Freeform 21"/>
            <p:cNvSpPr/>
            <p:nvPr/>
          </p:nvSpPr>
          <p:spPr>
            <a:xfrm rot="20962292">
              <a:off x="628626" y="1628775"/>
              <a:ext cx="2867025" cy="2228850"/>
            </a:xfrm>
            <a:custGeom>
              <a:avLst/>
              <a:gdLst>
                <a:gd name="connsiteX0" fmla="*/ 2867025 w 2867025"/>
                <a:gd name="connsiteY0" fmla="*/ 0 h 2228850"/>
                <a:gd name="connsiteX1" fmla="*/ 2095500 w 2867025"/>
                <a:gd name="connsiteY1" fmla="*/ 1333500 h 2228850"/>
                <a:gd name="connsiteX2" fmla="*/ 1295400 w 2867025"/>
                <a:gd name="connsiteY2" fmla="*/ 1933575 h 2228850"/>
                <a:gd name="connsiteX3" fmla="*/ 0 w 2867025"/>
                <a:gd name="connsiteY3" fmla="*/ 2228850 h 2228850"/>
                <a:gd name="connsiteX4" fmla="*/ 0 w 2867025"/>
                <a:gd name="connsiteY4" fmla="*/ 2228850 h 222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025" h="2228850">
                  <a:moveTo>
                    <a:pt x="2867025" y="0"/>
                  </a:moveTo>
                  <a:cubicBezTo>
                    <a:pt x="2612231" y="505619"/>
                    <a:pt x="2357438" y="1011238"/>
                    <a:pt x="2095500" y="1333500"/>
                  </a:cubicBezTo>
                  <a:cubicBezTo>
                    <a:pt x="1833563" y="1655763"/>
                    <a:pt x="1644650" y="1784350"/>
                    <a:pt x="1295400" y="1933575"/>
                  </a:cubicBezTo>
                  <a:cubicBezTo>
                    <a:pt x="946150" y="2082800"/>
                    <a:pt x="0" y="2228850"/>
                    <a:pt x="0" y="2228850"/>
                  </a:cubicBezTo>
                  <a:lnTo>
                    <a:pt x="0" y="222885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6065" name="Picture 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352800" y="1295400"/>
              <a:ext cx="4029075" cy="409575"/>
            </a:xfrm>
            <a:prstGeom prst="rect">
              <a:avLst/>
            </a:prstGeom>
            <a:noFill/>
          </p:spPr>
        </p:pic>
      </p:grpSp>
      <p:sp>
        <p:nvSpPr>
          <p:cNvPr id="38606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89"/>
          <p:cNvGrpSpPr/>
          <p:nvPr/>
        </p:nvGrpSpPr>
        <p:grpSpPr>
          <a:xfrm>
            <a:off x="1243664" y="1850169"/>
            <a:ext cx="6995461" cy="2169498"/>
            <a:chOff x="1243664" y="1838501"/>
            <a:chExt cx="6995461" cy="2169498"/>
          </a:xfrm>
        </p:grpSpPr>
        <p:sp>
          <p:nvSpPr>
            <p:cNvPr id="49" name="Freeform 48"/>
            <p:cNvSpPr/>
            <p:nvPr/>
          </p:nvSpPr>
          <p:spPr>
            <a:xfrm rot="1801182">
              <a:off x="1243664" y="1838501"/>
              <a:ext cx="2189061" cy="2169498"/>
            </a:xfrm>
            <a:custGeom>
              <a:avLst/>
              <a:gdLst>
                <a:gd name="connsiteX0" fmla="*/ 2867025 w 2867025"/>
                <a:gd name="connsiteY0" fmla="*/ 0 h 2228850"/>
                <a:gd name="connsiteX1" fmla="*/ 2095500 w 2867025"/>
                <a:gd name="connsiteY1" fmla="*/ 1333500 h 2228850"/>
                <a:gd name="connsiteX2" fmla="*/ 1295400 w 2867025"/>
                <a:gd name="connsiteY2" fmla="*/ 1933575 h 2228850"/>
                <a:gd name="connsiteX3" fmla="*/ 0 w 2867025"/>
                <a:gd name="connsiteY3" fmla="*/ 2228850 h 2228850"/>
                <a:gd name="connsiteX4" fmla="*/ 0 w 2867025"/>
                <a:gd name="connsiteY4" fmla="*/ 2228850 h 222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025" h="2228850">
                  <a:moveTo>
                    <a:pt x="2867025" y="0"/>
                  </a:moveTo>
                  <a:cubicBezTo>
                    <a:pt x="2612231" y="505619"/>
                    <a:pt x="2357438" y="1011238"/>
                    <a:pt x="2095500" y="1333500"/>
                  </a:cubicBezTo>
                  <a:cubicBezTo>
                    <a:pt x="1833563" y="1655763"/>
                    <a:pt x="1644650" y="1784350"/>
                    <a:pt x="1295400" y="1933575"/>
                  </a:cubicBezTo>
                  <a:cubicBezTo>
                    <a:pt x="946150" y="2082800"/>
                    <a:pt x="0" y="2228850"/>
                    <a:pt x="0" y="2228850"/>
                  </a:cubicBezTo>
                  <a:lnTo>
                    <a:pt x="0" y="222885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6067" name="Picture 1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191000" y="2362200"/>
              <a:ext cx="4048125" cy="409575"/>
            </a:xfrm>
            <a:prstGeom prst="rect">
              <a:avLst/>
            </a:prstGeom>
            <a:noFill/>
          </p:spPr>
        </p:pic>
      </p:grpSp>
      <p:sp>
        <p:nvSpPr>
          <p:cNvPr id="386070"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7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74"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6076" name="Rectangle 2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6075" name="Picture 2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828800" y="4431268"/>
            <a:ext cx="4333875" cy="381000"/>
          </a:xfrm>
          <a:prstGeom prst="rect">
            <a:avLst/>
          </a:prstGeom>
          <a:noFill/>
        </p:spPr>
      </p:pic>
      <p:grpSp>
        <p:nvGrpSpPr>
          <p:cNvPr id="7" name="Group 94"/>
          <p:cNvGrpSpPr/>
          <p:nvPr/>
        </p:nvGrpSpPr>
        <p:grpSpPr>
          <a:xfrm>
            <a:off x="2209800" y="2135742"/>
            <a:ext cx="1628775" cy="1381126"/>
            <a:chOff x="2209800" y="2124074"/>
            <a:chExt cx="1628775" cy="1381126"/>
          </a:xfrm>
        </p:grpSpPr>
        <p:cxnSp>
          <p:nvCxnSpPr>
            <p:cNvPr id="50" name="Straight Connector 49"/>
            <p:cNvCxnSpPr>
              <a:endCxn id="91" idx="1"/>
            </p:cNvCxnSpPr>
            <p:nvPr/>
          </p:nvCxnSpPr>
          <p:spPr>
            <a:xfrm rot="16200000" flipH="1">
              <a:off x="2886075" y="2276474"/>
              <a:ext cx="696959" cy="392159"/>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209800" y="2819401"/>
              <a:ext cx="1154159" cy="685799"/>
            </a:xfrm>
            <a:prstGeom prst="line">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6059" name="Picture 11"/>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505200" y="2743200"/>
              <a:ext cx="333375" cy="381000"/>
            </a:xfrm>
            <a:prstGeom prst="rect">
              <a:avLst/>
            </a:prstGeom>
            <a:noFill/>
          </p:spPr>
        </p:pic>
        <p:sp>
          <p:nvSpPr>
            <p:cNvPr id="91" name="Oval 90"/>
            <p:cNvSpPr/>
            <p:nvPr/>
          </p:nvSpPr>
          <p:spPr>
            <a:xfrm>
              <a:off x="3419475" y="280987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96"/>
          <p:cNvGrpSpPr/>
          <p:nvPr/>
        </p:nvGrpSpPr>
        <p:grpSpPr>
          <a:xfrm>
            <a:off x="1094558" y="2709804"/>
            <a:ext cx="2763881" cy="1264264"/>
            <a:chOff x="1094558" y="2698136"/>
            <a:chExt cx="2763881" cy="1264264"/>
          </a:xfrm>
        </p:grpSpPr>
        <p:pic>
          <p:nvPicPr>
            <p:cNvPr id="386061" name="Picture 13"/>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3276600" y="3581400"/>
              <a:ext cx="333375" cy="381000"/>
            </a:xfrm>
            <a:prstGeom prst="rect">
              <a:avLst/>
            </a:prstGeom>
            <a:noFill/>
          </p:spPr>
        </p:pic>
        <p:grpSp>
          <p:nvGrpSpPr>
            <p:cNvPr id="9" name="Group 95"/>
            <p:cNvGrpSpPr/>
            <p:nvPr/>
          </p:nvGrpSpPr>
          <p:grpSpPr>
            <a:xfrm>
              <a:off x="1094558" y="2698136"/>
              <a:ext cx="2763881" cy="1156684"/>
              <a:chOff x="1094558" y="2698136"/>
              <a:chExt cx="2763881" cy="1156684"/>
            </a:xfrm>
          </p:grpSpPr>
          <p:sp>
            <p:nvSpPr>
              <p:cNvPr id="59" name="Freeform 58"/>
              <p:cNvSpPr/>
              <p:nvPr/>
            </p:nvSpPr>
            <p:spPr>
              <a:xfrm rot="1801182">
                <a:off x="1094558" y="2698136"/>
                <a:ext cx="2763881" cy="1156684"/>
              </a:xfrm>
              <a:custGeom>
                <a:avLst/>
                <a:gdLst>
                  <a:gd name="connsiteX0" fmla="*/ 2867025 w 2867025"/>
                  <a:gd name="connsiteY0" fmla="*/ 0 h 2228850"/>
                  <a:gd name="connsiteX1" fmla="*/ 2095500 w 2867025"/>
                  <a:gd name="connsiteY1" fmla="*/ 1333500 h 2228850"/>
                  <a:gd name="connsiteX2" fmla="*/ 1295400 w 2867025"/>
                  <a:gd name="connsiteY2" fmla="*/ 1933575 h 2228850"/>
                  <a:gd name="connsiteX3" fmla="*/ 0 w 2867025"/>
                  <a:gd name="connsiteY3" fmla="*/ 2228850 h 2228850"/>
                  <a:gd name="connsiteX4" fmla="*/ 0 w 2867025"/>
                  <a:gd name="connsiteY4" fmla="*/ 2228850 h 222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025" h="2228850">
                    <a:moveTo>
                      <a:pt x="2867025" y="0"/>
                    </a:moveTo>
                    <a:cubicBezTo>
                      <a:pt x="2612231" y="505619"/>
                      <a:pt x="2357438" y="1011238"/>
                      <a:pt x="2095500" y="1333500"/>
                    </a:cubicBezTo>
                    <a:cubicBezTo>
                      <a:pt x="1833563" y="1655763"/>
                      <a:pt x="1644650" y="1784350"/>
                      <a:pt x="1295400" y="1933575"/>
                    </a:cubicBezTo>
                    <a:cubicBezTo>
                      <a:pt x="946150" y="2082800"/>
                      <a:pt x="0" y="2228850"/>
                      <a:pt x="0" y="2228850"/>
                    </a:cubicBezTo>
                    <a:lnTo>
                      <a:pt x="0" y="222885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2" name="Straight Connector 61"/>
              <p:cNvCxnSpPr/>
              <p:nvPr/>
            </p:nvCxnSpPr>
            <p:spPr>
              <a:xfrm>
                <a:off x="2143125" y="3562350"/>
                <a:ext cx="1230359" cy="38101"/>
              </a:xfrm>
              <a:prstGeom prst="line">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3381375" y="3581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a:endCxn id="92" idx="0"/>
              </p:cNvCxnSpPr>
              <p:nvPr/>
            </p:nvCxnSpPr>
            <p:spPr>
              <a:xfrm rot="5400000">
                <a:off x="3082132" y="3233738"/>
                <a:ext cx="685006" cy="10319"/>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38607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86077" name="Picture 29"/>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057400" y="3593068"/>
            <a:ext cx="161925" cy="381000"/>
          </a:xfrm>
          <a:prstGeom prst="rect">
            <a:avLst/>
          </a:prstGeom>
          <a:noFill/>
        </p:spPr>
      </p:pic>
      <p:sp>
        <p:nvSpPr>
          <p:cNvPr id="56" name="TextBox 55"/>
          <p:cNvSpPr txBox="1"/>
          <p:nvPr/>
        </p:nvSpPr>
        <p:spPr>
          <a:xfrm>
            <a:off x="381000" y="5410200"/>
            <a:ext cx="4988866" cy="461665"/>
          </a:xfrm>
          <a:prstGeom prst="rect">
            <a:avLst/>
          </a:prstGeom>
          <a:noFill/>
        </p:spPr>
        <p:txBody>
          <a:bodyPr wrap="none" rtlCol="0">
            <a:spAutoFit/>
          </a:bodyPr>
          <a:lstStyle/>
          <a:p>
            <a:r>
              <a:rPr lang="en-US" sz="2400" dirty="0" smtClean="0">
                <a:solidFill>
                  <a:srgbClr val="FF0000"/>
                </a:solidFill>
              </a:rPr>
              <a:t>The key issue: what </a:t>
            </a:r>
            <a:r>
              <a:rPr lang="en-US" sz="2400" dirty="0" smtClean="0">
                <a:solidFill>
                  <a:srgbClr val="FF0000"/>
                </a:solidFill>
              </a:rPr>
              <a:t>and where to </a:t>
            </a:r>
            <a:r>
              <a:rPr lang="en-US" sz="2400" dirty="0" smtClean="0">
                <a:solidFill>
                  <a:srgbClr val="FF0000"/>
                </a:solidFill>
              </a:rPr>
              <a:t>look at ?</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ng-Chun Zhu\Desktop\IQ_1.GIF"/>
          <p:cNvPicPr>
            <a:picLocks noChangeAspect="1" noChangeArrowheads="1"/>
          </p:cNvPicPr>
          <p:nvPr/>
        </p:nvPicPr>
        <p:blipFill>
          <a:blip r:embed="rId2" cstate="print"/>
          <a:srcRect/>
          <a:stretch>
            <a:fillRect/>
          </a:stretch>
        </p:blipFill>
        <p:spPr bwMode="auto">
          <a:xfrm>
            <a:off x="1143000" y="874322"/>
            <a:ext cx="5202302" cy="2362200"/>
          </a:xfrm>
          <a:prstGeom prst="rect">
            <a:avLst/>
          </a:prstGeom>
          <a:noFill/>
        </p:spPr>
      </p:pic>
      <p:pic>
        <p:nvPicPr>
          <p:cNvPr id="1027" name="Picture 3" descr="C:\Users\Song-Chun Zhu\Desktop\IQ_2.GIF"/>
          <p:cNvPicPr>
            <a:picLocks noChangeAspect="1" noChangeArrowheads="1"/>
          </p:cNvPicPr>
          <p:nvPr/>
        </p:nvPicPr>
        <p:blipFill>
          <a:blip r:embed="rId3" cstate="print"/>
          <a:srcRect/>
          <a:stretch>
            <a:fillRect/>
          </a:stretch>
        </p:blipFill>
        <p:spPr bwMode="auto">
          <a:xfrm>
            <a:off x="1143000" y="3276600"/>
            <a:ext cx="5181600" cy="3347898"/>
          </a:xfrm>
          <a:prstGeom prst="rect">
            <a:avLst/>
          </a:prstGeom>
          <a:noFill/>
        </p:spPr>
      </p:pic>
      <p:sp>
        <p:nvSpPr>
          <p:cNvPr id="4" name="Rectangle 3"/>
          <p:cNvSpPr/>
          <p:nvPr/>
        </p:nvSpPr>
        <p:spPr>
          <a:xfrm>
            <a:off x="5105400" y="1371600"/>
            <a:ext cx="1219200" cy="1447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29200" y="4876800"/>
            <a:ext cx="1219200" cy="1371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 y="228600"/>
            <a:ext cx="7407797" cy="584775"/>
          </a:xfrm>
          <a:prstGeom prst="rect">
            <a:avLst/>
          </a:prstGeom>
          <a:noFill/>
        </p:spPr>
        <p:txBody>
          <a:bodyPr wrap="none" rtlCol="0">
            <a:spAutoFit/>
          </a:bodyPr>
          <a:lstStyle/>
          <a:p>
            <a:r>
              <a:rPr lang="en-US" sz="3200" dirty="0" smtClean="0"/>
              <a:t>This is like IQ test: what and where do you look?</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9" name="Picture 3"/>
          <p:cNvPicPr>
            <a:picLocks noChangeAspect="1" noChangeArrowheads="1"/>
          </p:cNvPicPr>
          <p:nvPr/>
        </p:nvPicPr>
        <p:blipFill>
          <a:blip r:embed="rId3" cstate="print"/>
          <a:srcRect/>
          <a:stretch>
            <a:fillRect/>
          </a:stretch>
        </p:blipFill>
        <p:spPr bwMode="auto">
          <a:xfrm>
            <a:off x="2514600" y="1828800"/>
            <a:ext cx="3541059" cy="6096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990600" y="1371600"/>
            <a:ext cx="6798732" cy="4491684"/>
          </a:xfrm>
          <a:prstGeom prst="rect">
            <a:avLst/>
          </a:prstGeom>
          <a:noFill/>
          <a:ln w="9525">
            <a:noFill/>
            <a:miter lim="800000"/>
            <a:headEnd/>
            <a:tailEnd/>
          </a:ln>
        </p:spPr>
      </p:pic>
      <p:sp>
        <p:nvSpPr>
          <p:cNvPr id="7" name="Rectangle 6"/>
          <p:cNvSpPr/>
          <p:nvPr/>
        </p:nvSpPr>
        <p:spPr>
          <a:xfrm>
            <a:off x="381000" y="381000"/>
            <a:ext cx="8235716" cy="584775"/>
          </a:xfrm>
          <a:prstGeom prst="rect">
            <a:avLst/>
          </a:prstGeom>
        </p:spPr>
        <p:txBody>
          <a:bodyPr wrap="none">
            <a:spAutoFit/>
          </a:bodyPr>
          <a:lstStyle/>
          <a:p>
            <a:r>
              <a:rPr lang="en-US" altLang="zh-CN" sz="3200" dirty="0" smtClean="0">
                <a:solidFill>
                  <a:schemeClr val="accent2"/>
                </a:solidFill>
              </a:rPr>
              <a:t>Learning compositional concepts --- And-Or templates</a:t>
            </a:r>
            <a:endParaRPr lang="en-US" sz="3200"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zhangzhang\Documents\Academic\papers\mine\AoG2010\img\animal_andor.png"/>
          <p:cNvPicPr>
            <a:picLocks noChangeAspect="1" noChangeArrowheads="1"/>
          </p:cNvPicPr>
          <p:nvPr/>
        </p:nvPicPr>
        <p:blipFill>
          <a:blip r:embed="rId3" cstate="print"/>
          <a:srcRect/>
          <a:stretch>
            <a:fillRect/>
          </a:stretch>
        </p:blipFill>
        <p:spPr bwMode="auto">
          <a:xfrm>
            <a:off x="838200" y="1371600"/>
            <a:ext cx="7893050" cy="4865950"/>
          </a:xfrm>
          <a:prstGeom prst="rect">
            <a:avLst/>
          </a:prstGeom>
          <a:noFill/>
        </p:spPr>
      </p:pic>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B6F15528-21DE-4FAA-801E-634DDDAF4B2B}" type="slidenum">
              <a:rPr lang="en-US" smtClean="0"/>
              <a:pPr/>
              <a:t>33</a:t>
            </a:fld>
            <a:endParaRPr lang="en-US"/>
          </a:p>
        </p:txBody>
      </p:sp>
      <p:sp>
        <p:nvSpPr>
          <p:cNvPr id="8" name="Rectangle 7"/>
          <p:cNvSpPr/>
          <p:nvPr/>
        </p:nvSpPr>
        <p:spPr>
          <a:xfrm>
            <a:off x="533400" y="381000"/>
            <a:ext cx="2823209" cy="584775"/>
          </a:xfrm>
          <a:prstGeom prst="rect">
            <a:avLst/>
          </a:prstGeom>
        </p:spPr>
        <p:txBody>
          <a:bodyPr wrap="none">
            <a:spAutoFit/>
          </a:bodyPr>
          <a:lstStyle/>
          <a:p>
            <a:r>
              <a:rPr lang="en-US" altLang="zh-CN" sz="3200" dirty="0" smtClean="0">
                <a:solidFill>
                  <a:schemeClr val="accent2"/>
                </a:solidFill>
              </a:rPr>
              <a:t>And-Or templates</a:t>
            </a:r>
            <a:endParaRPr lang="en-US" sz="32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www.stat.ucla.edu/~ywu/AB/rabbitclusterRRpng/000template102.png"/>
          <p:cNvPicPr>
            <a:picLocks noChangeAspect="1" noChangeArrowheads="1"/>
          </p:cNvPicPr>
          <p:nvPr/>
        </p:nvPicPr>
        <p:blipFill>
          <a:blip r:embed="rId3" cstate="print"/>
          <a:srcRect/>
          <a:stretch>
            <a:fillRect/>
          </a:stretch>
        </p:blipFill>
        <p:spPr bwMode="auto">
          <a:xfrm>
            <a:off x="2133599" y="3463674"/>
            <a:ext cx="533400" cy="533400"/>
          </a:xfrm>
          <a:prstGeom prst="rect">
            <a:avLst/>
          </a:prstGeom>
          <a:noFill/>
        </p:spPr>
      </p:pic>
      <p:pic>
        <p:nvPicPr>
          <p:cNvPr id="35" name="Picture 3" descr="C:\Users\admin\Documents\MyPapers\Thesis\thesis_zhangzhang\img\aot\Clustering\Rabbit\habmorph\template_cluster2_iter10.png"/>
          <p:cNvPicPr>
            <a:picLocks noChangeAspect="1" noChangeArrowheads="1"/>
          </p:cNvPicPr>
          <p:nvPr/>
        </p:nvPicPr>
        <p:blipFill>
          <a:blip r:embed="rId4" cstate="print"/>
          <a:srcRect/>
          <a:stretch>
            <a:fillRect/>
          </a:stretch>
        </p:blipFill>
        <p:spPr bwMode="auto">
          <a:xfrm>
            <a:off x="5257799" y="2133600"/>
            <a:ext cx="609600" cy="609600"/>
          </a:xfrm>
          <a:prstGeom prst="rect">
            <a:avLst/>
          </a:prstGeom>
          <a:noFill/>
        </p:spPr>
      </p:pic>
      <p:sp>
        <p:nvSpPr>
          <p:cNvPr id="9" name="Oval 8"/>
          <p:cNvSpPr/>
          <p:nvPr/>
        </p:nvSpPr>
        <p:spPr>
          <a:xfrm rot="21045915">
            <a:off x="942387" y="2329514"/>
            <a:ext cx="7471719" cy="38011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169918">
            <a:off x="1796033" y="3990711"/>
            <a:ext cx="2345281" cy="20329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42999" y="2092074"/>
            <a:ext cx="1701107" cy="369332"/>
          </a:xfrm>
          <a:prstGeom prst="rect">
            <a:avLst/>
          </a:prstGeom>
          <a:noFill/>
        </p:spPr>
        <p:txBody>
          <a:bodyPr wrap="none" rtlCol="0">
            <a:spAutoFit/>
          </a:bodyPr>
          <a:lstStyle/>
          <a:p>
            <a:r>
              <a:rPr lang="en-US" i="1" dirty="0" smtClean="0">
                <a:latin typeface="Arial Narrow" pitchFamily="34" charset="0"/>
              </a:rPr>
              <a:t>Union space (OR)</a:t>
            </a:r>
            <a:endParaRPr lang="en-US" i="1" dirty="0">
              <a:latin typeface="Arial Narrow" pitchFamily="34" charset="0"/>
            </a:endParaRPr>
          </a:p>
        </p:txBody>
      </p:sp>
      <p:sp>
        <p:nvSpPr>
          <p:cNvPr id="22" name="TextBox 21"/>
          <p:cNvSpPr txBox="1"/>
          <p:nvPr/>
        </p:nvSpPr>
        <p:spPr>
          <a:xfrm>
            <a:off x="457200" y="457200"/>
            <a:ext cx="6252033" cy="584775"/>
          </a:xfrm>
          <a:prstGeom prst="rect">
            <a:avLst/>
          </a:prstGeom>
          <a:noFill/>
        </p:spPr>
        <p:txBody>
          <a:bodyPr wrap="none" rtlCol="0">
            <a:spAutoFit/>
          </a:bodyPr>
          <a:lstStyle/>
          <a:p>
            <a:r>
              <a:rPr lang="en-US" sz="3200" dirty="0" smtClean="0">
                <a:solidFill>
                  <a:srgbClr val="0070C0"/>
                </a:solidFill>
              </a:rPr>
              <a:t>How does </a:t>
            </a:r>
            <a:r>
              <a:rPr lang="en-US" sz="3200" dirty="0" smtClean="0">
                <a:solidFill>
                  <a:srgbClr val="0070C0"/>
                </a:solidFill>
              </a:rPr>
              <a:t>a</a:t>
            </a:r>
            <a:r>
              <a:rPr lang="en-US" sz="3200" dirty="0" smtClean="0">
                <a:solidFill>
                  <a:srgbClr val="0070C0"/>
                </a:solidFill>
              </a:rPr>
              <a:t> </a:t>
            </a:r>
            <a:r>
              <a:rPr lang="en-US" sz="3200" dirty="0" smtClean="0">
                <a:solidFill>
                  <a:srgbClr val="0070C0"/>
                </a:solidFill>
              </a:rPr>
              <a:t>compositional set look like? </a:t>
            </a:r>
            <a:endParaRPr lang="en-US" sz="3200" dirty="0">
              <a:solidFill>
                <a:srgbClr val="0070C0"/>
              </a:solidFill>
            </a:endParaRPr>
          </a:p>
        </p:txBody>
      </p:sp>
      <p:sp>
        <p:nvSpPr>
          <p:cNvPr id="68" name="TextBox 67"/>
          <p:cNvSpPr txBox="1"/>
          <p:nvPr/>
        </p:nvSpPr>
        <p:spPr>
          <a:xfrm>
            <a:off x="4724399" y="4682874"/>
            <a:ext cx="1975221" cy="369332"/>
          </a:xfrm>
          <a:prstGeom prst="rect">
            <a:avLst/>
          </a:prstGeom>
          <a:noFill/>
        </p:spPr>
        <p:txBody>
          <a:bodyPr wrap="none" rtlCol="0">
            <a:spAutoFit/>
          </a:bodyPr>
          <a:lstStyle/>
          <a:p>
            <a:r>
              <a:rPr lang="en-US" i="1" dirty="0" smtClean="0">
                <a:latin typeface="Arial Narrow" pitchFamily="34" charset="0"/>
              </a:rPr>
              <a:t>Product space (AND)</a:t>
            </a:r>
            <a:endParaRPr lang="en-US" i="1" dirty="0">
              <a:latin typeface="Arial Narrow" pitchFamily="34" charset="0"/>
            </a:endParaRPr>
          </a:p>
        </p:txBody>
      </p:sp>
      <p:sp>
        <p:nvSpPr>
          <p:cNvPr id="77" name="Oval 76"/>
          <p:cNvSpPr/>
          <p:nvPr/>
        </p:nvSpPr>
        <p:spPr>
          <a:xfrm>
            <a:off x="4190999" y="2653787"/>
            <a:ext cx="2971799" cy="20329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2264228" y="4073274"/>
            <a:ext cx="502557" cy="1719943"/>
          </a:xfrm>
          <a:custGeom>
            <a:avLst/>
            <a:gdLst>
              <a:gd name="connsiteX0" fmla="*/ 326571 w 502557"/>
              <a:gd name="connsiteY0" fmla="*/ 0 h 1730829"/>
              <a:gd name="connsiteX1" fmla="*/ 435428 w 502557"/>
              <a:gd name="connsiteY1" fmla="*/ 381000 h 1730829"/>
              <a:gd name="connsiteX2" fmla="*/ 478971 w 502557"/>
              <a:gd name="connsiteY2" fmla="*/ 849086 h 1730829"/>
              <a:gd name="connsiteX3" fmla="*/ 293914 w 502557"/>
              <a:gd name="connsiteY3" fmla="*/ 1426029 h 1730829"/>
              <a:gd name="connsiteX4" fmla="*/ 0 w 502557"/>
              <a:gd name="connsiteY4" fmla="*/ 1730829 h 1730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57" h="1730829">
                <a:moveTo>
                  <a:pt x="326571" y="0"/>
                </a:moveTo>
                <a:cubicBezTo>
                  <a:pt x="368299" y="119743"/>
                  <a:pt x="410028" y="239486"/>
                  <a:pt x="435428" y="381000"/>
                </a:cubicBezTo>
                <a:cubicBezTo>
                  <a:pt x="460828" y="522514"/>
                  <a:pt x="502557" y="674915"/>
                  <a:pt x="478971" y="849086"/>
                </a:cubicBezTo>
                <a:cubicBezTo>
                  <a:pt x="455385" y="1023257"/>
                  <a:pt x="373742" y="1279072"/>
                  <a:pt x="293914" y="1426029"/>
                </a:cubicBezTo>
                <a:cubicBezTo>
                  <a:pt x="214086" y="1572986"/>
                  <a:pt x="107043" y="1651907"/>
                  <a:pt x="0" y="1730829"/>
                </a:cubicBez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2743199" y="4301874"/>
            <a:ext cx="947057" cy="520700"/>
          </a:xfrm>
          <a:custGeom>
            <a:avLst/>
            <a:gdLst>
              <a:gd name="connsiteX0" fmla="*/ 0 w 892628"/>
              <a:gd name="connsiteY0" fmla="*/ 478971 h 520700"/>
              <a:gd name="connsiteX1" fmla="*/ 511628 w 892628"/>
              <a:gd name="connsiteY1" fmla="*/ 478971 h 520700"/>
              <a:gd name="connsiteX2" fmla="*/ 794657 w 892628"/>
              <a:gd name="connsiteY2" fmla="*/ 228600 h 520700"/>
              <a:gd name="connsiteX3" fmla="*/ 892628 w 892628"/>
              <a:gd name="connsiteY3" fmla="*/ 0 h 520700"/>
            </a:gdLst>
            <a:ahLst/>
            <a:cxnLst>
              <a:cxn ang="0">
                <a:pos x="connsiteX0" y="connsiteY0"/>
              </a:cxn>
              <a:cxn ang="0">
                <a:pos x="connsiteX1" y="connsiteY1"/>
              </a:cxn>
              <a:cxn ang="0">
                <a:pos x="connsiteX2" y="connsiteY2"/>
              </a:cxn>
              <a:cxn ang="0">
                <a:pos x="connsiteX3" y="connsiteY3"/>
              </a:cxn>
            </a:cxnLst>
            <a:rect l="l" t="t" r="r" b="b"/>
            <a:pathLst>
              <a:path w="892628" h="520700">
                <a:moveTo>
                  <a:pt x="0" y="478971"/>
                </a:moveTo>
                <a:cubicBezTo>
                  <a:pt x="189592" y="499835"/>
                  <a:pt x="379185" y="520700"/>
                  <a:pt x="511628" y="478971"/>
                </a:cubicBezTo>
                <a:cubicBezTo>
                  <a:pt x="644071" y="437243"/>
                  <a:pt x="731157" y="308429"/>
                  <a:pt x="794657" y="228600"/>
                </a:cubicBezTo>
                <a:cubicBezTo>
                  <a:pt x="858157" y="148772"/>
                  <a:pt x="875392" y="74386"/>
                  <a:pt x="892628" y="0"/>
                </a:cubicBez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Freeform 79"/>
          <p:cNvSpPr/>
          <p:nvPr/>
        </p:nvSpPr>
        <p:spPr>
          <a:xfrm>
            <a:off x="3178628" y="4835274"/>
            <a:ext cx="805542" cy="816429"/>
          </a:xfrm>
          <a:custGeom>
            <a:avLst/>
            <a:gdLst>
              <a:gd name="connsiteX0" fmla="*/ 0 w 805542"/>
              <a:gd name="connsiteY0" fmla="*/ 0 h 816429"/>
              <a:gd name="connsiteX1" fmla="*/ 76200 w 805542"/>
              <a:gd name="connsiteY1" fmla="*/ 315686 h 816429"/>
              <a:gd name="connsiteX2" fmla="*/ 446314 w 805542"/>
              <a:gd name="connsiteY2" fmla="*/ 598714 h 816429"/>
              <a:gd name="connsiteX3" fmla="*/ 805542 w 805542"/>
              <a:gd name="connsiteY3" fmla="*/ 816429 h 816429"/>
            </a:gdLst>
            <a:ahLst/>
            <a:cxnLst>
              <a:cxn ang="0">
                <a:pos x="connsiteX0" y="connsiteY0"/>
              </a:cxn>
              <a:cxn ang="0">
                <a:pos x="connsiteX1" y="connsiteY1"/>
              </a:cxn>
              <a:cxn ang="0">
                <a:pos x="connsiteX2" y="connsiteY2"/>
              </a:cxn>
              <a:cxn ang="0">
                <a:pos x="connsiteX3" y="connsiteY3"/>
              </a:cxn>
            </a:cxnLst>
            <a:rect l="l" t="t" r="r" b="b"/>
            <a:pathLst>
              <a:path w="805542" h="816429">
                <a:moveTo>
                  <a:pt x="0" y="0"/>
                </a:moveTo>
                <a:cubicBezTo>
                  <a:pt x="907" y="107950"/>
                  <a:pt x="1814" y="215900"/>
                  <a:pt x="76200" y="315686"/>
                </a:cubicBezTo>
                <a:cubicBezTo>
                  <a:pt x="150586" y="415472"/>
                  <a:pt x="324757" y="515257"/>
                  <a:pt x="446314" y="598714"/>
                </a:cubicBezTo>
                <a:cubicBezTo>
                  <a:pt x="567871" y="682171"/>
                  <a:pt x="686706" y="749300"/>
                  <a:pt x="805542" y="816429"/>
                </a:cubicBez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a:off x="2873828" y="5314245"/>
            <a:ext cx="555171" cy="707572"/>
          </a:xfrm>
          <a:custGeom>
            <a:avLst/>
            <a:gdLst>
              <a:gd name="connsiteX0" fmla="*/ 555171 w 555171"/>
              <a:gd name="connsiteY0" fmla="*/ 0 h 707572"/>
              <a:gd name="connsiteX1" fmla="*/ 228600 w 555171"/>
              <a:gd name="connsiteY1" fmla="*/ 130629 h 707572"/>
              <a:gd name="connsiteX2" fmla="*/ 130628 w 555171"/>
              <a:gd name="connsiteY2" fmla="*/ 446315 h 707572"/>
              <a:gd name="connsiteX3" fmla="*/ 0 w 555171"/>
              <a:gd name="connsiteY3" fmla="*/ 707572 h 707572"/>
            </a:gdLst>
            <a:ahLst/>
            <a:cxnLst>
              <a:cxn ang="0">
                <a:pos x="connsiteX0" y="connsiteY0"/>
              </a:cxn>
              <a:cxn ang="0">
                <a:pos x="connsiteX1" y="connsiteY1"/>
              </a:cxn>
              <a:cxn ang="0">
                <a:pos x="connsiteX2" y="connsiteY2"/>
              </a:cxn>
              <a:cxn ang="0">
                <a:pos x="connsiteX3" y="connsiteY3"/>
              </a:cxn>
            </a:cxnLst>
            <a:rect l="l" t="t" r="r" b="b"/>
            <a:pathLst>
              <a:path w="555171" h="707572">
                <a:moveTo>
                  <a:pt x="555171" y="0"/>
                </a:moveTo>
                <a:cubicBezTo>
                  <a:pt x="427264" y="28121"/>
                  <a:pt x="299357" y="56243"/>
                  <a:pt x="228600" y="130629"/>
                </a:cubicBezTo>
                <a:cubicBezTo>
                  <a:pt x="157843" y="205015"/>
                  <a:pt x="168728" y="350158"/>
                  <a:pt x="130628" y="446315"/>
                </a:cubicBezTo>
                <a:cubicBezTo>
                  <a:pt x="92528" y="542472"/>
                  <a:pt x="0" y="707572"/>
                  <a:pt x="0" y="707572"/>
                </a:cubicBez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4386942" y="2984703"/>
            <a:ext cx="2373086" cy="604156"/>
          </a:xfrm>
          <a:custGeom>
            <a:avLst/>
            <a:gdLst>
              <a:gd name="connsiteX0" fmla="*/ 0 w 2373086"/>
              <a:gd name="connsiteY0" fmla="*/ 206828 h 604156"/>
              <a:gd name="connsiteX1" fmla="*/ 261257 w 2373086"/>
              <a:gd name="connsiteY1" fmla="*/ 478971 h 604156"/>
              <a:gd name="connsiteX2" fmla="*/ 598714 w 2373086"/>
              <a:gd name="connsiteY2" fmla="*/ 587828 h 604156"/>
              <a:gd name="connsiteX3" fmla="*/ 1045028 w 2373086"/>
              <a:gd name="connsiteY3" fmla="*/ 576942 h 604156"/>
              <a:gd name="connsiteX4" fmla="*/ 1491343 w 2373086"/>
              <a:gd name="connsiteY4" fmla="*/ 457200 h 604156"/>
              <a:gd name="connsiteX5" fmla="*/ 1915886 w 2373086"/>
              <a:gd name="connsiteY5" fmla="*/ 326571 h 604156"/>
              <a:gd name="connsiteX6" fmla="*/ 2275114 w 2373086"/>
              <a:gd name="connsiteY6" fmla="*/ 76200 h 604156"/>
              <a:gd name="connsiteX7" fmla="*/ 2373086 w 2373086"/>
              <a:gd name="connsiteY7" fmla="*/ 0 h 6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3086" h="604156">
                <a:moveTo>
                  <a:pt x="0" y="206828"/>
                </a:moveTo>
                <a:cubicBezTo>
                  <a:pt x="80735" y="311149"/>
                  <a:pt x="161471" y="415471"/>
                  <a:pt x="261257" y="478971"/>
                </a:cubicBezTo>
                <a:cubicBezTo>
                  <a:pt x="361043" y="542471"/>
                  <a:pt x="468086" y="571500"/>
                  <a:pt x="598714" y="587828"/>
                </a:cubicBezTo>
                <a:cubicBezTo>
                  <a:pt x="729342" y="604156"/>
                  <a:pt x="896257" y="598713"/>
                  <a:pt x="1045028" y="576942"/>
                </a:cubicBezTo>
                <a:cubicBezTo>
                  <a:pt x="1193800" y="555171"/>
                  <a:pt x="1346200" y="498929"/>
                  <a:pt x="1491343" y="457200"/>
                </a:cubicBezTo>
                <a:cubicBezTo>
                  <a:pt x="1636486" y="415472"/>
                  <a:pt x="1785258" y="390071"/>
                  <a:pt x="1915886" y="326571"/>
                </a:cubicBezTo>
                <a:cubicBezTo>
                  <a:pt x="2046514" y="263071"/>
                  <a:pt x="2198914" y="130629"/>
                  <a:pt x="2275114" y="76200"/>
                </a:cubicBezTo>
                <a:cubicBezTo>
                  <a:pt x="2351314" y="21772"/>
                  <a:pt x="2362200" y="10886"/>
                  <a:pt x="2373086" y="0"/>
                </a:cubicBez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4778828" y="3550760"/>
            <a:ext cx="246743" cy="1001485"/>
          </a:xfrm>
          <a:custGeom>
            <a:avLst/>
            <a:gdLst>
              <a:gd name="connsiteX0" fmla="*/ 0 w 246743"/>
              <a:gd name="connsiteY0" fmla="*/ 0 h 1001485"/>
              <a:gd name="connsiteX1" fmla="*/ 108857 w 246743"/>
              <a:gd name="connsiteY1" fmla="*/ 119743 h 1001485"/>
              <a:gd name="connsiteX2" fmla="*/ 228600 w 246743"/>
              <a:gd name="connsiteY2" fmla="*/ 674914 h 1001485"/>
              <a:gd name="connsiteX3" fmla="*/ 217714 w 246743"/>
              <a:gd name="connsiteY3" fmla="*/ 1001485 h 1001485"/>
            </a:gdLst>
            <a:ahLst/>
            <a:cxnLst>
              <a:cxn ang="0">
                <a:pos x="connsiteX0" y="connsiteY0"/>
              </a:cxn>
              <a:cxn ang="0">
                <a:pos x="connsiteX1" y="connsiteY1"/>
              </a:cxn>
              <a:cxn ang="0">
                <a:pos x="connsiteX2" y="connsiteY2"/>
              </a:cxn>
              <a:cxn ang="0">
                <a:pos x="connsiteX3" y="connsiteY3"/>
              </a:cxn>
            </a:cxnLst>
            <a:rect l="l" t="t" r="r" b="b"/>
            <a:pathLst>
              <a:path w="246743" h="1001485">
                <a:moveTo>
                  <a:pt x="0" y="0"/>
                </a:moveTo>
                <a:cubicBezTo>
                  <a:pt x="35378" y="3628"/>
                  <a:pt x="70757" y="7257"/>
                  <a:pt x="108857" y="119743"/>
                </a:cubicBezTo>
                <a:cubicBezTo>
                  <a:pt x="146957" y="232229"/>
                  <a:pt x="210457" y="527957"/>
                  <a:pt x="228600" y="674914"/>
                </a:cubicBezTo>
                <a:cubicBezTo>
                  <a:pt x="246743" y="821871"/>
                  <a:pt x="232228" y="911678"/>
                  <a:pt x="217714" y="1001485"/>
                </a:cubicBez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a:off x="4985656" y="3322160"/>
            <a:ext cx="1320800" cy="791028"/>
          </a:xfrm>
          <a:custGeom>
            <a:avLst/>
            <a:gdLst>
              <a:gd name="connsiteX0" fmla="*/ 0 w 1320800"/>
              <a:gd name="connsiteY0" fmla="*/ 664028 h 791028"/>
              <a:gd name="connsiteX1" fmla="*/ 228600 w 1320800"/>
              <a:gd name="connsiteY1" fmla="*/ 707571 h 791028"/>
              <a:gd name="connsiteX2" fmla="*/ 685800 w 1320800"/>
              <a:gd name="connsiteY2" fmla="*/ 762000 h 791028"/>
              <a:gd name="connsiteX3" fmla="*/ 1132114 w 1320800"/>
              <a:gd name="connsiteY3" fmla="*/ 533400 h 791028"/>
              <a:gd name="connsiteX4" fmla="*/ 1295400 w 1320800"/>
              <a:gd name="connsiteY4" fmla="*/ 195943 h 791028"/>
              <a:gd name="connsiteX5" fmla="*/ 1284514 w 1320800"/>
              <a:gd name="connsiteY5" fmla="*/ 0 h 7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800" h="791028">
                <a:moveTo>
                  <a:pt x="0" y="664028"/>
                </a:moveTo>
                <a:cubicBezTo>
                  <a:pt x="57150" y="677635"/>
                  <a:pt x="114300" y="691242"/>
                  <a:pt x="228600" y="707571"/>
                </a:cubicBezTo>
                <a:cubicBezTo>
                  <a:pt x="342900" y="723900"/>
                  <a:pt x="535214" y="791028"/>
                  <a:pt x="685800" y="762000"/>
                </a:cubicBezTo>
                <a:cubicBezTo>
                  <a:pt x="836386" y="732972"/>
                  <a:pt x="1030514" y="627743"/>
                  <a:pt x="1132114" y="533400"/>
                </a:cubicBezTo>
                <a:cubicBezTo>
                  <a:pt x="1233714" y="439057"/>
                  <a:pt x="1270000" y="284843"/>
                  <a:pt x="1295400" y="195943"/>
                </a:cubicBezTo>
                <a:cubicBezTo>
                  <a:pt x="1320800" y="107043"/>
                  <a:pt x="1302657" y="53521"/>
                  <a:pt x="1284514" y="0"/>
                </a:cubicBez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5987142" y="3975303"/>
            <a:ext cx="424543" cy="576942"/>
          </a:xfrm>
          <a:custGeom>
            <a:avLst/>
            <a:gdLst>
              <a:gd name="connsiteX0" fmla="*/ 0 w 424543"/>
              <a:gd name="connsiteY0" fmla="*/ 0 h 576942"/>
              <a:gd name="connsiteX1" fmla="*/ 130628 w 424543"/>
              <a:gd name="connsiteY1" fmla="*/ 43542 h 576942"/>
              <a:gd name="connsiteX2" fmla="*/ 283028 w 424543"/>
              <a:gd name="connsiteY2" fmla="*/ 217714 h 576942"/>
              <a:gd name="connsiteX3" fmla="*/ 402771 w 424543"/>
              <a:gd name="connsiteY3" fmla="*/ 457200 h 576942"/>
              <a:gd name="connsiteX4" fmla="*/ 413657 w 424543"/>
              <a:gd name="connsiteY4" fmla="*/ 576942 h 576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43" h="576942">
                <a:moveTo>
                  <a:pt x="0" y="0"/>
                </a:moveTo>
                <a:cubicBezTo>
                  <a:pt x="41728" y="3628"/>
                  <a:pt x="83457" y="7256"/>
                  <a:pt x="130628" y="43542"/>
                </a:cubicBezTo>
                <a:cubicBezTo>
                  <a:pt x="177799" y="79828"/>
                  <a:pt x="237671" y="148771"/>
                  <a:pt x="283028" y="217714"/>
                </a:cubicBezTo>
                <a:cubicBezTo>
                  <a:pt x="328385" y="286657"/>
                  <a:pt x="381000" y="397329"/>
                  <a:pt x="402771" y="457200"/>
                </a:cubicBezTo>
                <a:cubicBezTo>
                  <a:pt x="424543" y="517071"/>
                  <a:pt x="419100" y="547006"/>
                  <a:pt x="413657" y="576942"/>
                </a:cubicBez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1" name="Straight Connector 90"/>
          <p:cNvCxnSpPr>
            <a:stCxn id="21" idx="3"/>
            <a:endCxn id="194562" idx="0"/>
          </p:cNvCxnSpPr>
          <p:nvPr/>
        </p:nvCxnSpPr>
        <p:spPr>
          <a:xfrm flipH="1">
            <a:off x="2400299" y="2276740"/>
            <a:ext cx="443807" cy="1186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21" idx="3"/>
            <a:endCxn id="35" idx="1"/>
          </p:cNvCxnSpPr>
          <p:nvPr/>
        </p:nvCxnSpPr>
        <p:spPr>
          <a:xfrm>
            <a:off x="2844106" y="2276740"/>
            <a:ext cx="2413693" cy="161660"/>
          </a:xfrm>
          <a:prstGeom prst="line">
            <a:avLst/>
          </a:prstGeom>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2057399" y="4682874"/>
            <a:ext cx="457200" cy="4572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a:t>
            </a:r>
            <a:endParaRPr lang="en-US" dirty="0"/>
          </a:p>
        </p:txBody>
      </p:sp>
      <p:sp>
        <p:nvSpPr>
          <p:cNvPr id="98" name="Oval 97"/>
          <p:cNvSpPr/>
          <p:nvPr/>
        </p:nvSpPr>
        <p:spPr>
          <a:xfrm>
            <a:off x="2895599" y="414947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b</a:t>
            </a:r>
            <a:endParaRPr lang="en-US" dirty="0"/>
          </a:p>
        </p:txBody>
      </p:sp>
      <p:sp>
        <p:nvSpPr>
          <p:cNvPr id="99" name="Oval 98"/>
          <p:cNvSpPr/>
          <p:nvPr/>
        </p:nvSpPr>
        <p:spPr>
          <a:xfrm>
            <a:off x="2743199" y="4987674"/>
            <a:ext cx="457200" cy="4572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t>
            </a:r>
            <a:endParaRPr lang="en-US" dirty="0"/>
          </a:p>
        </p:txBody>
      </p:sp>
      <p:sp>
        <p:nvSpPr>
          <p:cNvPr id="100" name="Oval 99"/>
          <p:cNvSpPr/>
          <p:nvPr/>
        </p:nvSpPr>
        <p:spPr>
          <a:xfrm>
            <a:off x="3505199" y="4759074"/>
            <a:ext cx="457200" cy="457200"/>
          </a:xfrm>
          <a:prstGeom prst="ellipse">
            <a:avLst/>
          </a:prstGeom>
          <a:solidFill>
            <a:srgbClr val="DF9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
            </a:r>
            <a:endParaRPr lang="en-US" dirty="0"/>
          </a:p>
        </p:txBody>
      </p:sp>
      <p:sp>
        <p:nvSpPr>
          <p:cNvPr id="101" name="Oval 100"/>
          <p:cNvSpPr/>
          <p:nvPr/>
        </p:nvSpPr>
        <p:spPr>
          <a:xfrm>
            <a:off x="3200399" y="5444874"/>
            <a:ext cx="457200" cy="4572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e</a:t>
            </a:r>
            <a:endParaRPr lang="en-US" dirty="0"/>
          </a:p>
        </p:txBody>
      </p:sp>
      <p:sp>
        <p:nvSpPr>
          <p:cNvPr id="102" name="Oval 101"/>
          <p:cNvSpPr/>
          <p:nvPr/>
        </p:nvSpPr>
        <p:spPr>
          <a:xfrm>
            <a:off x="4343399" y="3616074"/>
            <a:ext cx="457200" cy="4572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a:t>
            </a:r>
            <a:endParaRPr lang="en-US" dirty="0"/>
          </a:p>
        </p:txBody>
      </p:sp>
      <p:sp>
        <p:nvSpPr>
          <p:cNvPr id="103" name="Oval 102"/>
          <p:cNvSpPr/>
          <p:nvPr/>
        </p:nvSpPr>
        <p:spPr>
          <a:xfrm>
            <a:off x="5410199" y="4149474"/>
            <a:ext cx="457200" cy="4572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e</a:t>
            </a:r>
            <a:endParaRPr lang="en-US" dirty="0"/>
          </a:p>
        </p:txBody>
      </p:sp>
      <p:sp>
        <p:nvSpPr>
          <p:cNvPr id="104" name="Oval 103"/>
          <p:cNvSpPr/>
          <p:nvPr/>
        </p:nvSpPr>
        <p:spPr>
          <a:xfrm>
            <a:off x="6400799" y="3539874"/>
            <a:ext cx="457200" cy="457200"/>
          </a:xfrm>
          <a:prstGeom prst="ellipse">
            <a:avLst/>
          </a:prstGeom>
          <a:solidFill>
            <a:srgbClr val="DF9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
            </a:r>
            <a:endParaRPr lang="en-US" dirty="0"/>
          </a:p>
        </p:txBody>
      </p:sp>
      <p:sp>
        <p:nvSpPr>
          <p:cNvPr id="105" name="Oval 104"/>
          <p:cNvSpPr/>
          <p:nvPr/>
        </p:nvSpPr>
        <p:spPr>
          <a:xfrm>
            <a:off x="5105399" y="2930274"/>
            <a:ext cx="457200" cy="4572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a:t>
            </a:r>
            <a:endParaRPr lang="en-US" dirty="0"/>
          </a:p>
        </p:txBody>
      </p:sp>
      <p:sp>
        <p:nvSpPr>
          <p:cNvPr id="106" name="Oval 105"/>
          <p:cNvSpPr/>
          <p:nvPr/>
        </p:nvSpPr>
        <p:spPr>
          <a:xfrm>
            <a:off x="5410199" y="3539874"/>
            <a:ext cx="457200" cy="457200"/>
          </a:xfrm>
          <a:prstGeom prst="ellipse">
            <a:avLst/>
          </a:prstGeom>
          <a:solidFill>
            <a:srgbClr val="9AD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g</a:t>
            </a:r>
            <a:endParaRPr lang="en-US" dirty="0"/>
          </a:p>
        </p:txBody>
      </p:sp>
      <p:sp>
        <p:nvSpPr>
          <p:cNvPr id="31" name="TextBox 30"/>
          <p:cNvSpPr txBox="1"/>
          <p:nvPr/>
        </p:nvSpPr>
        <p:spPr>
          <a:xfrm>
            <a:off x="6564385" y="6248400"/>
            <a:ext cx="2198615" cy="369332"/>
          </a:xfrm>
          <a:prstGeom prst="rect">
            <a:avLst/>
          </a:prstGeom>
          <a:noFill/>
        </p:spPr>
        <p:txBody>
          <a:bodyPr wrap="none" rtlCol="0">
            <a:spAutoFit/>
          </a:bodyPr>
          <a:lstStyle/>
          <a:p>
            <a:r>
              <a:rPr lang="en-US" dirty="0" smtClean="0"/>
              <a:t>By Zhangzhang Si 2011</a:t>
            </a:r>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533400" y="533400"/>
            <a:ext cx="8229600" cy="469900"/>
          </a:xfrm>
          <a:noFill/>
        </p:spPr>
        <p:txBody>
          <a:bodyPr/>
          <a:lstStyle/>
          <a:p>
            <a:pPr algn="l" eaLnBrk="1" hangingPunct="1"/>
            <a:r>
              <a:rPr lang="en-US" altLang="zh-CN" sz="2800" dirty="0" smtClean="0">
                <a:solidFill>
                  <a:srgbClr val="0070C0"/>
                </a:solidFill>
                <a:latin typeface="Arial Narrow" pitchFamily="34" charset="0"/>
              </a:rPr>
              <a:t>Method </a:t>
            </a:r>
            <a:r>
              <a:rPr lang="en-US" sz="2800" dirty="0" smtClean="0">
                <a:solidFill>
                  <a:srgbClr val="0070C0"/>
                </a:solidFill>
                <a:latin typeface="Arial Narrow" pitchFamily="34" charset="0"/>
              </a:rPr>
              <a:t>3, Stochastic sets by And-Or composition (Grammar</a:t>
            </a:r>
            <a:r>
              <a:rPr lang="en-US" sz="2800" dirty="0" smtClean="0">
                <a:latin typeface="Arial Narrow" pitchFamily="34" charset="0"/>
              </a:rPr>
              <a:t>)</a:t>
            </a:r>
          </a:p>
        </p:txBody>
      </p:sp>
      <p:sp>
        <p:nvSpPr>
          <p:cNvPr id="40965" name="Text Box 4"/>
          <p:cNvSpPr txBox="1">
            <a:spLocks noChangeArrowheads="1"/>
          </p:cNvSpPr>
          <p:nvPr/>
        </p:nvSpPr>
        <p:spPr bwMode="auto">
          <a:xfrm>
            <a:off x="609600" y="1676400"/>
            <a:ext cx="2014538" cy="366713"/>
          </a:xfrm>
          <a:prstGeom prst="rect">
            <a:avLst/>
          </a:prstGeom>
          <a:noFill/>
          <a:ln w="9525">
            <a:noFill/>
            <a:miter lim="800000"/>
            <a:headEnd/>
            <a:tailEnd/>
          </a:ln>
        </p:spPr>
        <p:txBody>
          <a:bodyPr wrap="none">
            <a:spAutoFit/>
          </a:bodyPr>
          <a:lstStyle/>
          <a:p>
            <a:r>
              <a:rPr lang="en-US" sz="1800" dirty="0"/>
              <a:t>A  ::=  </a:t>
            </a:r>
            <a:r>
              <a:rPr lang="en-US" sz="1800" dirty="0" err="1"/>
              <a:t>aB</a:t>
            </a:r>
            <a:r>
              <a:rPr lang="en-US" sz="1800" dirty="0"/>
              <a:t>  </a:t>
            </a:r>
            <a:r>
              <a:rPr lang="en-US" sz="1800" dirty="0">
                <a:solidFill>
                  <a:schemeClr val="hlink"/>
                </a:solidFill>
              </a:rPr>
              <a:t>|</a:t>
            </a:r>
            <a:r>
              <a:rPr lang="en-US" sz="1800" dirty="0"/>
              <a:t>  a  </a:t>
            </a:r>
            <a:r>
              <a:rPr lang="en-US" sz="1800" dirty="0">
                <a:solidFill>
                  <a:schemeClr val="hlink"/>
                </a:solidFill>
              </a:rPr>
              <a:t>|</a:t>
            </a:r>
            <a:r>
              <a:rPr lang="en-US" sz="1800" dirty="0"/>
              <a:t>  </a:t>
            </a:r>
            <a:r>
              <a:rPr lang="en-US" sz="1800" dirty="0" err="1"/>
              <a:t>aBc</a:t>
            </a:r>
            <a:r>
              <a:rPr lang="en-US" sz="1800" dirty="0"/>
              <a:t>  </a:t>
            </a:r>
          </a:p>
        </p:txBody>
      </p:sp>
      <p:sp>
        <p:nvSpPr>
          <p:cNvPr id="40966" name="Oval 5"/>
          <p:cNvSpPr>
            <a:spLocks noChangeArrowheads="1"/>
          </p:cNvSpPr>
          <p:nvPr/>
        </p:nvSpPr>
        <p:spPr bwMode="auto">
          <a:xfrm>
            <a:off x="4800600" y="1447800"/>
            <a:ext cx="381000" cy="381000"/>
          </a:xfrm>
          <a:prstGeom prst="ellipse">
            <a:avLst/>
          </a:prstGeom>
          <a:noFill/>
          <a:ln w="9525">
            <a:solidFill>
              <a:schemeClr val="tx1"/>
            </a:solidFill>
            <a:prstDash val="dash"/>
            <a:round/>
            <a:headEnd/>
            <a:tailEnd/>
          </a:ln>
        </p:spPr>
        <p:txBody>
          <a:bodyPr wrap="none" anchor="ctr"/>
          <a:lstStyle/>
          <a:p>
            <a:pPr algn="ctr"/>
            <a:r>
              <a:rPr lang="en-US" sz="1800" dirty="0"/>
              <a:t>A</a:t>
            </a:r>
          </a:p>
        </p:txBody>
      </p:sp>
      <p:sp>
        <p:nvSpPr>
          <p:cNvPr id="40967" name="Oval 6"/>
          <p:cNvSpPr>
            <a:spLocks noChangeArrowheads="1"/>
          </p:cNvSpPr>
          <p:nvPr/>
        </p:nvSpPr>
        <p:spPr bwMode="auto">
          <a:xfrm>
            <a:off x="3638550" y="2447925"/>
            <a:ext cx="381000" cy="381000"/>
          </a:xfrm>
          <a:prstGeom prst="ellipse">
            <a:avLst/>
          </a:prstGeom>
          <a:solidFill>
            <a:schemeClr val="accent1"/>
          </a:solidFill>
          <a:ln w="9525">
            <a:solidFill>
              <a:schemeClr val="tx1"/>
            </a:solidFill>
            <a:round/>
            <a:headEnd/>
            <a:tailEnd/>
          </a:ln>
        </p:spPr>
        <p:txBody>
          <a:bodyPr wrap="none" anchor="ctr"/>
          <a:lstStyle/>
          <a:p>
            <a:pPr algn="ctr"/>
            <a:r>
              <a:rPr lang="en-US" sz="1800"/>
              <a:t>A</a:t>
            </a:r>
            <a:r>
              <a:rPr lang="en-US" sz="1800" baseline="-25000"/>
              <a:t>1</a:t>
            </a:r>
          </a:p>
        </p:txBody>
      </p:sp>
      <p:sp>
        <p:nvSpPr>
          <p:cNvPr id="40968" name="Oval 7"/>
          <p:cNvSpPr>
            <a:spLocks noChangeArrowheads="1"/>
          </p:cNvSpPr>
          <p:nvPr/>
        </p:nvSpPr>
        <p:spPr bwMode="auto">
          <a:xfrm>
            <a:off x="4829175" y="2447925"/>
            <a:ext cx="381000" cy="381000"/>
          </a:xfrm>
          <a:prstGeom prst="ellipse">
            <a:avLst/>
          </a:prstGeom>
          <a:solidFill>
            <a:schemeClr val="accent1"/>
          </a:solidFill>
          <a:ln w="9525">
            <a:solidFill>
              <a:schemeClr val="tx1"/>
            </a:solidFill>
            <a:round/>
            <a:headEnd/>
            <a:tailEnd/>
          </a:ln>
        </p:spPr>
        <p:txBody>
          <a:bodyPr wrap="none" anchor="ctr"/>
          <a:lstStyle/>
          <a:p>
            <a:pPr algn="ctr"/>
            <a:r>
              <a:rPr lang="en-US" sz="1800"/>
              <a:t>A</a:t>
            </a:r>
            <a:r>
              <a:rPr lang="en-US" sz="1800" baseline="-25000"/>
              <a:t>2</a:t>
            </a:r>
          </a:p>
        </p:txBody>
      </p:sp>
      <p:sp>
        <p:nvSpPr>
          <p:cNvPr id="40969" name="Oval 8"/>
          <p:cNvSpPr>
            <a:spLocks noChangeArrowheads="1"/>
          </p:cNvSpPr>
          <p:nvPr/>
        </p:nvSpPr>
        <p:spPr bwMode="auto">
          <a:xfrm>
            <a:off x="6000750" y="2438400"/>
            <a:ext cx="381000" cy="381000"/>
          </a:xfrm>
          <a:prstGeom prst="ellipse">
            <a:avLst/>
          </a:prstGeom>
          <a:solidFill>
            <a:schemeClr val="accent1"/>
          </a:solidFill>
          <a:ln w="9525">
            <a:solidFill>
              <a:schemeClr val="tx1"/>
            </a:solidFill>
            <a:round/>
            <a:headEnd/>
            <a:tailEnd/>
          </a:ln>
        </p:spPr>
        <p:txBody>
          <a:bodyPr wrap="none" anchor="ctr"/>
          <a:lstStyle/>
          <a:p>
            <a:pPr algn="ctr"/>
            <a:r>
              <a:rPr lang="en-US" sz="1800"/>
              <a:t>A</a:t>
            </a:r>
            <a:r>
              <a:rPr lang="en-US" sz="1800" baseline="-25000"/>
              <a:t>3</a:t>
            </a:r>
          </a:p>
        </p:txBody>
      </p:sp>
      <p:sp>
        <p:nvSpPr>
          <p:cNvPr id="40970" name="Line 9"/>
          <p:cNvSpPr>
            <a:spLocks noChangeShapeType="1"/>
          </p:cNvSpPr>
          <p:nvPr/>
        </p:nvSpPr>
        <p:spPr bwMode="auto">
          <a:xfrm flipH="1">
            <a:off x="3886200" y="1762125"/>
            <a:ext cx="971550" cy="685800"/>
          </a:xfrm>
          <a:prstGeom prst="line">
            <a:avLst/>
          </a:prstGeom>
          <a:noFill/>
          <a:ln w="9525">
            <a:solidFill>
              <a:schemeClr val="tx1"/>
            </a:solidFill>
            <a:round/>
            <a:headEnd/>
            <a:tailEnd type="triangle" w="med" len="med"/>
          </a:ln>
        </p:spPr>
        <p:txBody>
          <a:bodyPr/>
          <a:lstStyle/>
          <a:p>
            <a:endParaRPr lang="en-US"/>
          </a:p>
        </p:txBody>
      </p:sp>
      <p:sp>
        <p:nvSpPr>
          <p:cNvPr id="40971" name="Line 10"/>
          <p:cNvSpPr>
            <a:spLocks noChangeShapeType="1"/>
          </p:cNvSpPr>
          <p:nvPr/>
        </p:nvSpPr>
        <p:spPr bwMode="auto">
          <a:xfrm>
            <a:off x="5000625" y="1838325"/>
            <a:ext cx="0" cy="609600"/>
          </a:xfrm>
          <a:prstGeom prst="line">
            <a:avLst/>
          </a:prstGeom>
          <a:noFill/>
          <a:ln w="9525">
            <a:solidFill>
              <a:schemeClr val="tx1"/>
            </a:solidFill>
            <a:round/>
            <a:headEnd/>
            <a:tailEnd type="triangle" w="med" len="med"/>
          </a:ln>
        </p:spPr>
        <p:txBody>
          <a:bodyPr/>
          <a:lstStyle/>
          <a:p>
            <a:endParaRPr lang="en-US"/>
          </a:p>
        </p:txBody>
      </p:sp>
      <p:sp>
        <p:nvSpPr>
          <p:cNvPr id="40972" name="Line 11"/>
          <p:cNvSpPr>
            <a:spLocks noChangeShapeType="1"/>
          </p:cNvSpPr>
          <p:nvPr/>
        </p:nvSpPr>
        <p:spPr bwMode="auto">
          <a:xfrm>
            <a:off x="5162550" y="1762125"/>
            <a:ext cx="990600" cy="685800"/>
          </a:xfrm>
          <a:prstGeom prst="line">
            <a:avLst/>
          </a:prstGeom>
          <a:noFill/>
          <a:ln w="9525">
            <a:solidFill>
              <a:schemeClr val="tx1"/>
            </a:solidFill>
            <a:round/>
            <a:headEnd/>
            <a:tailEnd type="triangle" w="med" len="med"/>
          </a:ln>
        </p:spPr>
        <p:txBody>
          <a:bodyPr/>
          <a:lstStyle/>
          <a:p>
            <a:endParaRPr lang="en-US"/>
          </a:p>
        </p:txBody>
      </p:sp>
      <p:sp>
        <p:nvSpPr>
          <p:cNvPr id="40973" name="Text Box 12"/>
          <p:cNvSpPr txBox="1">
            <a:spLocks noChangeArrowheads="1"/>
          </p:cNvSpPr>
          <p:nvPr/>
        </p:nvSpPr>
        <p:spPr bwMode="auto">
          <a:xfrm>
            <a:off x="7585075" y="1454150"/>
            <a:ext cx="873125" cy="366713"/>
          </a:xfrm>
          <a:prstGeom prst="rect">
            <a:avLst/>
          </a:prstGeom>
          <a:noFill/>
          <a:ln w="9525">
            <a:noFill/>
            <a:miter lim="800000"/>
            <a:headEnd/>
            <a:tailEnd/>
          </a:ln>
        </p:spPr>
        <p:txBody>
          <a:bodyPr wrap="none">
            <a:spAutoFit/>
          </a:bodyPr>
          <a:lstStyle/>
          <a:p>
            <a:r>
              <a:rPr lang="en-US" sz="1800"/>
              <a:t>Or-node</a:t>
            </a:r>
          </a:p>
        </p:txBody>
      </p:sp>
      <p:sp>
        <p:nvSpPr>
          <p:cNvPr id="40974" name="Text Box 13"/>
          <p:cNvSpPr txBox="1">
            <a:spLocks noChangeArrowheads="1"/>
          </p:cNvSpPr>
          <p:nvPr/>
        </p:nvSpPr>
        <p:spPr bwMode="auto">
          <a:xfrm>
            <a:off x="7543800" y="2390775"/>
            <a:ext cx="1093788" cy="366713"/>
          </a:xfrm>
          <a:prstGeom prst="rect">
            <a:avLst/>
          </a:prstGeom>
          <a:noFill/>
          <a:ln w="9525">
            <a:noFill/>
            <a:miter lim="800000"/>
            <a:headEnd/>
            <a:tailEnd/>
          </a:ln>
        </p:spPr>
        <p:txBody>
          <a:bodyPr wrap="none">
            <a:spAutoFit/>
          </a:bodyPr>
          <a:lstStyle/>
          <a:p>
            <a:r>
              <a:rPr lang="en-US" sz="1800"/>
              <a:t>And-nodes</a:t>
            </a:r>
          </a:p>
        </p:txBody>
      </p:sp>
      <p:sp>
        <p:nvSpPr>
          <p:cNvPr id="40975" name="Text Box 14"/>
          <p:cNvSpPr txBox="1">
            <a:spLocks noChangeArrowheads="1"/>
          </p:cNvSpPr>
          <p:nvPr/>
        </p:nvSpPr>
        <p:spPr bwMode="auto">
          <a:xfrm>
            <a:off x="7543800" y="3733800"/>
            <a:ext cx="966788" cy="366713"/>
          </a:xfrm>
          <a:prstGeom prst="rect">
            <a:avLst/>
          </a:prstGeom>
          <a:noFill/>
          <a:ln w="9525">
            <a:noFill/>
            <a:miter lim="800000"/>
            <a:headEnd/>
            <a:tailEnd/>
          </a:ln>
        </p:spPr>
        <p:txBody>
          <a:bodyPr wrap="none">
            <a:spAutoFit/>
          </a:bodyPr>
          <a:lstStyle/>
          <a:p>
            <a:r>
              <a:rPr lang="en-US" sz="1800"/>
              <a:t>Or-nodes</a:t>
            </a:r>
          </a:p>
        </p:txBody>
      </p:sp>
      <p:sp>
        <p:nvSpPr>
          <p:cNvPr id="40976" name="Text Box 15"/>
          <p:cNvSpPr txBox="1">
            <a:spLocks noChangeArrowheads="1"/>
          </p:cNvSpPr>
          <p:nvPr/>
        </p:nvSpPr>
        <p:spPr bwMode="auto">
          <a:xfrm>
            <a:off x="7391400" y="4495800"/>
            <a:ext cx="1416050" cy="366713"/>
          </a:xfrm>
          <a:prstGeom prst="rect">
            <a:avLst/>
          </a:prstGeom>
          <a:noFill/>
          <a:ln w="9525">
            <a:noFill/>
            <a:miter lim="800000"/>
            <a:headEnd/>
            <a:tailEnd/>
          </a:ln>
        </p:spPr>
        <p:txBody>
          <a:bodyPr wrap="none">
            <a:spAutoFit/>
          </a:bodyPr>
          <a:lstStyle/>
          <a:p>
            <a:r>
              <a:rPr lang="en-US" sz="1800" dirty="0"/>
              <a:t>terminal nodes</a:t>
            </a:r>
          </a:p>
        </p:txBody>
      </p:sp>
      <p:sp>
        <p:nvSpPr>
          <p:cNvPr id="40977" name="Oval 16"/>
          <p:cNvSpPr>
            <a:spLocks noChangeArrowheads="1"/>
          </p:cNvSpPr>
          <p:nvPr/>
        </p:nvSpPr>
        <p:spPr bwMode="auto">
          <a:xfrm>
            <a:off x="3124200" y="3733800"/>
            <a:ext cx="381000" cy="381000"/>
          </a:xfrm>
          <a:prstGeom prst="ellipse">
            <a:avLst/>
          </a:prstGeom>
          <a:noFill/>
          <a:ln w="9525">
            <a:solidFill>
              <a:schemeClr val="tx1"/>
            </a:solidFill>
            <a:prstDash val="dash"/>
            <a:round/>
            <a:headEnd/>
            <a:tailEnd/>
          </a:ln>
        </p:spPr>
        <p:txBody>
          <a:bodyPr wrap="none" anchor="ctr"/>
          <a:lstStyle/>
          <a:p>
            <a:pPr algn="ctr"/>
            <a:endParaRPr lang="en-US" sz="1800"/>
          </a:p>
        </p:txBody>
      </p:sp>
      <p:sp>
        <p:nvSpPr>
          <p:cNvPr id="40978" name="Oval 17"/>
          <p:cNvSpPr>
            <a:spLocks noChangeArrowheads="1"/>
          </p:cNvSpPr>
          <p:nvPr/>
        </p:nvSpPr>
        <p:spPr bwMode="auto">
          <a:xfrm>
            <a:off x="3962400" y="3733800"/>
            <a:ext cx="381000" cy="381000"/>
          </a:xfrm>
          <a:prstGeom prst="ellipse">
            <a:avLst/>
          </a:prstGeom>
          <a:noFill/>
          <a:ln w="9525">
            <a:solidFill>
              <a:schemeClr val="tx1"/>
            </a:solidFill>
            <a:prstDash val="dash"/>
            <a:round/>
            <a:headEnd/>
            <a:tailEnd/>
          </a:ln>
        </p:spPr>
        <p:txBody>
          <a:bodyPr wrap="none" anchor="ctr"/>
          <a:lstStyle/>
          <a:p>
            <a:pPr algn="ctr"/>
            <a:r>
              <a:rPr lang="en-US" sz="1800"/>
              <a:t>B</a:t>
            </a:r>
            <a:r>
              <a:rPr lang="en-US" sz="1800" baseline="-25000"/>
              <a:t>1</a:t>
            </a:r>
          </a:p>
        </p:txBody>
      </p:sp>
      <p:sp>
        <p:nvSpPr>
          <p:cNvPr id="40980" name="Oval 19"/>
          <p:cNvSpPr>
            <a:spLocks noChangeArrowheads="1"/>
          </p:cNvSpPr>
          <p:nvPr/>
        </p:nvSpPr>
        <p:spPr bwMode="auto">
          <a:xfrm>
            <a:off x="6172200" y="3733800"/>
            <a:ext cx="381000" cy="381000"/>
          </a:xfrm>
          <a:prstGeom prst="ellipse">
            <a:avLst/>
          </a:prstGeom>
          <a:noFill/>
          <a:ln w="9525">
            <a:solidFill>
              <a:schemeClr val="tx1"/>
            </a:solidFill>
            <a:prstDash val="dash"/>
            <a:round/>
            <a:headEnd/>
            <a:tailEnd/>
          </a:ln>
        </p:spPr>
        <p:txBody>
          <a:bodyPr wrap="none" anchor="ctr"/>
          <a:lstStyle/>
          <a:p>
            <a:pPr algn="ctr"/>
            <a:r>
              <a:rPr lang="en-US" sz="1800"/>
              <a:t>B</a:t>
            </a:r>
            <a:r>
              <a:rPr lang="en-US" sz="1800" baseline="-25000"/>
              <a:t>2</a:t>
            </a:r>
          </a:p>
        </p:txBody>
      </p:sp>
      <p:sp>
        <p:nvSpPr>
          <p:cNvPr id="40981" name="Oval 20"/>
          <p:cNvSpPr>
            <a:spLocks noChangeArrowheads="1"/>
          </p:cNvSpPr>
          <p:nvPr/>
        </p:nvSpPr>
        <p:spPr bwMode="auto">
          <a:xfrm>
            <a:off x="6781800" y="3733800"/>
            <a:ext cx="381000" cy="381000"/>
          </a:xfrm>
          <a:prstGeom prst="ellipse">
            <a:avLst/>
          </a:prstGeom>
          <a:noFill/>
          <a:ln w="9525">
            <a:solidFill>
              <a:schemeClr val="tx1"/>
            </a:solidFill>
            <a:prstDash val="dash"/>
            <a:round/>
            <a:headEnd/>
            <a:tailEnd/>
          </a:ln>
        </p:spPr>
        <p:txBody>
          <a:bodyPr wrap="none" anchor="ctr"/>
          <a:lstStyle/>
          <a:p>
            <a:pPr algn="ctr"/>
            <a:endParaRPr lang="en-US" sz="1800"/>
          </a:p>
        </p:txBody>
      </p:sp>
      <p:sp>
        <p:nvSpPr>
          <p:cNvPr id="40982" name="Oval 21"/>
          <p:cNvSpPr>
            <a:spLocks noChangeArrowheads="1"/>
          </p:cNvSpPr>
          <p:nvPr/>
        </p:nvSpPr>
        <p:spPr bwMode="auto">
          <a:xfrm>
            <a:off x="5562600" y="3733800"/>
            <a:ext cx="381000" cy="381000"/>
          </a:xfrm>
          <a:prstGeom prst="ellipse">
            <a:avLst/>
          </a:prstGeom>
          <a:noFill/>
          <a:ln w="9525">
            <a:solidFill>
              <a:schemeClr val="tx1"/>
            </a:solidFill>
            <a:prstDash val="dash"/>
            <a:round/>
            <a:headEnd/>
            <a:tailEnd/>
          </a:ln>
        </p:spPr>
        <p:txBody>
          <a:bodyPr wrap="none" anchor="ctr"/>
          <a:lstStyle/>
          <a:p>
            <a:pPr algn="ctr"/>
            <a:endParaRPr lang="en-US" sz="1800"/>
          </a:p>
        </p:txBody>
      </p:sp>
      <p:sp>
        <p:nvSpPr>
          <p:cNvPr id="40983" name="Rectangle 22"/>
          <p:cNvSpPr>
            <a:spLocks noChangeArrowheads="1"/>
          </p:cNvSpPr>
          <p:nvPr/>
        </p:nvSpPr>
        <p:spPr bwMode="auto">
          <a:xfrm>
            <a:off x="3181350" y="4581525"/>
            <a:ext cx="304800" cy="304800"/>
          </a:xfrm>
          <a:prstGeom prst="rect">
            <a:avLst/>
          </a:prstGeom>
          <a:solidFill>
            <a:schemeClr val="bg1">
              <a:lumMod val="65000"/>
            </a:schemeClr>
          </a:solidFill>
          <a:ln w="9525">
            <a:solidFill>
              <a:schemeClr val="tx1"/>
            </a:solidFill>
            <a:miter lim="800000"/>
            <a:headEnd/>
            <a:tailEnd/>
          </a:ln>
        </p:spPr>
        <p:txBody>
          <a:bodyPr wrap="none" anchor="ctr"/>
          <a:lstStyle/>
          <a:p>
            <a:pPr algn="ctr"/>
            <a:r>
              <a:rPr lang="en-US" sz="1800"/>
              <a:t>a</a:t>
            </a:r>
            <a:r>
              <a:rPr lang="en-US" sz="1800" baseline="-25000"/>
              <a:t>1</a:t>
            </a:r>
          </a:p>
        </p:txBody>
      </p:sp>
      <p:sp>
        <p:nvSpPr>
          <p:cNvPr id="40984" name="Rectangle 23"/>
          <p:cNvSpPr>
            <a:spLocks noChangeArrowheads="1"/>
          </p:cNvSpPr>
          <p:nvPr/>
        </p:nvSpPr>
        <p:spPr bwMode="auto">
          <a:xfrm>
            <a:off x="4838700" y="4572000"/>
            <a:ext cx="304800" cy="304800"/>
          </a:xfrm>
          <a:prstGeom prst="rect">
            <a:avLst/>
          </a:prstGeom>
          <a:solidFill>
            <a:schemeClr val="bg1">
              <a:lumMod val="65000"/>
            </a:schemeClr>
          </a:solidFill>
          <a:ln w="9525">
            <a:solidFill>
              <a:schemeClr val="tx1"/>
            </a:solidFill>
            <a:miter lim="800000"/>
            <a:headEnd/>
            <a:tailEnd/>
          </a:ln>
        </p:spPr>
        <p:txBody>
          <a:bodyPr wrap="none" anchor="ctr"/>
          <a:lstStyle/>
          <a:p>
            <a:pPr algn="ctr"/>
            <a:r>
              <a:rPr lang="en-US" sz="1800"/>
              <a:t>a</a:t>
            </a:r>
            <a:r>
              <a:rPr lang="en-US" sz="1800" baseline="-25000"/>
              <a:t>2</a:t>
            </a:r>
          </a:p>
        </p:txBody>
      </p:sp>
      <p:sp>
        <p:nvSpPr>
          <p:cNvPr id="40985" name="Rectangle 24"/>
          <p:cNvSpPr>
            <a:spLocks noChangeArrowheads="1"/>
          </p:cNvSpPr>
          <p:nvPr/>
        </p:nvSpPr>
        <p:spPr bwMode="auto">
          <a:xfrm>
            <a:off x="5629275" y="4572000"/>
            <a:ext cx="304800" cy="304800"/>
          </a:xfrm>
          <a:prstGeom prst="rect">
            <a:avLst/>
          </a:prstGeom>
          <a:solidFill>
            <a:schemeClr val="bg1">
              <a:lumMod val="65000"/>
            </a:schemeClr>
          </a:solidFill>
          <a:ln w="9525">
            <a:solidFill>
              <a:schemeClr val="tx1"/>
            </a:solidFill>
            <a:miter lim="800000"/>
            <a:headEnd/>
            <a:tailEnd/>
          </a:ln>
        </p:spPr>
        <p:txBody>
          <a:bodyPr wrap="none" anchor="ctr"/>
          <a:lstStyle/>
          <a:p>
            <a:pPr algn="ctr"/>
            <a:r>
              <a:rPr lang="en-US" sz="1800"/>
              <a:t>a</a:t>
            </a:r>
            <a:r>
              <a:rPr lang="en-US" sz="1800" baseline="-25000"/>
              <a:t>3</a:t>
            </a:r>
          </a:p>
        </p:txBody>
      </p:sp>
      <p:sp>
        <p:nvSpPr>
          <p:cNvPr id="40986" name="Rectangle 25"/>
          <p:cNvSpPr>
            <a:spLocks noChangeArrowheads="1"/>
          </p:cNvSpPr>
          <p:nvPr/>
        </p:nvSpPr>
        <p:spPr bwMode="auto">
          <a:xfrm>
            <a:off x="6838950" y="4562475"/>
            <a:ext cx="304800" cy="304800"/>
          </a:xfrm>
          <a:prstGeom prst="rect">
            <a:avLst/>
          </a:prstGeom>
          <a:solidFill>
            <a:schemeClr val="bg1">
              <a:lumMod val="65000"/>
            </a:schemeClr>
          </a:solidFill>
          <a:ln w="9525">
            <a:solidFill>
              <a:schemeClr val="tx1"/>
            </a:solidFill>
            <a:miter lim="800000"/>
            <a:headEnd/>
            <a:tailEnd/>
          </a:ln>
        </p:spPr>
        <p:txBody>
          <a:bodyPr wrap="none" anchor="ctr"/>
          <a:lstStyle/>
          <a:p>
            <a:pPr algn="ctr"/>
            <a:r>
              <a:rPr lang="en-US" sz="1800"/>
              <a:t>c</a:t>
            </a:r>
            <a:endParaRPr lang="en-US" sz="1800" baseline="-25000"/>
          </a:p>
        </p:txBody>
      </p:sp>
      <p:grpSp>
        <p:nvGrpSpPr>
          <p:cNvPr id="2" name="Group 40"/>
          <p:cNvGrpSpPr/>
          <p:nvPr/>
        </p:nvGrpSpPr>
        <p:grpSpPr>
          <a:xfrm>
            <a:off x="3324225" y="4114801"/>
            <a:ext cx="3657600" cy="457200"/>
            <a:chOff x="3324225" y="4114800"/>
            <a:chExt cx="3657600" cy="1000125"/>
          </a:xfrm>
        </p:grpSpPr>
        <p:sp>
          <p:nvSpPr>
            <p:cNvPr id="40987" name="Line 26"/>
            <p:cNvSpPr>
              <a:spLocks noChangeShapeType="1"/>
            </p:cNvSpPr>
            <p:nvPr/>
          </p:nvSpPr>
          <p:spPr bwMode="auto">
            <a:xfrm>
              <a:off x="3324225" y="4124325"/>
              <a:ext cx="0" cy="990600"/>
            </a:xfrm>
            <a:prstGeom prst="line">
              <a:avLst/>
            </a:prstGeom>
            <a:noFill/>
            <a:ln w="19050">
              <a:solidFill>
                <a:srgbClr val="3333CC"/>
              </a:solidFill>
              <a:round/>
              <a:headEnd/>
              <a:tailEnd type="triangle" w="med" len="med"/>
            </a:ln>
          </p:spPr>
          <p:txBody>
            <a:bodyPr/>
            <a:lstStyle/>
            <a:p>
              <a:endParaRPr lang="en-US"/>
            </a:p>
          </p:txBody>
        </p:sp>
        <p:sp>
          <p:nvSpPr>
            <p:cNvPr id="40988" name="Line 27"/>
            <p:cNvSpPr>
              <a:spLocks noChangeShapeType="1"/>
            </p:cNvSpPr>
            <p:nvPr/>
          </p:nvSpPr>
          <p:spPr bwMode="auto">
            <a:xfrm>
              <a:off x="6981825" y="4114800"/>
              <a:ext cx="0" cy="990600"/>
            </a:xfrm>
            <a:prstGeom prst="line">
              <a:avLst/>
            </a:prstGeom>
            <a:noFill/>
            <a:ln w="19050">
              <a:solidFill>
                <a:srgbClr val="3333CC"/>
              </a:solidFill>
              <a:round/>
              <a:headEnd/>
              <a:tailEnd type="triangle" w="med" len="med"/>
            </a:ln>
          </p:spPr>
          <p:txBody>
            <a:bodyPr/>
            <a:lstStyle/>
            <a:p>
              <a:endParaRPr lang="en-US"/>
            </a:p>
          </p:txBody>
        </p:sp>
        <p:sp>
          <p:nvSpPr>
            <p:cNvPr id="40989" name="Line 28"/>
            <p:cNvSpPr>
              <a:spLocks noChangeShapeType="1"/>
            </p:cNvSpPr>
            <p:nvPr/>
          </p:nvSpPr>
          <p:spPr bwMode="auto">
            <a:xfrm>
              <a:off x="5762625" y="4114800"/>
              <a:ext cx="0" cy="990600"/>
            </a:xfrm>
            <a:prstGeom prst="line">
              <a:avLst/>
            </a:prstGeom>
            <a:noFill/>
            <a:ln w="19050">
              <a:solidFill>
                <a:srgbClr val="3333CC"/>
              </a:solidFill>
              <a:round/>
              <a:headEnd/>
              <a:tailEnd type="triangle" w="med" len="med"/>
            </a:ln>
          </p:spPr>
          <p:txBody>
            <a:bodyPr/>
            <a:lstStyle/>
            <a:p>
              <a:endParaRPr lang="en-US"/>
            </a:p>
          </p:txBody>
        </p:sp>
        <p:sp>
          <p:nvSpPr>
            <p:cNvPr id="40990" name="Line 29"/>
            <p:cNvSpPr>
              <a:spLocks noChangeShapeType="1"/>
            </p:cNvSpPr>
            <p:nvPr/>
          </p:nvSpPr>
          <p:spPr bwMode="auto">
            <a:xfrm>
              <a:off x="5010150" y="4114800"/>
              <a:ext cx="0" cy="990600"/>
            </a:xfrm>
            <a:prstGeom prst="line">
              <a:avLst/>
            </a:prstGeom>
            <a:noFill/>
            <a:ln w="19050">
              <a:solidFill>
                <a:srgbClr val="3333CC"/>
              </a:solidFill>
              <a:round/>
              <a:headEnd/>
              <a:tailEnd type="triangle" w="med" len="med"/>
            </a:ln>
          </p:spPr>
          <p:txBody>
            <a:bodyPr/>
            <a:lstStyle/>
            <a:p>
              <a:endParaRPr lang="en-US"/>
            </a:p>
          </p:txBody>
        </p:sp>
      </p:grpSp>
      <p:sp>
        <p:nvSpPr>
          <p:cNvPr id="40991" name="Line 30"/>
          <p:cNvSpPr>
            <a:spLocks noChangeShapeType="1"/>
          </p:cNvSpPr>
          <p:nvPr/>
        </p:nvSpPr>
        <p:spPr bwMode="auto">
          <a:xfrm flipH="1">
            <a:off x="3371850" y="2819400"/>
            <a:ext cx="361950" cy="914400"/>
          </a:xfrm>
          <a:prstGeom prst="line">
            <a:avLst/>
          </a:prstGeom>
          <a:noFill/>
          <a:ln w="9525">
            <a:solidFill>
              <a:schemeClr val="tx1"/>
            </a:solidFill>
            <a:round/>
            <a:headEnd/>
            <a:tailEnd type="triangle" w="med" len="med"/>
          </a:ln>
        </p:spPr>
        <p:txBody>
          <a:bodyPr/>
          <a:lstStyle/>
          <a:p>
            <a:endParaRPr lang="en-US"/>
          </a:p>
        </p:txBody>
      </p:sp>
      <p:sp>
        <p:nvSpPr>
          <p:cNvPr id="40992" name="Line 31"/>
          <p:cNvSpPr>
            <a:spLocks noChangeShapeType="1"/>
          </p:cNvSpPr>
          <p:nvPr/>
        </p:nvSpPr>
        <p:spPr bwMode="auto">
          <a:xfrm>
            <a:off x="3886200" y="2819400"/>
            <a:ext cx="228600" cy="914400"/>
          </a:xfrm>
          <a:prstGeom prst="line">
            <a:avLst/>
          </a:prstGeom>
          <a:noFill/>
          <a:ln w="9525">
            <a:solidFill>
              <a:schemeClr val="tx1"/>
            </a:solidFill>
            <a:round/>
            <a:headEnd/>
            <a:tailEnd type="triangle" w="med" len="med"/>
          </a:ln>
        </p:spPr>
        <p:txBody>
          <a:bodyPr/>
          <a:lstStyle/>
          <a:p>
            <a:endParaRPr lang="en-US"/>
          </a:p>
        </p:txBody>
      </p:sp>
      <p:sp>
        <p:nvSpPr>
          <p:cNvPr id="40993" name="Line 32"/>
          <p:cNvSpPr>
            <a:spLocks noChangeShapeType="1"/>
          </p:cNvSpPr>
          <p:nvPr/>
        </p:nvSpPr>
        <p:spPr bwMode="auto">
          <a:xfrm>
            <a:off x="5010150" y="2819400"/>
            <a:ext cx="19050" cy="914400"/>
          </a:xfrm>
          <a:prstGeom prst="line">
            <a:avLst/>
          </a:prstGeom>
          <a:noFill/>
          <a:ln w="9525">
            <a:solidFill>
              <a:schemeClr val="tx1"/>
            </a:solidFill>
            <a:round/>
            <a:headEnd/>
            <a:tailEnd type="triangle" w="med" len="med"/>
          </a:ln>
        </p:spPr>
        <p:txBody>
          <a:bodyPr/>
          <a:lstStyle/>
          <a:p>
            <a:endParaRPr lang="en-US"/>
          </a:p>
        </p:txBody>
      </p:sp>
      <p:sp>
        <p:nvSpPr>
          <p:cNvPr id="40994" name="Line 33"/>
          <p:cNvSpPr>
            <a:spLocks noChangeShapeType="1"/>
          </p:cNvSpPr>
          <p:nvPr/>
        </p:nvSpPr>
        <p:spPr bwMode="auto">
          <a:xfrm flipH="1">
            <a:off x="5753100" y="2819400"/>
            <a:ext cx="361950" cy="914400"/>
          </a:xfrm>
          <a:prstGeom prst="line">
            <a:avLst/>
          </a:prstGeom>
          <a:noFill/>
          <a:ln w="9525">
            <a:solidFill>
              <a:schemeClr val="tx1"/>
            </a:solidFill>
            <a:round/>
            <a:headEnd/>
            <a:tailEnd type="triangle" w="med" len="med"/>
          </a:ln>
        </p:spPr>
        <p:txBody>
          <a:bodyPr/>
          <a:lstStyle/>
          <a:p>
            <a:endParaRPr lang="en-US"/>
          </a:p>
        </p:txBody>
      </p:sp>
      <p:sp>
        <p:nvSpPr>
          <p:cNvPr id="40995" name="Line 34"/>
          <p:cNvSpPr>
            <a:spLocks noChangeShapeType="1"/>
          </p:cNvSpPr>
          <p:nvPr/>
        </p:nvSpPr>
        <p:spPr bwMode="auto">
          <a:xfrm>
            <a:off x="6305550" y="2790825"/>
            <a:ext cx="628650" cy="942975"/>
          </a:xfrm>
          <a:prstGeom prst="line">
            <a:avLst/>
          </a:prstGeom>
          <a:noFill/>
          <a:ln w="9525">
            <a:solidFill>
              <a:schemeClr val="tx1"/>
            </a:solidFill>
            <a:round/>
            <a:headEnd/>
            <a:tailEnd type="triangle" w="med" len="med"/>
          </a:ln>
        </p:spPr>
        <p:txBody>
          <a:bodyPr/>
          <a:lstStyle/>
          <a:p>
            <a:endParaRPr lang="en-US"/>
          </a:p>
        </p:txBody>
      </p:sp>
      <p:sp>
        <p:nvSpPr>
          <p:cNvPr id="40996" name="Line 35"/>
          <p:cNvSpPr>
            <a:spLocks noChangeShapeType="1"/>
          </p:cNvSpPr>
          <p:nvPr/>
        </p:nvSpPr>
        <p:spPr bwMode="auto">
          <a:xfrm>
            <a:off x="6210300" y="2819400"/>
            <a:ext cx="123825" cy="914400"/>
          </a:xfrm>
          <a:prstGeom prst="line">
            <a:avLst/>
          </a:prstGeom>
          <a:noFill/>
          <a:ln w="9525">
            <a:solidFill>
              <a:schemeClr val="tx1"/>
            </a:solidFill>
            <a:round/>
            <a:headEnd/>
            <a:tailEnd type="triangle" w="med" len="med"/>
          </a:ln>
        </p:spPr>
        <p:txBody>
          <a:bodyPr/>
          <a:lstStyle/>
          <a:p>
            <a:endParaRPr lang="en-US"/>
          </a:p>
        </p:txBody>
      </p:sp>
      <p:sp>
        <p:nvSpPr>
          <p:cNvPr id="40997" name="Text Box 36"/>
          <p:cNvSpPr txBox="1">
            <a:spLocks noChangeArrowheads="1"/>
          </p:cNvSpPr>
          <p:nvPr/>
        </p:nvSpPr>
        <p:spPr bwMode="auto">
          <a:xfrm>
            <a:off x="533400" y="2209800"/>
            <a:ext cx="2127505" cy="923330"/>
          </a:xfrm>
          <a:prstGeom prst="rect">
            <a:avLst/>
          </a:prstGeom>
          <a:noFill/>
          <a:ln w="9525">
            <a:noFill/>
            <a:miter lim="800000"/>
            <a:headEnd/>
            <a:tailEnd/>
          </a:ln>
        </p:spPr>
        <p:txBody>
          <a:bodyPr wrap="none">
            <a:spAutoFit/>
          </a:bodyPr>
          <a:lstStyle/>
          <a:p>
            <a:r>
              <a:rPr lang="en-US" sz="1800" dirty="0" smtClean="0"/>
              <a:t>A production rule</a:t>
            </a:r>
          </a:p>
          <a:p>
            <a:r>
              <a:rPr lang="en-US" dirty="0" smtClean="0"/>
              <a:t>c</a:t>
            </a:r>
            <a:r>
              <a:rPr lang="en-US" sz="1800" dirty="0" smtClean="0"/>
              <a:t>an be represented </a:t>
            </a:r>
            <a:r>
              <a:rPr lang="en-US" sz="1800" dirty="0"/>
              <a:t>by </a:t>
            </a:r>
            <a:endParaRPr lang="en-US" sz="1800" dirty="0" smtClean="0"/>
          </a:p>
          <a:p>
            <a:r>
              <a:rPr lang="en-US" sz="1800" dirty="0" smtClean="0"/>
              <a:t>an </a:t>
            </a:r>
            <a:r>
              <a:rPr lang="en-US" sz="1800" dirty="0"/>
              <a:t>And-Or tree</a:t>
            </a:r>
          </a:p>
        </p:txBody>
      </p:sp>
      <p:sp>
        <p:nvSpPr>
          <p:cNvPr id="40998" name="Freeform 37"/>
          <p:cNvSpPr>
            <a:spLocks/>
          </p:cNvSpPr>
          <p:nvPr/>
        </p:nvSpPr>
        <p:spPr bwMode="auto">
          <a:xfrm>
            <a:off x="3676650" y="2952750"/>
            <a:ext cx="228600" cy="76200"/>
          </a:xfrm>
          <a:custGeom>
            <a:avLst/>
            <a:gdLst>
              <a:gd name="T0" fmla="*/ 0 w 144"/>
              <a:gd name="T1" fmla="*/ 0 h 48"/>
              <a:gd name="T2" fmla="*/ 2147483647 w 144"/>
              <a:gd name="T3" fmla="*/ 2147483647 h 48"/>
              <a:gd name="T4" fmla="*/ 2147483647 w 144"/>
              <a:gd name="T5" fmla="*/ 0 h 48"/>
              <a:gd name="T6" fmla="*/ 0 60000 65536"/>
              <a:gd name="T7" fmla="*/ 0 60000 65536"/>
              <a:gd name="T8" fmla="*/ 0 60000 65536"/>
              <a:gd name="T9" fmla="*/ 0 w 144"/>
              <a:gd name="T10" fmla="*/ 0 h 48"/>
              <a:gd name="T11" fmla="*/ 144 w 144"/>
              <a:gd name="T12" fmla="*/ 48 h 48"/>
            </a:gdLst>
            <a:ahLst/>
            <a:cxnLst>
              <a:cxn ang="T6">
                <a:pos x="T0" y="T1"/>
              </a:cxn>
              <a:cxn ang="T7">
                <a:pos x="T2" y="T3"/>
              </a:cxn>
              <a:cxn ang="T8">
                <a:pos x="T4" y="T5"/>
              </a:cxn>
            </a:cxnLst>
            <a:rect l="T9" t="T10" r="T11" b="T12"/>
            <a:pathLst>
              <a:path w="144" h="48">
                <a:moveTo>
                  <a:pt x="0" y="0"/>
                </a:moveTo>
                <a:cubicBezTo>
                  <a:pt x="36" y="24"/>
                  <a:pt x="72" y="48"/>
                  <a:pt x="96" y="48"/>
                </a:cubicBezTo>
                <a:cubicBezTo>
                  <a:pt x="120" y="48"/>
                  <a:pt x="132" y="24"/>
                  <a:pt x="144" y="0"/>
                </a:cubicBezTo>
              </a:path>
            </a:pathLst>
          </a:custGeom>
          <a:noFill/>
          <a:ln w="9525">
            <a:solidFill>
              <a:schemeClr val="tx1"/>
            </a:solidFill>
            <a:round/>
            <a:headEnd/>
            <a:tailEnd/>
          </a:ln>
        </p:spPr>
        <p:txBody>
          <a:bodyPr/>
          <a:lstStyle/>
          <a:p>
            <a:endParaRPr lang="en-US"/>
          </a:p>
        </p:txBody>
      </p:sp>
      <p:sp>
        <p:nvSpPr>
          <p:cNvPr id="40999" name="Freeform 38"/>
          <p:cNvSpPr>
            <a:spLocks/>
          </p:cNvSpPr>
          <p:nvPr/>
        </p:nvSpPr>
        <p:spPr bwMode="auto">
          <a:xfrm>
            <a:off x="6115050" y="2867025"/>
            <a:ext cx="228600" cy="76200"/>
          </a:xfrm>
          <a:custGeom>
            <a:avLst/>
            <a:gdLst>
              <a:gd name="T0" fmla="*/ 0 w 144"/>
              <a:gd name="T1" fmla="*/ 0 h 48"/>
              <a:gd name="T2" fmla="*/ 2147483647 w 144"/>
              <a:gd name="T3" fmla="*/ 2147483647 h 48"/>
              <a:gd name="T4" fmla="*/ 2147483647 w 144"/>
              <a:gd name="T5" fmla="*/ 0 h 48"/>
              <a:gd name="T6" fmla="*/ 0 60000 65536"/>
              <a:gd name="T7" fmla="*/ 0 60000 65536"/>
              <a:gd name="T8" fmla="*/ 0 60000 65536"/>
              <a:gd name="T9" fmla="*/ 0 w 144"/>
              <a:gd name="T10" fmla="*/ 0 h 48"/>
              <a:gd name="T11" fmla="*/ 144 w 144"/>
              <a:gd name="T12" fmla="*/ 48 h 48"/>
            </a:gdLst>
            <a:ahLst/>
            <a:cxnLst>
              <a:cxn ang="T6">
                <a:pos x="T0" y="T1"/>
              </a:cxn>
              <a:cxn ang="T7">
                <a:pos x="T2" y="T3"/>
              </a:cxn>
              <a:cxn ang="T8">
                <a:pos x="T4" y="T5"/>
              </a:cxn>
            </a:cxnLst>
            <a:rect l="T9" t="T10" r="T11" b="T12"/>
            <a:pathLst>
              <a:path w="144" h="48">
                <a:moveTo>
                  <a:pt x="0" y="0"/>
                </a:moveTo>
                <a:cubicBezTo>
                  <a:pt x="36" y="24"/>
                  <a:pt x="72" y="48"/>
                  <a:pt x="96" y="48"/>
                </a:cubicBezTo>
                <a:cubicBezTo>
                  <a:pt x="120" y="48"/>
                  <a:pt x="132" y="24"/>
                  <a:pt x="144" y="0"/>
                </a:cubicBezTo>
              </a:path>
            </a:pathLst>
          </a:custGeom>
          <a:noFill/>
          <a:ln w="9525">
            <a:solidFill>
              <a:schemeClr val="tx1"/>
            </a:solidFill>
            <a:round/>
            <a:headEnd/>
            <a:tailEnd/>
          </a:ln>
        </p:spPr>
        <p:txBody>
          <a:bodyPr/>
          <a:lstStyle/>
          <a:p>
            <a:endParaRPr lang="en-US"/>
          </a:p>
        </p:txBody>
      </p:sp>
      <p:sp>
        <p:nvSpPr>
          <p:cNvPr id="43" name="Oval 18"/>
          <p:cNvSpPr>
            <a:spLocks noChangeArrowheads="1"/>
          </p:cNvSpPr>
          <p:nvPr/>
        </p:nvSpPr>
        <p:spPr bwMode="auto">
          <a:xfrm>
            <a:off x="4800600" y="3733800"/>
            <a:ext cx="381000" cy="381000"/>
          </a:xfrm>
          <a:prstGeom prst="ellipse">
            <a:avLst/>
          </a:prstGeom>
          <a:noFill/>
          <a:ln w="9525">
            <a:solidFill>
              <a:schemeClr val="tx1"/>
            </a:solidFill>
            <a:prstDash val="dash"/>
            <a:round/>
            <a:headEnd/>
            <a:tailEnd/>
          </a:ln>
        </p:spPr>
        <p:txBody>
          <a:bodyPr wrap="none" anchor="ctr"/>
          <a:lstStyle/>
          <a:p>
            <a:pPr algn="ctr"/>
            <a:endParaRPr lang="en-US" sz="1800"/>
          </a:p>
        </p:txBody>
      </p:sp>
      <p:graphicFrame>
        <p:nvGraphicFramePr>
          <p:cNvPr id="809985" name="Object 7"/>
          <p:cNvGraphicFramePr>
            <a:graphicFrameLocks noChangeAspect="1"/>
          </p:cNvGraphicFramePr>
          <p:nvPr/>
        </p:nvGraphicFramePr>
        <p:xfrm>
          <a:off x="2057400" y="5562600"/>
          <a:ext cx="3608387" cy="546100"/>
        </p:xfrm>
        <a:graphic>
          <a:graphicData uri="http://schemas.openxmlformats.org/presentationml/2006/ole">
            <p:oleObj spid="_x0000_s1073154" name="Equation" r:id="rId3" imgW="2019240" imgH="304560" progId="Equation.3">
              <p:embed/>
            </p:oleObj>
          </a:graphicData>
        </a:graphic>
      </p:graphicFrame>
      <p:sp>
        <p:nvSpPr>
          <p:cNvPr id="42" name="Rectangle 41"/>
          <p:cNvSpPr/>
          <p:nvPr/>
        </p:nvSpPr>
        <p:spPr>
          <a:xfrm>
            <a:off x="457200" y="5105400"/>
            <a:ext cx="8551315" cy="461665"/>
          </a:xfrm>
          <a:prstGeom prst="rect">
            <a:avLst/>
          </a:prstGeom>
        </p:spPr>
        <p:txBody>
          <a:bodyPr wrap="none">
            <a:spAutoFit/>
          </a:bodyPr>
          <a:lstStyle/>
          <a:p>
            <a:r>
              <a:rPr lang="en-US" sz="2400" dirty="0" smtClean="0">
                <a:solidFill>
                  <a:srgbClr val="0070C0"/>
                </a:solidFill>
              </a:rPr>
              <a:t>The language is </a:t>
            </a:r>
            <a:r>
              <a:rPr lang="en-US" sz="2400" b="1" i="1" dirty="0" smtClean="0">
                <a:solidFill>
                  <a:srgbClr val="FF0000"/>
                </a:solidFill>
              </a:rPr>
              <a:t>the set of all valid configurations </a:t>
            </a:r>
            <a:r>
              <a:rPr lang="en-US" sz="2400" dirty="0" smtClean="0">
                <a:solidFill>
                  <a:srgbClr val="0070C0"/>
                </a:solidFill>
              </a:rPr>
              <a:t>derived from a note A.</a:t>
            </a:r>
            <a:endParaRPr lang="en-US" sz="24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09985"/>
                                        </p:tgtEl>
                                        <p:attrNameLst>
                                          <p:attrName>style.visibility</p:attrName>
                                        </p:attrNameLst>
                                      </p:cBhvr>
                                      <p:to>
                                        <p:strVal val="visible"/>
                                      </p:to>
                                    </p:set>
                                    <p:anim calcmode="lin" valueType="num">
                                      <p:cBhvr additive="base">
                                        <p:cTn id="11" dur="500" fill="hold"/>
                                        <p:tgtEl>
                                          <p:spTgt spid="809985"/>
                                        </p:tgtEl>
                                        <p:attrNameLst>
                                          <p:attrName>ppt_x</p:attrName>
                                        </p:attrNameLst>
                                      </p:cBhvr>
                                      <p:tavLst>
                                        <p:tav tm="0">
                                          <p:val>
                                            <p:strVal val="#ppt_x"/>
                                          </p:val>
                                        </p:tav>
                                        <p:tav tm="100000">
                                          <p:val>
                                            <p:strVal val="#ppt_x"/>
                                          </p:val>
                                        </p:tav>
                                      </p:tavLst>
                                    </p:anim>
                                    <p:anim calcmode="lin" valueType="num">
                                      <p:cBhvr additive="base">
                                        <p:cTn id="12" dur="500" fill="hold"/>
                                        <p:tgtEl>
                                          <p:spTgt spid="8099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0" y="76200"/>
            <a:ext cx="6553200" cy="685800"/>
          </a:xfrm>
        </p:spPr>
        <p:txBody>
          <a:bodyPr anchor="t"/>
          <a:lstStyle/>
          <a:p>
            <a:pPr algn="l"/>
            <a:r>
              <a:rPr lang="en-US" sz="2800" dirty="0" smtClean="0">
                <a:latin typeface="Arial Narrow" pitchFamily="34" charset="0"/>
              </a:rPr>
              <a:t>And-Or graph, parse graphs, and configurations</a:t>
            </a:r>
          </a:p>
        </p:txBody>
      </p:sp>
      <p:pic>
        <p:nvPicPr>
          <p:cNvPr id="79876" name="Picture 4"/>
          <p:cNvPicPr>
            <a:picLocks noChangeAspect="1" noChangeArrowheads="1"/>
          </p:cNvPicPr>
          <p:nvPr/>
        </p:nvPicPr>
        <p:blipFill>
          <a:blip r:embed="rId2" cstate="print"/>
          <a:srcRect/>
          <a:stretch>
            <a:fillRect/>
          </a:stretch>
        </p:blipFill>
        <p:spPr bwMode="auto">
          <a:xfrm>
            <a:off x="4419600" y="990600"/>
            <a:ext cx="1660525" cy="3200400"/>
          </a:xfrm>
          <a:prstGeom prst="rect">
            <a:avLst/>
          </a:prstGeom>
          <a:noFill/>
          <a:ln w="9525">
            <a:noFill/>
            <a:miter lim="800000"/>
            <a:headEnd/>
            <a:tailEnd/>
          </a:ln>
        </p:spPr>
      </p:pic>
      <p:pic>
        <p:nvPicPr>
          <p:cNvPr id="79877" name="Picture 5"/>
          <p:cNvPicPr>
            <a:picLocks noChangeAspect="1" noChangeArrowheads="1"/>
          </p:cNvPicPr>
          <p:nvPr/>
        </p:nvPicPr>
        <p:blipFill>
          <a:blip r:embed="rId3" cstate="print"/>
          <a:srcRect/>
          <a:stretch>
            <a:fillRect/>
          </a:stretch>
        </p:blipFill>
        <p:spPr bwMode="auto">
          <a:xfrm>
            <a:off x="7086600" y="1031875"/>
            <a:ext cx="1401763" cy="3243263"/>
          </a:xfrm>
          <a:prstGeom prst="rect">
            <a:avLst/>
          </a:prstGeom>
          <a:noFill/>
          <a:ln w="9525">
            <a:noFill/>
            <a:miter lim="800000"/>
            <a:headEnd/>
            <a:tailEnd/>
          </a:ln>
        </p:spPr>
      </p:pic>
      <p:pic>
        <p:nvPicPr>
          <p:cNvPr id="79878" name="Picture 6"/>
          <p:cNvPicPr>
            <a:picLocks noChangeAspect="1" noChangeArrowheads="1"/>
          </p:cNvPicPr>
          <p:nvPr/>
        </p:nvPicPr>
        <p:blipFill>
          <a:blip r:embed="rId4" cstate="print"/>
          <a:srcRect/>
          <a:stretch>
            <a:fillRect/>
          </a:stretch>
        </p:blipFill>
        <p:spPr bwMode="auto">
          <a:xfrm>
            <a:off x="4267200" y="4613275"/>
            <a:ext cx="2090738" cy="1295400"/>
          </a:xfrm>
          <a:prstGeom prst="rect">
            <a:avLst/>
          </a:prstGeom>
          <a:noFill/>
          <a:ln w="9525">
            <a:noFill/>
            <a:miter lim="800000"/>
            <a:headEnd/>
            <a:tailEnd/>
          </a:ln>
        </p:spPr>
      </p:pic>
      <p:pic>
        <p:nvPicPr>
          <p:cNvPr id="79879" name="Picture 7"/>
          <p:cNvPicPr>
            <a:picLocks noChangeAspect="1" noChangeArrowheads="1"/>
          </p:cNvPicPr>
          <p:nvPr/>
        </p:nvPicPr>
        <p:blipFill>
          <a:blip r:embed="rId5" cstate="print"/>
          <a:srcRect/>
          <a:stretch>
            <a:fillRect/>
          </a:stretch>
        </p:blipFill>
        <p:spPr bwMode="auto">
          <a:xfrm>
            <a:off x="6781800" y="4613275"/>
            <a:ext cx="1981200" cy="1363663"/>
          </a:xfrm>
          <a:prstGeom prst="rect">
            <a:avLst/>
          </a:prstGeom>
          <a:noFill/>
          <a:ln w="9525">
            <a:noFill/>
            <a:miter lim="800000"/>
            <a:headEnd/>
            <a:tailEnd/>
          </a:ln>
        </p:spPr>
      </p:pic>
      <p:cxnSp>
        <p:nvCxnSpPr>
          <p:cNvPr id="10" name="Straight Connector 9"/>
          <p:cNvCxnSpPr/>
          <p:nvPr/>
        </p:nvCxnSpPr>
        <p:spPr>
          <a:xfrm rot="5400000">
            <a:off x="1373188" y="3697287"/>
            <a:ext cx="5334000" cy="3175"/>
          </a:xfrm>
          <a:prstGeom prst="line">
            <a:avLst/>
          </a:prstGeom>
        </p:spPr>
        <p:style>
          <a:lnRef idx="3">
            <a:schemeClr val="accent5"/>
          </a:lnRef>
          <a:fillRef idx="0">
            <a:schemeClr val="accent5"/>
          </a:fillRef>
          <a:effectRef idx="2">
            <a:schemeClr val="accent5"/>
          </a:effectRef>
          <a:fontRef idx="minor">
            <a:schemeClr val="tx1"/>
          </a:fontRef>
        </p:style>
      </p:cxnSp>
      <p:pic>
        <p:nvPicPr>
          <p:cNvPr id="45065" name="Picture 9" descr="C:\Documents and Settings\Song-Chun Zhu\Desktop\and_or_graph1.gif"/>
          <p:cNvPicPr>
            <a:picLocks noChangeAspect="1" noChangeArrowheads="1"/>
          </p:cNvPicPr>
          <p:nvPr/>
        </p:nvPicPr>
        <p:blipFill>
          <a:blip r:embed="rId6" cstate="print"/>
          <a:srcRect/>
          <a:stretch>
            <a:fillRect/>
          </a:stretch>
        </p:blipFill>
        <p:spPr bwMode="auto">
          <a:xfrm>
            <a:off x="304800" y="1066800"/>
            <a:ext cx="3549650" cy="4953000"/>
          </a:xfrm>
          <a:prstGeom prst="rect">
            <a:avLst/>
          </a:prstGeom>
          <a:noFill/>
          <a:ln w="9525">
            <a:noFill/>
            <a:miter lim="800000"/>
            <a:headEnd/>
            <a:tailEnd/>
          </a:ln>
        </p:spPr>
      </p:pic>
      <p:pic>
        <p:nvPicPr>
          <p:cNvPr id="17418" name="Picture 10" descr="C:\Documents and Settings\Song-Chun Zhu\Desktop\and_or_graph2.gif"/>
          <p:cNvPicPr>
            <a:picLocks noChangeAspect="1" noChangeArrowheads="1"/>
          </p:cNvPicPr>
          <p:nvPr/>
        </p:nvPicPr>
        <p:blipFill>
          <a:blip r:embed="rId7" cstate="print"/>
          <a:srcRect/>
          <a:stretch>
            <a:fillRect/>
          </a:stretch>
        </p:blipFill>
        <p:spPr bwMode="auto">
          <a:xfrm>
            <a:off x="293688" y="1055688"/>
            <a:ext cx="3581400" cy="4997450"/>
          </a:xfrm>
          <a:prstGeom prst="rect">
            <a:avLst/>
          </a:prstGeom>
          <a:noFill/>
          <a:ln w="9525">
            <a:noFill/>
            <a:miter lim="800000"/>
            <a:headEnd/>
            <a:tailEnd/>
          </a:ln>
        </p:spPr>
      </p:pic>
      <p:sp>
        <p:nvSpPr>
          <p:cNvPr id="11" name="TextBox 10"/>
          <p:cNvSpPr txBox="1"/>
          <p:nvPr/>
        </p:nvSpPr>
        <p:spPr>
          <a:xfrm>
            <a:off x="6926382" y="6248400"/>
            <a:ext cx="1760418" cy="307777"/>
          </a:xfrm>
          <a:prstGeom prst="rect">
            <a:avLst/>
          </a:prstGeom>
          <a:noFill/>
        </p:spPr>
        <p:txBody>
          <a:bodyPr wrap="none" rtlCol="0">
            <a:spAutoFit/>
          </a:bodyPr>
          <a:lstStyle/>
          <a:p>
            <a:r>
              <a:rPr lang="en-US" sz="1400" dirty="0" smtClean="0"/>
              <a:t>Zhu and Mumford, 2006</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9878"/>
                                        </p:tgtEl>
                                        <p:attrNameLst>
                                          <p:attrName>style.visibility</p:attrName>
                                        </p:attrNameLst>
                                      </p:cBhvr>
                                      <p:to>
                                        <p:strVal val="visible"/>
                                      </p:to>
                                    </p:set>
                                    <p:anim calcmode="lin" valueType="num">
                                      <p:cBhvr additive="base">
                                        <p:cTn id="15" dur="500" fill="hold"/>
                                        <p:tgtEl>
                                          <p:spTgt spid="79878"/>
                                        </p:tgtEl>
                                        <p:attrNameLst>
                                          <p:attrName>ppt_x</p:attrName>
                                        </p:attrNameLst>
                                      </p:cBhvr>
                                      <p:tavLst>
                                        <p:tav tm="0">
                                          <p:val>
                                            <p:strVal val="#ppt_x"/>
                                          </p:val>
                                        </p:tav>
                                        <p:tav tm="100000">
                                          <p:val>
                                            <p:strVal val="#ppt_x"/>
                                          </p:val>
                                        </p:tav>
                                      </p:tavLst>
                                    </p:anim>
                                    <p:anim calcmode="lin" valueType="num">
                                      <p:cBhvr additive="base">
                                        <p:cTn id="16" dur="500" fill="hold"/>
                                        <p:tgtEl>
                                          <p:spTgt spid="7987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79877"/>
                                        </p:tgtEl>
                                        <p:attrNameLst>
                                          <p:attrName>style.visibility</p:attrName>
                                        </p:attrNameLst>
                                      </p:cBhvr>
                                      <p:to>
                                        <p:strVal val="visible"/>
                                      </p:to>
                                    </p:set>
                                    <p:anim calcmode="lin" valueType="num">
                                      <p:cBhvr additive="base">
                                        <p:cTn id="21" dur="500" fill="hold"/>
                                        <p:tgtEl>
                                          <p:spTgt spid="79877"/>
                                        </p:tgtEl>
                                        <p:attrNameLst>
                                          <p:attrName>ppt_x</p:attrName>
                                        </p:attrNameLst>
                                      </p:cBhvr>
                                      <p:tavLst>
                                        <p:tav tm="0">
                                          <p:val>
                                            <p:strVal val="1+#ppt_w/2"/>
                                          </p:val>
                                        </p:tav>
                                        <p:tav tm="100000">
                                          <p:val>
                                            <p:strVal val="#ppt_x"/>
                                          </p:val>
                                        </p:tav>
                                      </p:tavLst>
                                    </p:anim>
                                    <p:anim calcmode="lin" valueType="num">
                                      <p:cBhvr additive="base">
                                        <p:cTn id="22" dur="500" fill="hold"/>
                                        <p:tgtEl>
                                          <p:spTgt spid="7987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79879"/>
                                        </p:tgtEl>
                                        <p:attrNameLst>
                                          <p:attrName>style.visibility</p:attrName>
                                        </p:attrNameLst>
                                      </p:cBhvr>
                                      <p:to>
                                        <p:strVal val="visible"/>
                                      </p:to>
                                    </p:set>
                                    <p:anim calcmode="lin" valueType="num">
                                      <p:cBhvr additive="base">
                                        <p:cTn id="25" dur="500" fill="hold"/>
                                        <p:tgtEl>
                                          <p:spTgt spid="79879"/>
                                        </p:tgtEl>
                                        <p:attrNameLst>
                                          <p:attrName>ppt_x</p:attrName>
                                        </p:attrNameLst>
                                      </p:cBhvr>
                                      <p:tavLst>
                                        <p:tav tm="0">
                                          <p:val>
                                            <p:strVal val="1+#ppt_w/2"/>
                                          </p:val>
                                        </p:tav>
                                        <p:tav tm="100000">
                                          <p:val>
                                            <p:strVal val="#ppt_x"/>
                                          </p:val>
                                        </p:tav>
                                      </p:tavLst>
                                    </p:anim>
                                    <p:anim calcmode="lin" valueType="num">
                                      <p:cBhvr additive="base">
                                        <p:cTn id="26" dur="500" fill="hold"/>
                                        <p:tgtEl>
                                          <p:spTgt spid="798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othrock\Dropbox\Work\Scratch\AoG.png"/>
          <p:cNvPicPr>
            <a:picLocks noChangeAspect="1" noChangeArrowheads="1"/>
          </p:cNvPicPr>
          <p:nvPr/>
        </p:nvPicPr>
        <p:blipFill>
          <a:blip r:embed="rId2" cstate="print"/>
          <a:srcRect/>
          <a:stretch>
            <a:fillRect/>
          </a:stretch>
        </p:blipFill>
        <p:spPr bwMode="auto">
          <a:xfrm>
            <a:off x="685800" y="2438400"/>
            <a:ext cx="7772400" cy="3997630"/>
          </a:xfrm>
          <a:prstGeom prst="rect">
            <a:avLst/>
          </a:prstGeom>
          <a:noFill/>
        </p:spPr>
      </p:pic>
      <p:sp>
        <p:nvSpPr>
          <p:cNvPr id="4" name="TextBox 3"/>
          <p:cNvSpPr txBox="1"/>
          <p:nvPr/>
        </p:nvSpPr>
        <p:spPr>
          <a:xfrm>
            <a:off x="381001" y="457200"/>
            <a:ext cx="8458200" cy="584775"/>
          </a:xfrm>
          <a:prstGeom prst="rect">
            <a:avLst/>
          </a:prstGeom>
          <a:noFill/>
        </p:spPr>
        <p:txBody>
          <a:bodyPr wrap="square" rtlCol="0">
            <a:spAutoFit/>
          </a:bodyPr>
          <a:lstStyle/>
          <a:p>
            <a:r>
              <a:rPr lang="en-US" sz="3200" b="0" dirty="0" smtClean="0">
                <a:solidFill>
                  <a:srgbClr val="0070C0"/>
                </a:solidFill>
                <a:cs typeface="Arial" pitchFamily="34" charset="0"/>
              </a:rPr>
              <a:t>Example: Spatial-</a:t>
            </a:r>
            <a:r>
              <a:rPr lang="en-US" sz="3200" b="0" dirty="0" err="1" smtClean="0">
                <a:solidFill>
                  <a:srgbClr val="0070C0"/>
                </a:solidFill>
                <a:cs typeface="Arial" pitchFamily="34" charset="0"/>
              </a:rPr>
              <a:t>AoG</a:t>
            </a:r>
            <a:r>
              <a:rPr lang="en-US" sz="3200" b="0" dirty="0" smtClean="0">
                <a:solidFill>
                  <a:srgbClr val="0070C0"/>
                </a:solidFill>
                <a:cs typeface="Arial" pitchFamily="34" charset="0"/>
              </a:rPr>
              <a:t> for human figure</a:t>
            </a:r>
            <a:endParaRPr lang="en-US" sz="2000" b="0" dirty="0">
              <a:solidFill>
                <a:srgbClr val="0070C0"/>
              </a:solidFill>
              <a:cs typeface="Arial" pitchFamily="34" charset="0"/>
            </a:endParaRPr>
          </a:p>
        </p:txBody>
      </p:sp>
      <p:pic>
        <p:nvPicPr>
          <p:cNvPr id="730113" name="Picture 1" descr="C:\Users\Song-Chun Zhu\Desktop\Snap1.jpg"/>
          <p:cNvPicPr>
            <a:picLocks noChangeAspect="1" noChangeArrowheads="1"/>
          </p:cNvPicPr>
          <p:nvPr/>
        </p:nvPicPr>
        <p:blipFill>
          <a:blip r:embed="rId3" cstate="print"/>
          <a:srcRect/>
          <a:stretch>
            <a:fillRect/>
          </a:stretch>
        </p:blipFill>
        <p:spPr bwMode="auto">
          <a:xfrm>
            <a:off x="0" y="1219200"/>
            <a:ext cx="8874691" cy="990600"/>
          </a:xfrm>
          <a:prstGeom prst="rect">
            <a:avLst/>
          </a:prstGeom>
          <a:noFill/>
        </p:spPr>
      </p:pic>
      <p:sp>
        <p:nvSpPr>
          <p:cNvPr id="5" name="TextBox 4"/>
          <p:cNvSpPr txBox="1"/>
          <p:nvPr/>
        </p:nvSpPr>
        <p:spPr>
          <a:xfrm>
            <a:off x="6553200" y="6477000"/>
            <a:ext cx="2208233" cy="369332"/>
          </a:xfrm>
          <a:prstGeom prst="rect">
            <a:avLst/>
          </a:prstGeom>
          <a:noFill/>
        </p:spPr>
        <p:txBody>
          <a:bodyPr wrap="none" rtlCol="0">
            <a:spAutoFit/>
          </a:bodyPr>
          <a:lstStyle/>
          <a:p>
            <a:r>
              <a:rPr lang="en-US" dirty="0" smtClean="0"/>
              <a:t>Rothrock and Zhu, 2011</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grants\ONR_MURI\Meetings\ONR_program_review_June_2011\images\Brandon_appearance.jpg"/>
          <p:cNvPicPr>
            <a:picLocks noChangeAspect="1" noChangeArrowheads="1"/>
          </p:cNvPicPr>
          <p:nvPr/>
        </p:nvPicPr>
        <p:blipFill>
          <a:blip r:embed="rId2" cstate="print"/>
          <a:srcRect/>
          <a:stretch>
            <a:fillRect/>
          </a:stretch>
        </p:blipFill>
        <p:spPr bwMode="auto">
          <a:xfrm>
            <a:off x="2971800" y="1219200"/>
            <a:ext cx="5638800" cy="5512085"/>
          </a:xfrm>
          <a:prstGeom prst="rect">
            <a:avLst/>
          </a:prstGeom>
          <a:noFill/>
        </p:spPr>
      </p:pic>
      <p:sp>
        <p:nvSpPr>
          <p:cNvPr id="3" name="TextBox 2"/>
          <p:cNvSpPr txBox="1"/>
          <p:nvPr/>
        </p:nvSpPr>
        <p:spPr>
          <a:xfrm>
            <a:off x="381000" y="457200"/>
            <a:ext cx="8310288" cy="584775"/>
          </a:xfrm>
          <a:prstGeom prst="rect">
            <a:avLst/>
          </a:prstGeom>
          <a:noFill/>
        </p:spPr>
        <p:txBody>
          <a:bodyPr wrap="none" rtlCol="0">
            <a:spAutoFit/>
          </a:bodyPr>
          <a:lstStyle/>
          <a:p>
            <a:r>
              <a:rPr lang="en-US" sz="3200" b="0" dirty="0" smtClean="0">
                <a:solidFill>
                  <a:srgbClr val="0070C0"/>
                </a:solidFill>
                <a:cs typeface="Arial" pitchFamily="34" charset="0"/>
              </a:rPr>
              <a:t>Appearance model </a:t>
            </a:r>
            <a:r>
              <a:rPr lang="en-US" sz="3200" dirty="0" smtClean="0">
                <a:solidFill>
                  <a:srgbClr val="0070C0"/>
                </a:solidFill>
                <a:cs typeface="Arial" pitchFamily="34" charset="0"/>
              </a:rPr>
              <a:t>for terminals   </a:t>
            </a:r>
            <a:r>
              <a:rPr lang="en-US" sz="2800" dirty="0" smtClean="0">
                <a:solidFill>
                  <a:srgbClr val="0070C0"/>
                </a:solidFill>
                <a:cs typeface="Arial" pitchFamily="34" charset="0"/>
              </a:rPr>
              <a:t>             </a:t>
            </a:r>
            <a:r>
              <a:rPr lang="en-US" sz="2000" b="0" dirty="0" smtClean="0">
                <a:solidFill>
                  <a:srgbClr val="0070C0"/>
                </a:solidFill>
                <a:cs typeface="Arial" pitchFamily="34" charset="0"/>
              </a:rPr>
              <a:t>learned from images</a:t>
            </a:r>
            <a:endParaRPr lang="en-US" sz="2000" b="0" dirty="0">
              <a:solidFill>
                <a:srgbClr val="0070C0"/>
              </a:solidFill>
              <a:cs typeface="Arial" pitchFamily="34" charset="0"/>
            </a:endParaRPr>
          </a:p>
        </p:txBody>
      </p:sp>
      <p:sp>
        <p:nvSpPr>
          <p:cNvPr id="4" name="TextBox 3"/>
          <p:cNvSpPr txBox="1"/>
          <p:nvPr/>
        </p:nvSpPr>
        <p:spPr>
          <a:xfrm>
            <a:off x="457200" y="1752600"/>
            <a:ext cx="2135521" cy="369332"/>
          </a:xfrm>
          <a:prstGeom prst="rect">
            <a:avLst/>
          </a:prstGeom>
          <a:noFill/>
        </p:spPr>
        <p:txBody>
          <a:bodyPr wrap="none" rtlCol="0">
            <a:spAutoFit/>
          </a:bodyPr>
          <a:lstStyle/>
          <a:p>
            <a:r>
              <a:rPr lang="en-US" b="0" dirty="0" smtClean="0">
                <a:cs typeface="Arial" pitchFamily="34" charset="0"/>
              </a:rPr>
              <a:t>Grounding the symbols</a:t>
            </a:r>
            <a:endParaRPr lang="en-US" b="0" dirty="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274" name="Picture 2" descr="C:\Users\Song-Chun Zhu\Desktop\Snap1.jpg"/>
          <p:cNvPicPr>
            <a:picLocks noChangeAspect="1" noChangeArrowheads="1"/>
          </p:cNvPicPr>
          <p:nvPr/>
        </p:nvPicPr>
        <p:blipFill>
          <a:blip r:embed="rId2" cstate="print"/>
          <a:srcRect/>
          <a:stretch>
            <a:fillRect/>
          </a:stretch>
        </p:blipFill>
        <p:spPr bwMode="auto">
          <a:xfrm>
            <a:off x="533400" y="1447800"/>
            <a:ext cx="7783769" cy="4491037"/>
          </a:xfrm>
          <a:prstGeom prst="rect">
            <a:avLst/>
          </a:prstGeom>
          <a:noFill/>
        </p:spPr>
      </p:pic>
      <p:sp>
        <p:nvSpPr>
          <p:cNvPr id="5" name="TextBox 4"/>
          <p:cNvSpPr txBox="1"/>
          <p:nvPr/>
        </p:nvSpPr>
        <p:spPr>
          <a:xfrm>
            <a:off x="381000" y="482025"/>
            <a:ext cx="8194872" cy="584775"/>
          </a:xfrm>
          <a:prstGeom prst="rect">
            <a:avLst/>
          </a:prstGeom>
          <a:noFill/>
        </p:spPr>
        <p:txBody>
          <a:bodyPr wrap="none" rtlCol="0">
            <a:spAutoFit/>
          </a:bodyPr>
          <a:lstStyle/>
          <a:p>
            <a:r>
              <a:rPr lang="en-US" sz="3200" b="0" dirty="0" smtClean="0">
                <a:solidFill>
                  <a:srgbClr val="0070C0"/>
                </a:solidFill>
                <a:cs typeface="Arial" pitchFamily="34" charset="0"/>
              </a:rPr>
              <a:t> Synthesis (Computer Dream) by sampling the S-</a:t>
            </a:r>
            <a:r>
              <a:rPr lang="en-US" sz="3200" b="0" dirty="0" err="1" smtClean="0">
                <a:solidFill>
                  <a:srgbClr val="0070C0"/>
                </a:solidFill>
                <a:cs typeface="Arial" pitchFamily="34" charset="0"/>
              </a:rPr>
              <a:t>AoG</a:t>
            </a:r>
            <a:endParaRPr lang="en-US" sz="3200" b="0" dirty="0">
              <a:solidFill>
                <a:srgbClr val="0070C0"/>
              </a:solidFill>
              <a:cs typeface="Arial" pitchFamily="34" charset="0"/>
            </a:endParaRPr>
          </a:p>
        </p:txBody>
      </p:sp>
      <p:sp>
        <p:nvSpPr>
          <p:cNvPr id="4" name="TextBox 3"/>
          <p:cNvSpPr txBox="1"/>
          <p:nvPr/>
        </p:nvSpPr>
        <p:spPr>
          <a:xfrm>
            <a:off x="6553200" y="6477000"/>
            <a:ext cx="2208233" cy="369332"/>
          </a:xfrm>
          <a:prstGeom prst="rect">
            <a:avLst/>
          </a:prstGeom>
          <a:noFill/>
        </p:spPr>
        <p:txBody>
          <a:bodyPr wrap="none" rtlCol="0">
            <a:spAutoFit/>
          </a:bodyPr>
          <a:lstStyle/>
          <a:p>
            <a:r>
              <a:rPr lang="en-US" dirty="0" smtClean="0"/>
              <a:t>Rothrock and Zhu, 2011</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154" name="Picture 2"/>
          <p:cNvPicPr>
            <a:picLocks noChangeAspect="1" noChangeArrowheads="1"/>
          </p:cNvPicPr>
          <p:nvPr/>
        </p:nvPicPr>
        <p:blipFill>
          <a:blip r:embed="rId2" cstate="print"/>
          <a:srcRect/>
          <a:stretch>
            <a:fillRect/>
          </a:stretch>
        </p:blipFill>
        <p:spPr bwMode="auto">
          <a:xfrm>
            <a:off x="1600200" y="1371600"/>
            <a:ext cx="5410200" cy="3891080"/>
          </a:xfrm>
          <a:prstGeom prst="rect">
            <a:avLst/>
          </a:prstGeom>
          <a:noFill/>
          <a:ln w="9525">
            <a:noFill/>
            <a:miter lim="800000"/>
            <a:headEnd/>
            <a:tailEnd/>
          </a:ln>
        </p:spPr>
      </p:pic>
      <p:sp>
        <p:nvSpPr>
          <p:cNvPr id="7" name="TextBox 6"/>
          <p:cNvSpPr txBox="1"/>
          <p:nvPr/>
        </p:nvSpPr>
        <p:spPr>
          <a:xfrm>
            <a:off x="533400" y="5486400"/>
            <a:ext cx="5729004" cy="707886"/>
          </a:xfrm>
          <a:prstGeom prst="rect">
            <a:avLst/>
          </a:prstGeom>
          <a:noFill/>
        </p:spPr>
        <p:txBody>
          <a:bodyPr wrap="none" rtlCol="0">
            <a:spAutoFit/>
          </a:bodyPr>
          <a:lstStyle/>
          <a:p>
            <a:r>
              <a:rPr lang="en-US" sz="2000" dirty="0" smtClean="0">
                <a:solidFill>
                  <a:srgbClr val="002060"/>
                </a:solidFill>
              </a:rPr>
              <a:t>Vision is a continuous (literally infinite) computing process.  </a:t>
            </a:r>
          </a:p>
          <a:p>
            <a:r>
              <a:rPr lang="en-US" sz="2000" dirty="0" smtClean="0">
                <a:solidFill>
                  <a:srgbClr val="002060"/>
                </a:solidFill>
              </a:rPr>
              <a:t>The more you look, the more you see.</a:t>
            </a:r>
            <a:endParaRPr lang="en-US" sz="2000" dirty="0">
              <a:solidFill>
                <a:srgbClr val="002060"/>
              </a:solidFill>
            </a:endParaRPr>
          </a:p>
        </p:txBody>
      </p:sp>
      <p:sp>
        <p:nvSpPr>
          <p:cNvPr id="6" name="Rectangle 5"/>
          <p:cNvSpPr/>
          <p:nvPr/>
        </p:nvSpPr>
        <p:spPr>
          <a:xfrm>
            <a:off x="381000" y="381000"/>
            <a:ext cx="8458200" cy="584775"/>
          </a:xfrm>
          <a:prstGeom prst="rect">
            <a:avLst/>
          </a:prstGeom>
        </p:spPr>
        <p:txBody>
          <a:bodyPr wrap="square">
            <a:spAutoFit/>
          </a:bodyPr>
          <a:lstStyle/>
          <a:p>
            <a:r>
              <a:rPr lang="en-US" sz="3200" dirty="0" smtClean="0">
                <a:solidFill>
                  <a:srgbClr val="0070C0"/>
                </a:solidFill>
              </a:rPr>
              <a:t>What do we see in a single image?</a:t>
            </a:r>
            <a:endParaRPr lang="en-US" sz="3200" dirty="0">
              <a:solidFill>
                <a:srgbClr val="0070C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bwMode="auto">
          <a:xfrm>
            <a:off x="457200" y="457200"/>
            <a:ext cx="8001000" cy="715962"/>
          </a:xfrm>
          <a:noFill/>
          <a:ln>
            <a:miter lim="800000"/>
            <a:headEnd/>
            <a:tailEnd/>
          </a:ln>
        </p:spPr>
        <p:txBody>
          <a:bodyPr vert="horz" wrap="square" lIns="91440" tIns="45720" rIns="91440" bIns="45720" numCol="1" anchor="t" anchorCtr="0" compatLnSpc="1">
            <a:prstTxWarp prst="textNoShape">
              <a:avLst/>
            </a:prstTxWarp>
          </a:bodyPr>
          <a:lstStyle/>
          <a:p>
            <a:pPr algn="l"/>
            <a:r>
              <a:rPr lang="en-US" sz="3200" dirty="0" smtClean="0">
                <a:solidFill>
                  <a:srgbClr val="0070C0"/>
                </a:solidFill>
                <a:latin typeface="Arial Narrow" pitchFamily="34" charset="0"/>
                <a:cs typeface="Arial" pitchFamily="34" charset="0"/>
              </a:rPr>
              <a:t>Local computation is hugely ambiguous</a:t>
            </a:r>
          </a:p>
        </p:txBody>
      </p:sp>
      <p:pic>
        <p:nvPicPr>
          <p:cNvPr id="77827" name="Picture 2" descr="C:\Users\rothrock\Dropbox\Work\Scratch\Arm.png"/>
          <p:cNvPicPr>
            <a:picLocks noChangeAspect="1" noChangeArrowheads="1"/>
          </p:cNvPicPr>
          <p:nvPr/>
        </p:nvPicPr>
        <p:blipFill>
          <a:blip r:embed="rId2" cstate="print"/>
          <a:srcRect/>
          <a:stretch>
            <a:fillRect/>
          </a:stretch>
        </p:blipFill>
        <p:spPr bwMode="auto">
          <a:xfrm>
            <a:off x="685800" y="1828801"/>
            <a:ext cx="8193088" cy="4721794"/>
          </a:xfrm>
          <a:prstGeom prst="rect">
            <a:avLst/>
          </a:prstGeom>
          <a:noFill/>
          <a:ln w="9525">
            <a:noFill/>
            <a:miter lim="800000"/>
            <a:headEnd/>
            <a:tailEnd/>
          </a:ln>
        </p:spPr>
      </p:pic>
      <p:sp>
        <p:nvSpPr>
          <p:cNvPr id="4" name="Rectangle 3"/>
          <p:cNvSpPr/>
          <p:nvPr/>
        </p:nvSpPr>
        <p:spPr>
          <a:xfrm>
            <a:off x="457200" y="1295400"/>
            <a:ext cx="4431021" cy="461665"/>
          </a:xfrm>
          <a:prstGeom prst="rect">
            <a:avLst/>
          </a:prstGeom>
        </p:spPr>
        <p:txBody>
          <a:bodyPr wrap="none">
            <a:spAutoFit/>
          </a:bodyPr>
          <a:lstStyle/>
          <a:p>
            <a:r>
              <a:rPr lang="en-US" sz="2400" kern="0" dirty="0" smtClean="0"/>
              <a:t>Dynamic programming and re-ranking</a:t>
            </a:r>
            <a:endParaRPr lang="en-US"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bwMode="auto">
          <a:xfrm>
            <a:off x="457200" y="381000"/>
            <a:ext cx="8229600" cy="715962"/>
          </a:xfrm>
          <a:noFill/>
          <a:ln>
            <a:miter lim="800000"/>
            <a:headEnd/>
            <a:tailEnd/>
          </a:ln>
        </p:spPr>
        <p:txBody>
          <a:bodyPr vert="horz" wrap="square" lIns="91440" tIns="45720" rIns="91440" bIns="45720" numCol="1" anchor="t" anchorCtr="0" compatLnSpc="1">
            <a:prstTxWarp prst="textNoShape">
              <a:avLst/>
            </a:prstTxWarp>
          </a:bodyPr>
          <a:lstStyle/>
          <a:p>
            <a:pPr algn="l"/>
            <a:r>
              <a:rPr lang="en-US" sz="3200" dirty="0" smtClean="0">
                <a:solidFill>
                  <a:srgbClr val="0070C0"/>
                </a:solidFill>
                <a:latin typeface="Arial Narrow" pitchFamily="34" charset="0"/>
                <a:cs typeface="Arial" pitchFamily="34" charset="0"/>
              </a:rPr>
              <a:t>Composing Upper Body</a:t>
            </a:r>
          </a:p>
        </p:txBody>
      </p:sp>
      <p:pic>
        <p:nvPicPr>
          <p:cNvPr id="78851" name="Picture 2" descr="C:\Users\rothrock\Dropbox\Work\Scratch\UBody.png"/>
          <p:cNvPicPr>
            <a:picLocks noChangeAspect="1" noChangeArrowheads="1"/>
          </p:cNvPicPr>
          <p:nvPr/>
        </p:nvPicPr>
        <p:blipFill>
          <a:blip r:embed="rId2" cstate="print"/>
          <a:srcRect/>
          <a:stretch>
            <a:fillRect/>
          </a:stretch>
        </p:blipFill>
        <p:spPr bwMode="auto">
          <a:xfrm>
            <a:off x="241300" y="1219200"/>
            <a:ext cx="8750300" cy="5011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bwMode="auto">
          <a:xfrm>
            <a:off x="457200" y="381000"/>
            <a:ext cx="8229600" cy="715962"/>
          </a:xfrm>
          <a:noFill/>
          <a:ln>
            <a:miter lim="800000"/>
            <a:headEnd/>
            <a:tailEnd/>
          </a:ln>
        </p:spPr>
        <p:txBody>
          <a:bodyPr vert="horz" wrap="square" lIns="91440" tIns="45720" rIns="91440" bIns="45720" numCol="1" anchor="t" anchorCtr="0" compatLnSpc="1">
            <a:prstTxWarp prst="textNoShape">
              <a:avLst/>
            </a:prstTxWarp>
          </a:bodyPr>
          <a:lstStyle/>
          <a:p>
            <a:pPr algn="l"/>
            <a:r>
              <a:rPr lang="en-US" sz="3200" dirty="0" smtClean="0">
                <a:solidFill>
                  <a:srgbClr val="0070C0"/>
                </a:solidFill>
                <a:latin typeface="Arial Narrow" pitchFamily="34" charset="0"/>
                <a:cs typeface="Arial" pitchFamily="34" charset="0"/>
              </a:rPr>
              <a:t>Composing parts in the hierarchy</a:t>
            </a:r>
          </a:p>
        </p:txBody>
      </p:sp>
      <p:pic>
        <p:nvPicPr>
          <p:cNvPr id="79875" name="Picture 2" descr="C:\Users\rothrock\Dropbox\Work\Scratch\Full.png"/>
          <p:cNvPicPr>
            <a:picLocks noChangeAspect="1" noChangeArrowheads="1"/>
          </p:cNvPicPr>
          <p:nvPr/>
        </p:nvPicPr>
        <p:blipFill>
          <a:blip r:embed="rId2" cstate="print"/>
          <a:srcRect/>
          <a:stretch>
            <a:fillRect/>
          </a:stretch>
        </p:blipFill>
        <p:spPr bwMode="auto">
          <a:xfrm>
            <a:off x="152400" y="1676400"/>
            <a:ext cx="9051925"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xfrm>
            <a:off x="457200" y="381000"/>
            <a:ext cx="8229600" cy="715962"/>
          </a:xfrm>
          <a:noFill/>
          <a:ln>
            <a:miter lim="800000"/>
            <a:headEnd/>
            <a:tailEnd/>
          </a:ln>
        </p:spPr>
        <p:txBody>
          <a:bodyPr vert="horz" wrap="square" lIns="91440" tIns="45720" rIns="91440" bIns="45720" numCol="1" anchor="t" anchorCtr="0" compatLnSpc="1">
            <a:prstTxWarp prst="textNoShape">
              <a:avLst/>
            </a:prstTxWarp>
          </a:bodyPr>
          <a:lstStyle/>
          <a:p>
            <a:pPr algn="l"/>
            <a:r>
              <a:rPr lang="en-US" sz="3600" dirty="0" smtClean="0">
                <a:solidFill>
                  <a:srgbClr val="0070C0"/>
                </a:solidFill>
                <a:latin typeface="Arial Narrow" pitchFamily="34" charset="0"/>
                <a:cs typeface="Arial" pitchFamily="34" charset="0"/>
              </a:rPr>
              <a:t>Top-down / bottom-up inference</a:t>
            </a:r>
          </a:p>
        </p:txBody>
      </p:sp>
      <p:pic>
        <p:nvPicPr>
          <p:cNvPr id="80899" name="Picture 3" descr="D:\grants\ONR_MURI\Meetings\ONR_program_review_June_2011\images\algorithm.jpg"/>
          <p:cNvPicPr>
            <a:picLocks noChangeAspect="1" noChangeArrowheads="1"/>
          </p:cNvPicPr>
          <p:nvPr/>
        </p:nvPicPr>
        <p:blipFill>
          <a:blip r:embed="rId2" cstate="print"/>
          <a:srcRect/>
          <a:stretch>
            <a:fillRect/>
          </a:stretch>
        </p:blipFill>
        <p:spPr bwMode="auto">
          <a:xfrm>
            <a:off x="228600" y="1371600"/>
            <a:ext cx="8715375" cy="5364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xfrm>
            <a:off x="457200" y="381000"/>
            <a:ext cx="8229600" cy="609600"/>
          </a:xfrm>
          <a:noFill/>
          <a:ln>
            <a:miter lim="800000"/>
            <a:headEnd/>
            <a:tailEnd/>
          </a:ln>
        </p:spPr>
        <p:txBody>
          <a:bodyPr vert="horz" wrap="square" lIns="91440" tIns="45720" rIns="91440" bIns="45720" numCol="1" anchor="t" anchorCtr="0" compatLnSpc="1">
            <a:prstTxWarp prst="textNoShape">
              <a:avLst/>
            </a:prstTxWarp>
          </a:bodyPr>
          <a:lstStyle/>
          <a:p>
            <a:pPr algn="l"/>
            <a:r>
              <a:rPr lang="en-US" sz="3600" dirty="0" smtClean="0">
                <a:solidFill>
                  <a:srgbClr val="0070C0"/>
                </a:solidFill>
                <a:latin typeface="Arial Narrow" pitchFamily="34" charset="0"/>
                <a:cs typeface="Arial" pitchFamily="34" charset="0"/>
              </a:rPr>
              <a:t>Top-down / bottom-up inference</a:t>
            </a:r>
          </a:p>
        </p:txBody>
      </p:sp>
      <p:graphicFrame>
        <p:nvGraphicFramePr>
          <p:cNvPr id="97282" name="Object 2"/>
          <p:cNvGraphicFramePr>
            <a:graphicFrameLocks noChangeAspect="1"/>
          </p:cNvGraphicFramePr>
          <p:nvPr/>
        </p:nvGraphicFramePr>
        <p:xfrm>
          <a:off x="3124200" y="2895600"/>
          <a:ext cx="863600" cy="685800"/>
        </p:xfrm>
        <a:graphic>
          <a:graphicData uri="http://schemas.openxmlformats.org/presentationml/2006/ole">
            <p:oleObj spid="_x0000_s1077250" name="Packager Shell Object" showAsIcon="1" r:id="rId3" imgW="864000" imgH="685080" progId="Package">
              <p:embed/>
            </p:oleObj>
          </a:graphicData>
        </a:graphic>
      </p:graphicFrame>
      <p:sp>
        <p:nvSpPr>
          <p:cNvPr id="5" name="TextBox 4"/>
          <p:cNvSpPr txBox="1"/>
          <p:nvPr/>
        </p:nvSpPr>
        <p:spPr>
          <a:xfrm>
            <a:off x="990600" y="1600200"/>
            <a:ext cx="2826992" cy="584775"/>
          </a:xfrm>
          <a:prstGeom prst="rect">
            <a:avLst/>
          </a:prstGeom>
          <a:noFill/>
        </p:spPr>
        <p:txBody>
          <a:bodyPr wrap="none" rtlCol="0">
            <a:spAutoFit/>
          </a:bodyPr>
          <a:lstStyle/>
          <a:p>
            <a:r>
              <a:rPr lang="en-US" sz="3200" dirty="0" smtClean="0"/>
              <a:t>DP   +  re-ranking</a:t>
            </a:r>
            <a:endParaRPr lang="en-US" sz="3200" dirty="0"/>
          </a:p>
        </p:txBody>
      </p:sp>
      <p:sp>
        <p:nvSpPr>
          <p:cNvPr id="6" name="Rectangle 5"/>
          <p:cNvSpPr/>
          <p:nvPr/>
        </p:nvSpPr>
        <p:spPr>
          <a:xfrm>
            <a:off x="5943600" y="5791200"/>
            <a:ext cx="2535246" cy="369332"/>
          </a:xfrm>
          <a:prstGeom prst="rect">
            <a:avLst/>
          </a:prstGeom>
        </p:spPr>
        <p:txBody>
          <a:bodyPr wrap="none">
            <a:spAutoFit/>
          </a:bodyPr>
          <a:lstStyle/>
          <a:p>
            <a:r>
              <a:rPr lang="en-US" dirty="0" smtClean="0"/>
              <a:t>by Brandon Rothrock, 2011.</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33720" y="6400800"/>
            <a:ext cx="3053080" cy="369332"/>
          </a:xfrm>
          <a:prstGeom prst="rect">
            <a:avLst/>
          </a:prstGeom>
          <a:noFill/>
        </p:spPr>
        <p:txBody>
          <a:bodyPr wrap="none" rtlCol="0">
            <a:spAutoFit/>
          </a:bodyPr>
          <a:lstStyle/>
          <a:p>
            <a:r>
              <a:rPr lang="en-US" dirty="0" smtClean="0"/>
              <a:t>Work by </a:t>
            </a:r>
            <a:r>
              <a:rPr lang="en-US" dirty="0" err="1" smtClean="0"/>
              <a:t>Mingtao</a:t>
            </a:r>
            <a:r>
              <a:rPr lang="en-US" dirty="0" smtClean="0"/>
              <a:t> Pei, UCLA</a:t>
            </a:r>
            <a:endParaRPr lang="en-US" dirty="0"/>
          </a:p>
        </p:txBody>
      </p:sp>
      <p:sp>
        <p:nvSpPr>
          <p:cNvPr id="8" name="Title 1"/>
          <p:cNvSpPr txBox="1">
            <a:spLocks/>
          </p:cNvSpPr>
          <p:nvPr/>
        </p:nvSpPr>
        <p:spPr>
          <a:xfrm>
            <a:off x="457200" y="381000"/>
            <a:ext cx="8229600" cy="639762"/>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70C0"/>
                </a:solidFill>
                <a:effectLst/>
                <a:uLnTx/>
                <a:uFillTx/>
                <a:latin typeface="Arial Narrow" pitchFamily="34" charset="0"/>
                <a:ea typeface="+mj-ea"/>
                <a:cs typeface="+mj-cs"/>
              </a:rPr>
              <a:t>Learning temporal- concepts</a:t>
            </a:r>
            <a:endParaRPr kumimoji="0" lang="en-US" sz="3200" b="0" i="0" u="none" strike="noStrike" kern="0" cap="none" spc="0" normalizeH="0" baseline="0" noProof="0" dirty="0" smtClean="0">
              <a:ln>
                <a:noFill/>
              </a:ln>
              <a:solidFill>
                <a:srgbClr val="0070C0"/>
              </a:solidFill>
              <a:effectLst/>
              <a:uLnTx/>
              <a:uFillTx/>
              <a:latin typeface="Arial Narrow" pitchFamily="34" charset="0"/>
              <a:ea typeface="+mj-ea"/>
              <a:cs typeface="+mj-cs"/>
            </a:endParaRPr>
          </a:p>
        </p:txBody>
      </p:sp>
      <p:pic>
        <p:nvPicPr>
          <p:cNvPr id="228353" name="Picture 1" descr="C:\Users\Song-Chun Zhu\Desktop\Snap2.jpg"/>
          <p:cNvPicPr>
            <a:picLocks noChangeAspect="1" noChangeArrowheads="1"/>
          </p:cNvPicPr>
          <p:nvPr/>
        </p:nvPicPr>
        <p:blipFill>
          <a:blip r:embed="rId3" cstate="print"/>
          <a:srcRect/>
          <a:stretch>
            <a:fillRect/>
          </a:stretch>
        </p:blipFill>
        <p:spPr bwMode="auto">
          <a:xfrm>
            <a:off x="990600" y="1828800"/>
            <a:ext cx="7358962" cy="4114800"/>
          </a:xfrm>
          <a:prstGeom prst="rect">
            <a:avLst/>
          </a:prstGeom>
          <a:noFill/>
        </p:spPr>
      </p:pic>
      <p:sp>
        <p:nvSpPr>
          <p:cNvPr id="5" name="Rectangle 4"/>
          <p:cNvSpPr/>
          <p:nvPr/>
        </p:nvSpPr>
        <p:spPr>
          <a:xfrm>
            <a:off x="533400" y="1219200"/>
            <a:ext cx="2722220" cy="461665"/>
          </a:xfrm>
          <a:prstGeom prst="rect">
            <a:avLst/>
          </a:prstGeom>
        </p:spPr>
        <p:txBody>
          <a:bodyPr wrap="none">
            <a:spAutoFit/>
          </a:bodyPr>
          <a:lstStyle/>
          <a:p>
            <a:r>
              <a:rPr lang="en-US" sz="2400" kern="0" dirty="0" smtClean="0">
                <a:solidFill>
                  <a:srgbClr val="0070C0"/>
                </a:solidFill>
              </a:rPr>
              <a:t>e.g. events in an office</a:t>
            </a: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ent Placeholder 64"/>
          <p:cNvSpPr>
            <a:spLocks noGrp="1"/>
          </p:cNvSpPr>
          <p:nvPr>
            <p:ph sz="quarter" idx="4294967295"/>
          </p:nvPr>
        </p:nvSpPr>
        <p:spPr>
          <a:xfrm>
            <a:off x="0" y="1143000"/>
            <a:ext cx="4495800" cy="5715000"/>
          </a:xfrm>
          <a:prstGeom prst="rect">
            <a:avLst/>
          </a:prstGeom>
          <a:solidFill>
            <a:schemeClr val="accent2">
              <a:lumMod val="60000"/>
              <a:lumOff val="40000"/>
            </a:schemeClr>
          </a:solidFill>
        </p:spPr>
        <p:txBody>
          <a:bodyPr/>
          <a:lstStyle/>
          <a:p>
            <a:pPr>
              <a:buNone/>
            </a:pPr>
            <a:r>
              <a:rPr lang="en-US" dirty="0" smtClean="0">
                <a:latin typeface="+mj-lt"/>
              </a:rPr>
              <a:t> </a:t>
            </a:r>
            <a:endParaRPr lang="en-US" dirty="0">
              <a:latin typeface="+mj-lt"/>
            </a:endParaRPr>
          </a:p>
        </p:txBody>
      </p:sp>
      <p:sp>
        <p:nvSpPr>
          <p:cNvPr id="66" name="Content Placeholder 65"/>
          <p:cNvSpPr>
            <a:spLocks noGrp="1"/>
          </p:cNvSpPr>
          <p:nvPr>
            <p:ph sz="quarter" idx="4294967295"/>
          </p:nvPr>
        </p:nvSpPr>
        <p:spPr>
          <a:xfrm>
            <a:off x="4495800" y="1143000"/>
            <a:ext cx="4648200" cy="5715000"/>
          </a:xfrm>
          <a:prstGeom prst="rect">
            <a:avLst/>
          </a:prstGeom>
          <a:solidFill>
            <a:schemeClr val="accent1">
              <a:lumMod val="75000"/>
            </a:schemeClr>
          </a:solidFill>
        </p:spPr>
        <p:txBody>
          <a:bodyPr/>
          <a:lstStyle/>
          <a:p>
            <a:pPr marL="0" indent="0">
              <a:buNone/>
            </a:pPr>
            <a:r>
              <a:rPr lang="en-US" dirty="0" smtClean="0">
                <a:latin typeface="+mj-lt"/>
              </a:rPr>
              <a:t> </a:t>
            </a:r>
            <a:endParaRPr lang="en-US" dirty="0">
              <a:latin typeface="+mj-lt"/>
            </a:endParaRPr>
          </a:p>
        </p:txBody>
      </p:sp>
      <p:sp>
        <p:nvSpPr>
          <p:cNvPr id="187" name="Oval 186"/>
          <p:cNvSpPr/>
          <p:nvPr/>
        </p:nvSpPr>
        <p:spPr>
          <a:xfrm>
            <a:off x="3874888" y="1524000"/>
            <a:ext cx="1295400" cy="452438"/>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mj-lt"/>
            </a:endParaRPr>
          </a:p>
        </p:txBody>
      </p:sp>
      <p:sp>
        <p:nvSpPr>
          <p:cNvPr id="188" name="Oval 187"/>
          <p:cNvSpPr/>
          <p:nvPr/>
        </p:nvSpPr>
        <p:spPr>
          <a:xfrm>
            <a:off x="1388863" y="1976439"/>
            <a:ext cx="1571625" cy="6143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mj-lt"/>
            </a:endParaRPr>
          </a:p>
        </p:txBody>
      </p:sp>
      <p:sp>
        <p:nvSpPr>
          <p:cNvPr id="62481" name="TextBox 189"/>
          <p:cNvSpPr txBox="1">
            <a:spLocks noChangeArrowheads="1"/>
          </p:cNvSpPr>
          <p:nvPr/>
        </p:nvSpPr>
        <p:spPr bwMode="auto">
          <a:xfrm>
            <a:off x="4027288" y="1524000"/>
            <a:ext cx="1143000" cy="461665"/>
          </a:xfrm>
          <a:prstGeom prst="rect">
            <a:avLst/>
          </a:prstGeom>
          <a:noFill/>
          <a:ln w="9525">
            <a:noFill/>
            <a:miter lim="800000"/>
            <a:headEnd/>
            <a:tailEnd/>
          </a:ln>
        </p:spPr>
        <p:txBody>
          <a:bodyPr wrap="square">
            <a:spAutoFit/>
          </a:bodyPr>
          <a:lstStyle/>
          <a:p>
            <a:pPr fontAlgn="base">
              <a:spcBef>
                <a:spcPct val="0"/>
              </a:spcBef>
              <a:spcAft>
                <a:spcPct val="0"/>
              </a:spcAft>
            </a:pPr>
            <a:r>
              <a:rPr lang="en-US" sz="2400" b="1" dirty="0">
                <a:solidFill>
                  <a:schemeClr val="bg1"/>
                </a:solidFill>
                <a:latin typeface="+mj-lt"/>
                <a:ea typeface="+mj-ea"/>
                <a:cs typeface="+mj-cs"/>
              </a:rPr>
              <a:t>Video</a:t>
            </a:r>
          </a:p>
        </p:txBody>
      </p:sp>
      <p:cxnSp>
        <p:nvCxnSpPr>
          <p:cNvPr id="194" name="Straight Arrow Connector 193"/>
          <p:cNvCxnSpPr>
            <a:stCxn id="187" idx="3"/>
            <a:endCxn id="188" idx="7"/>
          </p:cNvCxnSpPr>
          <p:nvPr/>
        </p:nvCxnSpPr>
        <p:spPr>
          <a:xfrm flipH="1">
            <a:off x="2730329" y="1910180"/>
            <a:ext cx="1334266" cy="156230"/>
          </a:xfrm>
          <a:prstGeom prst="straightConnector1">
            <a:avLst/>
          </a:prstGeom>
          <a:ln w="19050">
            <a:solidFill>
              <a:schemeClr val="accent2">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07" name="Straight Arrow Connector 206"/>
          <p:cNvCxnSpPr>
            <a:endCxn id="118" idx="1"/>
          </p:cNvCxnSpPr>
          <p:nvPr/>
        </p:nvCxnSpPr>
        <p:spPr>
          <a:xfrm>
            <a:off x="4941690" y="1905002"/>
            <a:ext cx="1343864" cy="283697"/>
          </a:xfrm>
          <a:prstGeom prst="straightConnector1">
            <a:avLst/>
          </a:prstGeom>
          <a:ln w="19050">
            <a:solidFill>
              <a:schemeClr val="accent5">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09" name="Straight Arrow Connector 208"/>
          <p:cNvCxnSpPr/>
          <p:nvPr/>
        </p:nvCxnSpPr>
        <p:spPr>
          <a:xfrm rot="5400000">
            <a:off x="6357027" y="2382993"/>
            <a:ext cx="302181" cy="542058"/>
          </a:xfrm>
          <a:prstGeom prst="straightConnector1">
            <a:avLst/>
          </a:prstGeom>
          <a:ln w="19050">
            <a:solidFill>
              <a:schemeClr val="accent5">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13" name="Straight Arrow Connector 212"/>
          <p:cNvCxnSpPr>
            <a:stCxn id="118" idx="4"/>
            <a:endCxn id="62515" idx="0"/>
          </p:cNvCxnSpPr>
          <p:nvPr/>
        </p:nvCxnSpPr>
        <p:spPr>
          <a:xfrm>
            <a:off x="6770488" y="2509838"/>
            <a:ext cx="1163369" cy="304765"/>
          </a:xfrm>
          <a:prstGeom prst="straightConnector1">
            <a:avLst/>
          </a:prstGeom>
          <a:ln w="19050">
            <a:solidFill>
              <a:schemeClr val="accent5">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219" name="Straight Arrow Connector 218"/>
          <p:cNvCxnSpPr>
            <a:stCxn id="62502" idx="2"/>
            <a:endCxn id="62503" idx="0"/>
          </p:cNvCxnSpPr>
          <p:nvPr/>
        </p:nvCxnSpPr>
        <p:spPr>
          <a:xfrm flipH="1">
            <a:off x="5256652" y="3112889"/>
            <a:ext cx="904237" cy="544711"/>
          </a:xfrm>
          <a:prstGeom prst="straightConnector1">
            <a:avLst/>
          </a:prstGeom>
          <a:ln w="19050">
            <a:solidFill>
              <a:srgbClr val="00B050"/>
            </a:solidFill>
            <a:tailEnd type="arrow"/>
          </a:ln>
        </p:spPr>
        <p:style>
          <a:lnRef idx="1">
            <a:schemeClr val="dk1"/>
          </a:lnRef>
          <a:fillRef idx="0">
            <a:schemeClr val="dk1"/>
          </a:fillRef>
          <a:effectRef idx="0">
            <a:schemeClr val="dk1"/>
          </a:effectRef>
          <a:fontRef idx="minor">
            <a:schemeClr val="tx1"/>
          </a:fontRef>
        </p:style>
      </p:cxnSp>
      <p:cxnSp>
        <p:nvCxnSpPr>
          <p:cNvPr id="221" name="Straight Arrow Connector 220"/>
          <p:cNvCxnSpPr>
            <a:stCxn id="62502" idx="2"/>
            <a:endCxn id="62504" idx="0"/>
          </p:cNvCxnSpPr>
          <p:nvPr/>
        </p:nvCxnSpPr>
        <p:spPr>
          <a:xfrm>
            <a:off x="6160889" y="3112889"/>
            <a:ext cx="695963" cy="544711"/>
          </a:xfrm>
          <a:prstGeom prst="straightConnector1">
            <a:avLst/>
          </a:prstGeom>
          <a:ln w="19050">
            <a:solidFill>
              <a:srgbClr val="0070C0"/>
            </a:solidFill>
            <a:tailEnd type="arrow"/>
          </a:ln>
        </p:spPr>
        <p:style>
          <a:lnRef idx="1">
            <a:schemeClr val="dk1"/>
          </a:lnRef>
          <a:fillRef idx="0">
            <a:schemeClr val="dk1"/>
          </a:fillRef>
          <a:effectRef idx="0">
            <a:schemeClr val="dk1"/>
          </a:effectRef>
          <a:fontRef idx="minor">
            <a:schemeClr val="tx1"/>
          </a:fontRef>
        </p:style>
      </p:cxnSp>
      <p:cxnSp>
        <p:nvCxnSpPr>
          <p:cNvPr id="222" name="Straight Arrow Connector 221"/>
          <p:cNvCxnSpPr>
            <a:stCxn id="62502" idx="2"/>
            <a:endCxn id="62505" idx="0"/>
          </p:cNvCxnSpPr>
          <p:nvPr/>
        </p:nvCxnSpPr>
        <p:spPr>
          <a:xfrm>
            <a:off x="6160889" y="3112889"/>
            <a:ext cx="2010413" cy="540246"/>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62502" name="Rectangle 223"/>
          <p:cNvSpPr>
            <a:spLocks noChangeArrowheads="1"/>
          </p:cNvSpPr>
          <p:nvPr/>
        </p:nvSpPr>
        <p:spPr bwMode="auto">
          <a:xfrm>
            <a:off x="5551288" y="2805112"/>
            <a:ext cx="1219201" cy="307777"/>
          </a:xfrm>
          <a:prstGeom prst="rect">
            <a:avLst/>
          </a:prstGeom>
          <a:solidFill>
            <a:schemeClr val="accent4">
              <a:lumMod val="50000"/>
            </a:schemeClr>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fontAlgn="base">
              <a:spcBef>
                <a:spcPct val="0"/>
              </a:spcBef>
              <a:spcAft>
                <a:spcPct val="0"/>
              </a:spcAft>
            </a:pPr>
            <a:r>
              <a:rPr lang="en-US" sz="1400" b="1" dirty="0" smtClean="0">
                <a:solidFill>
                  <a:schemeClr val="bg1"/>
                </a:solidFill>
                <a:latin typeface="+mj-lt"/>
                <a:cs typeface="Arial" pitchFamily="34" charset="0"/>
              </a:rPr>
              <a:t>Refill tea</a:t>
            </a:r>
            <a:endParaRPr lang="en-US" sz="1400" b="1" dirty="0">
              <a:solidFill>
                <a:schemeClr val="bg1"/>
              </a:solidFill>
              <a:latin typeface="+mj-lt"/>
              <a:cs typeface="Arial" pitchFamily="34" charset="0"/>
            </a:endParaRPr>
          </a:p>
        </p:txBody>
      </p:sp>
      <p:sp>
        <p:nvSpPr>
          <p:cNvPr id="62503" name="Rectangle 224"/>
          <p:cNvSpPr>
            <a:spLocks noChangeArrowheads="1"/>
          </p:cNvSpPr>
          <p:nvPr/>
        </p:nvSpPr>
        <p:spPr bwMode="auto">
          <a:xfrm>
            <a:off x="4818502" y="3657600"/>
            <a:ext cx="876300" cy="461665"/>
          </a:xfrm>
          <a:prstGeom prst="rect">
            <a:avLst/>
          </a:prstGeom>
          <a:solidFill>
            <a:srgbClr val="00B050"/>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fontAlgn="base">
              <a:spcBef>
                <a:spcPct val="0"/>
              </a:spcBef>
              <a:spcAft>
                <a:spcPct val="0"/>
              </a:spcAft>
            </a:pPr>
            <a:r>
              <a:rPr lang="en-US" sz="1200" b="1" dirty="0" smtClean="0">
                <a:solidFill>
                  <a:schemeClr val="bg1"/>
                </a:solidFill>
                <a:latin typeface="+mj-lt"/>
                <a:cs typeface="Arial" pitchFamily="34" charset="0"/>
              </a:rPr>
              <a:t>Empty the cup</a:t>
            </a:r>
            <a:endParaRPr lang="en-US" sz="1200" b="1" dirty="0">
              <a:solidFill>
                <a:schemeClr val="bg1"/>
              </a:solidFill>
              <a:latin typeface="+mj-lt"/>
              <a:cs typeface="Arial" pitchFamily="34" charset="0"/>
            </a:endParaRPr>
          </a:p>
        </p:txBody>
      </p:sp>
      <p:sp>
        <p:nvSpPr>
          <p:cNvPr id="62504" name="Rectangle 225"/>
          <p:cNvSpPr>
            <a:spLocks noChangeArrowheads="1"/>
          </p:cNvSpPr>
          <p:nvPr/>
        </p:nvSpPr>
        <p:spPr bwMode="auto">
          <a:xfrm>
            <a:off x="6380602" y="3657600"/>
            <a:ext cx="952500" cy="461665"/>
          </a:xfrm>
          <a:prstGeom prst="rect">
            <a:avLst/>
          </a:prstGeom>
          <a:solidFill>
            <a:srgbClr val="0070C0"/>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fontAlgn="base">
              <a:spcBef>
                <a:spcPct val="0"/>
              </a:spcBef>
              <a:spcAft>
                <a:spcPct val="0"/>
              </a:spcAft>
            </a:pPr>
            <a:r>
              <a:rPr lang="en-US" sz="1200" b="1" dirty="0">
                <a:solidFill>
                  <a:schemeClr val="bg1"/>
                </a:solidFill>
                <a:latin typeface="+mj-lt"/>
                <a:cs typeface="Arial" pitchFamily="34" charset="0"/>
              </a:rPr>
              <a:t>R</a:t>
            </a:r>
            <a:r>
              <a:rPr lang="en-US" sz="1200" b="1" dirty="0" smtClean="0">
                <a:solidFill>
                  <a:schemeClr val="bg1"/>
                </a:solidFill>
                <a:latin typeface="+mj-lt"/>
                <a:cs typeface="Arial" pitchFamily="34" charset="0"/>
              </a:rPr>
              <a:t>enew tea leaf</a:t>
            </a:r>
            <a:endParaRPr lang="en-US" sz="1200" b="1" dirty="0">
              <a:solidFill>
                <a:schemeClr val="bg1"/>
              </a:solidFill>
              <a:latin typeface="+mj-lt"/>
              <a:cs typeface="Arial" pitchFamily="34" charset="0"/>
            </a:endParaRPr>
          </a:p>
        </p:txBody>
      </p:sp>
      <p:sp>
        <p:nvSpPr>
          <p:cNvPr id="62505" name="Rectangle 226"/>
          <p:cNvSpPr>
            <a:spLocks noChangeArrowheads="1"/>
          </p:cNvSpPr>
          <p:nvPr/>
        </p:nvSpPr>
        <p:spPr bwMode="auto">
          <a:xfrm>
            <a:off x="7790302" y="3653135"/>
            <a:ext cx="762000" cy="461665"/>
          </a:xfrm>
          <a:prstGeom prst="rect">
            <a:avLst/>
          </a:prstGeom>
          <a:solidFill>
            <a:srgbClr val="FF0000"/>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fontAlgn="base">
              <a:spcBef>
                <a:spcPct val="0"/>
              </a:spcBef>
              <a:spcAft>
                <a:spcPct val="0"/>
              </a:spcAft>
            </a:pPr>
            <a:r>
              <a:rPr lang="en-US" sz="1200" b="1" dirty="0">
                <a:solidFill>
                  <a:schemeClr val="bg1"/>
                </a:solidFill>
                <a:latin typeface="+mj-lt"/>
                <a:cs typeface="Arial" pitchFamily="34" charset="0"/>
              </a:rPr>
              <a:t>R</a:t>
            </a:r>
            <a:r>
              <a:rPr lang="en-US" sz="1200" b="1" dirty="0" smtClean="0">
                <a:solidFill>
                  <a:schemeClr val="bg1"/>
                </a:solidFill>
                <a:latin typeface="+mj-lt"/>
                <a:cs typeface="Arial" pitchFamily="34" charset="0"/>
              </a:rPr>
              <a:t>efill water</a:t>
            </a:r>
            <a:endParaRPr lang="en-US" sz="1200" b="1" dirty="0">
              <a:solidFill>
                <a:schemeClr val="bg1"/>
              </a:solidFill>
              <a:latin typeface="+mj-lt"/>
              <a:cs typeface="Arial" pitchFamily="34" charset="0"/>
            </a:endParaRPr>
          </a:p>
        </p:txBody>
      </p:sp>
      <p:sp>
        <p:nvSpPr>
          <p:cNvPr id="62508" name="Rectangle 229"/>
          <p:cNvSpPr>
            <a:spLocks noChangeArrowheads="1"/>
          </p:cNvSpPr>
          <p:nvPr/>
        </p:nvSpPr>
        <p:spPr bwMode="auto">
          <a:xfrm>
            <a:off x="1512688" y="2057400"/>
            <a:ext cx="1333501" cy="523220"/>
          </a:xfrm>
          <a:prstGeom prst="rect">
            <a:avLst/>
          </a:prstGeom>
          <a:noFill/>
          <a:ln w="19050">
            <a:noFill/>
            <a:miter lim="800000"/>
            <a:headEnd/>
            <a:tailEnd/>
          </a:ln>
        </p:spPr>
        <p:txBody>
          <a:bodyPr wrap="square">
            <a:spAutoFit/>
          </a:bodyPr>
          <a:lstStyle/>
          <a:p>
            <a:pPr algn="ctr" fontAlgn="base">
              <a:spcBef>
                <a:spcPct val="0"/>
              </a:spcBef>
              <a:spcAft>
                <a:spcPct val="0"/>
              </a:spcAft>
            </a:pPr>
            <a:r>
              <a:rPr lang="en-US" sz="1400" b="1" dirty="0" smtClean="0">
                <a:solidFill>
                  <a:schemeClr val="bg1"/>
                </a:solidFill>
                <a:latin typeface="+mj-lt"/>
                <a:cs typeface="Arial" pitchFamily="34" charset="0"/>
              </a:rPr>
              <a:t>Background objects</a:t>
            </a:r>
            <a:endParaRPr lang="en-US" b="1" dirty="0">
              <a:solidFill>
                <a:schemeClr val="bg1"/>
              </a:solidFill>
              <a:latin typeface="+mj-lt"/>
              <a:cs typeface="Arial" pitchFamily="34" charset="0"/>
            </a:endParaRPr>
          </a:p>
        </p:txBody>
      </p:sp>
      <p:sp>
        <p:nvSpPr>
          <p:cNvPr id="62515" name="Rectangle 239"/>
          <p:cNvSpPr>
            <a:spLocks noChangeArrowheads="1"/>
          </p:cNvSpPr>
          <p:nvPr/>
        </p:nvSpPr>
        <p:spPr bwMode="auto">
          <a:xfrm>
            <a:off x="7075288" y="2814603"/>
            <a:ext cx="1717137" cy="307777"/>
          </a:xfrm>
          <a:prstGeom prst="rect">
            <a:avLst/>
          </a:prstGeom>
          <a:solidFill>
            <a:schemeClr val="tx2">
              <a:lumMod val="60000"/>
              <a:lumOff val="40000"/>
            </a:schemeClr>
          </a:solid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gn="ctr" fontAlgn="base">
              <a:spcBef>
                <a:spcPct val="0"/>
              </a:spcBef>
              <a:spcAft>
                <a:spcPct val="0"/>
              </a:spcAft>
            </a:pPr>
            <a:r>
              <a:rPr lang="en-US" sz="1400" b="1" dirty="0" smtClean="0">
                <a:solidFill>
                  <a:schemeClr val="bg1"/>
                </a:solidFill>
                <a:latin typeface="+mj-lt"/>
                <a:cs typeface="Arial" pitchFamily="34" charset="0"/>
              </a:rPr>
              <a:t>make phone call</a:t>
            </a:r>
          </a:p>
        </p:txBody>
      </p:sp>
      <p:cxnSp>
        <p:nvCxnSpPr>
          <p:cNvPr id="99" name="Straight Arrow Connector 98"/>
          <p:cNvCxnSpPr>
            <a:stCxn id="62503" idx="2"/>
          </p:cNvCxnSpPr>
          <p:nvPr/>
        </p:nvCxnSpPr>
        <p:spPr>
          <a:xfrm flipH="1">
            <a:off x="4723252" y="4119265"/>
            <a:ext cx="533400" cy="418237"/>
          </a:xfrm>
          <a:prstGeom prst="straightConnector1">
            <a:avLst/>
          </a:prstGeom>
          <a:ln w="19050">
            <a:solidFill>
              <a:srgbClr val="00B050"/>
            </a:solidFill>
            <a:tailEnd type="arrow"/>
          </a:ln>
        </p:spPr>
        <p:style>
          <a:lnRef idx="1">
            <a:schemeClr val="dk1"/>
          </a:lnRef>
          <a:fillRef idx="0">
            <a:schemeClr val="dk1"/>
          </a:fillRef>
          <a:effectRef idx="0">
            <a:schemeClr val="dk1"/>
          </a:effectRef>
          <a:fontRef idx="minor">
            <a:schemeClr val="tx1"/>
          </a:fontRef>
        </p:style>
      </p:cxnSp>
      <p:cxnSp>
        <p:nvCxnSpPr>
          <p:cNvPr id="104" name="Straight Arrow Connector 103"/>
          <p:cNvCxnSpPr>
            <a:stCxn id="62503" idx="2"/>
          </p:cNvCxnSpPr>
          <p:nvPr/>
        </p:nvCxnSpPr>
        <p:spPr>
          <a:xfrm>
            <a:off x="5256652" y="4119265"/>
            <a:ext cx="42863" cy="409054"/>
          </a:xfrm>
          <a:prstGeom prst="straightConnector1">
            <a:avLst/>
          </a:prstGeom>
          <a:ln w="19050">
            <a:solidFill>
              <a:srgbClr val="00B050"/>
            </a:solidFill>
            <a:tailEnd type="arrow"/>
          </a:ln>
        </p:spPr>
        <p:style>
          <a:lnRef idx="1">
            <a:schemeClr val="dk1"/>
          </a:lnRef>
          <a:fillRef idx="0">
            <a:schemeClr val="dk1"/>
          </a:fillRef>
          <a:effectRef idx="0">
            <a:schemeClr val="dk1"/>
          </a:effectRef>
          <a:fontRef idx="minor">
            <a:schemeClr val="tx1"/>
          </a:fontRef>
        </p:style>
      </p:cxnSp>
      <p:sp>
        <p:nvSpPr>
          <p:cNvPr id="118" name="Oval 117"/>
          <p:cNvSpPr/>
          <p:nvPr/>
        </p:nvSpPr>
        <p:spPr>
          <a:xfrm>
            <a:off x="6084688" y="2133600"/>
            <a:ext cx="1371600" cy="37623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fontAlgn="base">
              <a:spcBef>
                <a:spcPct val="0"/>
              </a:spcBef>
              <a:spcAft>
                <a:spcPct val="0"/>
              </a:spcAft>
            </a:pPr>
            <a:r>
              <a:rPr lang="en-US" b="1" dirty="0" smtClean="0">
                <a:solidFill>
                  <a:schemeClr val="bg1"/>
                </a:solidFill>
                <a:latin typeface="+mj-lt"/>
                <a:cs typeface="Arial" pitchFamily="34" charset="0"/>
              </a:rPr>
              <a:t>events</a:t>
            </a:r>
            <a:endParaRPr lang="en-US" b="1" dirty="0">
              <a:solidFill>
                <a:schemeClr val="bg1"/>
              </a:solidFill>
              <a:latin typeface="+mj-lt"/>
              <a:cs typeface="Arial" pitchFamily="34" charset="0"/>
            </a:endParaRPr>
          </a:p>
        </p:txBody>
      </p:sp>
      <p:cxnSp>
        <p:nvCxnSpPr>
          <p:cNvPr id="123" name="Straight Arrow Connector 122"/>
          <p:cNvCxnSpPr>
            <a:stCxn id="62504" idx="2"/>
          </p:cNvCxnSpPr>
          <p:nvPr/>
        </p:nvCxnSpPr>
        <p:spPr>
          <a:xfrm flipH="1">
            <a:off x="6408305" y="4119265"/>
            <a:ext cx="448547" cy="400914"/>
          </a:xfrm>
          <a:prstGeom prst="straightConnector1">
            <a:avLst/>
          </a:prstGeom>
          <a:ln w="19050">
            <a:solidFill>
              <a:srgbClr val="0070C0"/>
            </a:solidFill>
            <a:tailEnd type="arrow"/>
          </a:ln>
        </p:spPr>
        <p:style>
          <a:lnRef idx="1">
            <a:schemeClr val="dk1"/>
          </a:lnRef>
          <a:fillRef idx="0">
            <a:schemeClr val="dk1"/>
          </a:fillRef>
          <a:effectRef idx="0">
            <a:schemeClr val="dk1"/>
          </a:effectRef>
          <a:fontRef idx="minor">
            <a:schemeClr val="tx1"/>
          </a:fontRef>
        </p:style>
      </p:cxnSp>
      <p:cxnSp>
        <p:nvCxnSpPr>
          <p:cNvPr id="126" name="Straight Arrow Connector 125"/>
          <p:cNvCxnSpPr>
            <a:stCxn id="62504" idx="2"/>
            <a:endCxn id="94" idx="0"/>
          </p:cNvCxnSpPr>
          <p:nvPr/>
        </p:nvCxnSpPr>
        <p:spPr>
          <a:xfrm>
            <a:off x="6856852" y="4119265"/>
            <a:ext cx="18778" cy="400914"/>
          </a:xfrm>
          <a:prstGeom prst="straightConnector1">
            <a:avLst/>
          </a:prstGeom>
          <a:ln w="19050">
            <a:solidFill>
              <a:srgbClr val="0070C0"/>
            </a:solidFill>
            <a:tailEnd type="arrow"/>
          </a:ln>
        </p:spPr>
        <p:style>
          <a:lnRef idx="1">
            <a:schemeClr val="dk1"/>
          </a:lnRef>
          <a:fillRef idx="0">
            <a:schemeClr val="dk1"/>
          </a:fillRef>
          <a:effectRef idx="0">
            <a:schemeClr val="dk1"/>
          </a:effectRef>
          <a:fontRef idx="minor">
            <a:schemeClr val="tx1"/>
          </a:fontRef>
        </p:style>
      </p:cxnSp>
      <p:pic>
        <p:nvPicPr>
          <p:cNvPr id="20482" name="Picture 2"/>
          <p:cNvPicPr>
            <a:picLocks noChangeAspect="1" noChangeArrowheads="1"/>
          </p:cNvPicPr>
          <p:nvPr/>
        </p:nvPicPr>
        <p:blipFill>
          <a:blip r:embed="rId3" cstate="print"/>
          <a:srcRect/>
          <a:stretch>
            <a:fillRect/>
          </a:stretch>
        </p:blipFill>
        <p:spPr bwMode="auto">
          <a:xfrm>
            <a:off x="369688" y="3886200"/>
            <a:ext cx="4038600" cy="2609096"/>
          </a:xfrm>
          <a:prstGeom prst="rect">
            <a:avLst/>
          </a:prstGeom>
          <a:noFill/>
          <a:ln w="9525">
            <a:noFill/>
            <a:miter lim="800000"/>
            <a:headEnd/>
            <a:tailEnd/>
          </a:ln>
        </p:spPr>
      </p:pic>
      <p:sp>
        <p:nvSpPr>
          <p:cNvPr id="131" name="Rectangle 130"/>
          <p:cNvSpPr/>
          <p:nvPr/>
        </p:nvSpPr>
        <p:spPr>
          <a:xfrm>
            <a:off x="141088" y="3191961"/>
            <a:ext cx="914400" cy="430887"/>
          </a:xfrm>
          <a:prstGeom prst="rect">
            <a:avLst/>
          </a:prstGeom>
          <a:solidFill>
            <a:srgbClr val="00B050"/>
          </a:solidFill>
        </p:spPr>
        <p:txBody>
          <a:bodyPr wrap="square">
            <a:spAutoFit/>
          </a:bodyPr>
          <a:lstStyle/>
          <a:p>
            <a:pPr lvl="0" algn="ctr"/>
            <a:r>
              <a:rPr lang="en-US" sz="1100" b="1" dirty="0">
                <a:solidFill>
                  <a:schemeClr val="bg1"/>
                </a:solidFill>
                <a:latin typeface="+mj-lt"/>
              </a:rPr>
              <a:t>Water collector</a:t>
            </a:r>
          </a:p>
        </p:txBody>
      </p:sp>
      <p:sp>
        <p:nvSpPr>
          <p:cNvPr id="136" name="Rectangle 135"/>
          <p:cNvSpPr/>
          <p:nvPr/>
        </p:nvSpPr>
        <p:spPr>
          <a:xfrm>
            <a:off x="1131688" y="3200400"/>
            <a:ext cx="609600" cy="430887"/>
          </a:xfrm>
          <a:prstGeom prst="rect">
            <a:avLst/>
          </a:prstGeom>
          <a:solidFill>
            <a:srgbClr val="FF0000"/>
          </a:solidFill>
        </p:spPr>
        <p:txBody>
          <a:bodyPr wrap="square">
            <a:spAutoFit/>
          </a:bodyPr>
          <a:lstStyle/>
          <a:p>
            <a:pPr lvl="0" algn="ctr"/>
            <a:r>
              <a:rPr lang="en-US" sz="1100" b="1" dirty="0" smtClean="0">
                <a:solidFill>
                  <a:schemeClr val="bg1"/>
                </a:solidFill>
                <a:latin typeface="+mj-lt"/>
              </a:rPr>
              <a:t>Trash can</a:t>
            </a:r>
            <a:endParaRPr lang="en-US" sz="1100" b="1" dirty="0">
              <a:solidFill>
                <a:schemeClr val="bg1"/>
              </a:solidFill>
              <a:latin typeface="+mj-lt"/>
            </a:endParaRPr>
          </a:p>
        </p:txBody>
      </p:sp>
      <p:sp>
        <p:nvSpPr>
          <p:cNvPr id="139" name="Rectangle 138"/>
          <p:cNvSpPr/>
          <p:nvPr/>
        </p:nvSpPr>
        <p:spPr>
          <a:xfrm>
            <a:off x="1817488" y="3200400"/>
            <a:ext cx="761999" cy="430887"/>
          </a:xfrm>
          <a:prstGeom prst="rect">
            <a:avLst/>
          </a:prstGeom>
          <a:solidFill>
            <a:srgbClr val="0070C0"/>
          </a:solidFill>
        </p:spPr>
        <p:txBody>
          <a:bodyPr wrap="square">
            <a:spAutoFit/>
          </a:bodyPr>
          <a:lstStyle/>
          <a:p>
            <a:pPr lvl="0" algn="ctr"/>
            <a:r>
              <a:rPr lang="en-US" sz="1100" b="1" dirty="0" smtClean="0">
                <a:solidFill>
                  <a:schemeClr val="bg1"/>
                </a:solidFill>
                <a:latin typeface="+mj-lt"/>
              </a:rPr>
              <a:t>Water boiler</a:t>
            </a:r>
            <a:endParaRPr lang="en-US" sz="1100" b="1" dirty="0">
              <a:solidFill>
                <a:schemeClr val="bg1"/>
              </a:solidFill>
              <a:latin typeface="+mj-lt"/>
            </a:endParaRPr>
          </a:p>
        </p:txBody>
      </p:sp>
      <p:sp>
        <p:nvSpPr>
          <p:cNvPr id="142" name="Rectangle 141"/>
          <p:cNvSpPr/>
          <p:nvPr/>
        </p:nvSpPr>
        <p:spPr>
          <a:xfrm>
            <a:off x="2655688" y="3191962"/>
            <a:ext cx="761999" cy="430887"/>
          </a:xfrm>
          <a:prstGeom prst="rect">
            <a:avLst/>
          </a:prstGeom>
          <a:solidFill>
            <a:srgbClr val="FFC000"/>
          </a:solidFill>
        </p:spPr>
        <p:txBody>
          <a:bodyPr wrap="square" anchor="ctr">
            <a:spAutoFit/>
          </a:bodyPr>
          <a:lstStyle/>
          <a:p>
            <a:pPr lvl="0" algn="ctr"/>
            <a:r>
              <a:rPr lang="en-US" sz="1100" b="1" dirty="0" smtClean="0">
                <a:solidFill>
                  <a:schemeClr val="bg1"/>
                </a:solidFill>
                <a:latin typeface="+mj-lt"/>
              </a:rPr>
              <a:t>Phone</a:t>
            </a:r>
          </a:p>
          <a:p>
            <a:pPr lvl="0" algn="ctr"/>
            <a:endParaRPr lang="en-US" sz="1100" b="1" dirty="0">
              <a:solidFill>
                <a:schemeClr val="bg1"/>
              </a:solidFill>
              <a:latin typeface="+mj-lt"/>
            </a:endParaRPr>
          </a:p>
        </p:txBody>
      </p:sp>
      <p:cxnSp>
        <p:nvCxnSpPr>
          <p:cNvPr id="146" name="Straight Arrow Connector 145"/>
          <p:cNvCxnSpPr>
            <a:stCxn id="62508" idx="2"/>
            <a:endCxn id="139" idx="0"/>
          </p:cNvCxnSpPr>
          <p:nvPr/>
        </p:nvCxnSpPr>
        <p:spPr>
          <a:xfrm>
            <a:off x="2179439" y="2580620"/>
            <a:ext cx="19049" cy="6197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53" name="Picture 3"/>
          <p:cNvPicPr>
            <a:picLocks noChangeAspect="1" noChangeArrowheads="1"/>
          </p:cNvPicPr>
          <p:nvPr/>
        </p:nvPicPr>
        <p:blipFill>
          <a:blip r:embed="rId4" cstate="print"/>
          <a:srcRect/>
          <a:stretch>
            <a:fillRect/>
          </a:stretch>
        </p:blipFill>
        <p:spPr bwMode="auto">
          <a:xfrm>
            <a:off x="4592494" y="5105400"/>
            <a:ext cx="397668" cy="1255792"/>
          </a:xfrm>
          <a:prstGeom prst="rect">
            <a:avLst/>
          </a:prstGeom>
          <a:noFill/>
          <a:ln w="38100">
            <a:solidFill>
              <a:srgbClr val="00B050"/>
            </a:solidFill>
            <a:miter lim="800000"/>
            <a:headEnd/>
            <a:tailEnd/>
          </a:ln>
        </p:spPr>
      </p:pic>
      <p:pic>
        <p:nvPicPr>
          <p:cNvPr id="154" name="Picture 4"/>
          <p:cNvPicPr>
            <a:picLocks noChangeAspect="1" noChangeArrowheads="1"/>
          </p:cNvPicPr>
          <p:nvPr/>
        </p:nvPicPr>
        <p:blipFill>
          <a:blip r:embed="rId5" cstate="print"/>
          <a:srcRect/>
          <a:stretch>
            <a:fillRect/>
          </a:stretch>
        </p:blipFill>
        <p:spPr bwMode="auto">
          <a:xfrm>
            <a:off x="5078269" y="5123696"/>
            <a:ext cx="381561" cy="1237496"/>
          </a:xfrm>
          <a:prstGeom prst="rect">
            <a:avLst/>
          </a:prstGeom>
          <a:noFill/>
          <a:ln w="38100">
            <a:solidFill>
              <a:srgbClr val="00B050"/>
            </a:solidFill>
            <a:miter lim="800000"/>
            <a:headEnd/>
            <a:tailEnd/>
          </a:ln>
        </p:spPr>
      </p:pic>
      <p:pic>
        <p:nvPicPr>
          <p:cNvPr id="155" name="Picture 6"/>
          <p:cNvPicPr>
            <a:picLocks noChangeAspect="1" noChangeArrowheads="1"/>
          </p:cNvPicPr>
          <p:nvPr/>
        </p:nvPicPr>
        <p:blipFill>
          <a:blip r:embed="rId6" cstate="print"/>
          <a:srcRect/>
          <a:stretch>
            <a:fillRect/>
          </a:stretch>
        </p:blipFill>
        <p:spPr bwMode="auto">
          <a:xfrm>
            <a:off x="5506894" y="5123696"/>
            <a:ext cx="378408" cy="1237496"/>
          </a:xfrm>
          <a:prstGeom prst="rect">
            <a:avLst/>
          </a:prstGeom>
          <a:noFill/>
          <a:ln w="38100">
            <a:solidFill>
              <a:srgbClr val="00B050"/>
            </a:solidFill>
            <a:miter lim="800000"/>
            <a:headEnd/>
            <a:tailEnd/>
          </a:ln>
        </p:spPr>
      </p:pic>
      <p:pic>
        <p:nvPicPr>
          <p:cNvPr id="156" name="Picture 7"/>
          <p:cNvPicPr>
            <a:picLocks noChangeAspect="1" noChangeArrowheads="1"/>
          </p:cNvPicPr>
          <p:nvPr/>
        </p:nvPicPr>
        <p:blipFill>
          <a:blip r:embed="rId7" cstate="print"/>
          <a:srcRect/>
          <a:stretch>
            <a:fillRect/>
          </a:stretch>
        </p:blipFill>
        <p:spPr bwMode="auto">
          <a:xfrm>
            <a:off x="7714102" y="5105400"/>
            <a:ext cx="386080" cy="1219200"/>
          </a:xfrm>
          <a:prstGeom prst="rect">
            <a:avLst/>
          </a:prstGeom>
          <a:noFill/>
          <a:ln w="38100">
            <a:solidFill>
              <a:srgbClr val="FF0000"/>
            </a:solidFill>
            <a:miter lim="800000"/>
            <a:headEnd/>
            <a:tailEnd/>
          </a:ln>
        </p:spPr>
      </p:pic>
      <p:pic>
        <p:nvPicPr>
          <p:cNvPr id="157" name="Picture 8"/>
          <p:cNvPicPr>
            <a:picLocks noChangeAspect="1" noChangeArrowheads="1"/>
          </p:cNvPicPr>
          <p:nvPr/>
        </p:nvPicPr>
        <p:blipFill>
          <a:blip r:embed="rId8" cstate="print"/>
          <a:srcRect/>
          <a:stretch>
            <a:fillRect/>
          </a:stretch>
        </p:blipFill>
        <p:spPr bwMode="auto">
          <a:xfrm>
            <a:off x="8252582" y="5105400"/>
            <a:ext cx="375920" cy="1219200"/>
          </a:xfrm>
          <a:prstGeom prst="rect">
            <a:avLst/>
          </a:prstGeom>
          <a:noFill/>
          <a:ln w="38100">
            <a:solidFill>
              <a:srgbClr val="FF0000"/>
            </a:solidFill>
            <a:miter lim="800000"/>
            <a:headEnd/>
            <a:tailEnd/>
          </a:ln>
        </p:spPr>
      </p:pic>
      <p:pic>
        <p:nvPicPr>
          <p:cNvPr id="158" name="Picture 9"/>
          <p:cNvPicPr>
            <a:picLocks noChangeAspect="1" noChangeArrowheads="1"/>
          </p:cNvPicPr>
          <p:nvPr/>
        </p:nvPicPr>
        <p:blipFill>
          <a:blip r:embed="rId9" cstate="print"/>
          <a:srcRect/>
          <a:stretch>
            <a:fillRect/>
          </a:stretch>
        </p:blipFill>
        <p:spPr bwMode="auto">
          <a:xfrm>
            <a:off x="8709782" y="5105400"/>
            <a:ext cx="375920" cy="1219200"/>
          </a:xfrm>
          <a:prstGeom prst="rect">
            <a:avLst/>
          </a:prstGeom>
          <a:noFill/>
          <a:ln w="38100">
            <a:solidFill>
              <a:srgbClr val="FF0000"/>
            </a:solidFill>
            <a:miter lim="800000"/>
            <a:headEnd/>
            <a:tailEnd/>
          </a:ln>
        </p:spPr>
      </p:pic>
      <p:pic>
        <p:nvPicPr>
          <p:cNvPr id="159" name="Picture 5"/>
          <p:cNvPicPr>
            <a:picLocks noChangeAspect="1" noChangeArrowheads="1"/>
          </p:cNvPicPr>
          <p:nvPr/>
        </p:nvPicPr>
        <p:blipFill>
          <a:blip r:embed="rId10" cstate="print"/>
          <a:srcRect/>
          <a:stretch>
            <a:fillRect/>
          </a:stretch>
        </p:blipFill>
        <p:spPr bwMode="auto">
          <a:xfrm>
            <a:off x="6113902" y="5105401"/>
            <a:ext cx="391874" cy="1247808"/>
          </a:xfrm>
          <a:prstGeom prst="rect">
            <a:avLst/>
          </a:prstGeom>
          <a:noFill/>
          <a:ln w="38100">
            <a:solidFill>
              <a:srgbClr val="0070C0"/>
            </a:solidFill>
            <a:miter lim="800000"/>
            <a:headEnd/>
            <a:tailEnd/>
          </a:ln>
        </p:spPr>
      </p:pic>
      <p:pic>
        <p:nvPicPr>
          <p:cNvPr id="160" name="Picture 6"/>
          <p:cNvPicPr>
            <a:picLocks noChangeAspect="1" noChangeArrowheads="1"/>
          </p:cNvPicPr>
          <p:nvPr/>
        </p:nvPicPr>
        <p:blipFill>
          <a:blip r:embed="rId11" cstate="print"/>
          <a:srcRect/>
          <a:stretch>
            <a:fillRect/>
          </a:stretch>
        </p:blipFill>
        <p:spPr bwMode="auto">
          <a:xfrm>
            <a:off x="6647302" y="5105401"/>
            <a:ext cx="391874" cy="1247808"/>
          </a:xfrm>
          <a:prstGeom prst="rect">
            <a:avLst/>
          </a:prstGeom>
          <a:noFill/>
          <a:ln w="38100">
            <a:solidFill>
              <a:srgbClr val="0070C0"/>
            </a:solidFill>
            <a:miter lim="800000"/>
            <a:headEnd/>
            <a:tailEnd/>
          </a:ln>
        </p:spPr>
      </p:pic>
      <p:pic>
        <p:nvPicPr>
          <p:cNvPr id="161" name="Picture 7"/>
          <p:cNvPicPr>
            <a:picLocks noChangeAspect="1" noChangeArrowheads="1"/>
          </p:cNvPicPr>
          <p:nvPr/>
        </p:nvPicPr>
        <p:blipFill>
          <a:blip r:embed="rId12" cstate="print"/>
          <a:srcRect/>
          <a:stretch>
            <a:fillRect/>
          </a:stretch>
        </p:blipFill>
        <p:spPr bwMode="auto">
          <a:xfrm>
            <a:off x="7180702" y="5105400"/>
            <a:ext cx="391874" cy="1237496"/>
          </a:xfrm>
          <a:prstGeom prst="rect">
            <a:avLst/>
          </a:prstGeom>
          <a:noFill/>
          <a:ln w="38100">
            <a:solidFill>
              <a:srgbClr val="0070C0"/>
            </a:solidFill>
            <a:miter lim="800000"/>
            <a:headEnd/>
            <a:tailEnd/>
          </a:ln>
        </p:spPr>
      </p:pic>
      <p:cxnSp>
        <p:nvCxnSpPr>
          <p:cNvPr id="201" name="Straight Arrow Connector 200"/>
          <p:cNvCxnSpPr>
            <a:stCxn id="62508" idx="2"/>
            <a:endCxn id="142" idx="0"/>
          </p:cNvCxnSpPr>
          <p:nvPr/>
        </p:nvCxnSpPr>
        <p:spPr>
          <a:xfrm>
            <a:off x="2179439" y="2580620"/>
            <a:ext cx="857249" cy="61134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a:stCxn id="188" idx="4"/>
            <a:endCxn id="136" idx="0"/>
          </p:cNvCxnSpPr>
          <p:nvPr/>
        </p:nvCxnSpPr>
        <p:spPr>
          <a:xfrm flipH="1">
            <a:off x="1436488" y="2590801"/>
            <a:ext cx="738188" cy="6095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a:stCxn id="62508" idx="2"/>
            <a:endCxn id="131" idx="0"/>
          </p:cNvCxnSpPr>
          <p:nvPr/>
        </p:nvCxnSpPr>
        <p:spPr>
          <a:xfrm flipH="1">
            <a:off x="598288" y="2580620"/>
            <a:ext cx="1581151" cy="61134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7" name="TextBox 166"/>
          <p:cNvSpPr txBox="1"/>
          <p:nvPr/>
        </p:nvSpPr>
        <p:spPr>
          <a:xfrm>
            <a:off x="152400" y="304800"/>
            <a:ext cx="4572000" cy="584775"/>
          </a:xfrm>
          <a:prstGeom prst="rect">
            <a:avLst/>
          </a:prstGeom>
          <a:noFill/>
        </p:spPr>
        <p:txBody>
          <a:bodyPr wrap="square" rtlCol="0">
            <a:spAutoFit/>
          </a:bodyPr>
          <a:lstStyle/>
          <a:p>
            <a:r>
              <a:rPr lang="en-US" sz="3200" dirty="0" smtClean="0">
                <a:solidFill>
                  <a:schemeClr val="accent2">
                    <a:lumMod val="60000"/>
                    <a:lumOff val="40000"/>
                  </a:schemeClr>
                </a:solidFill>
              </a:rPr>
              <a:t>Spatial</a:t>
            </a:r>
            <a:r>
              <a:rPr lang="en-US" sz="3200" dirty="0" smtClean="0">
                <a:solidFill>
                  <a:srgbClr val="0070C0"/>
                </a:solidFill>
              </a:rPr>
              <a:t>-</a:t>
            </a:r>
            <a:r>
              <a:rPr lang="en-US" sz="3200" dirty="0" smtClean="0">
                <a:solidFill>
                  <a:schemeClr val="accent1">
                    <a:lumMod val="75000"/>
                  </a:schemeClr>
                </a:solidFill>
              </a:rPr>
              <a:t>Temporal</a:t>
            </a:r>
            <a:r>
              <a:rPr lang="en-US" sz="3200" dirty="0" smtClean="0">
                <a:solidFill>
                  <a:srgbClr val="0070C0"/>
                </a:solidFill>
              </a:rPr>
              <a:t> </a:t>
            </a:r>
            <a:r>
              <a:rPr lang="en-US" sz="3200" dirty="0" smtClean="0"/>
              <a:t>parse graph</a:t>
            </a:r>
            <a:endParaRPr lang="en-US" sz="3200" dirty="0"/>
          </a:p>
        </p:txBody>
      </p:sp>
      <p:sp>
        <p:nvSpPr>
          <p:cNvPr id="2" name="Rectangle 1"/>
          <p:cNvSpPr/>
          <p:nvPr/>
        </p:nvSpPr>
        <p:spPr>
          <a:xfrm>
            <a:off x="903087" y="4826042"/>
            <a:ext cx="304801" cy="28854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a:stCxn id="62508" idx="2"/>
            <a:endCxn id="73" idx="0"/>
          </p:cNvCxnSpPr>
          <p:nvPr/>
        </p:nvCxnSpPr>
        <p:spPr>
          <a:xfrm>
            <a:off x="2179439" y="2580620"/>
            <a:ext cx="1790699" cy="62404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493888" y="3204662"/>
            <a:ext cx="952500" cy="430887"/>
          </a:xfrm>
          <a:prstGeom prst="rect">
            <a:avLst/>
          </a:prstGeom>
          <a:solidFill>
            <a:schemeClr val="bg2">
              <a:lumMod val="25000"/>
            </a:schemeClr>
          </a:solidFill>
        </p:spPr>
        <p:txBody>
          <a:bodyPr wrap="square" anchor="ctr">
            <a:spAutoFit/>
          </a:bodyPr>
          <a:lstStyle/>
          <a:p>
            <a:pPr lvl="0" algn="ctr"/>
            <a:r>
              <a:rPr lang="en-US" sz="1100" b="1" dirty="0" smtClean="0">
                <a:solidFill>
                  <a:schemeClr val="bg1"/>
                </a:solidFill>
                <a:latin typeface="+mj-lt"/>
              </a:rPr>
              <a:t>Tea canister</a:t>
            </a:r>
            <a:endParaRPr lang="en-US" sz="1100" b="1" dirty="0">
              <a:solidFill>
                <a:schemeClr val="bg1"/>
              </a:solidFill>
              <a:latin typeface="+mj-lt"/>
            </a:endParaRPr>
          </a:p>
        </p:txBody>
      </p:sp>
      <p:sp>
        <p:nvSpPr>
          <p:cNvPr id="76" name="Rectangle 75"/>
          <p:cNvSpPr/>
          <p:nvPr/>
        </p:nvSpPr>
        <p:spPr>
          <a:xfrm>
            <a:off x="1741289" y="4745252"/>
            <a:ext cx="228600" cy="343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493763" y="4592934"/>
            <a:ext cx="228600" cy="32426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769988" y="5257800"/>
            <a:ext cx="228600" cy="228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884288" y="5629275"/>
            <a:ext cx="152400" cy="114300"/>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9"/>
          <p:cNvGrpSpPr/>
          <p:nvPr/>
        </p:nvGrpSpPr>
        <p:grpSpPr>
          <a:xfrm>
            <a:off x="4408288" y="4495800"/>
            <a:ext cx="781969" cy="461665"/>
            <a:chOff x="8377282" y="4126594"/>
            <a:chExt cx="781969" cy="461665"/>
          </a:xfrm>
        </p:grpSpPr>
        <p:sp>
          <p:nvSpPr>
            <p:cNvPr id="17" name="Rectangle 16"/>
            <p:cNvSpPr/>
            <p:nvPr/>
          </p:nvSpPr>
          <p:spPr>
            <a:xfrm>
              <a:off x="8414838" y="4150973"/>
              <a:ext cx="553633" cy="4210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377282" y="4126594"/>
              <a:ext cx="781969" cy="461665"/>
            </a:xfrm>
            <a:prstGeom prst="rect">
              <a:avLst/>
            </a:prstGeom>
          </p:spPr>
          <p:txBody>
            <a:bodyPr wrap="square">
              <a:spAutoFit/>
            </a:bodyPr>
            <a:lstStyle/>
            <a:p>
              <a:pPr fontAlgn="base">
                <a:spcBef>
                  <a:spcPct val="0"/>
                </a:spcBef>
                <a:spcAft>
                  <a:spcPct val="0"/>
                </a:spcAft>
                <a:defRPr/>
              </a:pPr>
              <a:r>
                <a:rPr lang="en-US" sz="1200" dirty="0" smtClean="0">
                  <a:solidFill>
                    <a:schemeClr val="bg1"/>
                  </a:solidFill>
                  <a:cs typeface="Arial" pitchFamily="34" charset="0"/>
                </a:rPr>
                <a:t>Arrive trashcan</a:t>
              </a:r>
              <a:endParaRPr lang="en-US" sz="1200" dirty="0">
                <a:solidFill>
                  <a:schemeClr val="bg1"/>
                </a:solidFill>
                <a:cs typeface="Arial" pitchFamily="34" charset="0"/>
              </a:endParaRPr>
            </a:p>
          </p:txBody>
        </p:sp>
      </p:grpSp>
      <p:grpSp>
        <p:nvGrpSpPr>
          <p:cNvPr id="4" name="Group 82"/>
          <p:cNvGrpSpPr/>
          <p:nvPr/>
        </p:nvGrpSpPr>
        <p:grpSpPr>
          <a:xfrm>
            <a:off x="4970902" y="4495800"/>
            <a:ext cx="781969" cy="461665"/>
            <a:chOff x="8377282" y="4126594"/>
            <a:chExt cx="781969" cy="461665"/>
          </a:xfrm>
        </p:grpSpPr>
        <p:sp>
          <p:nvSpPr>
            <p:cNvPr id="84" name="Rectangle 83"/>
            <p:cNvSpPr/>
            <p:nvPr/>
          </p:nvSpPr>
          <p:spPr>
            <a:xfrm>
              <a:off x="8414838" y="4150973"/>
              <a:ext cx="553633" cy="4210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377282" y="4126594"/>
              <a:ext cx="781969" cy="461665"/>
            </a:xfrm>
            <a:prstGeom prst="rect">
              <a:avLst/>
            </a:prstGeom>
          </p:spPr>
          <p:txBody>
            <a:bodyPr wrap="square">
              <a:spAutoFit/>
            </a:bodyPr>
            <a:lstStyle/>
            <a:p>
              <a:pPr fontAlgn="base">
                <a:spcBef>
                  <a:spcPct val="0"/>
                </a:spcBef>
                <a:spcAft>
                  <a:spcPct val="0"/>
                </a:spcAft>
                <a:defRPr/>
              </a:pPr>
              <a:r>
                <a:rPr lang="en-US" sz="1200" dirty="0">
                  <a:solidFill>
                    <a:schemeClr val="bg1"/>
                  </a:solidFill>
                  <a:cs typeface="Arial" pitchFamily="34" charset="0"/>
                </a:rPr>
                <a:t>Bend &amp; dump</a:t>
              </a:r>
            </a:p>
          </p:txBody>
        </p:sp>
      </p:grpSp>
      <p:grpSp>
        <p:nvGrpSpPr>
          <p:cNvPr id="5" name="Group 85"/>
          <p:cNvGrpSpPr/>
          <p:nvPr/>
        </p:nvGrpSpPr>
        <p:grpSpPr>
          <a:xfrm>
            <a:off x="5504302" y="4495800"/>
            <a:ext cx="781969" cy="461665"/>
            <a:chOff x="8321051" y="4126594"/>
            <a:chExt cx="781969" cy="461665"/>
          </a:xfrm>
        </p:grpSpPr>
        <p:sp>
          <p:nvSpPr>
            <p:cNvPr id="87" name="Rectangle 86"/>
            <p:cNvSpPr/>
            <p:nvPr/>
          </p:nvSpPr>
          <p:spPr>
            <a:xfrm>
              <a:off x="8414838" y="4150973"/>
              <a:ext cx="473667" cy="3970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8321051" y="4126594"/>
              <a:ext cx="781969" cy="461665"/>
            </a:xfrm>
            <a:prstGeom prst="rect">
              <a:avLst/>
            </a:prstGeom>
          </p:spPr>
          <p:txBody>
            <a:bodyPr wrap="square">
              <a:spAutoFit/>
            </a:bodyPr>
            <a:lstStyle/>
            <a:p>
              <a:pPr fontAlgn="base">
                <a:spcBef>
                  <a:spcPct val="0"/>
                </a:spcBef>
                <a:spcAft>
                  <a:spcPct val="0"/>
                </a:spcAft>
                <a:defRPr/>
              </a:pPr>
              <a:r>
                <a:rPr lang="en-US" sz="1200" dirty="0" smtClean="0">
                  <a:solidFill>
                    <a:schemeClr val="bg1"/>
                  </a:solidFill>
                  <a:cs typeface="Arial" pitchFamily="34" charset="0"/>
                </a:rPr>
                <a:t>Leave</a:t>
              </a:r>
            </a:p>
            <a:p>
              <a:pPr fontAlgn="base">
                <a:spcBef>
                  <a:spcPct val="0"/>
                </a:spcBef>
                <a:spcAft>
                  <a:spcPct val="0"/>
                </a:spcAft>
                <a:defRPr/>
              </a:pPr>
              <a:r>
                <a:rPr lang="en-US" sz="1200" dirty="0" smtClean="0">
                  <a:solidFill>
                    <a:schemeClr val="bg1"/>
                  </a:solidFill>
                  <a:cs typeface="Arial" pitchFamily="34" charset="0"/>
                </a:rPr>
                <a:t>trashcan</a:t>
              </a:r>
              <a:endParaRPr lang="en-US" sz="1200" dirty="0">
                <a:solidFill>
                  <a:schemeClr val="bg1"/>
                </a:solidFill>
                <a:cs typeface="Arial" pitchFamily="34" charset="0"/>
              </a:endParaRPr>
            </a:p>
          </p:txBody>
        </p:sp>
      </p:grpSp>
      <p:cxnSp>
        <p:nvCxnSpPr>
          <p:cNvPr id="89" name="Straight Arrow Connector 88"/>
          <p:cNvCxnSpPr>
            <a:stCxn id="62503" idx="2"/>
            <a:endCxn id="87" idx="0"/>
          </p:cNvCxnSpPr>
          <p:nvPr/>
        </p:nvCxnSpPr>
        <p:spPr>
          <a:xfrm>
            <a:off x="5256652" y="4119265"/>
            <a:ext cx="578271" cy="400914"/>
          </a:xfrm>
          <a:prstGeom prst="straightConnector1">
            <a:avLst/>
          </a:prstGeom>
          <a:ln w="19050">
            <a:solidFill>
              <a:srgbClr val="00B050"/>
            </a:solidFill>
            <a:tailEnd type="arrow"/>
          </a:ln>
        </p:spPr>
        <p:style>
          <a:lnRef idx="1">
            <a:schemeClr val="dk1"/>
          </a:lnRef>
          <a:fillRef idx="0">
            <a:schemeClr val="dk1"/>
          </a:fillRef>
          <a:effectRef idx="0">
            <a:schemeClr val="dk1"/>
          </a:effectRef>
          <a:fontRef idx="minor">
            <a:schemeClr val="tx1"/>
          </a:fontRef>
        </p:style>
      </p:cxnSp>
      <p:grpSp>
        <p:nvGrpSpPr>
          <p:cNvPr id="6" name="Group 89"/>
          <p:cNvGrpSpPr/>
          <p:nvPr/>
        </p:nvGrpSpPr>
        <p:grpSpPr>
          <a:xfrm>
            <a:off x="6093933" y="4495800"/>
            <a:ext cx="781969" cy="461665"/>
            <a:chOff x="8377282" y="4126594"/>
            <a:chExt cx="781969" cy="461665"/>
          </a:xfrm>
        </p:grpSpPr>
        <p:sp>
          <p:nvSpPr>
            <p:cNvPr id="91" name="Rectangle 90"/>
            <p:cNvSpPr/>
            <p:nvPr/>
          </p:nvSpPr>
          <p:spPr>
            <a:xfrm>
              <a:off x="8414839" y="4150973"/>
              <a:ext cx="495844" cy="42102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8377282" y="4126594"/>
              <a:ext cx="781969" cy="461665"/>
            </a:xfrm>
            <a:prstGeom prst="rect">
              <a:avLst/>
            </a:prstGeom>
          </p:spPr>
          <p:txBody>
            <a:bodyPr wrap="square">
              <a:spAutoFit/>
            </a:bodyPr>
            <a:lstStyle/>
            <a:p>
              <a:pPr fontAlgn="base">
                <a:spcBef>
                  <a:spcPct val="0"/>
                </a:spcBef>
                <a:spcAft>
                  <a:spcPct val="0"/>
                </a:spcAft>
                <a:defRPr/>
              </a:pPr>
              <a:r>
                <a:rPr lang="en-US" sz="1200" dirty="0" smtClean="0">
                  <a:solidFill>
                    <a:schemeClr val="bg1"/>
                  </a:solidFill>
                  <a:cs typeface="Arial" pitchFamily="34" charset="0"/>
                </a:rPr>
                <a:t>Arrive tea </a:t>
              </a:r>
              <a:r>
                <a:rPr lang="en-US" sz="1200" dirty="0">
                  <a:solidFill>
                    <a:schemeClr val="bg1"/>
                  </a:solidFill>
                  <a:cs typeface="Arial" pitchFamily="34" charset="0"/>
                </a:rPr>
                <a:t>can</a:t>
              </a:r>
            </a:p>
          </p:txBody>
        </p:sp>
      </p:grpSp>
      <p:grpSp>
        <p:nvGrpSpPr>
          <p:cNvPr id="7" name="Group 92"/>
          <p:cNvGrpSpPr/>
          <p:nvPr/>
        </p:nvGrpSpPr>
        <p:grpSpPr>
          <a:xfrm>
            <a:off x="6571102" y="4495800"/>
            <a:ext cx="686259" cy="461665"/>
            <a:chOff x="8377282" y="4126594"/>
            <a:chExt cx="686259" cy="461665"/>
          </a:xfrm>
        </p:grpSpPr>
        <p:sp>
          <p:nvSpPr>
            <p:cNvPr id="94" name="Rectangle 93"/>
            <p:cNvSpPr/>
            <p:nvPr/>
          </p:nvSpPr>
          <p:spPr>
            <a:xfrm>
              <a:off x="8452938" y="4150973"/>
              <a:ext cx="457744" cy="42102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8377282" y="4126594"/>
              <a:ext cx="686259" cy="461665"/>
            </a:xfrm>
            <a:prstGeom prst="rect">
              <a:avLst/>
            </a:prstGeom>
          </p:spPr>
          <p:txBody>
            <a:bodyPr wrap="square">
              <a:spAutoFit/>
            </a:bodyPr>
            <a:lstStyle/>
            <a:p>
              <a:pPr fontAlgn="base">
                <a:spcBef>
                  <a:spcPct val="0"/>
                </a:spcBef>
                <a:spcAft>
                  <a:spcPct val="0"/>
                </a:spcAft>
                <a:defRPr/>
              </a:pPr>
              <a:r>
                <a:rPr lang="en-US" sz="1200" dirty="0">
                  <a:solidFill>
                    <a:schemeClr val="bg1"/>
                  </a:solidFill>
                  <a:cs typeface="Arial" pitchFamily="34" charset="0"/>
                </a:rPr>
                <a:t>G</a:t>
              </a:r>
              <a:r>
                <a:rPr lang="en-US" sz="1200" dirty="0" smtClean="0">
                  <a:solidFill>
                    <a:schemeClr val="bg1"/>
                  </a:solidFill>
                  <a:cs typeface="Arial" pitchFamily="34" charset="0"/>
                </a:rPr>
                <a:t>rab </a:t>
              </a:r>
            </a:p>
            <a:p>
              <a:pPr fontAlgn="base">
                <a:spcBef>
                  <a:spcPct val="0"/>
                </a:spcBef>
                <a:spcAft>
                  <a:spcPct val="0"/>
                </a:spcAft>
                <a:defRPr/>
              </a:pPr>
              <a:r>
                <a:rPr lang="en-US" sz="1200" dirty="0" smtClean="0">
                  <a:solidFill>
                    <a:schemeClr val="bg1"/>
                  </a:solidFill>
                  <a:cs typeface="Arial" pitchFamily="34" charset="0"/>
                </a:rPr>
                <a:t>tea can</a:t>
              </a:r>
              <a:endParaRPr lang="en-US" sz="1200" dirty="0">
                <a:solidFill>
                  <a:schemeClr val="bg1"/>
                </a:solidFill>
                <a:cs typeface="Arial" pitchFamily="34" charset="0"/>
              </a:endParaRPr>
            </a:p>
          </p:txBody>
        </p:sp>
      </p:grpSp>
      <p:grpSp>
        <p:nvGrpSpPr>
          <p:cNvPr id="8" name="Group 99"/>
          <p:cNvGrpSpPr/>
          <p:nvPr/>
        </p:nvGrpSpPr>
        <p:grpSpPr>
          <a:xfrm>
            <a:off x="7066172" y="4495800"/>
            <a:ext cx="686259" cy="461665"/>
            <a:chOff x="8377282" y="4126594"/>
            <a:chExt cx="686259" cy="461665"/>
          </a:xfrm>
        </p:grpSpPr>
        <p:sp>
          <p:nvSpPr>
            <p:cNvPr id="101" name="Rectangle 100"/>
            <p:cNvSpPr/>
            <p:nvPr/>
          </p:nvSpPr>
          <p:spPr>
            <a:xfrm>
              <a:off x="8452938" y="4150973"/>
              <a:ext cx="457744" cy="42102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8377282" y="4126594"/>
              <a:ext cx="686259" cy="461665"/>
            </a:xfrm>
            <a:prstGeom prst="rect">
              <a:avLst/>
            </a:prstGeom>
          </p:spPr>
          <p:txBody>
            <a:bodyPr wrap="square">
              <a:spAutoFit/>
            </a:bodyPr>
            <a:lstStyle/>
            <a:p>
              <a:pPr fontAlgn="base">
                <a:spcBef>
                  <a:spcPct val="0"/>
                </a:spcBef>
                <a:spcAft>
                  <a:spcPct val="0"/>
                </a:spcAft>
                <a:defRPr/>
              </a:pPr>
              <a:r>
                <a:rPr lang="en-US" sz="1200" dirty="0" smtClean="0">
                  <a:solidFill>
                    <a:schemeClr val="bg1"/>
                  </a:solidFill>
                  <a:cs typeface="Arial" pitchFamily="34" charset="0"/>
                </a:rPr>
                <a:t>Leave</a:t>
              </a:r>
            </a:p>
            <a:p>
              <a:pPr fontAlgn="base">
                <a:spcBef>
                  <a:spcPct val="0"/>
                </a:spcBef>
                <a:spcAft>
                  <a:spcPct val="0"/>
                </a:spcAft>
                <a:defRPr/>
              </a:pPr>
              <a:r>
                <a:rPr lang="en-US" sz="1200" dirty="0" smtClean="0">
                  <a:solidFill>
                    <a:schemeClr val="bg1"/>
                  </a:solidFill>
                  <a:cs typeface="Arial" pitchFamily="34" charset="0"/>
                </a:rPr>
                <a:t>tea can</a:t>
              </a:r>
              <a:endParaRPr lang="en-US" sz="1200" dirty="0">
                <a:solidFill>
                  <a:schemeClr val="bg1"/>
                </a:solidFill>
                <a:cs typeface="Arial" pitchFamily="34" charset="0"/>
              </a:endParaRPr>
            </a:p>
          </p:txBody>
        </p:sp>
      </p:grpSp>
      <p:cxnSp>
        <p:nvCxnSpPr>
          <p:cNvPr id="103" name="Straight Arrow Connector 102"/>
          <p:cNvCxnSpPr>
            <a:endCxn id="101" idx="0"/>
          </p:cNvCxnSpPr>
          <p:nvPr/>
        </p:nvCxnSpPr>
        <p:spPr>
          <a:xfrm>
            <a:off x="6856852" y="4136588"/>
            <a:ext cx="513848" cy="383591"/>
          </a:xfrm>
          <a:prstGeom prst="straightConnector1">
            <a:avLst/>
          </a:prstGeom>
          <a:ln w="19050">
            <a:solidFill>
              <a:srgbClr val="0070C0"/>
            </a:solidFill>
            <a:tailEnd type="arrow"/>
          </a:ln>
        </p:spPr>
        <p:style>
          <a:lnRef idx="1">
            <a:schemeClr val="dk1"/>
          </a:lnRef>
          <a:fillRef idx="0">
            <a:schemeClr val="dk1"/>
          </a:fillRef>
          <a:effectRef idx="0">
            <a:schemeClr val="dk1"/>
          </a:effectRef>
          <a:fontRef idx="minor">
            <a:schemeClr val="tx1"/>
          </a:fontRef>
        </p:style>
      </p:cxnSp>
      <p:grpSp>
        <p:nvGrpSpPr>
          <p:cNvPr id="9" name="Group 105"/>
          <p:cNvGrpSpPr/>
          <p:nvPr/>
        </p:nvGrpSpPr>
        <p:grpSpPr>
          <a:xfrm>
            <a:off x="7637902" y="4491335"/>
            <a:ext cx="781969" cy="461665"/>
            <a:chOff x="8377282" y="4126594"/>
            <a:chExt cx="781969" cy="461665"/>
          </a:xfrm>
        </p:grpSpPr>
        <p:sp>
          <p:nvSpPr>
            <p:cNvPr id="107" name="Rectangle 106"/>
            <p:cNvSpPr/>
            <p:nvPr/>
          </p:nvSpPr>
          <p:spPr>
            <a:xfrm>
              <a:off x="8414839" y="4150973"/>
              <a:ext cx="495844" cy="4210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8377282" y="4126594"/>
              <a:ext cx="781969" cy="461665"/>
            </a:xfrm>
            <a:prstGeom prst="rect">
              <a:avLst/>
            </a:prstGeom>
          </p:spPr>
          <p:txBody>
            <a:bodyPr wrap="square">
              <a:spAutoFit/>
            </a:bodyPr>
            <a:lstStyle/>
            <a:p>
              <a:pPr fontAlgn="base">
                <a:spcBef>
                  <a:spcPct val="0"/>
                </a:spcBef>
                <a:spcAft>
                  <a:spcPct val="0"/>
                </a:spcAft>
                <a:defRPr/>
              </a:pPr>
              <a:r>
                <a:rPr lang="en-US" sz="1200" dirty="0" smtClean="0">
                  <a:solidFill>
                    <a:schemeClr val="bg1"/>
                  </a:solidFill>
                  <a:cs typeface="Arial" pitchFamily="34" charset="0"/>
                </a:rPr>
                <a:t>Arrive boiler</a:t>
              </a:r>
              <a:endParaRPr lang="en-US" sz="1200" dirty="0">
                <a:solidFill>
                  <a:schemeClr val="bg1"/>
                </a:solidFill>
                <a:cs typeface="Arial" pitchFamily="34" charset="0"/>
              </a:endParaRPr>
            </a:p>
          </p:txBody>
        </p:sp>
      </p:grpSp>
      <p:grpSp>
        <p:nvGrpSpPr>
          <p:cNvPr id="10" name="Group 108"/>
          <p:cNvGrpSpPr/>
          <p:nvPr/>
        </p:nvGrpSpPr>
        <p:grpSpPr>
          <a:xfrm>
            <a:off x="8115071" y="4491335"/>
            <a:ext cx="686259" cy="461665"/>
            <a:chOff x="8377282" y="4126594"/>
            <a:chExt cx="686259" cy="461665"/>
          </a:xfrm>
        </p:grpSpPr>
        <p:sp>
          <p:nvSpPr>
            <p:cNvPr id="110" name="Rectangle 109"/>
            <p:cNvSpPr/>
            <p:nvPr/>
          </p:nvSpPr>
          <p:spPr>
            <a:xfrm>
              <a:off x="8452938" y="4150973"/>
              <a:ext cx="457744" cy="4210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8377282" y="4126594"/>
              <a:ext cx="686259" cy="461665"/>
            </a:xfrm>
            <a:prstGeom prst="rect">
              <a:avLst/>
            </a:prstGeom>
          </p:spPr>
          <p:txBody>
            <a:bodyPr wrap="square">
              <a:spAutoFit/>
            </a:bodyPr>
            <a:lstStyle/>
            <a:p>
              <a:pPr fontAlgn="base">
                <a:spcBef>
                  <a:spcPct val="0"/>
                </a:spcBef>
                <a:spcAft>
                  <a:spcPct val="0"/>
                </a:spcAft>
                <a:defRPr/>
              </a:pPr>
              <a:r>
                <a:rPr lang="en-US" sz="1200" dirty="0" smtClean="0">
                  <a:solidFill>
                    <a:schemeClr val="bg1"/>
                  </a:solidFill>
                  <a:cs typeface="Arial" pitchFamily="34" charset="0"/>
                </a:rPr>
                <a:t>Bend &amp;</a:t>
              </a:r>
            </a:p>
            <a:p>
              <a:pPr fontAlgn="base">
                <a:spcBef>
                  <a:spcPct val="0"/>
                </a:spcBef>
                <a:spcAft>
                  <a:spcPct val="0"/>
                </a:spcAft>
                <a:defRPr/>
              </a:pPr>
              <a:r>
                <a:rPr lang="en-US" sz="1200" dirty="0" smtClean="0">
                  <a:solidFill>
                    <a:schemeClr val="bg1"/>
                  </a:solidFill>
                  <a:cs typeface="Arial" pitchFamily="34" charset="0"/>
                </a:rPr>
                <a:t>pour</a:t>
              </a:r>
              <a:endParaRPr lang="en-US" sz="1200" dirty="0">
                <a:solidFill>
                  <a:schemeClr val="bg1"/>
                </a:solidFill>
                <a:cs typeface="Arial" pitchFamily="34" charset="0"/>
              </a:endParaRPr>
            </a:p>
          </p:txBody>
        </p:sp>
      </p:grpSp>
      <p:grpSp>
        <p:nvGrpSpPr>
          <p:cNvPr id="11" name="Group 111"/>
          <p:cNvGrpSpPr/>
          <p:nvPr/>
        </p:nvGrpSpPr>
        <p:grpSpPr>
          <a:xfrm>
            <a:off x="8610141" y="4491335"/>
            <a:ext cx="686259" cy="461665"/>
            <a:chOff x="8377282" y="4126594"/>
            <a:chExt cx="686259" cy="461665"/>
          </a:xfrm>
        </p:grpSpPr>
        <p:sp>
          <p:nvSpPr>
            <p:cNvPr id="113" name="Rectangle 112"/>
            <p:cNvSpPr/>
            <p:nvPr/>
          </p:nvSpPr>
          <p:spPr>
            <a:xfrm>
              <a:off x="8452938" y="4150973"/>
              <a:ext cx="457744" cy="4210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8377282" y="4126594"/>
              <a:ext cx="686259" cy="461665"/>
            </a:xfrm>
            <a:prstGeom prst="rect">
              <a:avLst/>
            </a:prstGeom>
          </p:spPr>
          <p:txBody>
            <a:bodyPr wrap="square">
              <a:spAutoFit/>
            </a:bodyPr>
            <a:lstStyle/>
            <a:p>
              <a:pPr fontAlgn="base">
                <a:spcBef>
                  <a:spcPct val="0"/>
                </a:spcBef>
                <a:spcAft>
                  <a:spcPct val="0"/>
                </a:spcAft>
                <a:defRPr/>
              </a:pPr>
              <a:r>
                <a:rPr lang="en-US" sz="1200" dirty="0" smtClean="0">
                  <a:solidFill>
                    <a:schemeClr val="bg1"/>
                  </a:solidFill>
                  <a:cs typeface="Arial" pitchFamily="34" charset="0"/>
                </a:rPr>
                <a:t>Leave</a:t>
              </a:r>
            </a:p>
            <a:p>
              <a:pPr fontAlgn="base">
                <a:spcBef>
                  <a:spcPct val="0"/>
                </a:spcBef>
                <a:spcAft>
                  <a:spcPct val="0"/>
                </a:spcAft>
                <a:defRPr/>
              </a:pPr>
              <a:r>
                <a:rPr lang="en-US" sz="1200" dirty="0" smtClean="0">
                  <a:solidFill>
                    <a:schemeClr val="bg1"/>
                  </a:solidFill>
                  <a:cs typeface="Arial" pitchFamily="34" charset="0"/>
                </a:rPr>
                <a:t>boiler</a:t>
              </a:r>
              <a:endParaRPr lang="en-US" sz="1200" dirty="0">
                <a:solidFill>
                  <a:schemeClr val="bg1"/>
                </a:solidFill>
                <a:cs typeface="Arial" pitchFamily="34" charset="0"/>
              </a:endParaRPr>
            </a:p>
          </p:txBody>
        </p:sp>
      </p:grpSp>
      <p:cxnSp>
        <p:nvCxnSpPr>
          <p:cNvPr id="115" name="Straight Arrow Connector 114"/>
          <p:cNvCxnSpPr>
            <a:endCxn id="107" idx="0"/>
          </p:cNvCxnSpPr>
          <p:nvPr/>
        </p:nvCxnSpPr>
        <p:spPr>
          <a:xfrm flipH="1">
            <a:off x="7923381" y="4119265"/>
            <a:ext cx="247923" cy="396449"/>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17" name="Straight Arrow Connector 116"/>
          <p:cNvCxnSpPr/>
          <p:nvPr/>
        </p:nvCxnSpPr>
        <p:spPr>
          <a:xfrm>
            <a:off x="8171302" y="4136588"/>
            <a:ext cx="188201" cy="379126"/>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19" name="Straight Arrow Connector 118"/>
          <p:cNvCxnSpPr/>
          <p:nvPr/>
        </p:nvCxnSpPr>
        <p:spPr>
          <a:xfrm>
            <a:off x="8252582" y="4136588"/>
            <a:ext cx="645401" cy="35243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5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4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50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25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250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50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50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5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5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2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5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6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6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3"/>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56"/>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5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5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9"/>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15"/>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62502" grpId="0" animBg="1"/>
      <p:bldP spid="62503" grpId="0" animBg="1"/>
      <p:bldP spid="62504" grpId="0" animBg="1"/>
      <p:bldP spid="62505" grpId="0" animBg="1"/>
      <p:bldP spid="62508" grpId="0"/>
      <p:bldP spid="62515" grpId="0" animBg="1"/>
      <p:bldP spid="118" grpId="0" animBg="1"/>
      <p:bldP spid="131" grpId="0" animBg="1"/>
      <p:bldP spid="136" grpId="0" animBg="1"/>
      <p:bldP spid="139" grpId="0" animBg="1"/>
      <p:bldP spid="142" grpId="0" animBg="1"/>
      <p:bldP spid="167" grpId="0"/>
      <p:bldP spid="2" grpId="0" animBg="1"/>
      <p:bldP spid="73" grpId="0" animBg="1"/>
      <p:bldP spid="76" grpId="0" animBg="1"/>
      <p:bldP spid="79" grpId="0" animBg="1"/>
      <p:bldP spid="80" grpId="0" animBg="1"/>
      <p:bldP spid="8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6274" name="Picture 2" descr="C:\Users\Song-Chun Zhu\Desktop\Snap1.gif"/>
          <p:cNvPicPr>
            <a:picLocks noChangeAspect="1" noChangeArrowheads="1"/>
          </p:cNvPicPr>
          <p:nvPr/>
        </p:nvPicPr>
        <p:blipFill>
          <a:blip r:embed="rId2" cstate="print"/>
          <a:srcRect/>
          <a:stretch>
            <a:fillRect/>
          </a:stretch>
        </p:blipFill>
        <p:spPr bwMode="auto">
          <a:xfrm>
            <a:off x="1066800" y="1524000"/>
            <a:ext cx="5562600" cy="2668545"/>
          </a:xfrm>
          <a:prstGeom prst="rect">
            <a:avLst/>
          </a:prstGeom>
          <a:noFill/>
        </p:spPr>
      </p:pic>
      <p:pic>
        <p:nvPicPr>
          <p:cNvPr id="1206275" name="Picture 3" descr="C:\Users\Song-Chun Zhu\Desktop\Snap2.gif"/>
          <p:cNvPicPr>
            <a:picLocks noChangeAspect="1" noChangeArrowheads="1"/>
          </p:cNvPicPr>
          <p:nvPr/>
        </p:nvPicPr>
        <p:blipFill>
          <a:blip r:embed="rId3" cstate="print"/>
          <a:srcRect/>
          <a:stretch>
            <a:fillRect/>
          </a:stretch>
        </p:blipFill>
        <p:spPr bwMode="auto">
          <a:xfrm>
            <a:off x="152400" y="4495800"/>
            <a:ext cx="8991600" cy="1512605"/>
          </a:xfrm>
          <a:prstGeom prst="rect">
            <a:avLst/>
          </a:prstGeom>
          <a:noFill/>
        </p:spPr>
      </p:pic>
      <p:sp>
        <p:nvSpPr>
          <p:cNvPr id="4" name="Rectangle 3"/>
          <p:cNvSpPr/>
          <p:nvPr/>
        </p:nvSpPr>
        <p:spPr>
          <a:xfrm>
            <a:off x="381000" y="381000"/>
            <a:ext cx="7540847" cy="584775"/>
          </a:xfrm>
          <a:prstGeom prst="rect">
            <a:avLst/>
          </a:prstGeom>
        </p:spPr>
        <p:txBody>
          <a:bodyPr wrap="none">
            <a:spAutoFit/>
          </a:bodyPr>
          <a:lstStyle/>
          <a:p>
            <a:r>
              <a:rPr lang="en-US" altLang="zh-CN" sz="3200" dirty="0" smtClean="0">
                <a:solidFill>
                  <a:schemeClr val="accent2"/>
                </a:solidFill>
              </a:rPr>
              <a:t>Block pursuit for temporal co-occurrence patterns</a:t>
            </a:r>
            <a:endParaRPr lang="en-US" sz="3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14" name="Picture 2"/>
          <p:cNvPicPr>
            <a:picLocks noChangeAspect="1" noChangeArrowheads="1"/>
          </p:cNvPicPr>
          <p:nvPr/>
        </p:nvPicPr>
        <p:blipFill>
          <a:blip r:embed="rId2" cstate="print"/>
          <a:srcRect/>
          <a:stretch>
            <a:fillRect/>
          </a:stretch>
        </p:blipFill>
        <p:spPr bwMode="auto">
          <a:xfrm>
            <a:off x="228600" y="1676400"/>
            <a:ext cx="8533510" cy="4053812"/>
          </a:xfrm>
          <a:prstGeom prst="rect">
            <a:avLst/>
          </a:prstGeom>
          <a:noFill/>
          <a:ln w="9525">
            <a:noFill/>
            <a:miter lim="800000"/>
            <a:headEnd/>
            <a:tailEnd/>
          </a:ln>
        </p:spPr>
      </p:pic>
      <p:sp>
        <p:nvSpPr>
          <p:cNvPr id="4" name="Rectangle 2"/>
          <p:cNvSpPr txBox="1">
            <a:spLocks noChangeArrowheads="1"/>
          </p:cNvSpPr>
          <p:nvPr/>
        </p:nvSpPr>
        <p:spPr bwMode="auto">
          <a:xfrm>
            <a:off x="381000" y="381000"/>
            <a:ext cx="7848600" cy="685800"/>
          </a:xfrm>
          <a:prstGeom prst="rect">
            <a:avLst/>
          </a:prstGeom>
          <a:solidFill>
            <a:srgbClr val="FFFFFF"/>
          </a:solidFill>
          <a:ln>
            <a:miter lim="800000"/>
            <a:headEnd/>
            <a:tailEnd/>
          </a:ln>
        </p:spPr>
        <p:txBody>
          <a:bodyPr/>
          <a:lstStyle/>
          <a:p>
            <a:pPr>
              <a:defRPr/>
            </a:pPr>
            <a:r>
              <a:rPr lang="en-US" sz="3600" kern="0" dirty="0" smtClean="0">
                <a:solidFill>
                  <a:srgbClr val="0070C0"/>
                </a:solidFill>
              </a:rPr>
              <a:t>Temporal </a:t>
            </a:r>
            <a:r>
              <a:rPr lang="en-US" sz="3600" kern="0" dirty="0" err="1" smtClean="0">
                <a:solidFill>
                  <a:srgbClr val="0070C0"/>
                </a:solidFill>
              </a:rPr>
              <a:t>AoG</a:t>
            </a:r>
            <a:r>
              <a:rPr lang="en-US" sz="3600" kern="0" dirty="0" smtClean="0">
                <a:solidFill>
                  <a:srgbClr val="0070C0"/>
                </a:solidFill>
              </a:rPr>
              <a:t> for action / events</a:t>
            </a:r>
            <a:endParaRPr lang="en-US" sz="3600" kern="0" dirty="0">
              <a:solidFill>
                <a:srgbClr val="0070C0"/>
              </a:solidFill>
              <a:ea typeface="+mj-ea"/>
              <a:cs typeface="+mj-cs"/>
            </a:endParaRPr>
          </a:p>
        </p:txBody>
      </p:sp>
      <p:sp>
        <p:nvSpPr>
          <p:cNvPr id="6" name="TextBox 5"/>
          <p:cNvSpPr txBox="1"/>
          <p:nvPr/>
        </p:nvSpPr>
        <p:spPr>
          <a:xfrm>
            <a:off x="457200" y="6324600"/>
            <a:ext cx="7067448" cy="307777"/>
          </a:xfrm>
          <a:prstGeom prst="rect">
            <a:avLst/>
          </a:prstGeom>
          <a:noFill/>
        </p:spPr>
        <p:txBody>
          <a:bodyPr wrap="none" rtlCol="0">
            <a:spAutoFit/>
          </a:bodyPr>
          <a:lstStyle/>
          <a:p>
            <a:r>
              <a:rPr lang="en-US" sz="1400" dirty="0" smtClean="0"/>
              <a:t>Ref. M. Pei and S.C. Zhu, “Parsing Video Events with Goal inference and Intent Prediction,” ICCV, 2011.</a:t>
            </a:r>
            <a:endParaRPr lang="en-US" sz="1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304800"/>
            <a:ext cx="8229600" cy="715962"/>
          </a:xfrm>
        </p:spPr>
        <p:txBody>
          <a:bodyPr>
            <a:normAutofit/>
          </a:bodyPr>
          <a:lstStyle/>
          <a:p>
            <a:pPr algn="l"/>
            <a:r>
              <a:rPr lang="en-US" sz="3200" dirty="0" smtClean="0">
                <a:solidFill>
                  <a:srgbClr val="0070C0"/>
                </a:solidFill>
                <a:latin typeface="Arial Narrow" pitchFamily="34" charset="0"/>
              </a:rPr>
              <a:t>Event representation by Temporal </a:t>
            </a:r>
            <a:r>
              <a:rPr lang="en-US" sz="3200" dirty="0" err="1" smtClean="0">
                <a:solidFill>
                  <a:srgbClr val="0070C0"/>
                </a:solidFill>
                <a:latin typeface="Arial Narrow" pitchFamily="34" charset="0"/>
              </a:rPr>
              <a:t>AoG</a:t>
            </a:r>
            <a:endParaRPr lang="en-US" sz="3200" dirty="0" smtClean="0">
              <a:solidFill>
                <a:srgbClr val="0070C0"/>
              </a:solidFill>
              <a:latin typeface="Arial Narrow" pitchFamily="34" charset="0"/>
            </a:endParaRPr>
          </a:p>
        </p:txBody>
      </p:sp>
      <p:grpSp>
        <p:nvGrpSpPr>
          <p:cNvPr id="2" name="Group 85"/>
          <p:cNvGrpSpPr>
            <a:grpSpLocks/>
          </p:cNvGrpSpPr>
          <p:nvPr/>
        </p:nvGrpSpPr>
        <p:grpSpPr bwMode="auto">
          <a:xfrm>
            <a:off x="376464" y="1295400"/>
            <a:ext cx="8157936" cy="4822527"/>
            <a:chOff x="-615250" y="1071563"/>
            <a:chExt cx="9982363" cy="5454143"/>
          </a:xfrm>
        </p:grpSpPr>
        <p:sp>
          <p:nvSpPr>
            <p:cNvPr id="5" name="Oval 4"/>
            <p:cNvSpPr/>
            <p:nvPr/>
          </p:nvSpPr>
          <p:spPr bwMode="auto">
            <a:xfrm>
              <a:off x="4606258" y="1071563"/>
              <a:ext cx="528367" cy="49553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FFFFFF"/>
                </a:solidFill>
                <a:ea typeface="SimSun" pitchFamily="2" charset="-122"/>
                <a:cs typeface="Arial" pitchFamily="34" charset="0"/>
              </a:endParaRPr>
            </a:p>
          </p:txBody>
        </p:sp>
        <p:sp>
          <p:nvSpPr>
            <p:cNvPr id="6" name="Oval 5"/>
            <p:cNvSpPr/>
            <p:nvPr/>
          </p:nvSpPr>
          <p:spPr bwMode="auto">
            <a:xfrm>
              <a:off x="2275227" y="2550987"/>
              <a:ext cx="526424" cy="495535"/>
            </a:xfrm>
            <a:prstGeom prst="ellipse">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FFFFFF"/>
                </a:solidFill>
                <a:ea typeface="SimSun" pitchFamily="2" charset="-122"/>
                <a:cs typeface="Arial" pitchFamily="34" charset="0"/>
              </a:endParaRPr>
            </a:p>
          </p:txBody>
        </p:sp>
        <p:sp>
          <p:nvSpPr>
            <p:cNvPr id="7" name="Oval 6"/>
            <p:cNvSpPr/>
            <p:nvPr/>
          </p:nvSpPr>
          <p:spPr bwMode="auto">
            <a:xfrm>
              <a:off x="4606258" y="2550987"/>
              <a:ext cx="528367" cy="495535"/>
            </a:xfrm>
            <a:prstGeom prst="ellipse">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FFFFFF"/>
                </a:solidFill>
                <a:ea typeface="SimSun" pitchFamily="2" charset="-122"/>
                <a:cs typeface="Arial" pitchFamily="34" charset="0"/>
              </a:endParaRPr>
            </a:p>
          </p:txBody>
        </p:sp>
        <p:sp>
          <p:nvSpPr>
            <p:cNvPr id="8" name="Oval 7"/>
            <p:cNvSpPr/>
            <p:nvPr/>
          </p:nvSpPr>
          <p:spPr bwMode="auto">
            <a:xfrm>
              <a:off x="7589978" y="3933459"/>
              <a:ext cx="526425" cy="495535"/>
            </a:xfrm>
            <a:prstGeom prst="ellipse">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FFFFFF"/>
                </a:solidFill>
                <a:ea typeface="SimSun" pitchFamily="2" charset="-122"/>
                <a:cs typeface="Arial" pitchFamily="34" charset="0"/>
              </a:endParaRPr>
            </a:p>
          </p:txBody>
        </p:sp>
        <p:sp>
          <p:nvSpPr>
            <p:cNvPr id="9" name="Oval 8"/>
            <p:cNvSpPr/>
            <p:nvPr/>
          </p:nvSpPr>
          <p:spPr bwMode="auto">
            <a:xfrm>
              <a:off x="223919" y="3990913"/>
              <a:ext cx="528367" cy="49553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FFFFFF"/>
                </a:solidFill>
                <a:ea typeface="SimSun" pitchFamily="2" charset="-122"/>
                <a:cs typeface="Arial" pitchFamily="34" charset="0"/>
              </a:endParaRPr>
            </a:p>
          </p:txBody>
        </p:sp>
        <p:sp>
          <p:nvSpPr>
            <p:cNvPr id="10" name="Oval 9"/>
            <p:cNvSpPr/>
            <p:nvPr/>
          </p:nvSpPr>
          <p:spPr bwMode="auto">
            <a:xfrm>
              <a:off x="2275228" y="3990913"/>
              <a:ext cx="526424" cy="49553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FFFFFF"/>
                </a:solidFill>
                <a:ea typeface="SimSun" pitchFamily="2" charset="-122"/>
                <a:cs typeface="Arial" pitchFamily="34" charset="0"/>
              </a:endParaRPr>
            </a:p>
          </p:txBody>
        </p:sp>
        <p:sp>
          <p:nvSpPr>
            <p:cNvPr id="11" name="Oval 10"/>
            <p:cNvSpPr/>
            <p:nvPr/>
          </p:nvSpPr>
          <p:spPr bwMode="auto">
            <a:xfrm>
              <a:off x="3767088" y="3990913"/>
              <a:ext cx="526424" cy="49553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FFFFFF"/>
                </a:solidFill>
                <a:ea typeface="SimSun" pitchFamily="2" charset="-122"/>
                <a:cs typeface="Arial" pitchFamily="34" charset="0"/>
              </a:endParaRPr>
            </a:p>
          </p:txBody>
        </p:sp>
        <p:sp>
          <p:nvSpPr>
            <p:cNvPr id="12" name="Oval 11"/>
            <p:cNvSpPr/>
            <p:nvPr/>
          </p:nvSpPr>
          <p:spPr bwMode="auto">
            <a:xfrm>
              <a:off x="5445429" y="3990913"/>
              <a:ext cx="526425" cy="49553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FFFFFF"/>
                </a:solidFill>
                <a:ea typeface="SimSun" pitchFamily="2" charset="-122"/>
                <a:cs typeface="Arial" pitchFamily="34" charset="0"/>
              </a:endParaRPr>
            </a:p>
          </p:txBody>
        </p:sp>
        <p:cxnSp>
          <p:nvCxnSpPr>
            <p:cNvPr id="13" name="Straight Arrow Connector 12"/>
            <p:cNvCxnSpPr>
              <a:stCxn id="5" idx="4"/>
              <a:endCxn id="6" idx="7"/>
            </p:cNvCxnSpPr>
            <p:nvPr/>
          </p:nvCxnSpPr>
          <p:spPr bwMode="auto">
            <a:xfrm flipH="1">
              <a:off x="2724558" y="1567098"/>
              <a:ext cx="2145883" cy="105645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4"/>
              <a:endCxn id="7" idx="0"/>
            </p:cNvCxnSpPr>
            <p:nvPr/>
          </p:nvCxnSpPr>
          <p:spPr bwMode="auto">
            <a:xfrm>
              <a:off x="4870442" y="1567098"/>
              <a:ext cx="0" cy="98388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4"/>
              <a:endCxn id="35" idx="0"/>
            </p:cNvCxnSpPr>
            <p:nvPr/>
          </p:nvCxnSpPr>
          <p:spPr bwMode="auto">
            <a:xfrm>
              <a:off x="4870442" y="1567098"/>
              <a:ext cx="2982749" cy="98388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4"/>
              <a:endCxn id="9" idx="7"/>
            </p:cNvCxnSpPr>
            <p:nvPr/>
          </p:nvCxnSpPr>
          <p:spPr bwMode="auto">
            <a:xfrm flipH="1">
              <a:off x="674908" y="3046523"/>
              <a:ext cx="1863531" cy="101696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4"/>
              <a:endCxn id="10" idx="0"/>
            </p:cNvCxnSpPr>
            <p:nvPr/>
          </p:nvCxnSpPr>
          <p:spPr bwMode="auto">
            <a:xfrm>
              <a:off x="2538439" y="3046523"/>
              <a:ext cx="1" cy="9443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4"/>
              <a:endCxn id="11" idx="0"/>
            </p:cNvCxnSpPr>
            <p:nvPr/>
          </p:nvCxnSpPr>
          <p:spPr bwMode="auto">
            <a:xfrm flipH="1">
              <a:off x="4030300" y="3046523"/>
              <a:ext cx="840142" cy="9443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4"/>
              <a:endCxn id="12" idx="0"/>
            </p:cNvCxnSpPr>
            <p:nvPr/>
          </p:nvCxnSpPr>
          <p:spPr bwMode="auto">
            <a:xfrm>
              <a:off x="4870442" y="3046523"/>
              <a:ext cx="838201" cy="9443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4"/>
              <a:endCxn id="46" idx="0"/>
            </p:cNvCxnSpPr>
            <p:nvPr/>
          </p:nvCxnSpPr>
          <p:spPr bwMode="auto">
            <a:xfrm flipH="1">
              <a:off x="7281117" y="4428995"/>
              <a:ext cx="572074" cy="10718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4"/>
              <a:endCxn id="47" idx="0"/>
            </p:cNvCxnSpPr>
            <p:nvPr/>
          </p:nvCxnSpPr>
          <p:spPr bwMode="auto">
            <a:xfrm>
              <a:off x="7853191" y="4428995"/>
              <a:ext cx="173856" cy="10718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4"/>
              <a:endCxn id="48" idx="0"/>
            </p:cNvCxnSpPr>
            <p:nvPr/>
          </p:nvCxnSpPr>
          <p:spPr bwMode="auto">
            <a:xfrm>
              <a:off x="7853191" y="4428995"/>
              <a:ext cx="919786" cy="10718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4"/>
              <a:endCxn id="40" idx="0"/>
            </p:cNvCxnSpPr>
            <p:nvPr/>
          </p:nvCxnSpPr>
          <p:spPr bwMode="auto">
            <a:xfrm flipH="1">
              <a:off x="-272395" y="4486448"/>
              <a:ext cx="760497" cy="10144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9" idx="4"/>
              <a:endCxn id="41" idx="0"/>
            </p:cNvCxnSpPr>
            <p:nvPr/>
          </p:nvCxnSpPr>
          <p:spPr bwMode="auto">
            <a:xfrm flipH="1">
              <a:off x="473535" y="4486448"/>
              <a:ext cx="14567" cy="10144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4"/>
              <a:endCxn id="42" idx="0"/>
            </p:cNvCxnSpPr>
            <p:nvPr/>
          </p:nvCxnSpPr>
          <p:spPr bwMode="auto">
            <a:xfrm>
              <a:off x="488102" y="4486448"/>
              <a:ext cx="732334" cy="10144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4"/>
              <a:endCxn id="43" idx="0"/>
            </p:cNvCxnSpPr>
            <p:nvPr/>
          </p:nvCxnSpPr>
          <p:spPr bwMode="auto">
            <a:xfrm flipH="1">
              <a:off x="1873125" y="4486448"/>
              <a:ext cx="665314" cy="10144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0" idx="4"/>
              <a:endCxn id="44" idx="0"/>
            </p:cNvCxnSpPr>
            <p:nvPr/>
          </p:nvCxnSpPr>
          <p:spPr bwMode="auto">
            <a:xfrm>
              <a:off x="2538440" y="4486448"/>
              <a:ext cx="46619" cy="10144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4"/>
              <a:endCxn id="45" idx="0"/>
            </p:cNvCxnSpPr>
            <p:nvPr/>
          </p:nvCxnSpPr>
          <p:spPr bwMode="auto">
            <a:xfrm>
              <a:off x="2538440" y="4486448"/>
              <a:ext cx="791579" cy="10144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2" idx="4"/>
              <a:endCxn id="50" idx="0"/>
            </p:cNvCxnSpPr>
            <p:nvPr/>
          </p:nvCxnSpPr>
          <p:spPr bwMode="auto">
            <a:xfrm>
              <a:off x="5708643" y="4486448"/>
              <a:ext cx="46619" cy="10144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4"/>
              <a:endCxn id="51" idx="0"/>
            </p:cNvCxnSpPr>
            <p:nvPr/>
          </p:nvCxnSpPr>
          <p:spPr bwMode="auto">
            <a:xfrm>
              <a:off x="5708643" y="4486448"/>
              <a:ext cx="792549" cy="10144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4"/>
              <a:endCxn id="49" idx="0"/>
            </p:cNvCxnSpPr>
            <p:nvPr/>
          </p:nvCxnSpPr>
          <p:spPr bwMode="auto">
            <a:xfrm flipH="1">
              <a:off x="4016703" y="4486448"/>
              <a:ext cx="13597" cy="10144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6" idx="4"/>
              <a:endCxn id="11" idx="0"/>
            </p:cNvCxnSpPr>
            <p:nvPr/>
          </p:nvCxnSpPr>
          <p:spPr bwMode="auto">
            <a:xfrm>
              <a:off x="2538439" y="3046523"/>
              <a:ext cx="1491861" cy="9443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3" name="Arc 32"/>
            <p:cNvSpPr/>
            <p:nvPr/>
          </p:nvSpPr>
          <p:spPr bwMode="auto">
            <a:xfrm flipV="1">
              <a:off x="4423660" y="1146971"/>
              <a:ext cx="928529" cy="786393"/>
            </a:xfrm>
            <a:prstGeom prst="arc">
              <a:avLst>
                <a:gd name="adj1" fmla="val 13112864"/>
                <a:gd name="adj2" fmla="val 19597668"/>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sz="1600">
                <a:solidFill>
                  <a:srgbClr val="000000"/>
                </a:solidFill>
              </a:endParaRPr>
            </a:p>
          </p:txBody>
        </p:sp>
        <p:sp>
          <p:nvSpPr>
            <p:cNvPr id="34" name="Arc 33"/>
            <p:cNvSpPr/>
            <p:nvPr/>
          </p:nvSpPr>
          <p:spPr bwMode="auto">
            <a:xfrm rot="580348" flipV="1">
              <a:off x="7375132" y="3999889"/>
              <a:ext cx="928529" cy="786393"/>
            </a:xfrm>
            <a:prstGeom prst="arc">
              <a:avLst>
                <a:gd name="adj1" fmla="val 15354311"/>
                <a:gd name="adj2" fmla="val 18690608"/>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sz="1600">
                <a:solidFill>
                  <a:srgbClr val="000000"/>
                </a:solidFill>
              </a:endParaRPr>
            </a:p>
          </p:txBody>
        </p:sp>
        <p:sp>
          <p:nvSpPr>
            <p:cNvPr id="35" name="Oval 34"/>
            <p:cNvSpPr/>
            <p:nvPr/>
          </p:nvSpPr>
          <p:spPr bwMode="auto">
            <a:xfrm>
              <a:off x="7589978" y="2550987"/>
              <a:ext cx="526425" cy="495535"/>
            </a:xfrm>
            <a:prstGeom prst="ellipse">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FFFFFF"/>
                </a:solidFill>
                <a:ea typeface="SimSun" pitchFamily="2" charset="-122"/>
                <a:cs typeface="Arial" pitchFamily="34" charset="0"/>
              </a:endParaRPr>
            </a:p>
          </p:txBody>
        </p:sp>
        <p:cxnSp>
          <p:nvCxnSpPr>
            <p:cNvPr id="36" name="Straight Arrow Connector 35"/>
            <p:cNvCxnSpPr>
              <a:stCxn id="35" idx="4"/>
              <a:endCxn id="8" idx="0"/>
            </p:cNvCxnSpPr>
            <p:nvPr/>
          </p:nvCxnSpPr>
          <p:spPr bwMode="auto">
            <a:xfrm>
              <a:off x="7853191" y="3046523"/>
              <a:ext cx="0" cy="8869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7" name="Arc 36"/>
            <p:cNvSpPr/>
            <p:nvPr/>
          </p:nvSpPr>
          <p:spPr bwMode="auto">
            <a:xfrm rot="21117976" flipV="1">
              <a:off x="5301173" y="4152500"/>
              <a:ext cx="928529" cy="786393"/>
            </a:xfrm>
            <a:prstGeom prst="arc">
              <a:avLst>
                <a:gd name="adj1" fmla="val 13819483"/>
                <a:gd name="adj2" fmla="val 17687846"/>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sz="1600">
                <a:solidFill>
                  <a:srgbClr val="000000"/>
                </a:solidFill>
              </a:endParaRPr>
            </a:p>
          </p:txBody>
        </p:sp>
        <p:sp>
          <p:nvSpPr>
            <p:cNvPr id="38" name="Arc 37"/>
            <p:cNvSpPr/>
            <p:nvPr/>
          </p:nvSpPr>
          <p:spPr bwMode="auto">
            <a:xfrm flipV="1">
              <a:off x="2092630" y="4071706"/>
              <a:ext cx="928527" cy="714576"/>
            </a:xfrm>
            <a:prstGeom prst="arc">
              <a:avLst>
                <a:gd name="adj1" fmla="val 14703662"/>
                <a:gd name="adj2" fmla="val 18092591"/>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sz="1600">
                <a:solidFill>
                  <a:srgbClr val="000000"/>
                </a:solidFill>
              </a:endParaRPr>
            </a:p>
          </p:txBody>
        </p:sp>
        <p:sp>
          <p:nvSpPr>
            <p:cNvPr id="39" name="Arc 38"/>
            <p:cNvSpPr/>
            <p:nvPr/>
          </p:nvSpPr>
          <p:spPr bwMode="auto">
            <a:xfrm flipV="1">
              <a:off x="41323" y="4148910"/>
              <a:ext cx="928527" cy="714576"/>
            </a:xfrm>
            <a:prstGeom prst="arc">
              <a:avLst>
                <a:gd name="adj1" fmla="val 14020193"/>
                <a:gd name="adj2" fmla="val 18195468"/>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sz="1600">
                <a:solidFill>
                  <a:srgbClr val="000000"/>
                </a:solidFill>
              </a:endParaRPr>
            </a:p>
          </p:txBody>
        </p:sp>
        <p:sp>
          <p:nvSpPr>
            <p:cNvPr id="40" name="Rectangle 39"/>
            <p:cNvSpPr/>
            <p:nvPr/>
          </p:nvSpPr>
          <p:spPr>
            <a:xfrm>
              <a:off x="-522010" y="5500859"/>
              <a:ext cx="499229"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41" name="Rectangle 40"/>
            <p:cNvSpPr/>
            <p:nvPr/>
          </p:nvSpPr>
          <p:spPr>
            <a:xfrm>
              <a:off x="223920" y="5500859"/>
              <a:ext cx="499230"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42" name="Rectangle 41"/>
            <p:cNvSpPr/>
            <p:nvPr/>
          </p:nvSpPr>
          <p:spPr>
            <a:xfrm>
              <a:off x="969850" y="5500859"/>
              <a:ext cx="501172"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43" name="Rectangle 42"/>
            <p:cNvSpPr/>
            <p:nvPr/>
          </p:nvSpPr>
          <p:spPr>
            <a:xfrm>
              <a:off x="1622539" y="5500859"/>
              <a:ext cx="501172"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44" name="Rectangle 43"/>
            <p:cNvSpPr/>
            <p:nvPr/>
          </p:nvSpPr>
          <p:spPr>
            <a:xfrm>
              <a:off x="2335445" y="5500859"/>
              <a:ext cx="499230"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45" name="Rectangle 44"/>
            <p:cNvSpPr/>
            <p:nvPr/>
          </p:nvSpPr>
          <p:spPr>
            <a:xfrm>
              <a:off x="3079433" y="5500859"/>
              <a:ext cx="501172"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46" name="Rectangle 45"/>
            <p:cNvSpPr/>
            <p:nvPr/>
          </p:nvSpPr>
          <p:spPr>
            <a:xfrm>
              <a:off x="7030531" y="5500859"/>
              <a:ext cx="501172"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47" name="Rectangle 46"/>
            <p:cNvSpPr/>
            <p:nvPr/>
          </p:nvSpPr>
          <p:spPr>
            <a:xfrm>
              <a:off x="7776460" y="5500859"/>
              <a:ext cx="501172"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48" name="Rectangle 47"/>
            <p:cNvSpPr/>
            <p:nvPr/>
          </p:nvSpPr>
          <p:spPr>
            <a:xfrm>
              <a:off x="8522390" y="5500859"/>
              <a:ext cx="501172"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49" name="Rectangle 48"/>
            <p:cNvSpPr/>
            <p:nvPr/>
          </p:nvSpPr>
          <p:spPr>
            <a:xfrm>
              <a:off x="3767088" y="5500859"/>
              <a:ext cx="499230"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50" name="Rectangle 49"/>
            <p:cNvSpPr/>
            <p:nvPr/>
          </p:nvSpPr>
          <p:spPr>
            <a:xfrm>
              <a:off x="5505647" y="5500859"/>
              <a:ext cx="499230"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51" name="Rectangle 50"/>
            <p:cNvSpPr/>
            <p:nvPr/>
          </p:nvSpPr>
          <p:spPr>
            <a:xfrm>
              <a:off x="6251577" y="5500859"/>
              <a:ext cx="499230"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65595" name="TextBox 83"/>
            <p:cNvSpPr txBox="1">
              <a:spLocks noChangeArrowheads="1"/>
            </p:cNvSpPr>
            <p:nvPr/>
          </p:nvSpPr>
          <p:spPr bwMode="auto">
            <a:xfrm>
              <a:off x="5451053" y="1071563"/>
              <a:ext cx="1859200" cy="522130"/>
            </a:xfrm>
            <a:prstGeom prst="rect">
              <a:avLst/>
            </a:prstGeom>
            <a:noFill/>
            <a:ln w="28575">
              <a:noFill/>
              <a:miter lim="800000"/>
              <a:headEnd/>
              <a:tailEnd/>
            </a:ln>
          </p:spPr>
          <p:txBody>
            <a:bodyPr wrap="square">
              <a:spAutoFit/>
            </a:bodyPr>
            <a:lstStyle/>
            <a:p>
              <a:pPr fontAlgn="base">
                <a:spcBef>
                  <a:spcPct val="0"/>
                </a:spcBef>
                <a:spcAft>
                  <a:spcPct val="0"/>
                </a:spcAft>
              </a:pPr>
              <a:r>
                <a:rPr lang="en-US" sz="2400" dirty="0" smtClean="0">
                  <a:solidFill>
                    <a:srgbClr val="000000"/>
                  </a:solidFill>
                  <a:cs typeface="Arial" pitchFamily="34" charset="0"/>
                </a:rPr>
                <a:t>Refill tea</a:t>
              </a:r>
              <a:endParaRPr lang="en-US" sz="2400" dirty="0">
                <a:solidFill>
                  <a:srgbClr val="000000"/>
                </a:solidFill>
                <a:cs typeface="Arial" pitchFamily="34" charset="0"/>
              </a:endParaRPr>
            </a:p>
          </p:txBody>
        </p:sp>
        <p:sp>
          <p:nvSpPr>
            <p:cNvPr id="65596" name="TextBox 84"/>
            <p:cNvSpPr txBox="1">
              <a:spLocks noChangeArrowheads="1"/>
            </p:cNvSpPr>
            <p:nvPr/>
          </p:nvSpPr>
          <p:spPr bwMode="auto">
            <a:xfrm>
              <a:off x="2834673" y="2843170"/>
              <a:ext cx="1902406" cy="382895"/>
            </a:xfrm>
            <a:prstGeom prst="rect">
              <a:avLst/>
            </a:prstGeom>
            <a:noFill/>
            <a:ln w="28575">
              <a:noFill/>
              <a:miter lim="800000"/>
              <a:headEnd/>
              <a:tailEnd/>
            </a:ln>
          </p:spPr>
          <p:txBody>
            <a:bodyPr wrap="square">
              <a:spAutoFit/>
            </a:bodyPr>
            <a:lstStyle/>
            <a:p>
              <a:pPr fontAlgn="base">
                <a:spcBef>
                  <a:spcPct val="0"/>
                </a:spcBef>
                <a:spcAft>
                  <a:spcPct val="0"/>
                </a:spcAft>
              </a:pPr>
              <a:r>
                <a:rPr lang="en-US" sz="1600" dirty="0" smtClean="0">
                  <a:solidFill>
                    <a:srgbClr val="000000"/>
                  </a:solidFill>
                  <a:cs typeface="Arial" pitchFamily="34" charset="0"/>
                </a:rPr>
                <a:t>Prepare the cup</a:t>
              </a:r>
              <a:endParaRPr lang="en-US" sz="1600" dirty="0">
                <a:solidFill>
                  <a:srgbClr val="000000"/>
                </a:solidFill>
                <a:cs typeface="Arial" pitchFamily="34" charset="0"/>
              </a:endParaRPr>
            </a:p>
          </p:txBody>
        </p:sp>
        <p:sp>
          <p:nvSpPr>
            <p:cNvPr id="65597" name="TextBox 85"/>
            <p:cNvSpPr txBox="1">
              <a:spLocks noChangeArrowheads="1"/>
            </p:cNvSpPr>
            <p:nvPr/>
          </p:nvSpPr>
          <p:spPr bwMode="auto">
            <a:xfrm>
              <a:off x="5165706" y="2843170"/>
              <a:ext cx="1877117" cy="382895"/>
            </a:xfrm>
            <a:prstGeom prst="rect">
              <a:avLst/>
            </a:prstGeom>
            <a:noFill/>
            <a:ln w="28575">
              <a:noFill/>
              <a:miter lim="800000"/>
              <a:headEnd/>
              <a:tailEnd/>
            </a:ln>
          </p:spPr>
          <p:txBody>
            <a:bodyPr wrap="square">
              <a:spAutoFit/>
            </a:bodyPr>
            <a:lstStyle/>
            <a:p>
              <a:pPr fontAlgn="base">
                <a:spcBef>
                  <a:spcPct val="0"/>
                </a:spcBef>
                <a:spcAft>
                  <a:spcPct val="0"/>
                </a:spcAft>
              </a:pPr>
              <a:r>
                <a:rPr lang="en-US" sz="1600" dirty="0">
                  <a:solidFill>
                    <a:srgbClr val="000000"/>
                  </a:solidFill>
                  <a:cs typeface="Arial" pitchFamily="34" charset="0"/>
                </a:rPr>
                <a:t>R</a:t>
              </a:r>
              <a:r>
                <a:rPr lang="en-US" sz="1600" dirty="0" smtClean="0">
                  <a:solidFill>
                    <a:srgbClr val="000000"/>
                  </a:solidFill>
                  <a:cs typeface="Arial" pitchFamily="34" charset="0"/>
                </a:rPr>
                <a:t>enew tea leaf</a:t>
              </a:r>
              <a:endParaRPr lang="en-US" sz="1600" dirty="0">
                <a:solidFill>
                  <a:srgbClr val="000000"/>
                </a:solidFill>
                <a:cs typeface="Arial" pitchFamily="34" charset="0"/>
              </a:endParaRPr>
            </a:p>
          </p:txBody>
        </p:sp>
        <p:sp>
          <p:nvSpPr>
            <p:cNvPr id="65598" name="TextBox 86"/>
            <p:cNvSpPr txBox="1">
              <a:spLocks noChangeArrowheads="1"/>
            </p:cNvSpPr>
            <p:nvPr/>
          </p:nvSpPr>
          <p:spPr bwMode="auto">
            <a:xfrm>
              <a:off x="7962943" y="2881344"/>
              <a:ext cx="1404170" cy="382895"/>
            </a:xfrm>
            <a:prstGeom prst="rect">
              <a:avLst/>
            </a:prstGeom>
            <a:noFill/>
            <a:ln w="28575">
              <a:noFill/>
              <a:miter lim="800000"/>
              <a:headEnd/>
              <a:tailEnd/>
            </a:ln>
          </p:spPr>
          <p:txBody>
            <a:bodyPr wrap="square">
              <a:spAutoFit/>
            </a:bodyPr>
            <a:lstStyle/>
            <a:p>
              <a:pPr fontAlgn="base">
                <a:spcBef>
                  <a:spcPct val="0"/>
                </a:spcBef>
                <a:spcAft>
                  <a:spcPct val="0"/>
                </a:spcAft>
              </a:pPr>
              <a:r>
                <a:rPr lang="en-US" sz="1600" dirty="0" smtClean="0">
                  <a:solidFill>
                    <a:srgbClr val="000000"/>
                  </a:solidFill>
                  <a:cs typeface="Arial" pitchFamily="34" charset="0"/>
                </a:rPr>
                <a:t>Refill water</a:t>
              </a:r>
              <a:endParaRPr lang="en-US" sz="1600" dirty="0">
                <a:solidFill>
                  <a:srgbClr val="000000"/>
                </a:solidFill>
                <a:cs typeface="Arial" pitchFamily="34" charset="0"/>
              </a:endParaRPr>
            </a:p>
          </p:txBody>
        </p:sp>
        <p:sp>
          <p:nvSpPr>
            <p:cNvPr id="56" name="TextBox 87"/>
            <p:cNvSpPr txBox="1">
              <a:spLocks noChangeArrowheads="1"/>
            </p:cNvSpPr>
            <p:nvPr/>
          </p:nvSpPr>
          <p:spPr bwMode="auto">
            <a:xfrm>
              <a:off x="690126" y="4029762"/>
              <a:ext cx="965435" cy="661364"/>
            </a:xfrm>
            <a:prstGeom prst="rect">
              <a:avLst/>
            </a:prstGeom>
            <a:noFill/>
            <a:ln w="28575">
              <a:noFill/>
              <a:miter lim="800000"/>
              <a:headEnd/>
              <a:tailEnd/>
            </a:ln>
          </p:spPr>
          <p:txBody>
            <a:bodyPr>
              <a:spAutoFit/>
            </a:bodyPr>
            <a:lstStyle/>
            <a:p>
              <a:pPr fontAlgn="base">
                <a:spcBef>
                  <a:spcPct val="0"/>
                </a:spcBef>
                <a:spcAft>
                  <a:spcPct val="0"/>
                </a:spcAft>
                <a:defRPr/>
              </a:pPr>
              <a:r>
                <a:rPr lang="en-US" sz="1600" dirty="0">
                  <a:solidFill>
                    <a:srgbClr val="000000"/>
                  </a:solidFill>
                  <a:cs typeface="Arial" pitchFamily="34" charset="0"/>
                </a:rPr>
                <a:t>Dump</a:t>
              </a:r>
            </a:p>
            <a:p>
              <a:pPr fontAlgn="base">
                <a:spcBef>
                  <a:spcPct val="0"/>
                </a:spcBef>
                <a:spcAft>
                  <a:spcPct val="0"/>
                </a:spcAft>
                <a:defRPr/>
              </a:pPr>
              <a:r>
                <a:rPr lang="en-US" sz="1600" dirty="0" smtClean="0">
                  <a:solidFill>
                    <a:srgbClr val="000000"/>
                  </a:solidFill>
                  <a:cs typeface="Arial" pitchFamily="34" charset="0"/>
                </a:rPr>
                <a:t>old tea</a:t>
              </a:r>
              <a:endParaRPr lang="en-US" sz="1600" dirty="0">
                <a:solidFill>
                  <a:srgbClr val="000000"/>
                </a:solidFill>
                <a:cs typeface="Arial" pitchFamily="34" charset="0"/>
              </a:endParaRPr>
            </a:p>
          </p:txBody>
        </p:sp>
        <p:sp>
          <p:nvSpPr>
            <p:cNvPr id="57" name="TextBox 88"/>
            <p:cNvSpPr txBox="1">
              <a:spLocks noChangeArrowheads="1"/>
            </p:cNvSpPr>
            <p:nvPr/>
          </p:nvSpPr>
          <p:spPr bwMode="auto">
            <a:xfrm>
              <a:off x="2741434" y="3976549"/>
              <a:ext cx="977091" cy="661364"/>
            </a:xfrm>
            <a:prstGeom prst="rect">
              <a:avLst/>
            </a:prstGeom>
            <a:noFill/>
            <a:ln w="28575">
              <a:noFill/>
              <a:miter lim="800000"/>
              <a:headEnd/>
              <a:tailEnd/>
            </a:ln>
          </p:spPr>
          <p:txBody>
            <a:bodyPr>
              <a:spAutoFit/>
            </a:bodyPr>
            <a:lstStyle/>
            <a:p>
              <a:pPr fontAlgn="base">
                <a:spcBef>
                  <a:spcPct val="0"/>
                </a:spcBef>
                <a:spcAft>
                  <a:spcPct val="0"/>
                </a:spcAft>
                <a:defRPr/>
              </a:pPr>
              <a:r>
                <a:rPr lang="en-US" sz="1600" dirty="0">
                  <a:solidFill>
                    <a:srgbClr val="000000"/>
                  </a:solidFill>
                  <a:cs typeface="Arial" pitchFamily="34" charset="0"/>
                </a:rPr>
                <a:t>Dump </a:t>
              </a:r>
              <a:r>
                <a:rPr lang="en-US" sz="1600" dirty="0" smtClean="0">
                  <a:solidFill>
                    <a:srgbClr val="000000"/>
                  </a:solidFill>
                  <a:cs typeface="Arial" pitchFamily="34" charset="0"/>
                </a:rPr>
                <a:t>water</a:t>
              </a:r>
              <a:endParaRPr lang="en-US" sz="1600" dirty="0">
                <a:solidFill>
                  <a:srgbClr val="000000"/>
                </a:solidFill>
                <a:cs typeface="Arial" pitchFamily="34" charset="0"/>
              </a:endParaRPr>
            </a:p>
          </p:txBody>
        </p:sp>
        <p:sp>
          <p:nvSpPr>
            <p:cNvPr id="65601" name="TextBox 89"/>
            <p:cNvSpPr txBox="1">
              <a:spLocks noChangeArrowheads="1"/>
            </p:cNvSpPr>
            <p:nvPr/>
          </p:nvSpPr>
          <p:spPr bwMode="auto">
            <a:xfrm>
              <a:off x="4308455" y="4049690"/>
              <a:ext cx="857250" cy="382895"/>
            </a:xfrm>
            <a:prstGeom prst="rect">
              <a:avLst/>
            </a:prstGeom>
            <a:noFill/>
            <a:ln w="28575">
              <a:noFill/>
              <a:miter lim="800000"/>
              <a:headEnd/>
              <a:tailEnd/>
            </a:ln>
          </p:spPr>
          <p:txBody>
            <a:bodyPr>
              <a:spAutoFit/>
            </a:bodyPr>
            <a:lstStyle/>
            <a:p>
              <a:pPr fontAlgn="base">
                <a:spcBef>
                  <a:spcPct val="0"/>
                </a:spcBef>
                <a:spcAft>
                  <a:spcPct val="0"/>
                </a:spcAft>
              </a:pPr>
              <a:r>
                <a:rPr lang="en-US" sz="1600" dirty="0">
                  <a:solidFill>
                    <a:srgbClr val="000000"/>
                  </a:solidFill>
                  <a:cs typeface="Arial" pitchFamily="34" charset="0"/>
                </a:rPr>
                <a:t>Null  </a:t>
              </a:r>
            </a:p>
          </p:txBody>
        </p:sp>
        <p:sp>
          <p:nvSpPr>
            <p:cNvPr id="59" name="TextBox 90"/>
            <p:cNvSpPr txBox="1">
              <a:spLocks noChangeArrowheads="1"/>
            </p:cNvSpPr>
            <p:nvPr/>
          </p:nvSpPr>
          <p:spPr bwMode="auto">
            <a:xfrm>
              <a:off x="5911636" y="3915505"/>
              <a:ext cx="1023710" cy="661364"/>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600" dirty="0" smtClean="0">
                  <a:solidFill>
                    <a:srgbClr val="000000"/>
                  </a:solidFill>
                  <a:cs typeface="Arial" pitchFamily="34" charset="0"/>
                </a:rPr>
                <a:t>Renew tea leaf</a:t>
              </a:r>
              <a:endParaRPr lang="en-US" sz="1600" dirty="0">
                <a:solidFill>
                  <a:srgbClr val="000000"/>
                </a:solidFill>
                <a:cs typeface="Arial" pitchFamily="34" charset="0"/>
              </a:endParaRPr>
            </a:p>
          </p:txBody>
        </p:sp>
        <p:sp>
          <p:nvSpPr>
            <p:cNvPr id="60" name="TextBox 91"/>
            <p:cNvSpPr txBox="1">
              <a:spLocks noChangeArrowheads="1"/>
            </p:cNvSpPr>
            <p:nvPr/>
          </p:nvSpPr>
          <p:spPr bwMode="auto">
            <a:xfrm>
              <a:off x="8149425" y="3967571"/>
              <a:ext cx="1000400" cy="661364"/>
            </a:xfrm>
            <a:prstGeom prst="rect">
              <a:avLst/>
            </a:prstGeom>
            <a:noFill/>
            <a:ln w="28575">
              <a:noFill/>
              <a:miter lim="800000"/>
              <a:headEnd/>
              <a:tailEnd/>
            </a:ln>
          </p:spPr>
          <p:txBody>
            <a:bodyPr>
              <a:spAutoFit/>
            </a:bodyPr>
            <a:lstStyle/>
            <a:p>
              <a:pPr fontAlgn="base">
                <a:spcBef>
                  <a:spcPct val="0"/>
                </a:spcBef>
                <a:spcAft>
                  <a:spcPct val="0"/>
                </a:spcAft>
                <a:defRPr/>
              </a:pPr>
              <a:r>
                <a:rPr lang="en-US" sz="1600" dirty="0" smtClean="0">
                  <a:solidFill>
                    <a:srgbClr val="000000"/>
                  </a:solidFill>
                  <a:cs typeface="Arial" pitchFamily="34" charset="0"/>
                </a:rPr>
                <a:t>Refill water</a:t>
              </a:r>
              <a:endParaRPr lang="en-US" sz="1600" dirty="0">
                <a:solidFill>
                  <a:srgbClr val="000000"/>
                </a:solidFill>
                <a:cs typeface="Arial" pitchFamily="34" charset="0"/>
              </a:endParaRPr>
            </a:p>
          </p:txBody>
        </p:sp>
        <p:sp>
          <p:nvSpPr>
            <p:cNvPr id="61" name="TextBox 92"/>
            <p:cNvSpPr txBox="1">
              <a:spLocks noChangeArrowheads="1"/>
            </p:cNvSpPr>
            <p:nvPr/>
          </p:nvSpPr>
          <p:spPr bwMode="auto">
            <a:xfrm>
              <a:off x="-615250" y="5999985"/>
              <a:ext cx="1025654"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smtClean="0">
                  <a:solidFill>
                    <a:srgbClr val="000000"/>
                  </a:solidFill>
                  <a:cs typeface="Arial" pitchFamily="34" charset="0"/>
                </a:rPr>
                <a:t>Arrive</a:t>
              </a:r>
              <a:endParaRPr lang="en-US" sz="1200" dirty="0">
                <a:solidFill>
                  <a:srgbClr val="000000"/>
                </a:solidFill>
                <a:cs typeface="Arial" pitchFamily="34" charset="0"/>
              </a:endParaRPr>
            </a:p>
            <a:p>
              <a:pPr fontAlgn="base">
                <a:spcBef>
                  <a:spcPct val="0"/>
                </a:spcBef>
                <a:spcAft>
                  <a:spcPct val="0"/>
                </a:spcAft>
                <a:defRPr/>
              </a:pPr>
              <a:r>
                <a:rPr lang="en-US" sz="1200" dirty="0" smtClean="0">
                  <a:solidFill>
                    <a:srgbClr val="000000"/>
                  </a:solidFill>
                  <a:cs typeface="Arial" pitchFamily="34" charset="0"/>
                </a:rPr>
                <a:t>trashcan</a:t>
              </a:r>
              <a:endParaRPr lang="en-US" sz="1200" dirty="0">
                <a:solidFill>
                  <a:srgbClr val="000000"/>
                </a:solidFill>
                <a:cs typeface="Arial" pitchFamily="34" charset="0"/>
              </a:endParaRPr>
            </a:p>
          </p:txBody>
        </p:sp>
        <p:sp>
          <p:nvSpPr>
            <p:cNvPr id="62" name="TextBox 93"/>
            <p:cNvSpPr txBox="1">
              <a:spLocks noChangeArrowheads="1"/>
            </p:cNvSpPr>
            <p:nvPr/>
          </p:nvSpPr>
          <p:spPr bwMode="auto">
            <a:xfrm>
              <a:off x="130680" y="5998190"/>
              <a:ext cx="839171"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a:solidFill>
                    <a:srgbClr val="000000"/>
                  </a:solidFill>
                  <a:cs typeface="Arial" pitchFamily="34" charset="0"/>
                </a:rPr>
                <a:t>Bend</a:t>
              </a:r>
            </a:p>
            <a:p>
              <a:pPr fontAlgn="base">
                <a:spcBef>
                  <a:spcPct val="0"/>
                </a:spcBef>
                <a:spcAft>
                  <a:spcPct val="0"/>
                </a:spcAft>
                <a:defRPr/>
              </a:pPr>
              <a:r>
                <a:rPr lang="en-US" sz="1200" dirty="0">
                  <a:solidFill>
                    <a:srgbClr val="000000"/>
                  </a:solidFill>
                  <a:cs typeface="Arial" pitchFamily="34" charset="0"/>
                </a:rPr>
                <a:t>down</a:t>
              </a:r>
            </a:p>
          </p:txBody>
        </p:sp>
        <p:sp>
          <p:nvSpPr>
            <p:cNvPr id="63" name="TextBox 94"/>
            <p:cNvSpPr txBox="1">
              <a:spLocks noChangeArrowheads="1"/>
            </p:cNvSpPr>
            <p:nvPr/>
          </p:nvSpPr>
          <p:spPr bwMode="auto">
            <a:xfrm>
              <a:off x="783369" y="5999985"/>
              <a:ext cx="1025653"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a:solidFill>
                    <a:srgbClr val="000000"/>
                  </a:solidFill>
                  <a:cs typeface="Arial" pitchFamily="34" charset="0"/>
                </a:rPr>
                <a:t>Leave</a:t>
              </a:r>
            </a:p>
            <a:p>
              <a:pPr fontAlgn="base">
                <a:spcBef>
                  <a:spcPct val="0"/>
                </a:spcBef>
                <a:spcAft>
                  <a:spcPct val="0"/>
                </a:spcAft>
                <a:defRPr/>
              </a:pPr>
              <a:r>
                <a:rPr lang="en-US" sz="1200" dirty="0" smtClean="0">
                  <a:solidFill>
                    <a:srgbClr val="000000"/>
                  </a:solidFill>
                  <a:cs typeface="Arial" pitchFamily="34" charset="0"/>
                </a:rPr>
                <a:t>trashcan</a:t>
              </a:r>
              <a:endParaRPr lang="en-US" sz="1200" dirty="0">
                <a:solidFill>
                  <a:srgbClr val="000000"/>
                </a:solidFill>
                <a:cs typeface="Arial" pitchFamily="34" charset="0"/>
              </a:endParaRPr>
            </a:p>
          </p:txBody>
        </p:sp>
        <p:sp>
          <p:nvSpPr>
            <p:cNvPr id="64" name="TextBox 95"/>
            <p:cNvSpPr txBox="1">
              <a:spLocks noChangeArrowheads="1"/>
            </p:cNvSpPr>
            <p:nvPr/>
          </p:nvSpPr>
          <p:spPr bwMode="auto">
            <a:xfrm>
              <a:off x="1529298" y="6003576"/>
              <a:ext cx="1212136"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a:solidFill>
                    <a:srgbClr val="000000"/>
                  </a:solidFill>
                  <a:cs typeface="Arial" pitchFamily="34" charset="0"/>
                </a:rPr>
                <a:t>Arrive</a:t>
              </a:r>
            </a:p>
            <a:p>
              <a:pPr fontAlgn="base">
                <a:spcBef>
                  <a:spcPct val="0"/>
                </a:spcBef>
                <a:spcAft>
                  <a:spcPct val="0"/>
                </a:spcAft>
                <a:defRPr/>
              </a:pPr>
              <a:r>
                <a:rPr lang="en-US" sz="1200" dirty="0" smtClean="0">
                  <a:solidFill>
                    <a:srgbClr val="000000"/>
                  </a:solidFill>
                  <a:cs typeface="Arial" pitchFamily="34" charset="0"/>
                </a:rPr>
                <a:t>collector</a:t>
              </a:r>
              <a:endParaRPr lang="en-US" sz="1200" dirty="0">
                <a:solidFill>
                  <a:srgbClr val="000000"/>
                </a:solidFill>
                <a:cs typeface="Arial" pitchFamily="34" charset="0"/>
              </a:endParaRPr>
            </a:p>
          </p:txBody>
        </p:sp>
        <p:sp>
          <p:nvSpPr>
            <p:cNvPr id="65" name="TextBox 96"/>
            <p:cNvSpPr txBox="1">
              <a:spLocks noChangeArrowheads="1"/>
            </p:cNvSpPr>
            <p:nvPr/>
          </p:nvSpPr>
          <p:spPr bwMode="auto">
            <a:xfrm>
              <a:off x="2275228" y="5999985"/>
              <a:ext cx="712906"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a:solidFill>
                    <a:srgbClr val="000000"/>
                  </a:solidFill>
                  <a:cs typeface="Arial" pitchFamily="34" charset="0"/>
                </a:rPr>
                <a:t>Bend</a:t>
              </a:r>
            </a:p>
            <a:p>
              <a:pPr fontAlgn="base">
                <a:spcBef>
                  <a:spcPct val="0"/>
                </a:spcBef>
                <a:spcAft>
                  <a:spcPct val="0"/>
                </a:spcAft>
                <a:defRPr/>
              </a:pPr>
              <a:r>
                <a:rPr lang="en-US" sz="1200" dirty="0">
                  <a:solidFill>
                    <a:srgbClr val="000000"/>
                  </a:solidFill>
                  <a:cs typeface="Arial" pitchFamily="34" charset="0"/>
                </a:rPr>
                <a:t>down</a:t>
              </a:r>
            </a:p>
          </p:txBody>
        </p:sp>
        <p:sp>
          <p:nvSpPr>
            <p:cNvPr id="66" name="TextBox 97"/>
            <p:cNvSpPr txBox="1">
              <a:spLocks noChangeArrowheads="1"/>
            </p:cNvSpPr>
            <p:nvPr/>
          </p:nvSpPr>
          <p:spPr bwMode="auto">
            <a:xfrm>
              <a:off x="2857984" y="5983827"/>
              <a:ext cx="909103"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a:solidFill>
                    <a:srgbClr val="000000"/>
                  </a:solidFill>
                  <a:cs typeface="Arial" pitchFamily="34" charset="0"/>
                </a:rPr>
                <a:t>Leave</a:t>
              </a:r>
            </a:p>
            <a:p>
              <a:pPr fontAlgn="base">
                <a:spcBef>
                  <a:spcPct val="0"/>
                </a:spcBef>
                <a:spcAft>
                  <a:spcPct val="0"/>
                </a:spcAft>
                <a:defRPr/>
              </a:pPr>
              <a:r>
                <a:rPr lang="en-US" sz="1200" dirty="0">
                  <a:solidFill>
                    <a:srgbClr val="000000"/>
                  </a:solidFill>
                  <a:cs typeface="Arial" pitchFamily="34" charset="0"/>
                </a:rPr>
                <a:t>collector</a:t>
              </a:r>
            </a:p>
          </p:txBody>
        </p:sp>
        <p:sp>
          <p:nvSpPr>
            <p:cNvPr id="67" name="TextBox 98"/>
            <p:cNvSpPr txBox="1">
              <a:spLocks noChangeArrowheads="1"/>
            </p:cNvSpPr>
            <p:nvPr/>
          </p:nvSpPr>
          <p:spPr bwMode="auto">
            <a:xfrm>
              <a:off x="3673846" y="6015269"/>
              <a:ext cx="745930" cy="313278"/>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a:solidFill>
                    <a:srgbClr val="000000"/>
                  </a:solidFill>
                  <a:cs typeface="Arial" pitchFamily="34" charset="0"/>
                </a:rPr>
                <a:t>NULL</a:t>
              </a:r>
            </a:p>
          </p:txBody>
        </p:sp>
        <p:sp>
          <p:nvSpPr>
            <p:cNvPr id="68" name="TextBox 99"/>
            <p:cNvSpPr txBox="1">
              <a:spLocks noChangeArrowheads="1"/>
            </p:cNvSpPr>
            <p:nvPr/>
          </p:nvSpPr>
          <p:spPr bwMode="auto">
            <a:xfrm>
              <a:off x="5445429" y="5983827"/>
              <a:ext cx="839171"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smtClean="0">
                  <a:solidFill>
                    <a:srgbClr val="000000"/>
                  </a:solidFill>
                  <a:cs typeface="Arial" pitchFamily="34" charset="0"/>
                </a:rPr>
                <a:t>Grab</a:t>
              </a:r>
              <a:endParaRPr lang="en-US" sz="1200" dirty="0">
                <a:solidFill>
                  <a:srgbClr val="000000"/>
                </a:solidFill>
                <a:cs typeface="Arial" pitchFamily="34" charset="0"/>
              </a:endParaRPr>
            </a:p>
            <a:p>
              <a:pPr fontAlgn="base">
                <a:spcBef>
                  <a:spcPct val="0"/>
                </a:spcBef>
                <a:spcAft>
                  <a:spcPct val="0"/>
                </a:spcAft>
                <a:defRPr/>
              </a:pPr>
              <a:r>
                <a:rPr lang="en-US" sz="1200" dirty="0" smtClean="0">
                  <a:solidFill>
                    <a:srgbClr val="000000"/>
                  </a:solidFill>
                  <a:cs typeface="Arial" pitchFamily="34" charset="0"/>
                </a:rPr>
                <a:t>tea can</a:t>
              </a:r>
              <a:endParaRPr lang="en-US" sz="1200" dirty="0">
                <a:solidFill>
                  <a:srgbClr val="000000"/>
                </a:solidFill>
                <a:cs typeface="Arial" pitchFamily="34" charset="0"/>
              </a:endParaRPr>
            </a:p>
          </p:txBody>
        </p:sp>
        <p:sp>
          <p:nvSpPr>
            <p:cNvPr id="69" name="TextBox 100"/>
            <p:cNvSpPr txBox="1">
              <a:spLocks noChangeArrowheads="1"/>
            </p:cNvSpPr>
            <p:nvPr/>
          </p:nvSpPr>
          <p:spPr bwMode="auto">
            <a:xfrm>
              <a:off x="6191359" y="5983827"/>
              <a:ext cx="932412"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smtClean="0">
                  <a:solidFill>
                    <a:srgbClr val="000000"/>
                  </a:solidFill>
                  <a:cs typeface="Arial" pitchFamily="34" charset="0"/>
                </a:rPr>
                <a:t>Leave tea-can</a:t>
              </a:r>
              <a:endParaRPr lang="en-US" sz="1200" dirty="0">
                <a:solidFill>
                  <a:srgbClr val="000000"/>
                </a:solidFill>
                <a:cs typeface="Arial" pitchFamily="34" charset="0"/>
              </a:endParaRPr>
            </a:p>
          </p:txBody>
        </p:sp>
        <p:sp>
          <p:nvSpPr>
            <p:cNvPr id="70" name="TextBox 101"/>
            <p:cNvSpPr txBox="1">
              <a:spLocks noChangeArrowheads="1"/>
            </p:cNvSpPr>
            <p:nvPr/>
          </p:nvSpPr>
          <p:spPr bwMode="auto">
            <a:xfrm>
              <a:off x="6937289" y="5983827"/>
              <a:ext cx="745930"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a:solidFill>
                    <a:srgbClr val="000000"/>
                  </a:solidFill>
                  <a:cs typeface="Arial" pitchFamily="34" charset="0"/>
                </a:rPr>
                <a:t>Arrive</a:t>
              </a:r>
            </a:p>
            <a:p>
              <a:pPr fontAlgn="base">
                <a:spcBef>
                  <a:spcPct val="0"/>
                </a:spcBef>
                <a:spcAft>
                  <a:spcPct val="0"/>
                </a:spcAft>
                <a:defRPr/>
              </a:pPr>
              <a:r>
                <a:rPr lang="en-US" sz="1200" dirty="0" smtClean="0">
                  <a:solidFill>
                    <a:srgbClr val="000000"/>
                  </a:solidFill>
                  <a:cs typeface="Arial" pitchFamily="34" charset="0"/>
                </a:rPr>
                <a:t>boiler</a:t>
              </a:r>
              <a:endParaRPr lang="en-US" sz="1200" dirty="0">
                <a:solidFill>
                  <a:srgbClr val="000000"/>
                </a:solidFill>
                <a:cs typeface="Arial" pitchFamily="34" charset="0"/>
              </a:endParaRPr>
            </a:p>
          </p:txBody>
        </p:sp>
        <p:sp>
          <p:nvSpPr>
            <p:cNvPr id="71" name="TextBox 102"/>
            <p:cNvSpPr txBox="1">
              <a:spLocks noChangeArrowheads="1"/>
            </p:cNvSpPr>
            <p:nvPr/>
          </p:nvSpPr>
          <p:spPr bwMode="auto">
            <a:xfrm>
              <a:off x="7644370" y="5983827"/>
              <a:ext cx="784780"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a:solidFill>
                    <a:srgbClr val="000000"/>
                  </a:solidFill>
                  <a:cs typeface="Arial" pitchFamily="34" charset="0"/>
                </a:rPr>
                <a:t>Bend</a:t>
              </a:r>
            </a:p>
            <a:p>
              <a:pPr fontAlgn="base">
                <a:spcBef>
                  <a:spcPct val="0"/>
                </a:spcBef>
                <a:spcAft>
                  <a:spcPct val="0"/>
                </a:spcAft>
                <a:defRPr/>
              </a:pPr>
              <a:r>
                <a:rPr lang="en-US" sz="1200" dirty="0">
                  <a:solidFill>
                    <a:srgbClr val="000000"/>
                  </a:solidFill>
                  <a:cs typeface="Arial" pitchFamily="34" charset="0"/>
                </a:rPr>
                <a:t>down</a:t>
              </a:r>
            </a:p>
          </p:txBody>
        </p:sp>
        <p:sp>
          <p:nvSpPr>
            <p:cNvPr id="72" name="TextBox 103"/>
            <p:cNvSpPr txBox="1">
              <a:spLocks noChangeArrowheads="1"/>
            </p:cNvSpPr>
            <p:nvPr/>
          </p:nvSpPr>
          <p:spPr bwMode="auto">
            <a:xfrm>
              <a:off x="8333966" y="5978777"/>
              <a:ext cx="747872"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a:solidFill>
                    <a:srgbClr val="000000"/>
                  </a:solidFill>
                  <a:cs typeface="Arial" pitchFamily="34" charset="0"/>
                </a:rPr>
                <a:t>Leave</a:t>
              </a:r>
            </a:p>
            <a:p>
              <a:pPr fontAlgn="base">
                <a:spcBef>
                  <a:spcPct val="0"/>
                </a:spcBef>
                <a:spcAft>
                  <a:spcPct val="0"/>
                </a:spcAft>
                <a:defRPr/>
              </a:pPr>
              <a:r>
                <a:rPr lang="en-US" sz="1200" dirty="0">
                  <a:solidFill>
                    <a:srgbClr val="000000"/>
                  </a:solidFill>
                  <a:cs typeface="Arial" pitchFamily="34" charset="0"/>
                </a:rPr>
                <a:t>boiler</a:t>
              </a:r>
            </a:p>
          </p:txBody>
        </p:sp>
        <p:sp>
          <p:nvSpPr>
            <p:cNvPr id="73" name="Rectangle 72"/>
            <p:cNvSpPr/>
            <p:nvPr/>
          </p:nvSpPr>
          <p:spPr>
            <a:xfrm>
              <a:off x="4792741" y="5500859"/>
              <a:ext cx="501172" cy="50092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cxnSp>
          <p:nvCxnSpPr>
            <p:cNvPr id="74" name="Straight Arrow Connector 73"/>
            <p:cNvCxnSpPr>
              <a:stCxn id="12" idx="4"/>
              <a:endCxn id="73" idx="0"/>
            </p:cNvCxnSpPr>
            <p:nvPr/>
          </p:nvCxnSpPr>
          <p:spPr bwMode="auto">
            <a:xfrm flipH="1">
              <a:off x="5043327" y="4486448"/>
              <a:ext cx="665315" cy="10144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5" name="TextBox 99"/>
            <p:cNvSpPr txBox="1">
              <a:spLocks noChangeArrowheads="1"/>
            </p:cNvSpPr>
            <p:nvPr/>
          </p:nvSpPr>
          <p:spPr bwMode="auto">
            <a:xfrm>
              <a:off x="4513017" y="5983827"/>
              <a:ext cx="1064504" cy="522130"/>
            </a:xfrm>
            <a:prstGeom prst="rect">
              <a:avLst/>
            </a:prstGeom>
            <a:noFill/>
            <a:ln w="28575">
              <a:noFill/>
              <a:miter lim="800000"/>
              <a:headEnd/>
              <a:tailEnd/>
            </a:ln>
          </p:spPr>
          <p:txBody>
            <a:bodyPr wrap="square">
              <a:spAutoFit/>
            </a:bodyPr>
            <a:lstStyle/>
            <a:p>
              <a:pPr fontAlgn="base">
                <a:spcBef>
                  <a:spcPct val="0"/>
                </a:spcBef>
                <a:spcAft>
                  <a:spcPct val="0"/>
                </a:spcAft>
                <a:defRPr/>
              </a:pPr>
              <a:r>
                <a:rPr lang="en-US" sz="1200" dirty="0" smtClean="0">
                  <a:solidFill>
                    <a:srgbClr val="000000"/>
                  </a:solidFill>
                  <a:cs typeface="Arial" pitchFamily="34" charset="0"/>
                </a:rPr>
                <a:t>Get close to tea can</a:t>
              </a:r>
              <a:endParaRPr lang="en-US" sz="1200" dirty="0">
                <a:solidFill>
                  <a:srgbClr val="000000"/>
                </a:solidFill>
                <a:cs typeface="Arial" pitchFamily="34" charset="0"/>
              </a:endParaRPr>
            </a:p>
          </p:txBody>
        </p:sp>
        <p:cxnSp>
          <p:nvCxnSpPr>
            <p:cNvPr id="93" name="Straight Arrow Connector 92"/>
            <p:cNvCxnSpPr>
              <a:stCxn id="7" idx="6"/>
              <a:endCxn id="35" idx="2"/>
            </p:cNvCxnSpPr>
            <p:nvPr/>
          </p:nvCxnSpPr>
          <p:spPr bwMode="auto">
            <a:xfrm>
              <a:off x="5134625" y="2798755"/>
              <a:ext cx="2455353"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 idx="6"/>
              <a:endCxn id="7" idx="2"/>
            </p:cNvCxnSpPr>
            <p:nvPr/>
          </p:nvCxnSpPr>
          <p:spPr bwMode="auto">
            <a:xfrm>
              <a:off x="2801651" y="2798755"/>
              <a:ext cx="1804607"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40" idx="3"/>
              <a:endCxn id="41" idx="1"/>
            </p:cNvCxnSpPr>
            <p:nvPr/>
          </p:nvCxnSpPr>
          <p:spPr bwMode="auto">
            <a:xfrm>
              <a:off x="-22781" y="5751320"/>
              <a:ext cx="246701"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41" idx="3"/>
              <a:endCxn id="42" idx="1"/>
            </p:cNvCxnSpPr>
            <p:nvPr/>
          </p:nvCxnSpPr>
          <p:spPr bwMode="auto">
            <a:xfrm>
              <a:off x="723150" y="5751320"/>
              <a:ext cx="246700"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43" idx="3"/>
              <a:endCxn id="44" idx="1"/>
            </p:cNvCxnSpPr>
            <p:nvPr/>
          </p:nvCxnSpPr>
          <p:spPr bwMode="auto">
            <a:xfrm>
              <a:off x="2123710" y="5751320"/>
              <a:ext cx="211735"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44" idx="3"/>
              <a:endCxn id="45" idx="1"/>
            </p:cNvCxnSpPr>
            <p:nvPr/>
          </p:nvCxnSpPr>
          <p:spPr bwMode="auto">
            <a:xfrm>
              <a:off x="2834675" y="5751320"/>
              <a:ext cx="244758"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73" idx="3"/>
              <a:endCxn id="50" idx="1"/>
            </p:cNvCxnSpPr>
            <p:nvPr/>
          </p:nvCxnSpPr>
          <p:spPr bwMode="auto">
            <a:xfrm>
              <a:off x="5293912" y="5751320"/>
              <a:ext cx="211735"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50" idx="3"/>
              <a:endCxn id="51" idx="1"/>
            </p:cNvCxnSpPr>
            <p:nvPr/>
          </p:nvCxnSpPr>
          <p:spPr bwMode="auto">
            <a:xfrm>
              <a:off x="6004877" y="5751320"/>
              <a:ext cx="246700"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46" idx="3"/>
              <a:endCxn id="47" idx="1"/>
            </p:cNvCxnSpPr>
            <p:nvPr/>
          </p:nvCxnSpPr>
          <p:spPr bwMode="auto">
            <a:xfrm>
              <a:off x="7531703" y="5751320"/>
              <a:ext cx="244757"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47" idx="3"/>
            </p:cNvCxnSpPr>
            <p:nvPr/>
          </p:nvCxnSpPr>
          <p:spPr bwMode="auto">
            <a:xfrm>
              <a:off x="8277632" y="5751320"/>
              <a:ext cx="244758" cy="0"/>
            </a:xfrm>
            <a:prstGeom prst="straightConnector1">
              <a:avLst/>
            </a:prstGeom>
            <a:ln w="28575">
              <a:solidFill>
                <a:srgbClr val="0066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79"/>
          <p:cNvGrpSpPr>
            <a:grpSpLocks/>
          </p:cNvGrpSpPr>
          <p:nvPr/>
        </p:nvGrpSpPr>
        <p:grpSpPr bwMode="auto">
          <a:xfrm>
            <a:off x="428624" y="1571625"/>
            <a:ext cx="1768476" cy="1019698"/>
            <a:chOff x="368299" y="465538"/>
            <a:chExt cx="2042673" cy="1118576"/>
          </a:xfrm>
        </p:grpSpPr>
        <p:sp>
          <p:nvSpPr>
            <p:cNvPr id="84" name="TextBox 79"/>
            <p:cNvSpPr txBox="1">
              <a:spLocks noChangeArrowheads="1"/>
            </p:cNvSpPr>
            <p:nvPr/>
          </p:nvSpPr>
          <p:spPr bwMode="auto">
            <a:xfrm>
              <a:off x="767909" y="465538"/>
              <a:ext cx="1643063" cy="371383"/>
            </a:xfrm>
            <a:prstGeom prst="rect">
              <a:avLst/>
            </a:prstGeom>
            <a:noFill/>
            <a:ln w="28575">
              <a:noFill/>
              <a:miter lim="800000"/>
              <a:headEnd/>
              <a:tailEnd/>
            </a:ln>
          </p:spPr>
          <p:txBody>
            <a:bodyPr>
              <a:spAutoFit/>
            </a:bodyPr>
            <a:lstStyle/>
            <a:p>
              <a:pPr fontAlgn="base">
                <a:spcBef>
                  <a:spcPct val="0"/>
                </a:spcBef>
                <a:spcAft>
                  <a:spcPct val="0"/>
                </a:spcAft>
              </a:pPr>
              <a:r>
                <a:rPr lang="en-US" sz="1600" dirty="0">
                  <a:solidFill>
                    <a:srgbClr val="000000"/>
                  </a:solidFill>
                  <a:cs typeface="Arial" pitchFamily="34" charset="0"/>
                </a:rPr>
                <a:t>And-node</a:t>
              </a:r>
            </a:p>
          </p:txBody>
        </p:sp>
        <p:grpSp>
          <p:nvGrpSpPr>
            <p:cNvPr id="4" name="Group 82"/>
            <p:cNvGrpSpPr>
              <a:grpSpLocks/>
            </p:cNvGrpSpPr>
            <p:nvPr/>
          </p:nvGrpSpPr>
          <p:grpSpPr bwMode="auto">
            <a:xfrm>
              <a:off x="368299" y="500367"/>
              <a:ext cx="1562750" cy="1083747"/>
              <a:chOff x="368733" y="357470"/>
              <a:chExt cx="1562369" cy="1083026"/>
            </a:xfrm>
          </p:grpSpPr>
          <p:sp>
            <p:nvSpPr>
              <p:cNvPr id="86" name="Oval 85"/>
              <p:cNvSpPr/>
              <p:nvPr/>
            </p:nvSpPr>
            <p:spPr bwMode="auto">
              <a:xfrm>
                <a:off x="377900" y="357470"/>
                <a:ext cx="302476" cy="281924"/>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FFFFFF"/>
                  </a:solidFill>
                  <a:ea typeface="SimSun" pitchFamily="2" charset="-122"/>
                  <a:cs typeface="Arial" pitchFamily="34" charset="0"/>
                </a:endParaRPr>
              </a:p>
            </p:txBody>
          </p:sp>
          <p:sp>
            <p:nvSpPr>
              <p:cNvPr id="87" name="Oval 86"/>
              <p:cNvSpPr/>
              <p:nvPr/>
            </p:nvSpPr>
            <p:spPr bwMode="auto">
              <a:xfrm>
                <a:off x="368733" y="707265"/>
                <a:ext cx="300643" cy="283664"/>
              </a:xfrm>
              <a:prstGeom prst="ellipse">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600">
                  <a:solidFill>
                    <a:srgbClr val="FFFFFF"/>
                  </a:solidFill>
                  <a:ea typeface="SimSun" pitchFamily="2" charset="-122"/>
                  <a:cs typeface="Arial" pitchFamily="34" charset="0"/>
                </a:endParaRPr>
              </a:p>
            </p:txBody>
          </p:sp>
          <p:sp>
            <p:nvSpPr>
              <p:cNvPr id="88" name="Rectangle 87"/>
              <p:cNvSpPr/>
              <p:nvPr/>
            </p:nvSpPr>
            <p:spPr>
              <a:xfrm>
                <a:off x="379732" y="1069242"/>
                <a:ext cx="285978" cy="28540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89" name="Rectangle 80"/>
              <p:cNvSpPr>
                <a:spLocks noChangeArrowheads="1"/>
              </p:cNvSpPr>
              <p:nvPr/>
            </p:nvSpPr>
            <p:spPr bwMode="auto">
              <a:xfrm>
                <a:off x="768245" y="714465"/>
                <a:ext cx="1143009" cy="371136"/>
              </a:xfrm>
              <a:prstGeom prst="rect">
                <a:avLst/>
              </a:prstGeom>
              <a:noFill/>
              <a:ln w="28575">
                <a:noFill/>
                <a:miter lim="800000"/>
                <a:headEnd/>
                <a:tailEnd/>
              </a:ln>
            </p:spPr>
            <p:txBody>
              <a:bodyPr>
                <a:spAutoFit/>
              </a:bodyPr>
              <a:lstStyle/>
              <a:p>
                <a:pPr fontAlgn="base">
                  <a:spcBef>
                    <a:spcPct val="0"/>
                  </a:spcBef>
                  <a:spcAft>
                    <a:spcPct val="0"/>
                  </a:spcAft>
                </a:pPr>
                <a:r>
                  <a:rPr lang="en-US" sz="1600">
                    <a:solidFill>
                      <a:srgbClr val="000000"/>
                    </a:solidFill>
                    <a:cs typeface="Arial" pitchFamily="34" charset="0"/>
                  </a:rPr>
                  <a:t>Or-node</a:t>
                </a:r>
              </a:p>
            </p:txBody>
          </p:sp>
          <p:sp>
            <p:nvSpPr>
              <p:cNvPr id="90" name="Rectangle 81"/>
              <p:cNvSpPr>
                <a:spLocks noChangeArrowheads="1"/>
              </p:cNvSpPr>
              <p:nvPr/>
            </p:nvSpPr>
            <p:spPr bwMode="auto">
              <a:xfrm>
                <a:off x="768245" y="1069360"/>
                <a:ext cx="1162857" cy="371136"/>
              </a:xfrm>
              <a:prstGeom prst="rect">
                <a:avLst/>
              </a:prstGeom>
              <a:noFill/>
              <a:ln w="28575">
                <a:noFill/>
                <a:miter lim="800000"/>
                <a:headEnd/>
                <a:tailEnd/>
              </a:ln>
            </p:spPr>
            <p:txBody>
              <a:bodyPr wrap="none">
                <a:spAutoFit/>
              </a:bodyPr>
              <a:lstStyle/>
              <a:p>
                <a:pPr fontAlgn="base">
                  <a:spcBef>
                    <a:spcPct val="0"/>
                  </a:spcBef>
                  <a:spcAft>
                    <a:spcPct val="0"/>
                  </a:spcAft>
                </a:pPr>
                <a:r>
                  <a:rPr lang="en-US" sz="1600">
                    <a:solidFill>
                      <a:srgbClr val="000000"/>
                    </a:solidFill>
                    <a:cs typeface="Arial" pitchFamily="34" charset="0"/>
                  </a:rPr>
                  <a:t>Leaf-node</a:t>
                </a: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84" name="Picture 8"/>
          <p:cNvPicPr>
            <a:picLocks noChangeAspect="1" noChangeArrowheads="1"/>
          </p:cNvPicPr>
          <p:nvPr/>
        </p:nvPicPr>
        <p:blipFill>
          <a:blip r:embed="rId3" cstate="print"/>
          <a:srcRect/>
          <a:stretch>
            <a:fillRect/>
          </a:stretch>
        </p:blipFill>
        <p:spPr bwMode="auto">
          <a:xfrm>
            <a:off x="381000" y="838200"/>
            <a:ext cx="466725" cy="4064098"/>
          </a:xfrm>
          <a:prstGeom prst="rect">
            <a:avLst/>
          </a:prstGeom>
          <a:solidFill>
            <a:schemeClr val="bg1"/>
          </a:solidFill>
          <a:ln w="9525">
            <a:noFill/>
            <a:miter lim="800000"/>
            <a:headEnd/>
            <a:tailEnd/>
          </a:ln>
        </p:spPr>
      </p:pic>
      <p:pic>
        <p:nvPicPr>
          <p:cNvPr id="690187" name="Picture 11"/>
          <p:cNvPicPr>
            <a:picLocks noChangeAspect="1" noChangeArrowheads="1"/>
          </p:cNvPicPr>
          <p:nvPr/>
        </p:nvPicPr>
        <p:blipFill>
          <a:blip r:embed="rId4" cstate="print"/>
          <a:srcRect/>
          <a:stretch>
            <a:fillRect/>
          </a:stretch>
        </p:blipFill>
        <p:spPr bwMode="auto">
          <a:xfrm>
            <a:off x="1219200" y="685800"/>
            <a:ext cx="5867400" cy="4423833"/>
          </a:xfrm>
          <a:prstGeom prst="rect">
            <a:avLst/>
          </a:prstGeom>
          <a:noFill/>
          <a:ln w="9525">
            <a:noFill/>
            <a:miter lim="800000"/>
            <a:headEnd/>
            <a:tailEnd/>
          </a:ln>
        </p:spPr>
      </p:pic>
      <p:sp>
        <p:nvSpPr>
          <p:cNvPr id="18" name="TextBox 17"/>
          <p:cNvSpPr txBox="1"/>
          <p:nvPr/>
        </p:nvSpPr>
        <p:spPr>
          <a:xfrm>
            <a:off x="0" y="-32658"/>
            <a:ext cx="2319866" cy="584775"/>
          </a:xfrm>
          <a:prstGeom prst="rect">
            <a:avLst/>
          </a:prstGeom>
          <a:noFill/>
        </p:spPr>
        <p:txBody>
          <a:bodyPr wrap="none" rtlCol="0">
            <a:spAutoFit/>
          </a:bodyPr>
          <a:lstStyle/>
          <a:p>
            <a:r>
              <a:rPr lang="en-US" sz="3200" dirty="0" smtClean="0">
                <a:solidFill>
                  <a:srgbClr val="002060"/>
                </a:solidFill>
              </a:rPr>
              <a:t>Image parsing</a:t>
            </a:r>
            <a:endParaRPr lang="en-US" sz="3200" dirty="0">
              <a:solidFill>
                <a:srgbClr val="002060"/>
              </a:solidFill>
            </a:endParaRPr>
          </a:p>
        </p:txBody>
      </p:sp>
      <p:sp>
        <p:nvSpPr>
          <p:cNvPr id="19" name="Line 8"/>
          <p:cNvSpPr>
            <a:spLocks noChangeShapeType="1"/>
          </p:cNvSpPr>
          <p:nvPr/>
        </p:nvSpPr>
        <p:spPr bwMode="auto">
          <a:xfrm>
            <a:off x="0" y="533400"/>
            <a:ext cx="6248400" cy="0"/>
          </a:xfrm>
          <a:prstGeom prst="line">
            <a:avLst/>
          </a:prstGeom>
          <a:noFill/>
          <a:ln w="38100">
            <a:solidFill>
              <a:schemeClr val="bg2"/>
            </a:solidFill>
            <a:round/>
            <a:headEnd/>
            <a:tailEnd/>
          </a:ln>
          <a:effectLst/>
        </p:spPr>
        <p:txBody>
          <a:bodyPr/>
          <a:lstStyle/>
          <a:p>
            <a:endParaRPr lang="en-US"/>
          </a:p>
        </p:txBody>
      </p:sp>
      <p:sp>
        <p:nvSpPr>
          <p:cNvPr id="20" name="Rectangle 19"/>
          <p:cNvSpPr/>
          <p:nvPr/>
        </p:nvSpPr>
        <p:spPr>
          <a:xfrm>
            <a:off x="0" y="5257800"/>
            <a:ext cx="5029200" cy="1446550"/>
          </a:xfrm>
          <a:prstGeom prst="rect">
            <a:avLst/>
          </a:prstGeom>
          <a:solidFill>
            <a:schemeClr val="bg1"/>
          </a:solidFill>
        </p:spPr>
        <p:txBody>
          <a:bodyPr wrap="square">
            <a:spAutoFit/>
          </a:bodyPr>
          <a:lstStyle/>
          <a:p>
            <a:r>
              <a:rPr lang="en-US" dirty="0" smtClean="0"/>
              <a:t>Natural language description</a:t>
            </a:r>
            <a:r>
              <a:rPr lang="zh-CN" altLang="en-US" dirty="0" smtClean="0"/>
              <a:t> </a:t>
            </a:r>
            <a:r>
              <a:rPr lang="en-US" altLang="zh-CN" dirty="0" smtClean="0"/>
              <a:t>from the parse graph:</a:t>
            </a:r>
            <a:endParaRPr lang="zh-CN" altLang="en-US" dirty="0" smtClean="0"/>
          </a:p>
          <a:p>
            <a:r>
              <a:rPr lang="en-US" sz="1400" dirty="0" smtClean="0"/>
              <a:t>    It is a </a:t>
            </a:r>
            <a:r>
              <a:rPr lang="en-US" sz="1400" b="1" dirty="0" smtClean="0"/>
              <a:t>scene</a:t>
            </a:r>
            <a:r>
              <a:rPr lang="zh-CN" altLang="en-US" sz="1400" b="1" dirty="0" smtClean="0"/>
              <a:t> </a:t>
            </a:r>
            <a:r>
              <a:rPr lang="en-US" altLang="zh-CN" sz="1400" dirty="0" smtClean="0"/>
              <a:t>with</a:t>
            </a:r>
            <a:r>
              <a:rPr lang="en-US" altLang="zh-CN" sz="1400" b="1" dirty="0" smtClean="0"/>
              <a:t> 2 peoples,  1 table,  2 chairs,  vending machines , ground </a:t>
            </a:r>
            <a:r>
              <a:rPr lang="en-US" altLang="zh-CN" sz="1400" dirty="0" smtClean="0">
                <a:solidFill>
                  <a:srgbClr val="0070C0"/>
                </a:solidFill>
              </a:rPr>
              <a:t>(</a:t>
            </a:r>
            <a:r>
              <a:rPr lang="en-US" altLang="zh-CN" sz="1400" i="1" dirty="0" smtClean="0">
                <a:solidFill>
                  <a:srgbClr val="0070C0"/>
                </a:solidFill>
              </a:rPr>
              <a:t>paved) </a:t>
            </a:r>
            <a:r>
              <a:rPr lang="en-US" altLang="zh-CN" sz="1400" b="1" i="1" dirty="0" smtClean="0"/>
              <a:t>,  </a:t>
            </a:r>
            <a:r>
              <a:rPr lang="en-US" altLang="zh-CN" sz="1400" b="1" dirty="0" smtClean="0"/>
              <a:t>walls</a:t>
            </a:r>
            <a:r>
              <a:rPr lang="en-US" altLang="zh-CN" sz="1400" b="1" i="1" dirty="0" smtClean="0"/>
              <a:t> </a:t>
            </a:r>
            <a:r>
              <a:rPr lang="en-US" altLang="zh-CN" sz="1400" dirty="0" smtClean="0">
                <a:solidFill>
                  <a:srgbClr val="0070C0"/>
                </a:solidFill>
              </a:rPr>
              <a:t>(red, brick) </a:t>
            </a:r>
            <a:r>
              <a:rPr lang="en-US" altLang="zh-CN" sz="1400" dirty="0" smtClean="0"/>
              <a:t>and </a:t>
            </a:r>
            <a:r>
              <a:rPr lang="en-US" altLang="zh-CN" sz="1400" b="1" dirty="0" smtClean="0"/>
              <a:t>vegetation</a:t>
            </a:r>
            <a:r>
              <a:rPr lang="en-US" altLang="zh-CN" sz="1400" dirty="0" smtClean="0"/>
              <a:t> </a:t>
            </a:r>
            <a:r>
              <a:rPr lang="en-US" altLang="zh-CN" sz="1400" dirty="0" smtClean="0">
                <a:solidFill>
                  <a:srgbClr val="0070C0"/>
                </a:solidFill>
              </a:rPr>
              <a:t>(green)</a:t>
            </a:r>
            <a:r>
              <a:rPr lang="en-US" altLang="zh-CN" sz="1400" dirty="0" smtClean="0"/>
              <a:t>. The </a:t>
            </a:r>
            <a:r>
              <a:rPr lang="en-US" altLang="zh-CN" sz="1400" b="1" dirty="0" smtClean="0"/>
              <a:t>person #1 </a:t>
            </a:r>
            <a:r>
              <a:rPr lang="en-US" altLang="zh-CN" sz="1400" dirty="0" smtClean="0">
                <a:solidFill>
                  <a:srgbClr val="0070C0"/>
                </a:solidFill>
              </a:rPr>
              <a:t>(male) </a:t>
            </a:r>
            <a:r>
              <a:rPr lang="en-US" altLang="zh-CN" sz="1400" dirty="0" smtClean="0"/>
              <a:t>is </a:t>
            </a:r>
            <a:r>
              <a:rPr lang="en-US" altLang="zh-CN" sz="1400" i="1" dirty="0" smtClean="0">
                <a:solidFill>
                  <a:srgbClr val="CC0000"/>
                </a:solidFill>
              </a:rPr>
              <a:t>carrying</a:t>
            </a:r>
            <a:r>
              <a:rPr lang="zh-CN" altLang="en-US" sz="1400" dirty="0" smtClean="0"/>
              <a:t> </a:t>
            </a:r>
            <a:r>
              <a:rPr lang="en-US" altLang="zh-CN" sz="1400" dirty="0" smtClean="0"/>
              <a:t>a </a:t>
            </a:r>
            <a:r>
              <a:rPr lang="en-US" altLang="zh-CN" sz="1400" b="1" dirty="0" smtClean="0"/>
              <a:t>backpack</a:t>
            </a:r>
            <a:r>
              <a:rPr lang="en-US" altLang="zh-CN" sz="1400" dirty="0" smtClean="0"/>
              <a:t>,</a:t>
            </a:r>
            <a:r>
              <a:rPr lang="en-US" altLang="zh-CN" sz="1400" dirty="0" smtClean="0">
                <a:solidFill>
                  <a:srgbClr val="0070C0"/>
                </a:solidFill>
              </a:rPr>
              <a:t> (red) </a:t>
            </a:r>
            <a:r>
              <a:rPr lang="en-US" altLang="zh-CN" sz="1400" dirty="0" smtClean="0"/>
              <a:t> </a:t>
            </a:r>
            <a:r>
              <a:rPr lang="en-US" altLang="zh-CN" sz="1400" i="1" dirty="0" smtClean="0">
                <a:solidFill>
                  <a:srgbClr val="CC0000"/>
                </a:solidFill>
              </a:rPr>
              <a:t>walking</a:t>
            </a:r>
            <a:r>
              <a:rPr lang="en-US" altLang="zh-CN" sz="1400" dirty="0" smtClean="0"/>
              <a:t> on the </a:t>
            </a:r>
            <a:r>
              <a:rPr lang="en-US" altLang="zh-CN" sz="1400" b="1" dirty="0" smtClean="0"/>
              <a:t>ground</a:t>
            </a:r>
            <a:r>
              <a:rPr lang="en-US" altLang="zh-CN" sz="1400" dirty="0" smtClean="0"/>
              <a:t> </a:t>
            </a:r>
            <a:r>
              <a:rPr lang="en-US" altLang="zh-CN" sz="1400" i="1" dirty="0" smtClean="0">
                <a:solidFill>
                  <a:srgbClr val="0070C0"/>
                </a:solidFill>
              </a:rPr>
              <a:t>towards</a:t>
            </a:r>
            <a:r>
              <a:rPr lang="en-US" altLang="zh-CN" sz="1400" dirty="0" smtClean="0"/>
              <a:t> the </a:t>
            </a:r>
            <a:r>
              <a:rPr lang="en-US" altLang="zh-CN" sz="1400" b="1" dirty="0" smtClean="0"/>
              <a:t>vending machines</a:t>
            </a:r>
            <a:r>
              <a:rPr lang="en-US" altLang="zh-CN" sz="1400" dirty="0" smtClean="0"/>
              <a:t>. The </a:t>
            </a:r>
            <a:r>
              <a:rPr lang="en-US" altLang="zh-CN" sz="1400" b="1" dirty="0" smtClean="0"/>
              <a:t>person #2</a:t>
            </a:r>
            <a:r>
              <a:rPr lang="en-US" altLang="zh-CN" sz="1400" dirty="0" smtClean="0"/>
              <a:t> </a:t>
            </a:r>
            <a:r>
              <a:rPr lang="en-US" altLang="zh-CN" sz="1400" dirty="0" smtClean="0">
                <a:solidFill>
                  <a:srgbClr val="0070C0"/>
                </a:solidFill>
              </a:rPr>
              <a:t>(male) </a:t>
            </a:r>
            <a:r>
              <a:rPr lang="en-US" altLang="zh-CN" sz="1400" dirty="0" smtClean="0"/>
              <a:t>is </a:t>
            </a:r>
            <a:r>
              <a:rPr lang="en-US" altLang="zh-CN" sz="1400" i="1" dirty="0" smtClean="0">
                <a:solidFill>
                  <a:srgbClr val="CC0000"/>
                </a:solidFill>
              </a:rPr>
              <a:t>holding</a:t>
            </a:r>
            <a:r>
              <a:rPr lang="en-US" altLang="zh-CN" sz="1400" dirty="0" smtClean="0"/>
              <a:t> a </a:t>
            </a:r>
            <a:r>
              <a:rPr lang="en-US" altLang="zh-CN" sz="1400" dirty="0" smtClean="0">
                <a:solidFill>
                  <a:srgbClr val="0070C0"/>
                </a:solidFill>
              </a:rPr>
              <a:t>(news)</a:t>
            </a:r>
            <a:r>
              <a:rPr lang="en-US" altLang="zh-CN" sz="1400" b="1" dirty="0" smtClean="0"/>
              <a:t>paper</a:t>
            </a:r>
            <a:r>
              <a:rPr lang="en-US" altLang="zh-CN" sz="1400" dirty="0" smtClean="0"/>
              <a:t>, </a:t>
            </a:r>
            <a:r>
              <a:rPr lang="en-US" altLang="zh-CN" sz="1400" i="1" dirty="0" smtClean="0">
                <a:solidFill>
                  <a:srgbClr val="CC0000"/>
                </a:solidFill>
              </a:rPr>
              <a:t>sitting</a:t>
            </a:r>
            <a:r>
              <a:rPr lang="en-US" altLang="zh-CN" sz="1400" dirty="0" smtClean="0"/>
              <a:t> on </a:t>
            </a:r>
            <a:r>
              <a:rPr lang="en-US" altLang="zh-CN" sz="1400" b="1" dirty="0" smtClean="0"/>
              <a:t>the chair #1</a:t>
            </a:r>
            <a:r>
              <a:rPr lang="en-US" altLang="zh-CN" sz="1400" dirty="0" smtClean="0"/>
              <a:t>, …...</a:t>
            </a:r>
            <a:endParaRPr lang="en-US" sz="1400" dirty="0"/>
          </a:p>
        </p:txBody>
      </p:sp>
      <p:sp>
        <p:nvSpPr>
          <p:cNvPr id="21" name="Rectangle 20"/>
          <p:cNvSpPr/>
          <p:nvPr/>
        </p:nvSpPr>
        <p:spPr>
          <a:xfrm>
            <a:off x="5029200" y="5257800"/>
            <a:ext cx="3810000" cy="1231106"/>
          </a:xfrm>
          <a:prstGeom prst="rect">
            <a:avLst/>
          </a:prstGeom>
          <a:solidFill>
            <a:schemeClr val="bg1"/>
          </a:solidFill>
        </p:spPr>
        <p:txBody>
          <a:bodyPr wrap="square">
            <a:spAutoFit/>
          </a:bodyPr>
          <a:lstStyle/>
          <a:p>
            <a:r>
              <a:rPr lang="en-US" altLang="zh-CN" dirty="0" smtClean="0"/>
              <a:t>More text after reasoning</a:t>
            </a:r>
            <a:r>
              <a:rPr lang="en-US" altLang="zh-CN" i="1" dirty="0" smtClean="0"/>
              <a:t>: </a:t>
            </a:r>
            <a:endParaRPr lang="zh-CN" altLang="en-US" i="1" dirty="0" smtClean="0"/>
          </a:p>
          <a:p>
            <a:r>
              <a:rPr lang="en-US" sz="1400" dirty="0" smtClean="0"/>
              <a:t>      </a:t>
            </a:r>
            <a:r>
              <a:rPr lang="en-US" altLang="zh-CN" sz="1400" dirty="0" smtClean="0"/>
              <a:t>It is an </a:t>
            </a:r>
            <a:r>
              <a:rPr lang="en-US" altLang="zh-CN" sz="1400" i="1" dirty="0" smtClean="0">
                <a:solidFill>
                  <a:srgbClr val="0070C0"/>
                </a:solidFill>
              </a:rPr>
              <a:t>outdoor</a:t>
            </a:r>
            <a:r>
              <a:rPr lang="en-US" altLang="zh-CN" sz="1400" i="1" dirty="0" smtClean="0"/>
              <a:t> </a:t>
            </a:r>
            <a:r>
              <a:rPr lang="en-US" altLang="zh-CN" sz="1400" dirty="0" smtClean="0"/>
              <a:t>scene, probably </a:t>
            </a:r>
            <a:r>
              <a:rPr lang="en-US" altLang="zh-CN" sz="1400" i="1" dirty="0" smtClean="0">
                <a:solidFill>
                  <a:srgbClr val="0070C0"/>
                </a:solidFill>
              </a:rPr>
              <a:t>a plaza</a:t>
            </a:r>
            <a:r>
              <a:rPr lang="en-US" altLang="zh-CN" sz="1400" i="1" dirty="0" smtClean="0"/>
              <a:t> or </a:t>
            </a:r>
            <a:r>
              <a:rPr lang="en-US" altLang="zh-CN" sz="1400" i="1" dirty="0" smtClean="0">
                <a:solidFill>
                  <a:srgbClr val="0070C0"/>
                </a:solidFill>
              </a:rPr>
              <a:t>food court</a:t>
            </a:r>
            <a:r>
              <a:rPr lang="en-US" altLang="zh-CN" sz="1400" i="1" dirty="0" smtClean="0"/>
              <a:t>.  </a:t>
            </a:r>
            <a:r>
              <a:rPr lang="en-US" altLang="zh-CN" sz="1400" dirty="0" smtClean="0"/>
              <a:t>Person #1</a:t>
            </a:r>
            <a:r>
              <a:rPr lang="en-US" altLang="zh-CN" sz="1400" b="1" i="1" dirty="0" smtClean="0"/>
              <a:t> </a:t>
            </a:r>
            <a:r>
              <a:rPr lang="en-US" altLang="zh-CN" sz="1400" dirty="0" smtClean="0"/>
              <a:t>looks like a </a:t>
            </a:r>
            <a:r>
              <a:rPr lang="en-US" altLang="zh-CN" sz="1400" i="1" dirty="0" smtClean="0">
                <a:solidFill>
                  <a:srgbClr val="0070C0"/>
                </a:solidFill>
              </a:rPr>
              <a:t>student</a:t>
            </a:r>
            <a:r>
              <a:rPr lang="en-US" altLang="zh-CN" sz="1400" dirty="0" smtClean="0"/>
              <a:t>,  likely going to </a:t>
            </a:r>
            <a:r>
              <a:rPr lang="en-US" altLang="zh-CN" sz="1400" i="1" dirty="0" smtClean="0">
                <a:solidFill>
                  <a:srgbClr val="0070C0"/>
                </a:solidFill>
              </a:rPr>
              <a:t>make a</a:t>
            </a:r>
            <a:r>
              <a:rPr lang="zh-CN" altLang="en-US" sz="1400" i="1" dirty="0" smtClean="0">
                <a:solidFill>
                  <a:srgbClr val="0070C0"/>
                </a:solidFill>
              </a:rPr>
              <a:t> </a:t>
            </a:r>
            <a:r>
              <a:rPr lang="en-US" altLang="zh-CN" sz="1400" i="1" dirty="0" smtClean="0">
                <a:solidFill>
                  <a:srgbClr val="0070C0"/>
                </a:solidFill>
              </a:rPr>
              <a:t>purchase </a:t>
            </a:r>
            <a:r>
              <a:rPr lang="en-US" altLang="zh-CN" sz="1400" dirty="0" smtClean="0"/>
              <a:t>at the vending machines. Person #2 is</a:t>
            </a:r>
            <a:r>
              <a:rPr lang="zh-CN" altLang="en-US" sz="1400" dirty="0" smtClean="0"/>
              <a:t> </a:t>
            </a:r>
            <a:r>
              <a:rPr lang="en-US" altLang="zh-CN" sz="1400" dirty="0" smtClean="0"/>
              <a:t>likely</a:t>
            </a:r>
            <a:r>
              <a:rPr lang="zh-CN" altLang="en-US" sz="1400" dirty="0" smtClean="0"/>
              <a:t> </a:t>
            </a:r>
            <a:r>
              <a:rPr lang="en-US" altLang="zh-CN" sz="1400" i="1" dirty="0" smtClean="0">
                <a:solidFill>
                  <a:srgbClr val="FF0000"/>
                </a:solidFill>
              </a:rPr>
              <a:t>reading</a:t>
            </a:r>
            <a:r>
              <a:rPr lang="en-US" altLang="zh-CN" sz="1400" i="1" dirty="0" smtClean="0">
                <a:solidFill>
                  <a:srgbClr val="0070C0"/>
                </a:solidFill>
              </a:rPr>
              <a:t> newspaper. </a:t>
            </a:r>
          </a:p>
        </p:txBody>
      </p:sp>
      <p:sp>
        <p:nvSpPr>
          <p:cNvPr id="23" name="Rectangle 22"/>
          <p:cNvSpPr/>
          <p:nvPr/>
        </p:nvSpPr>
        <p:spPr>
          <a:xfrm>
            <a:off x="5410200" y="685800"/>
            <a:ext cx="3429000" cy="1015663"/>
          </a:xfrm>
          <a:prstGeom prst="rect">
            <a:avLst/>
          </a:prstGeom>
          <a:solidFill>
            <a:schemeClr val="bg1"/>
          </a:solidFill>
        </p:spPr>
        <p:txBody>
          <a:bodyPr wrap="square">
            <a:spAutoFit/>
          </a:bodyPr>
          <a:lstStyle/>
          <a:p>
            <a:r>
              <a:rPr lang="en-US" sz="1200" dirty="0" smtClean="0"/>
              <a:t>Reasoning about scene a</a:t>
            </a:r>
            <a:r>
              <a:rPr lang="en-US" altLang="zh-CN" sz="1200" dirty="0" smtClean="0"/>
              <a:t>ttributes:</a:t>
            </a:r>
            <a:endParaRPr lang="zh-CN" altLang="en-US" sz="1200" dirty="0" smtClean="0"/>
          </a:p>
          <a:p>
            <a:r>
              <a:rPr lang="en-US" altLang="zh-CN" sz="1200" i="1" dirty="0" smtClean="0">
                <a:solidFill>
                  <a:srgbClr val="FF0000"/>
                </a:solidFill>
              </a:rPr>
              <a:t>    [outdoor, plaza, food court,..]</a:t>
            </a:r>
            <a:endParaRPr lang="zh-CN" altLang="en-US" sz="1200" i="1" dirty="0" smtClean="0">
              <a:solidFill>
                <a:srgbClr val="FF0000"/>
              </a:solidFill>
            </a:endParaRPr>
          </a:p>
          <a:p>
            <a:r>
              <a:rPr lang="en-US" altLang="zh-CN" sz="1200" dirty="0" smtClean="0"/>
              <a:t>Event and goal:</a:t>
            </a:r>
            <a:endParaRPr lang="zh-CN" altLang="en-US" sz="1200" dirty="0" smtClean="0"/>
          </a:p>
          <a:p>
            <a:r>
              <a:rPr lang="en-US" altLang="zh-CN" sz="1200" i="1" dirty="0" smtClean="0">
                <a:solidFill>
                  <a:srgbClr val="FF0000"/>
                </a:solidFill>
              </a:rPr>
              <a:t>     [man#1</a:t>
            </a:r>
            <a:r>
              <a:rPr lang="zh-CN" altLang="en-US" sz="1200" i="1" dirty="0" smtClean="0">
                <a:solidFill>
                  <a:srgbClr val="FF0000"/>
                </a:solidFill>
              </a:rPr>
              <a:t> </a:t>
            </a:r>
            <a:r>
              <a:rPr lang="en-US" altLang="zh-CN" sz="1200" i="1" dirty="0" smtClean="0">
                <a:solidFill>
                  <a:srgbClr val="FF0000"/>
                </a:solidFill>
              </a:rPr>
              <a:t>sitting, reading newspaper,    </a:t>
            </a:r>
          </a:p>
          <a:p>
            <a:r>
              <a:rPr lang="en-US" sz="1200" i="1" dirty="0" smtClean="0">
                <a:solidFill>
                  <a:srgbClr val="FF0000"/>
                </a:solidFill>
              </a:rPr>
              <a:t>      man#2 walking to vending machine,  will purchase</a:t>
            </a:r>
            <a:r>
              <a:rPr lang="en-US" altLang="zh-CN" sz="1200" i="1" dirty="0" smtClean="0">
                <a:solidFill>
                  <a:srgbClr val="FF0000"/>
                </a:solidFill>
              </a:rPr>
              <a:t>, ...]</a:t>
            </a:r>
            <a:endParaRPr lang="en-US" sz="1200" i="1" dirty="0">
              <a:solidFill>
                <a:srgbClr val="FF0000"/>
              </a:solidFill>
            </a:endParaRPr>
          </a:p>
        </p:txBody>
      </p:sp>
      <p:sp>
        <p:nvSpPr>
          <p:cNvPr id="24" name="Rectangle 23"/>
          <p:cNvSpPr/>
          <p:nvPr/>
        </p:nvSpPr>
        <p:spPr>
          <a:xfrm>
            <a:off x="956624" y="2819400"/>
            <a:ext cx="1024576" cy="276999"/>
          </a:xfrm>
          <a:prstGeom prst="rect">
            <a:avLst/>
          </a:prstGeom>
        </p:spPr>
        <p:txBody>
          <a:bodyPr wrap="square">
            <a:spAutoFit/>
          </a:bodyPr>
          <a:lstStyle/>
          <a:p>
            <a:r>
              <a:rPr lang="en-US" altLang="zh-CN" sz="1200" i="1" dirty="0" smtClean="0">
                <a:solidFill>
                  <a:srgbClr val="0070C0"/>
                </a:solidFill>
              </a:rPr>
              <a:t>[coffee, soda]</a:t>
            </a:r>
            <a:endParaRPr lang="en-US" sz="1200" i="1" dirty="0">
              <a:solidFill>
                <a:srgbClr val="0070C0"/>
              </a:solidFill>
            </a:endParaRPr>
          </a:p>
        </p:txBody>
      </p:sp>
      <p:graphicFrame>
        <p:nvGraphicFramePr>
          <p:cNvPr id="690189" name="Object 13"/>
          <p:cNvGraphicFramePr>
            <a:graphicFrameLocks noChangeAspect="1"/>
          </p:cNvGraphicFramePr>
          <p:nvPr/>
        </p:nvGraphicFramePr>
        <p:xfrm>
          <a:off x="1752601" y="2686050"/>
          <a:ext cx="685800" cy="295290"/>
        </p:xfrm>
        <a:graphic>
          <a:graphicData uri="http://schemas.openxmlformats.org/presentationml/2006/ole">
            <p:oleObj spid="_x0000_s856066" name="Visio" r:id="rId5" imgW="1017708" imgH="438507" progId="Visio.Drawing.11">
              <p:link updateAutomatic="1"/>
            </p:oleObj>
          </a:graphicData>
        </a:graphic>
      </p:graphicFrame>
      <p:graphicFrame>
        <p:nvGraphicFramePr>
          <p:cNvPr id="690190" name="Object 14"/>
          <p:cNvGraphicFramePr>
            <a:graphicFrameLocks noChangeAspect="1"/>
          </p:cNvGraphicFramePr>
          <p:nvPr/>
        </p:nvGraphicFramePr>
        <p:xfrm>
          <a:off x="2667001" y="2438400"/>
          <a:ext cx="762000" cy="328100"/>
        </p:xfrm>
        <a:graphic>
          <a:graphicData uri="http://schemas.openxmlformats.org/presentationml/2006/ole">
            <p:oleObj spid="_x0000_s856067" name="Visio" r:id="rId6" imgW="1017708" imgH="438507" progId="Visio.Drawing.11">
              <p:link updateAutomatic="1"/>
            </p:oleObj>
          </a:graphicData>
        </a:graphic>
      </p:graphicFrame>
      <p:graphicFrame>
        <p:nvGraphicFramePr>
          <p:cNvPr id="690191" name="Object 15"/>
          <p:cNvGraphicFramePr>
            <a:graphicFrameLocks noChangeAspect="1"/>
          </p:cNvGraphicFramePr>
          <p:nvPr/>
        </p:nvGraphicFramePr>
        <p:xfrm>
          <a:off x="4495801" y="2667001"/>
          <a:ext cx="609599" cy="344938"/>
        </p:xfrm>
        <a:graphic>
          <a:graphicData uri="http://schemas.openxmlformats.org/presentationml/2006/ole">
            <p:oleObj spid="_x0000_s856068" name="Visio" r:id="rId7" imgW="770901" imgH="416892" progId="Visio.Drawing.11">
              <p:link updateAutomatic="1"/>
            </p:oleObj>
          </a:graphicData>
        </a:graphic>
      </p:graphicFrame>
      <p:graphicFrame>
        <p:nvGraphicFramePr>
          <p:cNvPr id="690192" name="Object 16"/>
          <p:cNvGraphicFramePr>
            <a:graphicFrameLocks noChangeAspect="1"/>
          </p:cNvGraphicFramePr>
          <p:nvPr/>
        </p:nvGraphicFramePr>
        <p:xfrm>
          <a:off x="6019799" y="2514600"/>
          <a:ext cx="685801" cy="339033"/>
        </p:xfrm>
        <a:graphic>
          <a:graphicData uri="http://schemas.openxmlformats.org/presentationml/2006/ole">
            <p:oleObj spid="_x0000_s856069" name="Visio" r:id="rId8" imgW="845078" imgH="417162" progId="Visio.Drawing.11">
              <p:link updateAutomatic="1"/>
            </p:oleObj>
          </a:graphicData>
        </a:graphic>
      </p:graphicFrame>
      <p:graphicFrame>
        <p:nvGraphicFramePr>
          <p:cNvPr id="690194" name="Object 18"/>
          <p:cNvGraphicFramePr>
            <a:graphicFrameLocks noChangeAspect="1"/>
          </p:cNvGraphicFramePr>
          <p:nvPr/>
        </p:nvGraphicFramePr>
        <p:xfrm>
          <a:off x="6372225" y="4219575"/>
          <a:ext cx="457200" cy="223962"/>
        </p:xfrm>
        <a:graphic>
          <a:graphicData uri="http://schemas.openxmlformats.org/presentationml/2006/ole">
            <p:oleObj spid="_x0000_s856070" name="Visio" r:id="rId9" imgW="547022" imgH="268562" progId="Visio.Drawing.11">
              <p:link updateAutomatic="1"/>
            </p:oleObj>
          </a:graphicData>
        </a:graphic>
      </p:graphicFrame>
      <p:graphicFrame>
        <p:nvGraphicFramePr>
          <p:cNvPr id="690195" name="Object 19"/>
          <p:cNvGraphicFramePr>
            <a:graphicFrameLocks noChangeAspect="1"/>
          </p:cNvGraphicFramePr>
          <p:nvPr/>
        </p:nvGraphicFramePr>
        <p:xfrm>
          <a:off x="2872541" y="3505200"/>
          <a:ext cx="445334" cy="330199"/>
        </p:xfrm>
        <a:graphic>
          <a:graphicData uri="http://schemas.openxmlformats.org/presentationml/2006/ole">
            <p:oleObj spid="_x0000_s856071" name="Visio" r:id="rId10" imgW="650869" imgH="482006" progId="Visio.Drawing.11">
              <p:link updateAutomatic="1"/>
            </p:oleObj>
          </a:graphicData>
        </a:graphic>
      </p:graphicFrame>
      <p:sp>
        <p:nvSpPr>
          <p:cNvPr id="16" name="Rectangle 15"/>
          <p:cNvSpPr/>
          <p:nvPr/>
        </p:nvSpPr>
        <p:spPr>
          <a:xfrm>
            <a:off x="762000" y="1066800"/>
            <a:ext cx="76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01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01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01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01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01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0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6324600"/>
            <a:ext cx="8382000" cy="400110"/>
          </a:xfrm>
          <a:prstGeom prst="rect">
            <a:avLst/>
          </a:prstGeom>
        </p:spPr>
        <p:txBody>
          <a:bodyPr wrap="square">
            <a:spAutoFit/>
          </a:bodyPr>
          <a:lstStyle/>
          <a:p>
            <a:pPr fontAlgn="base">
              <a:spcBef>
                <a:spcPct val="0"/>
              </a:spcBef>
              <a:spcAft>
                <a:spcPct val="0"/>
              </a:spcAft>
            </a:pPr>
            <a:r>
              <a:rPr lang="en-US" sz="2000" dirty="0" smtClean="0">
                <a:solidFill>
                  <a:srgbClr val="000000"/>
                </a:solidFill>
                <a:cs typeface="Arial" pitchFamily="34" charset="0"/>
              </a:rPr>
              <a:t>* We use stored foreground </a:t>
            </a:r>
            <a:r>
              <a:rPr lang="en-US" sz="2000" dirty="0">
                <a:solidFill>
                  <a:srgbClr val="000000"/>
                </a:solidFill>
                <a:cs typeface="Arial" pitchFamily="34" charset="0"/>
              </a:rPr>
              <a:t>windows </a:t>
            </a:r>
            <a:r>
              <a:rPr lang="en-US" sz="2000" dirty="0" smtClean="0">
                <a:solidFill>
                  <a:srgbClr val="000000"/>
                </a:solidFill>
                <a:cs typeface="Arial" pitchFamily="34" charset="0"/>
              </a:rPr>
              <a:t>and a background frame to synthesize videos.</a:t>
            </a:r>
            <a:endParaRPr lang="en-US" sz="2000" dirty="0">
              <a:solidFill>
                <a:srgbClr val="000000"/>
              </a:solidFill>
              <a:cs typeface="Arial" pitchFamily="34" charset="0"/>
            </a:endParaRPr>
          </a:p>
        </p:txBody>
      </p:sp>
      <p:pic>
        <p:nvPicPr>
          <p:cNvPr id="4" name="synthesized_event_1.avi">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 y="1211254"/>
            <a:ext cx="4573039" cy="4937760"/>
          </a:xfrm>
          <a:prstGeom prst="rect">
            <a:avLst/>
          </a:prstGeom>
        </p:spPr>
      </p:pic>
      <p:pic>
        <p:nvPicPr>
          <p:cNvPr id="5" name="synthesized_event_2.avi">
            <a:hlinkClick r:id="" action="ppaction://media"/>
          </p:cNvPr>
          <p:cNvPicPr>
            <a:picLocks noChangeAspect="1"/>
          </p:cNvPicPr>
          <p:nvPr>
            <a:videoFile r:link="rId2"/>
            <p:extLst>
              <p:ext uri="{DAA4B4D4-6D71-4841-9C94-3DE7FCFB9230}">
                <p14:media xmlns:p14="http://schemas.microsoft.com/office/powerpoint/2010/main" xmlns="" r:embed="rId6"/>
              </p:ext>
            </p:extLst>
          </p:nvPr>
        </p:nvPicPr>
        <p:blipFill>
          <a:blip r:embed="rId5" cstate="print"/>
          <a:stretch>
            <a:fillRect/>
          </a:stretch>
        </p:blipFill>
        <p:spPr>
          <a:xfrm>
            <a:off x="4572000" y="1211097"/>
            <a:ext cx="4573040" cy="4937760"/>
          </a:xfrm>
          <a:prstGeom prst="rect">
            <a:avLst/>
          </a:prstGeom>
        </p:spPr>
      </p:pic>
      <p:sp>
        <p:nvSpPr>
          <p:cNvPr id="7" name="Title 1"/>
          <p:cNvSpPr txBox="1">
            <a:spLocks/>
          </p:cNvSpPr>
          <p:nvPr/>
        </p:nvSpPr>
        <p:spPr>
          <a:xfrm>
            <a:off x="457200" y="381000"/>
            <a:ext cx="8229600" cy="715962"/>
          </a:xfrm>
          <a:prstGeom prst="rect">
            <a:avLst/>
          </a:prstGeom>
        </p:spPr>
        <p:txBody>
          <a:bodyPr>
            <a:normAutofit fontScale="825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100" b="0" i="0" u="none" strike="noStrike" kern="0" cap="none" spc="0" normalizeH="0" baseline="0" noProof="0" dirty="0" smtClean="0">
                <a:ln>
                  <a:noFill/>
                </a:ln>
                <a:solidFill>
                  <a:srgbClr val="0070C0"/>
                </a:solidFill>
                <a:effectLst/>
                <a:uLnTx/>
                <a:uFillTx/>
                <a:latin typeface="Arial Narrow" pitchFamily="34" charset="0"/>
                <a:ea typeface="+mj-ea"/>
                <a:cs typeface="+mj-cs"/>
              </a:rPr>
              <a:t>Synthesizing events by sampling the T- </a:t>
            </a:r>
            <a:r>
              <a:rPr kumimoji="0" lang="en-US" sz="3100" b="0" i="0" u="none" strike="noStrike" kern="0" cap="none" spc="0" normalizeH="0" baseline="0" noProof="0" dirty="0" err="1" smtClean="0">
                <a:ln>
                  <a:noFill/>
                </a:ln>
                <a:solidFill>
                  <a:srgbClr val="0070C0"/>
                </a:solidFill>
                <a:effectLst/>
                <a:uLnTx/>
                <a:uFillTx/>
                <a:latin typeface="Arial Narrow" pitchFamily="34" charset="0"/>
                <a:ea typeface="+mj-ea"/>
                <a:cs typeface="+mj-cs"/>
              </a:rPr>
              <a:t>AoG</a:t>
            </a:r>
            <a:r>
              <a:rPr kumimoji="0" lang="en-US" sz="3100" b="0" i="0" u="none" strike="noStrike" kern="0" cap="none" spc="0" normalizeH="0" baseline="0" noProof="0" dirty="0" smtClean="0">
                <a:ln>
                  <a:noFill/>
                </a:ln>
                <a:solidFill>
                  <a:srgbClr val="0070C0"/>
                </a:solidFill>
                <a:effectLst/>
                <a:uLnTx/>
                <a:uFillTx/>
                <a:latin typeface="Arial Narrow" pitchFamily="34" charset="0"/>
                <a:ea typeface="+mj-ea"/>
                <a:cs typeface="+mj-cs"/>
              </a:rPr>
              <a:t> </a:t>
            </a:r>
            <a:r>
              <a:rPr kumimoji="0" lang="en-US" sz="2700" b="0" i="0" u="none" strike="noStrike" kern="0" cap="none" spc="0" normalizeH="0" baseline="0" noProof="0" dirty="0" smtClean="0">
                <a:ln>
                  <a:noFill/>
                </a:ln>
                <a:solidFill>
                  <a:srgbClr val="0070C0"/>
                </a:solidFill>
                <a:effectLst/>
                <a:uLnTx/>
                <a:uFillTx/>
                <a:latin typeface="Arial Narrow" pitchFamily="34" charset="0"/>
                <a:ea typeface="+mj-ea"/>
                <a:cs typeface="+mj-cs"/>
              </a:rPr>
              <a:t>(computer dreaming)*</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vent_insertion_segmentation.avi">
            <a:hlinkClick r:id="" action="ppaction://media"/>
          </p:cNvPr>
          <p:cNvPicPr>
            <a:picLocks noChangeAspect="1"/>
          </p:cNvPicPr>
          <p:nvPr>
            <a:videoFile r:link="rId2"/>
            <p:extLst>
              <p:ext uri="{DAA4B4D4-6D71-4841-9C94-3DE7FCFB9230}">
                <p14:media xmlns:p14="http://schemas.microsoft.com/office/powerpoint/2010/main" xmlns="" r:embed="rId4">
                  <p14:trim end="2395.8448"/>
                </p14:media>
              </p:ext>
            </p:extLst>
          </p:nvPr>
        </p:nvPicPr>
        <p:blipFill>
          <a:blip r:embed="rId5" cstate="print"/>
          <a:stretch>
            <a:fillRect/>
          </a:stretch>
        </p:blipFill>
        <p:spPr>
          <a:xfrm>
            <a:off x="381000" y="1371600"/>
            <a:ext cx="6240979" cy="4700481"/>
          </a:xfrm>
          <a:prstGeom prst="rect">
            <a:avLst/>
          </a:prstGeom>
        </p:spPr>
      </p:pic>
      <p:graphicFrame>
        <p:nvGraphicFramePr>
          <p:cNvPr id="1078274" name="Object 2"/>
          <p:cNvGraphicFramePr>
            <a:graphicFrameLocks noChangeAspect="1"/>
          </p:cNvGraphicFramePr>
          <p:nvPr/>
        </p:nvGraphicFramePr>
        <p:xfrm>
          <a:off x="5638800" y="4267200"/>
          <a:ext cx="2805113" cy="685800"/>
        </p:xfrm>
        <a:graphic>
          <a:graphicData uri="http://schemas.openxmlformats.org/presentationml/2006/ole">
            <p:oleObj spid="_x0000_s1078274" name="Packager Shell Object" showAsIcon="1" r:id="rId6" imgW="2804760" imgH="685800" progId="Package">
              <p:embed/>
            </p:oleObj>
          </a:graphicData>
        </a:graphic>
      </p:graphicFrame>
      <p:sp>
        <p:nvSpPr>
          <p:cNvPr id="4" name="Title 1"/>
          <p:cNvSpPr txBox="1">
            <a:spLocks/>
          </p:cNvSpPr>
          <p:nvPr/>
        </p:nvSpPr>
        <p:spPr>
          <a:xfrm>
            <a:off x="457200" y="381000"/>
            <a:ext cx="8229600" cy="715962"/>
          </a:xfrm>
          <a:prstGeom prst="rect">
            <a:avLst/>
          </a:prstGeo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70C0"/>
                </a:solidFill>
                <a:effectLst/>
                <a:uLnTx/>
                <a:uFillTx/>
                <a:latin typeface="Arial Narrow" pitchFamily="34" charset="0"/>
                <a:ea typeface="+mj-ea"/>
                <a:cs typeface="+mj-cs"/>
              </a:rPr>
              <a:t>Event parsing with T-</a:t>
            </a:r>
            <a:r>
              <a:rPr kumimoji="0" lang="en-US" sz="3200" b="0" i="0" u="none" strike="noStrike" kern="0" cap="none" spc="0" normalizeH="0" baseline="0" noProof="0" dirty="0" err="1" smtClean="0">
                <a:ln>
                  <a:noFill/>
                </a:ln>
                <a:solidFill>
                  <a:srgbClr val="0070C0"/>
                </a:solidFill>
                <a:effectLst/>
                <a:uLnTx/>
                <a:uFillTx/>
                <a:latin typeface="Arial Narrow" pitchFamily="34" charset="0"/>
                <a:ea typeface="+mj-ea"/>
                <a:cs typeface="+mj-cs"/>
              </a:rPr>
              <a:t>AoG</a:t>
            </a:r>
            <a:r>
              <a:rPr kumimoji="0" lang="en-US" sz="3200" b="0" i="0" u="none" strike="noStrike" kern="0" cap="none" spc="0" normalizeH="0" baseline="0" noProof="0" dirty="0" smtClean="0">
                <a:ln>
                  <a:noFill/>
                </a:ln>
                <a:solidFill>
                  <a:srgbClr val="0070C0"/>
                </a:solidFill>
                <a:effectLst/>
                <a:uLnTx/>
                <a:uFillTx/>
                <a:latin typeface="Arial Narrow" pitchFamily="34" charset="0"/>
                <a:ea typeface="+mj-ea"/>
                <a:cs typeface="+mj-cs"/>
              </a:rPr>
              <a:t>:   goal and intent inference</a:t>
            </a:r>
          </a:p>
        </p:txBody>
      </p:sp>
    </p:spTree>
    <p:extLst>
      <p:ext uri="{BB962C8B-B14F-4D97-AF65-F5344CB8AC3E}">
        <p14:creationId xmlns:p14="http://schemas.microsoft.com/office/powerpoint/2010/main" xmlns="" val="154555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92162"/>
          </a:xfrm>
        </p:spPr>
        <p:txBody>
          <a:bodyPr/>
          <a:lstStyle/>
          <a:p>
            <a:pPr algn="l"/>
            <a:r>
              <a:rPr lang="en-US" sz="3200" dirty="0" smtClean="0">
                <a:solidFill>
                  <a:srgbClr val="0070C0"/>
                </a:solidFill>
                <a:latin typeface="Arial Narrow" pitchFamily="34" charset="0"/>
              </a:rPr>
              <a:t>Causality concepts by Causal-</a:t>
            </a:r>
            <a:r>
              <a:rPr lang="en-US" sz="3200" dirty="0" err="1" smtClean="0">
                <a:solidFill>
                  <a:srgbClr val="0070C0"/>
                </a:solidFill>
                <a:latin typeface="Arial Narrow" pitchFamily="34" charset="0"/>
              </a:rPr>
              <a:t>AoG</a:t>
            </a:r>
            <a:endParaRPr lang="en-US" sz="3200" dirty="0">
              <a:solidFill>
                <a:srgbClr val="0070C0"/>
              </a:solidFill>
              <a:latin typeface="Arial Narrow" pitchFamily="34" charset="0"/>
            </a:endParaRPr>
          </a:p>
        </p:txBody>
      </p:sp>
      <p:pic>
        <p:nvPicPr>
          <p:cNvPr id="3" name="Picture 2" descr="Snap2"/>
          <p:cNvPicPr/>
          <p:nvPr/>
        </p:nvPicPr>
        <p:blipFill>
          <a:blip r:embed="rId2" cstate="print"/>
          <a:srcRect/>
          <a:stretch>
            <a:fillRect/>
          </a:stretch>
        </p:blipFill>
        <p:spPr bwMode="auto">
          <a:xfrm>
            <a:off x="381000" y="1600200"/>
            <a:ext cx="86106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preferRelativeResize="0">
            <a:picLocks noChangeArrowheads="1"/>
          </p:cNvPicPr>
          <p:nvPr/>
        </p:nvPicPr>
        <p:blipFill>
          <a:blip r:embed="rId3" cstate="print"/>
          <a:srcRect/>
          <a:stretch>
            <a:fillRect/>
          </a:stretch>
        </p:blipFill>
        <p:spPr bwMode="auto">
          <a:xfrm>
            <a:off x="1219200" y="1371600"/>
            <a:ext cx="3657600" cy="27432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xmlns="">
                <a:solidFill>
                  <a:srgbClr val="FFFFFF"/>
                </a:solidFill>
              </a14:hiddenFill>
            </a:ext>
          </a:extLst>
        </p:spPr>
      </p:pic>
      <p:pic>
        <p:nvPicPr>
          <p:cNvPr id="6" name="Picture 2"/>
          <p:cNvPicPr preferRelativeResize="0">
            <a:picLocks noChangeArrowheads="1"/>
          </p:cNvPicPr>
          <p:nvPr/>
        </p:nvPicPr>
        <p:blipFill>
          <a:blip r:embed="rId4" cstate="print"/>
          <a:srcRect/>
          <a:stretch>
            <a:fillRect/>
          </a:stretch>
        </p:blipFill>
        <p:spPr bwMode="auto">
          <a:xfrm>
            <a:off x="1752600" y="1752600"/>
            <a:ext cx="3657600" cy="27432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xmlns="">
                <a:solidFill>
                  <a:srgbClr val="FFFFFF"/>
                </a:solidFill>
              </a14:hiddenFill>
            </a:ext>
          </a:extLst>
        </p:spPr>
      </p:pic>
      <p:pic>
        <p:nvPicPr>
          <p:cNvPr id="7" name="Picture 2"/>
          <p:cNvPicPr preferRelativeResize="0">
            <a:picLocks noChangeArrowheads="1"/>
          </p:cNvPicPr>
          <p:nvPr/>
        </p:nvPicPr>
        <p:blipFill>
          <a:blip r:embed="rId5" cstate="print"/>
          <a:srcRect/>
          <a:stretch>
            <a:fillRect/>
          </a:stretch>
        </p:blipFill>
        <p:spPr bwMode="auto">
          <a:xfrm>
            <a:off x="2286000" y="2057400"/>
            <a:ext cx="3657600" cy="27432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xmlns="">
                <a:solidFill>
                  <a:srgbClr val="FFFFFF"/>
                </a:solidFill>
              </a14:hiddenFill>
            </a:ext>
          </a:extLst>
        </p:spPr>
      </p:pic>
      <p:pic>
        <p:nvPicPr>
          <p:cNvPr id="8" name="Picture 2"/>
          <p:cNvPicPr preferRelativeResize="0">
            <a:picLocks noChangeArrowheads="1"/>
          </p:cNvPicPr>
          <p:nvPr/>
        </p:nvPicPr>
        <p:blipFill>
          <a:blip r:embed="rId6" cstate="print"/>
          <a:srcRect/>
          <a:stretch>
            <a:fillRect/>
          </a:stretch>
        </p:blipFill>
        <p:spPr bwMode="auto">
          <a:xfrm>
            <a:off x="2743200" y="2438400"/>
            <a:ext cx="3657600" cy="27432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xmlns="">
                <a:solidFill>
                  <a:srgbClr val="FFFFFF"/>
                </a:solidFill>
              </a14:hiddenFill>
            </a:ext>
          </a:extLst>
        </p:spPr>
      </p:pic>
      <p:pic>
        <p:nvPicPr>
          <p:cNvPr id="9" name="Picture 2"/>
          <p:cNvPicPr preferRelativeResize="0">
            <a:picLocks noChangeArrowheads="1"/>
          </p:cNvPicPr>
          <p:nvPr/>
        </p:nvPicPr>
        <p:blipFill>
          <a:blip r:embed="rId7" cstate="print"/>
          <a:srcRect/>
          <a:stretch>
            <a:fillRect/>
          </a:stretch>
        </p:blipFill>
        <p:spPr bwMode="auto">
          <a:xfrm>
            <a:off x="3200400" y="2895600"/>
            <a:ext cx="3657600" cy="27432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xmlns="">
                <a:solidFill>
                  <a:srgbClr val="FFFFFF"/>
                </a:solidFill>
              </a14:hiddenFill>
            </a:ext>
          </a:extLst>
        </p:spPr>
      </p:pic>
      <p:pic>
        <p:nvPicPr>
          <p:cNvPr id="10" name="Picture 2"/>
          <p:cNvPicPr preferRelativeResize="0">
            <a:picLocks noChangeArrowheads="1"/>
          </p:cNvPicPr>
          <p:nvPr/>
        </p:nvPicPr>
        <p:blipFill>
          <a:blip r:embed="rId8" cstate="print"/>
          <a:srcRect/>
          <a:stretch>
            <a:fillRect/>
          </a:stretch>
        </p:blipFill>
        <p:spPr bwMode="auto">
          <a:xfrm>
            <a:off x="3810000" y="3276600"/>
            <a:ext cx="3657600" cy="27432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xmlns="">
                <a:solidFill>
                  <a:srgbClr val="FFFFFF"/>
                </a:solidFill>
              </a14:hiddenFill>
            </a:ext>
          </a:extLst>
        </p:spPr>
      </p:pic>
      <p:pic>
        <p:nvPicPr>
          <p:cNvPr id="11" name="Picture 2"/>
          <p:cNvPicPr preferRelativeResize="0">
            <a:picLocks noChangeArrowheads="1"/>
          </p:cNvPicPr>
          <p:nvPr/>
        </p:nvPicPr>
        <p:blipFill>
          <a:blip r:embed="rId9" cstate="print"/>
          <a:srcRect/>
          <a:stretch>
            <a:fillRect/>
          </a:stretch>
        </p:blipFill>
        <p:spPr bwMode="auto">
          <a:xfrm>
            <a:off x="4343400" y="3810000"/>
            <a:ext cx="3657600" cy="27432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xmlns="">
                <a:solidFill>
                  <a:srgbClr val="FFFFFF"/>
                </a:solidFill>
              </a14:hiddenFill>
            </a:ext>
          </a:extLst>
        </p:spPr>
      </p:pic>
      <p:sp>
        <p:nvSpPr>
          <p:cNvPr id="13" name="Title 1"/>
          <p:cNvSpPr txBox="1">
            <a:spLocks/>
          </p:cNvSpPr>
          <p:nvPr/>
        </p:nvSpPr>
        <p:spPr>
          <a:xfrm>
            <a:off x="457200" y="381000"/>
            <a:ext cx="8229600" cy="79216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70C0"/>
                </a:solidFill>
                <a:effectLst/>
                <a:uLnTx/>
                <a:uFillTx/>
                <a:latin typeface="Arial Narrow" pitchFamily="34" charset="0"/>
                <a:ea typeface="+mj-ea"/>
                <a:cs typeface="+mj-cs"/>
              </a:rPr>
              <a:t>Learning Causal-</a:t>
            </a:r>
            <a:r>
              <a:rPr kumimoji="0" lang="en-US" sz="3200" b="0" i="0" u="none" strike="noStrike" kern="0" cap="none" spc="0" normalizeH="0" baseline="0" noProof="0" dirty="0" err="1" smtClean="0">
                <a:ln>
                  <a:noFill/>
                </a:ln>
                <a:solidFill>
                  <a:srgbClr val="0070C0"/>
                </a:solidFill>
                <a:effectLst/>
                <a:uLnTx/>
                <a:uFillTx/>
                <a:latin typeface="Arial Narrow" pitchFamily="34" charset="0"/>
                <a:ea typeface="+mj-ea"/>
                <a:cs typeface="+mj-cs"/>
              </a:rPr>
              <a:t>AoG</a:t>
            </a:r>
            <a:r>
              <a:rPr kumimoji="0" lang="en-US" sz="3200" b="0" i="0" u="none" strike="noStrike" kern="0" cap="none" spc="0" normalizeH="0" baseline="0" noProof="0" dirty="0" smtClean="0">
                <a:ln>
                  <a:noFill/>
                </a:ln>
                <a:solidFill>
                  <a:srgbClr val="0070C0"/>
                </a:solidFill>
                <a:effectLst/>
                <a:uLnTx/>
                <a:uFillTx/>
                <a:latin typeface="Arial Narrow" pitchFamily="34" charset="0"/>
                <a:ea typeface="+mj-ea"/>
                <a:cs typeface="+mj-cs"/>
              </a:rPr>
              <a:t> from video</a:t>
            </a:r>
            <a:endParaRPr kumimoji="0" lang="en-US" sz="3200" b="0" i="0" u="none" strike="noStrike" kern="0" cap="none" spc="0" normalizeH="0" baseline="0" noProof="0" dirty="0">
              <a:ln>
                <a:noFill/>
              </a:ln>
              <a:solidFill>
                <a:srgbClr val="0070C0"/>
              </a:solidFill>
              <a:effectLst/>
              <a:uLnTx/>
              <a:uFillTx/>
              <a:latin typeface="Arial Narrow"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1"/>
          <p:cNvSpPr>
            <a:spLocks noGrp="1"/>
          </p:cNvSpPr>
          <p:nvPr>
            <p:ph type="sldNum" sz="quarter" idx="4294967295"/>
          </p:nvPr>
        </p:nvSpPr>
        <p:spPr bwMode="auto">
          <a:xfrm>
            <a:off x="7291388" y="6765925"/>
            <a:ext cx="3454400" cy="2590800"/>
          </a:xfrm>
          <a:prstGeom prst="rect">
            <a:avLst/>
          </a:prstGeom>
          <a:noFill/>
          <a:ln>
            <a:miter lim="800000"/>
            <a:headEnd/>
            <a:tailEnd/>
          </a:ln>
        </p:spPr>
        <p:txBody>
          <a:bodyPr/>
          <a:lstStyle/>
          <a:p>
            <a:fld id="{73D50381-971C-4D8E-AFAD-A9F414D6F27E}" type="slidenum">
              <a:rPr lang="en-US"/>
              <a:pPr/>
              <a:t>54</a:t>
            </a:fld>
            <a:endParaRPr lang="en-US"/>
          </a:p>
        </p:txBody>
      </p:sp>
      <p:pic>
        <p:nvPicPr>
          <p:cNvPr id="18437" name="Picture 2"/>
          <p:cNvPicPr>
            <a:picLocks noChangeArrowheads="1"/>
          </p:cNvPicPr>
          <p:nvPr/>
        </p:nvPicPr>
        <p:blipFill>
          <a:blip r:embed="rId3" cstate="print"/>
          <a:srcRect/>
          <a:stretch>
            <a:fillRect/>
          </a:stretch>
        </p:blipFill>
        <p:spPr bwMode="auto">
          <a:xfrm>
            <a:off x="944563" y="1447800"/>
            <a:ext cx="3454400" cy="25908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Lst>
        </p:spPr>
      </p:pic>
      <p:pic>
        <p:nvPicPr>
          <p:cNvPr id="18438" name="Picture 3"/>
          <p:cNvPicPr>
            <a:picLocks noChangeArrowheads="1"/>
          </p:cNvPicPr>
          <p:nvPr/>
        </p:nvPicPr>
        <p:blipFill>
          <a:blip r:embed="rId4" cstate="print"/>
          <a:srcRect/>
          <a:stretch>
            <a:fillRect/>
          </a:stretch>
        </p:blipFill>
        <p:spPr bwMode="auto">
          <a:xfrm>
            <a:off x="4678363" y="3962400"/>
            <a:ext cx="3454400" cy="25908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Lst>
        </p:spPr>
      </p:pic>
      <p:pic>
        <p:nvPicPr>
          <p:cNvPr id="6" name="Picture 2"/>
          <p:cNvPicPr>
            <a:picLocks noChangeArrowheads="1"/>
          </p:cNvPicPr>
          <p:nvPr/>
        </p:nvPicPr>
        <p:blipFill>
          <a:blip r:embed="rId5" cstate="print"/>
          <a:srcRect/>
          <a:stretch>
            <a:fillRect/>
          </a:stretch>
        </p:blipFill>
        <p:spPr bwMode="auto">
          <a:xfrm>
            <a:off x="3687763" y="2286000"/>
            <a:ext cx="3454400" cy="2590800"/>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p:cNvPicPr>
            <a:picLocks noChangeArrowheads="1"/>
          </p:cNvPicPr>
          <p:nvPr/>
        </p:nvPicPr>
        <p:blipFill>
          <a:blip r:embed="rId6" cstate="print"/>
          <a:srcRect/>
          <a:stretch>
            <a:fillRect/>
          </a:stretch>
        </p:blipFill>
        <p:spPr bwMode="auto">
          <a:xfrm>
            <a:off x="5029200" y="914400"/>
            <a:ext cx="3454400" cy="2590800"/>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rrowheads="1"/>
          </p:cNvPicPr>
          <p:nvPr/>
        </p:nvPicPr>
        <p:blipFill>
          <a:blip r:embed="rId7" cstate="print"/>
          <a:srcRect/>
          <a:stretch>
            <a:fillRect/>
          </a:stretch>
        </p:blipFill>
        <p:spPr bwMode="auto">
          <a:xfrm>
            <a:off x="563563" y="2819400"/>
            <a:ext cx="3454400" cy="2590800"/>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rrowheads="1"/>
          </p:cNvPicPr>
          <p:nvPr/>
        </p:nvPicPr>
        <p:blipFill>
          <a:blip r:embed="rId8" cstate="print"/>
          <a:srcRect/>
          <a:stretch>
            <a:fillRect/>
          </a:stretch>
        </p:blipFill>
        <p:spPr bwMode="auto">
          <a:xfrm>
            <a:off x="944563" y="4114800"/>
            <a:ext cx="3454400" cy="2590800"/>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p:cNvPicPr>
            <a:picLocks noChangeArrowheads="1"/>
          </p:cNvPicPr>
          <p:nvPr/>
        </p:nvPicPr>
        <p:blipFill>
          <a:blip r:embed="rId3" cstate="print"/>
          <a:srcRect/>
          <a:stretch>
            <a:fillRect/>
          </a:stretch>
        </p:blipFill>
        <p:spPr bwMode="auto">
          <a:xfrm>
            <a:off x="944563" y="1447800"/>
            <a:ext cx="3454400" cy="2590800"/>
          </a:xfrm>
          <a:prstGeom prst="rect">
            <a:avLst/>
          </a:prstGeom>
          <a:noFill/>
          <a:ln w="444500" cap="sq">
            <a:solidFill>
              <a:srgbClr val="000000"/>
            </a:solidFill>
            <a:miter lim="800000"/>
            <a:headEnd/>
            <a:tailEnd/>
          </a:ln>
          <a:effectLst>
            <a:outerShdw blurRad="254000" dist="190500" dir="2700000" sy="89999" algn="bl" rotWithShape="0">
              <a:srgbClr val="808080">
                <a:alpha val="39999"/>
              </a:srgbClr>
            </a:outerShdw>
          </a:effectLst>
          <a:extLst>
            <a:ext uri="{909E8E84-426E-40DD-AFC4-6F175D3DCCD1}">
              <a14:hiddenFill xmlns:a14="http://schemas.microsoft.com/office/drawing/2010/main" xmlns="">
                <a:solidFill>
                  <a:srgbClr val="FFFFFF"/>
                </a:solidFill>
              </a14:hiddenFill>
            </a:ext>
          </a:extLst>
        </p:spPr>
      </p:pic>
      <p:pic>
        <p:nvPicPr>
          <p:cNvPr id="11" name="Picture 3"/>
          <p:cNvPicPr>
            <a:picLocks noChangeArrowheads="1"/>
          </p:cNvPicPr>
          <p:nvPr/>
        </p:nvPicPr>
        <p:blipFill>
          <a:blip r:embed="rId4" cstate="print"/>
          <a:srcRect/>
          <a:stretch>
            <a:fillRect/>
          </a:stretch>
        </p:blipFill>
        <p:spPr bwMode="auto">
          <a:xfrm>
            <a:off x="4678363" y="3962400"/>
            <a:ext cx="3454400" cy="2590800"/>
          </a:xfrm>
          <a:prstGeom prst="rect">
            <a:avLst/>
          </a:prstGeom>
          <a:noFill/>
          <a:ln w="444500" cap="sq">
            <a:solidFill>
              <a:srgbClr val="000000"/>
            </a:solidFill>
            <a:miter lim="800000"/>
            <a:headEnd/>
            <a:tailEnd/>
          </a:ln>
          <a:effectLst>
            <a:outerShdw blurRad="254000" dist="190500" dir="2700000" sy="89999" algn="bl" rotWithShape="0">
              <a:srgbClr val="808080">
                <a:alpha val="39999"/>
              </a:srgbClr>
            </a:outerShdw>
          </a:effectLst>
          <a:extLst>
            <a:ext uri="{909E8E84-426E-40DD-AFC4-6F175D3DCCD1}">
              <a14:hiddenFill xmlns:a14="http://schemas.microsoft.com/office/drawing/2010/main" xmlns="">
                <a:solidFill>
                  <a:srgbClr val="FFFFFF"/>
                </a:solidFill>
              </a14:hiddenFill>
            </a:ext>
          </a:extLst>
        </p:spPr>
      </p:pic>
      <p:sp>
        <p:nvSpPr>
          <p:cNvPr id="12" name="Title 1"/>
          <p:cNvSpPr txBox="1">
            <a:spLocks/>
          </p:cNvSpPr>
          <p:nvPr/>
        </p:nvSpPr>
        <p:spPr>
          <a:xfrm>
            <a:off x="457200" y="228600"/>
            <a:ext cx="8229600" cy="79216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0070C0"/>
                </a:solidFill>
                <a:effectLst/>
                <a:uLnTx/>
                <a:uFillTx/>
                <a:latin typeface="Arial Narrow" pitchFamily="34" charset="0"/>
                <a:ea typeface="+mj-ea"/>
                <a:cs typeface="+mj-cs"/>
              </a:rPr>
              <a:t>Learning Causal-</a:t>
            </a:r>
            <a:r>
              <a:rPr kumimoji="0" lang="en-US" sz="2800" b="0" i="0" u="none" strike="noStrike" kern="0" cap="none" spc="0" normalizeH="0" baseline="0" noProof="0" dirty="0" err="1" smtClean="0">
                <a:ln>
                  <a:noFill/>
                </a:ln>
                <a:solidFill>
                  <a:srgbClr val="0070C0"/>
                </a:solidFill>
                <a:effectLst/>
                <a:uLnTx/>
                <a:uFillTx/>
                <a:latin typeface="Arial Narrow" pitchFamily="34" charset="0"/>
                <a:ea typeface="+mj-ea"/>
                <a:cs typeface="+mj-cs"/>
              </a:rPr>
              <a:t>AoG</a:t>
            </a:r>
            <a:r>
              <a:rPr kumimoji="0" lang="en-US" sz="2800" b="0" i="0" u="none" strike="noStrike" kern="0" cap="none" spc="0" normalizeH="0" baseline="0" noProof="0" dirty="0" smtClean="0">
                <a:ln>
                  <a:noFill/>
                </a:ln>
                <a:solidFill>
                  <a:srgbClr val="0070C0"/>
                </a:solidFill>
                <a:effectLst/>
                <a:uLnTx/>
                <a:uFillTx/>
                <a:latin typeface="Arial Narrow" pitchFamily="34" charset="0"/>
                <a:ea typeface="+mj-ea"/>
                <a:cs typeface="+mj-cs"/>
              </a:rPr>
              <a:t>: linking fluent</a:t>
            </a:r>
            <a:r>
              <a:rPr kumimoji="0" lang="en-US" sz="2800" b="0" i="0" u="none" strike="noStrike" kern="0" cap="none" spc="0" normalizeH="0" noProof="0" dirty="0" smtClean="0">
                <a:ln>
                  <a:noFill/>
                </a:ln>
                <a:solidFill>
                  <a:srgbClr val="0070C0"/>
                </a:solidFill>
                <a:effectLst/>
                <a:uLnTx/>
                <a:uFillTx/>
                <a:latin typeface="Arial Narrow" pitchFamily="34" charset="0"/>
                <a:ea typeface="+mj-ea"/>
                <a:cs typeface="+mj-cs"/>
              </a:rPr>
              <a:t> changes to actions</a:t>
            </a:r>
            <a:endParaRPr kumimoji="0" lang="en-US" sz="2800" b="0" i="0" u="none" strike="noStrike" kern="0" cap="none" spc="0" normalizeH="0" baseline="0" noProof="0" dirty="0">
              <a:ln>
                <a:noFill/>
              </a:ln>
              <a:solidFill>
                <a:srgbClr val="0070C0"/>
              </a:solidFill>
              <a:effectLst/>
              <a:uLnTx/>
              <a:uFillTx/>
              <a:latin typeface="Arial Narrow"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381000"/>
            <a:ext cx="8229600" cy="715962"/>
          </a:xfrm>
        </p:spPr>
        <p:txBody>
          <a:bodyPr/>
          <a:lstStyle/>
          <a:p>
            <a:pPr algn="l"/>
            <a:r>
              <a:rPr lang="en-US" sz="3200" dirty="0" smtClean="0">
                <a:solidFill>
                  <a:srgbClr val="0070C0"/>
                </a:solidFill>
                <a:latin typeface="Arial Narrow" pitchFamily="34" charset="0"/>
                <a:ea typeface="ＭＳ Ｐゴシック" pitchFamily="34" charset="-128"/>
                <a:cs typeface="Times New Roman" pitchFamily="18" charset="0"/>
              </a:rPr>
              <a:t>What is a fluent change?</a:t>
            </a:r>
          </a:p>
        </p:txBody>
      </p:sp>
      <p:sp>
        <p:nvSpPr>
          <p:cNvPr id="7171" name="Slide Number Placeholder 3"/>
          <p:cNvSpPr>
            <a:spLocks noGrp="1"/>
          </p:cNvSpPr>
          <p:nvPr>
            <p:ph type="sldNum" sz="quarter" idx="4294967295"/>
          </p:nvPr>
        </p:nvSpPr>
        <p:spPr bwMode="auto">
          <a:xfrm>
            <a:off x="7010400" y="6689725"/>
            <a:ext cx="2133600" cy="168275"/>
          </a:xfrm>
          <a:prstGeom prst="rect">
            <a:avLst/>
          </a:prstGeom>
          <a:noFill/>
          <a:ln>
            <a:miter lim="800000"/>
            <a:headEnd/>
            <a:tailEnd/>
          </a:ln>
        </p:spPr>
        <p:txBody>
          <a:bodyPr/>
          <a:lstStyle/>
          <a:p>
            <a:fld id="{4D182FE6-DC94-4291-910F-C2FDFCCAC8BF}" type="slidenum">
              <a:rPr lang="en-US">
                <a:latin typeface="Times New Roman" pitchFamily="18" charset="0"/>
                <a:cs typeface="Times New Roman" pitchFamily="18" charset="0"/>
              </a:rPr>
              <a:pPr/>
              <a:t>55</a:t>
            </a:fld>
            <a:endParaRPr lang="en-US">
              <a:latin typeface="Times New Roman" pitchFamily="18" charset="0"/>
              <a:cs typeface="Times New Roman" pitchFamily="18" charset="0"/>
            </a:endParaRPr>
          </a:p>
        </p:txBody>
      </p:sp>
      <p:grpSp>
        <p:nvGrpSpPr>
          <p:cNvPr id="2" name="Group 1"/>
          <p:cNvGrpSpPr>
            <a:grpSpLocks/>
          </p:cNvGrpSpPr>
          <p:nvPr/>
        </p:nvGrpSpPr>
        <p:grpSpPr bwMode="auto">
          <a:xfrm>
            <a:off x="457200" y="1905000"/>
            <a:ext cx="8153400" cy="3276600"/>
            <a:chOff x="457200" y="1905000"/>
            <a:chExt cx="8153400" cy="3276600"/>
          </a:xfrm>
        </p:grpSpPr>
        <p:grpSp>
          <p:nvGrpSpPr>
            <p:cNvPr id="3" name="Group 17"/>
            <p:cNvGrpSpPr>
              <a:grpSpLocks/>
            </p:cNvGrpSpPr>
            <p:nvPr/>
          </p:nvGrpSpPr>
          <p:grpSpPr bwMode="auto">
            <a:xfrm>
              <a:off x="1524000" y="4873625"/>
              <a:ext cx="7073900" cy="307975"/>
              <a:chOff x="4343400" y="2268179"/>
              <a:chExt cx="1945663" cy="193072"/>
            </a:xfrm>
          </p:grpSpPr>
          <p:cxnSp>
            <p:nvCxnSpPr>
              <p:cNvPr id="6" name="Straight Arrow Connector 5"/>
              <p:cNvCxnSpPr/>
              <p:nvPr/>
            </p:nvCxnSpPr>
            <p:spPr>
              <a:xfrm>
                <a:off x="4343400" y="2268179"/>
                <a:ext cx="1922958" cy="99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200" name="TextBox 9"/>
              <p:cNvSpPr txBox="1">
                <a:spLocks noChangeArrowheads="1"/>
              </p:cNvSpPr>
              <p:nvPr/>
            </p:nvSpPr>
            <p:spPr bwMode="auto">
              <a:xfrm>
                <a:off x="6146042" y="2268179"/>
                <a:ext cx="143021" cy="193072"/>
              </a:xfrm>
              <a:prstGeom prst="rect">
                <a:avLst/>
              </a:prstGeom>
              <a:noFill/>
              <a:ln w="19050">
                <a:noFill/>
                <a:miter lim="800000"/>
                <a:headEnd/>
                <a:tailEnd/>
              </a:ln>
            </p:spPr>
            <p:txBody>
              <a:bodyPr>
                <a:spAutoFit/>
              </a:bodyPr>
              <a:lstStyle/>
              <a:p>
                <a:r>
                  <a:rPr lang="en-US">
                    <a:latin typeface="Times New Roman" pitchFamily="18" charset="0"/>
                    <a:cs typeface="Times New Roman" pitchFamily="18" charset="0"/>
                  </a:rPr>
                  <a:t>t</a:t>
                </a:r>
              </a:p>
            </p:txBody>
          </p:sp>
        </p:grpSp>
        <p:sp>
          <p:nvSpPr>
            <p:cNvPr id="13" name="Freeform 12"/>
            <p:cNvSpPr/>
            <p:nvPr/>
          </p:nvSpPr>
          <p:spPr bwMode="auto">
            <a:xfrm rot="10800000">
              <a:off x="1673225" y="2111375"/>
              <a:ext cx="6678613" cy="717550"/>
            </a:xfrm>
            <a:custGeom>
              <a:avLst/>
              <a:gdLst>
                <a:gd name="connsiteX0" fmla="*/ 0 w 5191760"/>
                <a:gd name="connsiteY0" fmla="*/ 0 h 1209040"/>
                <a:gd name="connsiteX1" fmla="*/ 660400 w 5191760"/>
                <a:gd name="connsiteY1" fmla="*/ 0 h 1209040"/>
                <a:gd name="connsiteX2" fmla="*/ 660400 w 5191760"/>
                <a:gd name="connsiteY2" fmla="*/ 1209040 h 1209040"/>
                <a:gd name="connsiteX3" fmla="*/ 1605280 w 5191760"/>
                <a:gd name="connsiteY3" fmla="*/ 1209040 h 1209040"/>
                <a:gd name="connsiteX4" fmla="*/ 1605280 w 5191760"/>
                <a:gd name="connsiteY4" fmla="*/ 10160 h 1209040"/>
                <a:gd name="connsiteX5" fmla="*/ 3281680 w 5191760"/>
                <a:gd name="connsiteY5" fmla="*/ 10160 h 1209040"/>
                <a:gd name="connsiteX6" fmla="*/ 3281680 w 5191760"/>
                <a:gd name="connsiteY6" fmla="*/ 1209040 h 1209040"/>
                <a:gd name="connsiteX7" fmla="*/ 3728720 w 5191760"/>
                <a:gd name="connsiteY7" fmla="*/ 1209040 h 1209040"/>
                <a:gd name="connsiteX8" fmla="*/ 3728720 w 5191760"/>
                <a:gd name="connsiteY8" fmla="*/ 40640 h 1209040"/>
                <a:gd name="connsiteX9" fmla="*/ 5191760 w 5191760"/>
                <a:gd name="connsiteY9" fmla="*/ 40640 h 120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1760" h="1209040">
                  <a:moveTo>
                    <a:pt x="0" y="0"/>
                  </a:moveTo>
                  <a:lnTo>
                    <a:pt x="660400" y="0"/>
                  </a:lnTo>
                  <a:lnTo>
                    <a:pt x="660400" y="1209040"/>
                  </a:lnTo>
                  <a:lnTo>
                    <a:pt x="1605280" y="1209040"/>
                  </a:lnTo>
                  <a:lnTo>
                    <a:pt x="1605280" y="10160"/>
                  </a:lnTo>
                  <a:lnTo>
                    <a:pt x="3281680" y="10160"/>
                  </a:lnTo>
                  <a:lnTo>
                    <a:pt x="3281680" y="1209040"/>
                  </a:lnTo>
                  <a:lnTo>
                    <a:pt x="3728720" y="1209040"/>
                  </a:lnTo>
                  <a:lnTo>
                    <a:pt x="3728720" y="40640"/>
                  </a:lnTo>
                  <a:lnTo>
                    <a:pt x="5191760" y="4064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latin typeface="Times New Roman" pitchFamily="18" charset="0"/>
                <a:cs typeface="Times New Roman" pitchFamily="18" charset="0"/>
              </a:endParaRPr>
            </a:p>
          </p:txBody>
        </p:sp>
        <p:cxnSp>
          <p:nvCxnSpPr>
            <p:cNvPr id="17" name="Straight Arrow Connector 16"/>
            <p:cNvCxnSpPr>
              <a:stCxn id="7177" idx="3"/>
              <a:endCxn id="13" idx="7"/>
            </p:cNvCxnSpPr>
            <p:nvPr/>
          </p:nvCxnSpPr>
          <p:spPr bwMode="auto">
            <a:xfrm>
              <a:off x="3200400" y="2043113"/>
              <a:ext cx="355600" cy="682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177" name="TextBox 17"/>
            <p:cNvSpPr txBox="1">
              <a:spLocks noChangeArrowheads="1"/>
            </p:cNvSpPr>
            <p:nvPr/>
          </p:nvSpPr>
          <p:spPr bwMode="auto">
            <a:xfrm>
              <a:off x="2209800" y="1905000"/>
              <a:ext cx="990600" cy="276225"/>
            </a:xfrm>
            <a:prstGeom prst="rect">
              <a:avLst/>
            </a:prstGeom>
            <a:noFill/>
            <a:ln w="9525">
              <a:noFill/>
              <a:miter lim="800000"/>
              <a:headEnd/>
              <a:tailEnd/>
            </a:ln>
          </p:spPr>
          <p:txBody>
            <a:bodyPr>
              <a:spAutoFit/>
            </a:bodyPr>
            <a:lstStyle/>
            <a:p>
              <a:r>
                <a:rPr lang="en-US" sz="1200">
                  <a:latin typeface="Times New Roman" pitchFamily="18" charset="0"/>
                  <a:cs typeface="Times New Roman" pitchFamily="18" charset="0"/>
                </a:rPr>
                <a:t>Door Opens</a:t>
              </a:r>
            </a:p>
          </p:txBody>
        </p:sp>
        <p:sp>
          <p:nvSpPr>
            <p:cNvPr id="24" name="Left Brace 23"/>
            <p:cNvSpPr/>
            <p:nvPr/>
          </p:nvSpPr>
          <p:spPr bwMode="auto">
            <a:xfrm rot="5400000">
              <a:off x="5105400" y="1647825"/>
              <a:ext cx="228600" cy="1905000"/>
            </a:xfrm>
            <a:prstGeom prst="leftBrace">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a:endParaRPr lang="en-US" sz="1800">
                <a:latin typeface="Times New Roman" pitchFamily="18" charset="0"/>
                <a:ea typeface="ＭＳ Ｐゴシック" pitchFamily="34" charset="-128"/>
                <a:cs typeface="Times New Roman" pitchFamily="18" charset="0"/>
              </a:endParaRPr>
            </a:p>
          </p:txBody>
        </p:sp>
        <p:sp>
          <p:nvSpPr>
            <p:cNvPr id="7179" name="TextBox 24"/>
            <p:cNvSpPr txBox="1">
              <a:spLocks noChangeArrowheads="1"/>
            </p:cNvSpPr>
            <p:nvPr/>
          </p:nvSpPr>
          <p:spPr bwMode="auto">
            <a:xfrm>
              <a:off x="4419600" y="2257425"/>
              <a:ext cx="1905000" cy="276225"/>
            </a:xfrm>
            <a:prstGeom prst="rect">
              <a:avLst/>
            </a:prstGeom>
            <a:noFill/>
            <a:ln w="9525">
              <a:noFill/>
              <a:miter lim="800000"/>
              <a:headEnd/>
              <a:tailEnd/>
            </a:ln>
          </p:spPr>
          <p:txBody>
            <a:bodyPr>
              <a:spAutoFit/>
            </a:bodyPr>
            <a:lstStyle/>
            <a:p>
              <a:r>
                <a:rPr lang="en-US" sz="1200">
                  <a:latin typeface="Times New Roman" pitchFamily="18" charset="0"/>
                  <a:cs typeface="Times New Roman" pitchFamily="18" charset="0"/>
                  <a:sym typeface="Symbol" pitchFamily="18" charset="2"/>
                </a:rPr>
                <a:t>Door Closed Inertially</a:t>
              </a:r>
              <a:endParaRPr lang="en-US" sz="1200">
                <a:latin typeface="Times New Roman" pitchFamily="18" charset="0"/>
                <a:cs typeface="Times New Roman" pitchFamily="18" charset="0"/>
              </a:endParaRPr>
            </a:p>
          </p:txBody>
        </p:sp>
        <p:cxnSp>
          <p:nvCxnSpPr>
            <p:cNvPr id="26" name="Straight Arrow Connector 25"/>
            <p:cNvCxnSpPr>
              <a:stCxn id="7181" idx="1"/>
              <a:endCxn id="13" idx="6"/>
            </p:cNvCxnSpPr>
            <p:nvPr/>
          </p:nvCxnSpPr>
          <p:spPr bwMode="auto">
            <a:xfrm flipH="1">
              <a:off x="4130675" y="2043113"/>
              <a:ext cx="365125" cy="682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181" name="TextBox 26"/>
            <p:cNvSpPr txBox="1">
              <a:spLocks noChangeArrowheads="1"/>
            </p:cNvSpPr>
            <p:nvPr/>
          </p:nvSpPr>
          <p:spPr bwMode="auto">
            <a:xfrm>
              <a:off x="4495800" y="1905000"/>
              <a:ext cx="1371600" cy="276225"/>
            </a:xfrm>
            <a:prstGeom prst="rect">
              <a:avLst/>
            </a:prstGeom>
            <a:noFill/>
            <a:ln w="9525">
              <a:noFill/>
              <a:miter lim="800000"/>
              <a:headEnd/>
              <a:tailEnd/>
            </a:ln>
          </p:spPr>
          <p:txBody>
            <a:bodyPr>
              <a:spAutoFit/>
            </a:bodyPr>
            <a:lstStyle/>
            <a:p>
              <a:r>
                <a:rPr lang="en-US" sz="1200">
                  <a:latin typeface="Times New Roman" pitchFamily="18" charset="0"/>
                  <a:cs typeface="Times New Roman" pitchFamily="18" charset="0"/>
                </a:rPr>
                <a:t>Door Closes</a:t>
              </a:r>
            </a:p>
          </p:txBody>
        </p:sp>
        <p:sp>
          <p:nvSpPr>
            <p:cNvPr id="31" name="Left Brace 30"/>
            <p:cNvSpPr/>
            <p:nvPr/>
          </p:nvSpPr>
          <p:spPr bwMode="auto">
            <a:xfrm rot="16200000">
              <a:off x="5181600" y="2130425"/>
              <a:ext cx="228600" cy="3276600"/>
            </a:xfrm>
            <a:prstGeom prst="leftBrace">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a:endParaRPr lang="en-US" sz="1800">
                <a:latin typeface="Times New Roman" pitchFamily="18" charset="0"/>
                <a:ea typeface="ＭＳ Ｐゴシック" pitchFamily="34" charset="-128"/>
                <a:cs typeface="Times New Roman" pitchFamily="18" charset="0"/>
              </a:endParaRPr>
            </a:p>
          </p:txBody>
        </p:sp>
        <p:sp>
          <p:nvSpPr>
            <p:cNvPr id="7183" name="TextBox 31"/>
            <p:cNvSpPr txBox="1">
              <a:spLocks noChangeArrowheads="1"/>
            </p:cNvSpPr>
            <p:nvPr/>
          </p:nvSpPr>
          <p:spPr bwMode="auto">
            <a:xfrm>
              <a:off x="4572000" y="3806825"/>
              <a:ext cx="1371600" cy="276225"/>
            </a:xfrm>
            <a:prstGeom prst="rect">
              <a:avLst/>
            </a:prstGeom>
            <a:noFill/>
            <a:ln w="9525">
              <a:noFill/>
              <a:miter lim="800000"/>
              <a:headEnd/>
              <a:tailEnd/>
            </a:ln>
          </p:spPr>
          <p:txBody>
            <a:bodyPr>
              <a:spAutoFit/>
            </a:bodyPr>
            <a:lstStyle/>
            <a:p>
              <a:r>
                <a:rPr lang="en-US" sz="1200">
                  <a:latin typeface="Times New Roman" pitchFamily="18" charset="0"/>
                  <a:cs typeface="Times New Roman" pitchFamily="18" charset="0"/>
                  <a:sym typeface="Symbol" pitchFamily="18" charset="2"/>
                </a:rPr>
                <a:t>Light On Inertially</a:t>
              </a:r>
              <a:endParaRPr lang="en-US" sz="1200">
                <a:latin typeface="Times New Roman" pitchFamily="18" charset="0"/>
                <a:cs typeface="Times New Roman" pitchFamily="18" charset="0"/>
              </a:endParaRPr>
            </a:p>
          </p:txBody>
        </p:sp>
        <p:sp>
          <p:nvSpPr>
            <p:cNvPr id="20" name="Freeform 19"/>
            <p:cNvSpPr/>
            <p:nvPr/>
          </p:nvSpPr>
          <p:spPr bwMode="auto">
            <a:xfrm rot="10800000">
              <a:off x="1676400" y="3578225"/>
              <a:ext cx="6678613" cy="717550"/>
            </a:xfrm>
            <a:custGeom>
              <a:avLst/>
              <a:gdLst>
                <a:gd name="connsiteX0" fmla="*/ 0 w 5191760"/>
                <a:gd name="connsiteY0" fmla="*/ 0 h 1209040"/>
                <a:gd name="connsiteX1" fmla="*/ 660400 w 5191760"/>
                <a:gd name="connsiteY1" fmla="*/ 0 h 1209040"/>
                <a:gd name="connsiteX2" fmla="*/ 660400 w 5191760"/>
                <a:gd name="connsiteY2" fmla="*/ 1209040 h 1209040"/>
                <a:gd name="connsiteX3" fmla="*/ 1605280 w 5191760"/>
                <a:gd name="connsiteY3" fmla="*/ 1209040 h 1209040"/>
                <a:gd name="connsiteX4" fmla="*/ 1605280 w 5191760"/>
                <a:gd name="connsiteY4" fmla="*/ 10160 h 1209040"/>
                <a:gd name="connsiteX5" fmla="*/ 3281680 w 5191760"/>
                <a:gd name="connsiteY5" fmla="*/ 10160 h 1209040"/>
                <a:gd name="connsiteX6" fmla="*/ 3281680 w 5191760"/>
                <a:gd name="connsiteY6" fmla="*/ 1209040 h 1209040"/>
                <a:gd name="connsiteX7" fmla="*/ 3728720 w 5191760"/>
                <a:gd name="connsiteY7" fmla="*/ 1209040 h 1209040"/>
                <a:gd name="connsiteX8" fmla="*/ 3728720 w 5191760"/>
                <a:gd name="connsiteY8" fmla="*/ 40640 h 1209040"/>
                <a:gd name="connsiteX9" fmla="*/ 5191760 w 5191760"/>
                <a:gd name="connsiteY9" fmla="*/ 40640 h 1209040"/>
                <a:gd name="connsiteX0" fmla="*/ 0 w 5191760"/>
                <a:gd name="connsiteY0" fmla="*/ 0 h 1209040"/>
                <a:gd name="connsiteX1" fmla="*/ 660400 w 5191760"/>
                <a:gd name="connsiteY1" fmla="*/ 0 h 1209040"/>
                <a:gd name="connsiteX2" fmla="*/ 1003967 w 5191760"/>
                <a:gd name="connsiteY2" fmla="*/ 1209040 h 1209040"/>
                <a:gd name="connsiteX3" fmla="*/ 1605280 w 5191760"/>
                <a:gd name="connsiteY3" fmla="*/ 1209040 h 1209040"/>
                <a:gd name="connsiteX4" fmla="*/ 1605280 w 5191760"/>
                <a:gd name="connsiteY4" fmla="*/ 10160 h 1209040"/>
                <a:gd name="connsiteX5" fmla="*/ 3281680 w 5191760"/>
                <a:gd name="connsiteY5" fmla="*/ 10160 h 1209040"/>
                <a:gd name="connsiteX6" fmla="*/ 3281680 w 5191760"/>
                <a:gd name="connsiteY6" fmla="*/ 1209040 h 1209040"/>
                <a:gd name="connsiteX7" fmla="*/ 3728720 w 5191760"/>
                <a:gd name="connsiteY7" fmla="*/ 1209040 h 1209040"/>
                <a:gd name="connsiteX8" fmla="*/ 3728720 w 5191760"/>
                <a:gd name="connsiteY8" fmla="*/ 40640 h 1209040"/>
                <a:gd name="connsiteX9" fmla="*/ 5191760 w 5191760"/>
                <a:gd name="connsiteY9" fmla="*/ 40640 h 1209040"/>
                <a:gd name="connsiteX0" fmla="*/ 0 w 5191760"/>
                <a:gd name="connsiteY0" fmla="*/ 0 h 1209040"/>
                <a:gd name="connsiteX1" fmla="*/ 973164 w 5191760"/>
                <a:gd name="connsiteY1" fmla="*/ 15398 h 1209040"/>
                <a:gd name="connsiteX2" fmla="*/ 1003967 w 5191760"/>
                <a:gd name="connsiteY2" fmla="*/ 1209040 h 1209040"/>
                <a:gd name="connsiteX3" fmla="*/ 1605280 w 5191760"/>
                <a:gd name="connsiteY3" fmla="*/ 1209040 h 1209040"/>
                <a:gd name="connsiteX4" fmla="*/ 1605280 w 5191760"/>
                <a:gd name="connsiteY4" fmla="*/ 10160 h 1209040"/>
                <a:gd name="connsiteX5" fmla="*/ 3281680 w 5191760"/>
                <a:gd name="connsiteY5" fmla="*/ 10160 h 1209040"/>
                <a:gd name="connsiteX6" fmla="*/ 3281680 w 5191760"/>
                <a:gd name="connsiteY6" fmla="*/ 1209040 h 1209040"/>
                <a:gd name="connsiteX7" fmla="*/ 3728720 w 5191760"/>
                <a:gd name="connsiteY7" fmla="*/ 1209040 h 1209040"/>
                <a:gd name="connsiteX8" fmla="*/ 3728720 w 5191760"/>
                <a:gd name="connsiteY8" fmla="*/ 40640 h 1209040"/>
                <a:gd name="connsiteX9" fmla="*/ 5191760 w 5191760"/>
                <a:gd name="connsiteY9" fmla="*/ 40640 h 1209040"/>
                <a:gd name="connsiteX0" fmla="*/ 0 w 5191760"/>
                <a:gd name="connsiteY0" fmla="*/ 0 h 1209040"/>
                <a:gd name="connsiteX1" fmla="*/ 973164 w 5191760"/>
                <a:gd name="connsiteY1" fmla="*/ 15398 h 1209040"/>
                <a:gd name="connsiteX2" fmla="*/ 975534 w 5191760"/>
                <a:gd name="connsiteY2" fmla="*/ 1209040 h 1209040"/>
                <a:gd name="connsiteX3" fmla="*/ 1605280 w 5191760"/>
                <a:gd name="connsiteY3" fmla="*/ 1209040 h 1209040"/>
                <a:gd name="connsiteX4" fmla="*/ 1605280 w 5191760"/>
                <a:gd name="connsiteY4" fmla="*/ 10160 h 1209040"/>
                <a:gd name="connsiteX5" fmla="*/ 3281680 w 5191760"/>
                <a:gd name="connsiteY5" fmla="*/ 10160 h 1209040"/>
                <a:gd name="connsiteX6" fmla="*/ 3281680 w 5191760"/>
                <a:gd name="connsiteY6" fmla="*/ 1209040 h 1209040"/>
                <a:gd name="connsiteX7" fmla="*/ 3728720 w 5191760"/>
                <a:gd name="connsiteY7" fmla="*/ 1209040 h 1209040"/>
                <a:gd name="connsiteX8" fmla="*/ 3728720 w 5191760"/>
                <a:gd name="connsiteY8" fmla="*/ 40640 h 1209040"/>
                <a:gd name="connsiteX9" fmla="*/ 5191760 w 5191760"/>
                <a:gd name="connsiteY9" fmla="*/ 40640 h 1209040"/>
                <a:gd name="connsiteX0" fmla="*/ 0 w 5191760"/>
                <a:gd name="connsiteY0" fmla="*/ 0 h 1209040"/>
                <a:gd name="connsiteX1" fmla="*/ 973164 w 5191760"/>
                <a:gd name="connsiteY1" fmla="*/ 15398 h 1209040"/>
                <a:gd name="connsiteX2" fmla="*/ 975534 w 5191760"/>
                <a:gd name="connsiteY2" fmla="*/ 1209040 h 1209040"/>
                <a:gd name="connsiteX3" fmla="*/ 1605280 w 5191760"/>
                <a:gd name="connsiteY3" fmla="*/ 10160 h 1209040"/>
                <a:gd name="connsiteX4" fmla="*/ 3281680 w 5191760"/>
                <a:gd name="connsiteY4" fmla="*/ 10160 h 1209040"/>
                <a:gd name="connsiteX5" fmla="*/ 3281680 w 5191760"/>
                <a:gd name="connsiteY5" fmla="*/ 1209040 h 1209040"/>
                <a:gd name="connsiteX6" fmla="*/ 3728720 w 5191760"/>
                <a:gd name="connsiteY6" fmla="*/ 1209040 h 1209040"/>
                <a:gd name="connsiteX7" fmla="*/ 3728720 w 5191760"/>
                <a:gd name="connsiteY7" fmla="*/ 40640 h 1209040"/>
                <a:gd name="connsiteX8" fmla="*/ 5191760 w 5191760"/>
                <a:gd name="connsiteY8" fmla="*/ 40640 h 1209040"/>
                <a:gd name="connsiteX0" fmla="*/ 0 w 5191760"/>
                <a:gd name="connsiteY0" fmla="*/ 0 h 1209040"/>
                <a:gd name="connsiteX1" fmla="*/ 973164 w 5191760"/>
                <a:gd name="connsiteY1" fmla="*/ 15398 h 1209040"/>
                <a:gd name="connsiteX2" fmla="*/ 975534 w 5191760"/>
                <a:gd name="connsiteY2" fmla="*/ 1209040 h 1209040"/>
                <a:gd name="connsiteX3" fmla="*/ 3281680 w 5191760"/>
                <a:gd name="connsiteY3" fmla="*/ 10160 h 1209040"/>
                <a:gd name="connsiteX4" fmla="*/ 3281680 w 5191760"/>
                <a:gd name="connsiteY4" fmla="*/ 1209040 h 1209040"/>
                <a:gd name="connsiteX5" fmla="*/ 3728720 w 5191760"/>
                <a:gd name="connsiteY5" fmla="*/ 1209040 h 1209040"/>
                <a:gd name="connsiteX6" fmla="*/ 3728720 w 5191760"/>
                <a:gd name="connsiteY6" fmla="*/ 40640 h 1209040"/>
                <a:gd name="connsiteX7" fmla="*/ 5191760 w 5191760"/>
                <a:gd name="connsiteY7" fmla="*/ 40640 h 1209040"/>
                <a:gd name="connsiteX0" fmla="*/ 0 w 5191760"/>
                <a:gd name="connsiteY0" fmla="*/ 0 h 1209040"/>
                <a:gd name="connsiteX1" fmla="*/ 973164 w 5191760"/>
                <a:gd name="connsiteY1" fmla="*/ 15398 h 1209040"/>
                <a:gd name="connsiteX2" fmla="*/ 975534 w 5191760"/>
                <a:gd name="connsiteY2" fmla="*/ 1209040 h 1209040"/>
                <a:gd name="connsiteX3" fmla="*/ 3281680 w 5191760"/>
                <a:gd name="connsiteY3" fmla="*/ 1209040 h 1209040"/>
                <a:gd name="connsiteX4" fmla="*/ 3728720 w 5191760"/>
                <a:gd name="connsiteY4" fmla="*/ 1209040 h 1209040"/>
                <a:gd name="connsiteX5" fmla="*/ 3728720 w 5191760"/>
                <a:gd name="connsiteY5" fmla="*/ 40640 h 1209040"/>
                <a:gd name="connsiteX6" fmla="*/ 5191760 w 5191760"/>
                <a:gd name="connsiteY6" fmla="*/ 40640 h 120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1760" h="1209040">
                  <a:moveTo>
                    <a:pt x="0" y="0"/>
                  </a:moveTo>
                  <a:lnTo>
                    <a:pt x="973164" y="15398"/>
                  </a:lnTo>
                  <a:lnTo>
                    <a:pt x="975534" y="1209040"/>
                  </a:lnTo>
                  <a:lnTo>
                    <a:pt x="3281680" y="1209040"/>
                  </a:lnTo>
                  <a:lnTo>
                    <a:pt x="3728720" y="1209040"/>
                  </a:lnTo>
                  <a:lnTo>
                    <a:pt x="3728720" y="40640"/>
                  </a:lnTo>
                  <a:lnTo>
                    <a:pt x="5191760" y="4064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latin typeface="Times New Roman" pitchFamily="18" charset="0"/>
                <a:cs typeface="Times New Roman" pitchFamily="18" charset="0"/>
              </a:endParaRPr>
            </a:p>
          </p:txBody>
        </p:sp>
        <p:sp>
          <p:nvSpPr>
            <p:cNvPr id="7185" name="TextBox 20"/>
            <p:cNvSpPr txBox="1">
              <a:spLocks noChangeArrowheads="1"/>
            </p:cNvSpPr>
            <p:nvPr/>
          </p:nvSpPr>
          <p:spPr bwMode="auto">
            <a:xfrm>
              <a:off x="457200" y="3730625"/>
              <a:ext cx="684213" cy="369888"/>
            </a:xfrm>
            <a:prstGeom prst="rect">
              <a:avLst/>
            </a:prstGeom>
            <a:noFill/>
            <a:ln w="9525">
              <a:noFill/>
              <a:miter lim="800000"/>
              <a:headEnd/>
              <a:tailEnd/>
            </a:ln>
          </p:spPr>
          <p:txBody>
            <a:bodyPr wrap="none">
              <a:spAutoFit/>
            </a:bodyPr>
            <a:lstStyle/>
            <a:p>
              <a:r>
                <a:rPr lang="en-US" sz="1800">
                  <a:latin typeface="Times New Roman" pitchFamily="18" charset="0"/>
                  <a:cs typeface="Times New Roman" pitchFamily="18" charset="0"/>
                </a:rPr>
                <a:t>Light</a:t>
              </a:r>
            </a:p>
          </p:txBody>
        </p:sp>
        <p:sp>
          <p:nvSpPr>
            <p:cNvPr id="7186" name="TextBox 31"/>
            <p:cNvSpPr txBox="1">
              <a:spLocks noChangeArrowheads="1"/>
            </p:cNvSpPr>
            <p:nvPr/>
          </p:nvSpPr>
          <p:spPr bwMode="auto">
            <a:xfrm>
              <a:off x="1143000" y="3425825"/>
              <a:ext cx="457200" cy="307975"/>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sym typeface="Symbol" pitchFamily="18" charset="2"/>
                </a:rPr>
                <a:t>ON</a:t>
              </a:r>
              <a:endParaRPr lang="en-US">
                <a:latin typeface="Times New Roman" pitchFamily="18" charset="0"/>
                <a:cs typeface="Times New Roman" pitchFamily="18" charset="0"/>
              </a:endParaRPr>
            </a:p>
          </p:txBody>
        </p:sp>
        <p:sp>
          <p:nvSpPr>
            <p:cNvPr id="7187" name="TextBox 31"/>
            <p:cNvSpPr txBox="1">
              <a:spLocks noChangeArrowheads="1"/>
            </p:cNvSpPr>
            <p:nvPr/>
          </p:nvSpPr>
          <p:spPr bwMode="auto">
            <a:xfrm>
              <a:off x="1143000" y="4111625"/>
              <a:ext cx="609600" cy="307975"/>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sym typeface="Symbol" pitchFamily="18" charset="2"/>
                </a:rPr>
                <a:t>OFF</a:t>
              </a:r>
              <a:endParaRPr lang="en-US">
                <a:latin typeface="Times New Roman" pitchFamily="18" charset="0"/>
                <a:cs typeface="Times New Roman" pitchFamily="18" charset="0"/>
              </a:endParaRPr>
            </a:p>
          </p:txBody>
        </p:sp>
        <p:sp>
          <p:nvSpPr>
            <p:cNvPr id="7188" name="TextBox 34"/>
            <p:cNvSpPr txBox="1">
              <a:spLocks noChangeArrowheads="1"/>
            </p:cNvSpPr>
            <p:nvPr/>
          </p:nvSpPr>
          <p:spPr bwMode="auto">
            <a:xfrm>
              <a:off x="457200" y="2181225"/>
              <a:ext cx="684213" cy="369888"/>
            </a:xfrm>
            <a:prstGeom prst="rect">
              <a:avLst/>
            </a:prstGeom>
            <a:noFill/>
            <a:ln w="9525">
              <a:noFill/>
              <a:miter lim="800000"/>
              <a:headEnd/>
              <a:tailEnd/>
            </a:ln>
          </p:spPr>
          <p:txBody>
            <a:bodyPr wrap="none">
              <a:spAutoFit/>
            </a:bodyPr>
            <a:lstStyle/>
            <a:p>
              <a:r>
                <a:rPr lang="en-US" sz="1800">
                  <a:latin typeface="Times New Roman" pitchFamily="18" charset="0"/>
                  <a:cs typeface="Times New Roman" pitchFamily="18" charset="0"/>
                </a:rPr>
                <a:t>Door</a:t>
              </a:r>
            </a:p>
          </p:txBody>
        </p:sp>
        <p:sp>
          <p:nvSpPr>
            <p:cNvPr id="7189" name="TextBox 31"/>
            <p:cNvSpPr txBox="1">
              <a:spLocks noChangeArrowheads="1"/>
            </p:cNvSpPr>
            <p:nvPr/>
          </p:nvSpPr>
          <p:spPr bwMode="auto">
            <a:xfrm>
              <a:off x="1143000" y="1952625"/>
              <a:ext cx="838200" cy="307975"/>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sym typeface="Symbol" pitchFamily="18" charset="2"/>
                </a:rPr>
                <a:t>OPEN</a:t>
              </a:r>
              <a:endParaRPr lang="en-US">
                <a:latin typeface="Times New Roman" pitchFamily="18" charset="0"/>
                <a:cs typeface="Times New Roman" pitchFamily="18" charset="0"/>
              </a:endParaRPr>
            </a:p>
          </p:txBody>
        </p:sp>
        <p:sp>
          <p:nvSpPr>
            <p:cNvPr id="7190" name="TextBox 31"/>
            <p:cNvSpPr txBox="1">
              <a:spLocks noChangeArrowheads="1"/>
            </p:cNvSpPr>
            <p:nvPr/>
          </p:nvSpPr>
          <p:spPr bwMode="auto">
            <a:xfrm>
              <a:off x="1143000" y="2486025"/>
              <a:ext cx="1066800" cy="307975"/>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sym typeface="Symbol" pitchFamily="18" charset="2"/>
                </a:rPr>
                <a:t>CLOSED</a:t>
              </a:r>
              <a:endParaRPr lang="en-US">
                <a:latin typeface="Times New Roman" pitchFamily="18" charset="0"/>
                <a:cs typeface="Times New Roman" pitchFamily="18" charset="0"/>
              </a:endParaRPr>
            </a:p>
          </p:txBody>
        </p:sp>
        <p:sp>
          <p:nvSpPr>
            <p:cNvPr id="38" name="Left Brace 37"/>
            <p:cNvSpPr/>
            <p:nvPr/>
          </p:nvSpPr>
          <p:spPr bwMode="auto">
            <a:xfrm rot="5400000">
              <a:off x="2438400" y="3197225"/>
              <a:ext cx="228600" cy="1752600"/>
            </a:xfrm>
            <a:prstGeom prst="leftBrace">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a:endParaRPr lang="en-US" sz="1800">
                <a:latin typeface="Times New Roman" pitchFamily="18" charset="0"/>
                <a:ea typeface="ＭＳ Ｐゴシック" pitchFamily="34" charset="-128"/>
                <a:cs typeface="Times New Roman" pitchFamily="18" charset="0"/>
              </a:endParaRPr>
            </a:p>
          </p:txBody>
        </p:sp>
        <p:sp>
          <p:nvSpPr>
            <p:cNvPr id="7192" name="TextBox 24"/>
            <p:cNvSpPr txBox="1">
              <a:spLocks noChangeArrowheads="1"/>
            </p:cNvSpPr>
            <p:nvPr/>
          </p:nvSpPr>
          <p:spPr bwMode="auto">
            <a:xfrm>
              <a:off x="1981200" y="3730625"/>
              <a:ext cx="1371600" cy="276225"/>
            </a:xfrm>
            <a:prstGeom prst="rect">
              <a:avLst/>
            </a:prstGeom>
            <a:noFill/>
            <a:ln w="9525">
              <a:noFill/>
              <a:miter lim="800000"/>
              <a:headEnd/>
              <a:tailEnd/>
            </a:ln>
          </p:spPr>
          <p:txBody>
            <a:bodyPr>
              <a:spAutoFit/>
            </a:bodyPr>
            <a:lstStyle/>
            <a:p>
              <a:r>
                <a:rPr lang="en-US" sz="1200">
                  <a:latin typeface="Times New Roman" pitchFamily="18" charset="0"/>
                  <a:cs typeface="Times New Roman" pitchFamily="18" charset="0"/>
                  <a:sym typeface="Symbol" pitchFamily="18" charset="2"/>
                </a:rPr>
                <a:t>Light Off Inertially</a:t>
              </a:r>
              <a:endParaRPr lang="en-US" sz="1200">
                <a:latin typeface="Times New Roman" pitchFamily="18" charset="0"/>
                <a:cs typeface="Times New Roman" pitchFamily="18" charset="0"/>
              </a:endParaRPr>
            </a:p>
          </p:txBody>
        </p:sp>
        <p:cxnSp>
          <p:nvCxnSpPr>
            <p:cNvPr id="50" name="Straight Arrow Connector 49"/>
            <p:cNvCxnSpPr>
              <a:stCxn id="7194" idx="1"/>
              <a:endCxn id="20" idx="2"/>
            </p:cNvCxnSpPr>
            <p:nvPr/>
          </p:nvCxnSpPr>
          <p:spPr bwMode="auto">
            <a:xfrm rot="10800000">
              <a:off x="7100888" y="3578225"/>
              <a:ext cx="290512" cy="21431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194" name="TextBox 26"/>
            <p:cNvSpPr txBox="1">
              <a:spLocks noChangeArrowheads="1"/>
            </p:cNvSpPr>
            <p:nvPr/>
          </p:nvSpPr>
          <p:spPr bwMode="auto">
            <a:xfrm>
              <a:off x="7391400" y="3654425"/>
              <a:ext cx="1219200" cy="276225"/>
            </a:xfrm>
            <a:prstGeom prst="rect">
              <a:avLst/>
            </a:prstGeom>
            <a:noFill/>
            <a:ln w="9525">
              <a:noFill/>
              <a:miter lim="800000"/>
              <a:headEnd/>
              <a:tailEnd/>
            </a:ln>
          </p:spPr>
          <p:txBody>
            <a:bodyPr>
              <a:spAutoFit/>
            </a:bodyPr>
            <a:lstStyle/>
            <a:p>
              <a:r>
                <a:rPr lang="en-US" sz="1200">
                  <a:latin typeface="Times New Roman" pitchFamily="18" charset="0"/>
                  <a:cs typeface="Times New Roman" pitchFamily="18" charset="0"/>
                </a:rPr>
                <a:t>Light Turns Off</a:t>
              </a:r>
            </a:p>
          </p:txBody>
        </p:sp>
        <p:sp>
          <p:nvSpPr>
            <p:cNvPr id="27" name="Left Brace 26"/>
            <p:cNvSpPr/>
            <p:nvPr/>
          </p:nvSpPr>
          <p:spPr bwMode="auto">
            <a:xfrm rot="16200000">
              <a:off x="6781800" y="1800225"/>
              <a:ext cx="228600" cy="990600"/>
            </a:xfrm>
            <a:prstGeom prst="leftBrace">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a:endParaRPr lang="en-US" sz="1800">
                <a:latin typeface="Times New Roman" pitchFamily="18" charset="0"/>
                <a:ea typeface="ＭＳ Ｐゴシック" pitchFamily="34" charset="-128"/>
                <a:cs typeface="Times New Roman" pitchFamily="18" charset="0"/>
              </a:endParaRPr>
            </a:p>
          </p:txBody>
        </p:sp>
        <p:sp>
          <p:nvSpPr>
            <p:cNvPr id="7196" name="TextBox 31"/>
            <p:cNvSpPr txBox="1">
              <a:spLocks noChangeArrowheads="1"/>
            </p:cNvSpPr>
            <p:nvPr/>
          </p:nvSpPr>
          <p:spPr bwMode="auto">
            <a:xfrm>
              <a:off x="6324600" y="2333625"/>
              <a:ext cx="1143000" cy="461963"/>
            </a:xfrm>
            <a:prstGeom prst="rect">
              <a:avLst/>
            </a:prstGeom>
            <a:noFill/>
            <a:ln w="9525">
              <a:noFill/>
              <a:miter lim="800000"/>
              <a:headEnd/>
              <a:tailEnd/>
            </a:ln>
          </p:spPr>
          <p:txBody>
            <a:bodyPr>
              <a:spAutoFit/>
            </a:bodyPr>
            <a:lstStyle/>
            <a:p>
              <a:pPr algn="ctr"/>
              <a:r>
                <a:rPr lang="en-US" sz="1200">
                  <a:latin typeface="Times New Roman" pitchFamily="18" charset="0"/>
                  <a:cs typeface="Times New Roman" pitchFamily="18" charset="0"/>
                  <a:sym typeface="Symbol" pitchFamily="18" charset="2"/>
                </a:rPr>
                <a:t>Door Open Inertially</a:t>
              </a:r>
              <a:endParaRPr lang="en-US" sz="1200">
                <a:latin typeface="Times New Roman" pitchFamily="18" charset="0"/>
                <a:cs typeface="Times New Roman" pitchFamily="18" charset="0"/>
              </a:endParaRPr>
            </a:p>
          </p:txBody>
        </p:sp>
        <p:cxnSp>
          <p:nvCxnSpPr>
            <p:cNvPr id="29" name="Straight Arrow Connector 28"/>
            <p:cNvCxnSpPr>
              <a:stCxn id="7198" idx="3"/>
            </p:cNvCxnSpPr>
            <p:nvPr/>
          </p:nvCxnSpPr>
          <p:spPr bwMode="auto">
            <a:xfrm>
              <a:off x="3200400" y="3487738"/>
              <a:ext cx="355600" cy="682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198" name="TextBox 17"/>
            <p:cNvSpPr txBox="1">
              <a:spLocks noChangeArrowheads="1"/>
            </p:cNvSpPr>
            <p:nvPr/>
          </p:nvSpPr>
          <p:spPr bwMode="auto">
            <a:xfrm>
              <a:off x="2057400" y="3349625"/>
              <a:ext cx="1143000" cy="276225"/>
            </a:xfrm>
            <a:prstGeom prst="rect">
              <a:avLst/>
            </a:prstGeom>
            <a:noFill/>
            <a:ln w="9525">
              <a:noFill/>
              <a:miter lim="800000"/>
              <a:headEnd/>
              <a:tailEnd/>
            </a:ln>
          </p:spPr>
          <p:txBody>
            <a:bodyPr>
              <a:spAutoFit/>
            </a:bodyPr>
            <a:lstStyle/>
            <a:p>
              <a:r>
                <a:rPr lang="en-US" sz="1200">
                  <a:latin typeface="Times New Roman" pitchFamily="18" charset="0"/>
                  <a:cs typeface="Times New Roman" pitchFamily="18" charset="0"/>
                </a:rPr>
                <a:t>Light Turns On</a:t>
              </a:r>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715962"/>
          </a:xfrm>
        </p:spPr>
        <p:txBody>
          <a:bodyPr/>
          <a:lstStyle/>
          <a:p>
            <a:pPr algn="l"/>
            <a:r>
              <a:rPr lang="en-US" sz="3200" dirty="0" smtClean="0">
                <a:solidFill>
                  <a:srgbClr val="0070C0"/>
                </a:solidFill>
                <a:latin typeface="Arial Narrow" pitchFamily="34" charset="0"/>
                <a:ea typeface="ＭＳ Ｐゴシック" pitchFamily="34" charset="-128"/>
              </a:rPr>
              <a:t>Pursuing causal relations</a:t>
            </a:r>
          </a:p>
        </p:txBody>
      </p:sp>
      <p:sp>
        <p:nvSpPr>
          <p:cNvPr id="10243" name="Text Placeholder 39"/>
          <p:cNvSpPr>
            <a:spLocks noGrp="1"/>
          </p:cNvSpPr>
          <p:nvPr>
            <p:ph type="body" idx="1"/>
          </p:nvPr>
        </p:nvSpPr>
        <p:spPr>
          <a:xfrm>
            <a:off x="381001" y="1066800"/>
            <a:ext cx="1447800" cy="639763"/>
          </a:xfrm>
        </p:spPr>
        <p:txBody>
          <a:bodyPr/>
          <a:lstStyle/>
          <a:p>
            <a:r>
              <a:rPr lang="en-US" b="0" dirty="0" smtClean="0">
                <a:latin typeface="Arial Narrow" pitchFamily="34" charset="0"/>
                <a:ea typeface="ＭＳ Ｐゴシック" pitchFamily="34" charset="-128"/>
              </a:rPr>
              <a:t>ST-AOG</a:t>
            </a:r>
          </a:p>
        </p:txBody>
      </p:sp>
      <p:sp>
        <p:nvSpPr>
          <p:cNvPr id="10244" name="Text Placeholder 41"/>
          <p:cNvSpPr>
            <a:spLocks noGrp="1"/>
          </p:cNvSpPr>
          <p:nvPr>
            <p:ph type="body" sz="quarter" idx="3"/>
          </p:nvPr>
        </p:nvSpPr>
        <p:spPr>
          <a:xfrm>
            <a:off x="4648200" y="3897313"/>
            <a:ext cx="4041775" cy="639762"/>
          </a:xfrm>
        </p:spPr>
        <p:txBody>
          <a:bodyPr/>
          <a:lstStyle/>
          <a:p>
            <a:r>
              <a:rPr lang="en-US" b="0" dirty="0" smtClean="0">
                <a:latin typeface="Arial Narrow" pitchFamily="34" charset="0"/>
                <a:ea typeface="ＭＳ Ｐゴシック" pitchFamily="34" charset="-128"/>
              </a:rPr>
              <a:t>Parse tree</a:t>
            </a:r>
          </a:p>
        </p:txBody>
      </p:sp>
      <p:grpSp>
        <p:nvGrpSpPr>
          <p:cNvPr id="2" name="Group 79"/>
          <p:cNvGrpSpPr>
            <a:grpSpLocks/>
          </p:cNvGrpSpPr>
          <p:nvPr/>
        </p:nvGrpSpPr>
        <p:grpSpPr bwMode="auto">
          <a:xfrm>
            <a:off x="304800" y="1787525"/>
            <a:ext cx="4038600" cy="2555875"/>
            <a:chOff x="344488" y="1752600"/>
            <a:chExt cx="4038600" cy="2555875"/>
          </a:xfrm>
        </p:grpSpPr>
        <p:sp>
          <p:nvSpPr>
            <p:cNvPr id="4" name="Oval 3"/>
            <p:cNvSpPr/>
            <p:nvPr/>
          </p:nvSpPr>
          <p:spPr>
            <a:xfrm>
              <a:off x="1658938" y="2652713"/>
              <a:ext cx="355600" cy="357187"/>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3</a:t>
              </a:r>
              <a:endParaRPr lang="zh-CN" altLang="en-US" sz="1200" i="1" baseline="-25000">
                <a:solidFill>
                  <a:srgbClr val="000000"/>
                </a:solidFill>
                <a:latin typeface="Times New Roman" pitchFamily="18" charset="0"/>
                <a:cs typeface="Times New Roman" pitchFamily="18" charset="0"/>
              </a:endParaRPr>
            </a:p>
          </p:txBody>
        </p:sp>
        <p:sp>
          <p:nvSpPr>
            <p:cNvPr id="5" name="Rectangle 4"/>
            <p:cNvSpPr/>
            <p:nvPr/>
          </p:nvSpPr>
          <p:spPr>
            <a:xfrm>
              <a:off x="1027113" y="3927475"/>
              <a:ext cx="355600" cy="357188"/>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31</a:t>
              </a:r>
              <a:endParaRPr lang="zh-CN" altLang="en-US" sz="1200" i="1">
                <a:solidFill>
                  <a:srgbClr val="FFFFFF"/>
                </a:solidFill>
                <a:latin typeface="Times New Roman" pitchFamily="18" charset="0"/>
                <a:cs typeface="Times New Roman" pitchFamily="18" charset="0"/>
              </a:endParaRPr>
            </a:p>
          </p:txBody>
        </p:sp>
        <p:cxnSp>
          <p:nvCxnSpPr>
            <p:cNvPr id="10286" name="Straight Arrow Connector 54"/>
            <p:cNvCxnSpPr>
              <a:cxnSpLocks noChangeShapeType="1"/>
              <a:stCxn id="8" idx="4"/>
              <a:endCxn id="5" idx="0"/>
            </p:cNvCxnSpPr>
            <p:nvPr/>
          </p:nvCxnSpPr>
          <p:spPr bwMode="auto">
            <a:xfrm flipH="1">
              <a:off x="1204913" y="3606800"/>
              <a:ext cx="219075" cy="320675"/>
            </a:xfrm>
            <a:prstGeom prst="straightConnector1">
              <a:avLst/>
            </a:prstGeom>
            <a:noFill/>
            <a:ln w="22225">
              <a:solidFill>
                <a:srgbClr val="4A7EBB"/>
              </a:solidFill>
              <a:round/>
              <a:headEnd/>
              <a:tailEnd/>
            </a:ln>
          </p:spPr>
        </p:cxnSp>
        <p:cxnSp>
          <p:nvCxnSpPr>
            <p:cNvPr id="10287" name="Straight Arrow Connector 85"/>
            <p:cNvCxnSpPr>
              <a:cxnSpLocks noChangeShapeType="1"/>
              <a:stCxn id="4" idx="4"/>
              <a:endCxn id="8" idx="0"/>
            </p:cNvCxnSpPr>
            <p:nvPr/>
          </p:nvCxnSpPr>
          <p:spPr bwMode="auto">
            <a:xfrm flipH="1">
              <a:off x="1423988" y="3009900"/>
              <a:ext cx="412750" cy="239713"/>
            </a:xfrm>
            <a:prstGeom prst="straightConnector1">
              <a:avLst/>
            </a:prstGeom>
            <a:noFill/>
            <a:ln w="22225">
              <a:solidFill>
                <a:srgbClr val="4A7EBB"/>
              </a:solidFill>
              <a:round/>
              <a:headEnd/>
              <a:tailEnd/>
            </a:ln>
          </p:spPr>
        </p:cxnSp>
        <p:sp>
          <p:nvSpPr>
            <p:cNvPr id="8" name="Oval 7"/>
            <p:cNvSpPr/>
            <p:nvPr/>
          </p:nvSpPr>
          <p:spPr>
            <a:xfrm>
              <a:off x="1246188" y="3249613"/>
              <a:ext cx="355600" cy="357187"/>
            </a:xfrm>
            <a:prstGeom prst="ellipse">
              <a:avLst/>
            </a:prstGeom>
            <a:solidFill>
              <a:schemeClr val="accent1">
                <a:alpha val="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endParaRPr lang="zh-CN" altLang="en-US" sz="1200" i="1">
                <a:solidFill>
                  <a:srgbClr val="FFFFFF"/>
                </a:solidFill>
                <a:latin typeface="Times New Roman" pitchFamily="18" charset="0"/>
                <a:cs typeface="Times New Roman" pitchFamily="18" charset="0"/>
              </a:endParaRPr>
            </a:p>
          </p:txBody>
        </p:sp>
        <p:cxnSp>
          <p:nvCxnSpPr>
            <p:cNvPr id="10289" name="Straight Arrow Connector 68"/>
            <p:cNvCxnSpPr>
              <a:cxnSpLocks noChangeShapeType="1"/>
              <a:stCxn id="8" idx="4"/>
              <a:endCxn id="10" idx="0"/>
            </p:cNvCxnSpPr>
            <p:nvPr/>
          </p:nvCxnSpPr>
          <p:spPr bwMode="auto">
            <a:xfrm>
              <a:off x="1423988" y="3606800"/>
              <a:ext cx="246062" cy="320675"/>
            </a:xfrm>
            <a:prstGeom prst="straightConnector1">
              <a:avLst/>
            </a:prstGeom>
            <a:noFill/>
            <a:ln w="22225">
              <a:solidFill>
                <a:srgbClr val="4A7EBB"/>
              </a:solidFill>
              <a:round/>
              <a:headEnd/>
              <a:tailEnd/>
            </a:ln>
          </p:spPr>
        </p:cxnSp>
        <p:sp>
          <p:nvSpPr>
            <p:cNvPr id="10" name="Rectangle 9"/>
            <p:cNvSpPr/>
            <p:nvPr/>
          </p:nvSpPr>
          <p:spPr>
            <a:xfrm>
              <a:off x="1490663" y="3927475"/>
              <a:ext cx="358775" cy="357188"/>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32</a:t>
              </a:r>
              <a:endParaRPr lang="zh-CN" altLang="en-US" sz="1200" i="1">
                <a:solidFill>
                  <a:srgbClr val="FFFFFF"/>
                </a:solidFill>
                <a:latin typeface="Times New Roman" pitchFamily="18" charset="0"/>
                <a:cs typeface="Times New Roman" pitchFamily="18" charset="0"/>
              </a:endParaRPr>
            </a:p>
          </p:txBody>
        </p:sp>
        <p:sp>
          <p:nvSpPr>
            <p:cNvPr id="11" name="Oval 10"/>
            <p:cNvSpPr/>
            <p:nvPr/>
          </p:nvSpPr>
          <p:spPr>
            <a:xfrm>
              <a:off x="2909888" y="1852613"/>
              <a:ext cx="358775" cy="357187"/>
            </a:xfrm>
            <a:prstGeom prst="ellipse">
              <a:avLst/>
            </a:prstGeom>
            <a:solidFill>
              <a:schemeClr val="accent1">
                <a:alpha val="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200" i="1">
                  <a:solidFill>
                    <a:srgbClr val="000000"/>
                  </a:solidFill>
                  <a:latin typeface="Times New Roman" pitchFamily="18" charset="0"/>
                  <a:cs typeface="Times New Roman" pitchFamily="18" charset="0"/>
                </a:rPr>
                <a:t>S</a:t>
              </a:r>
              <a:endParaRPr lang="zh-CN" altLang="en-US" sz="1200" i="1">
                <a:solidFill>
                  <a:srgbClr val="000000"/>
                </a:solidFill>
                <a:latin typeface="Times New Roman" pitchFamily="18" charset="0"/>
                <a:cs typeface="Times New Roman" pitchFamily="18" charset="0"/>
              </a:endParaRPr>
            </a:p>
          </p:txBody>
        </p:sp>
        <p:cxnSp>
          <p:nvCxnSpPr>
            <p:cNvPr id="10292" name="Straight Arrow Connector 80"/>
            <p:cNvCxnSpPr>
              <a:cxnSpLocks noChangeShapeType="1"/>
              <a:stCxn id="11" idx="4"/>
              <a:endCxn id="4" idx="0"/>
            </p:cNvCxnSpPr>
            <p:nvPr/>
          </p:nvCxnSpPr>
          <p:spPr bwMode="auto">
            <a:xfrm flipH="1">
              <a:off x="1836738" y="2209800"/>
              <a:ext cx="1252537" cy="442913"/>
            </a:xfrm>
            <a:prstGeom prst="straightConnector1">
              <a:avLst/>
            </a:prstGeom>
            <a:noFill/>
            <a:ln w="22225">
              <a:solidFill>
                <a:srgbClr val="4A7EBB"/>
              </a:solidFill>
              <a:round/>
              <a:headEnd/>
              <a:tailEnd/>
            </a:ln>
          </p:spPr>
        </p:cxnSp>
        <p:sp>
          <p:nvSpPr>
            <p:cNvPr id="13" name="Oval 12"/>
            <p:cNvSpPr/>
            <p:nvPr/>
          </p:nvSpPr>
          <p:spPr>
            <a:xfrm>
              <a:off x="3402013" y="2647950"/>
              <a:ext cx="355600" cy="357188"/>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11</a:t>
              </a:r>
              <a:endParaRPr lang="zh-CN" altLang="en-US" sz="1200" i="1" baseline="-25000">
                <a:solidFill>
                  <a:srgbClr val="000000"/>
                </a:solidFill>
                <a:latin typeface="Times New Roman" pitchFamily="18" charset="0"/>
                <a:cs typeface="Times New Roman" pitchFamily="18" charset="0"/>
              </a:endParaRPr>
            </a:p>
          </p:txBody>
        </p:sp>
        <p:cxnSp>
          <p:nvCxnSpPr>
            <p:cNvPr id="10294" name="Straight Arrow Connector 89"/>
            <p:cNvCxnSpPr>
              <a:cxnSpLocks noChangeShapeType="1"/>
              <a:stCxn id="11" idx="4"/>
              <a:endCxn id="13" idx="0"/>
            </p:cNvCxnSpPr>
            <p:nvPr/>
          </p:nvCxnSpPr>
          <p:spPr bwMode="auto">
            <a:xfrm>
              <a:off x="3089275" y="2209800"/>
              <a:ext cx="490538" cy="438150"/>
            </a:xfrm>
            <a:prstGeom prst="straightConnector1">
              <a:avLst/>
            </a:prstGeom>
            <a:noFill/>
            <a:ln w="22225">
              <a:solidFill>
                <a:srgbClr val="4A7EBB"/>
              </a:solidFill>
              <a:round/>
              <a:headEnd/>
              <a:tailEnd/>
            </a:ln>
          </p:spPr>
        </p:cxnSp>
        <p:sp>
          <p:nvSpPr>
            <p:cNvPr id="15" name="Rectangle 14"/>
            <p:cNvSpPr/>
            <p:nvPr/>
          </p:nvSpPr>
          <p:spPr>
            <a:xfrm>
              <a:off x="3379788" y="3951288"/>
              <a:ext cx="422275" cy="357187"/>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11,1</a:t>
              </a:r>
              <a:endParaRPr lang="zh-CN" altLang="en-US" sz="1200" i="1">
                <a:solidFill>
                  <a:srgbClr val="FFFFFF"/>
                </a:solidFill>
                <a:latin typeface="Times New Roman" pitchFamily="18" charset="0"/>
                <a:cs typeface="Times New Roman" pitchFamily="18" charset="0"/>
              </a:endParaRPr>
            </a:p>
          </p:txBody>
        </p:sp>
        <p:cxnSp>
          <p:nvCxnSpPr>
            <p:cNvPr id="10296" name="Straight Arrow Connector 109"/>
            <p:cNvCxnSpPr>
              <a:cxnSpLocks noChangeShapeType="1"/>
              <a:stCxn id="13" idx="4"/>
              <a:endCxn id="15" idx="0"/>
            </p:cNvCxnSpPr>
            <p:nvPr/>
          </p:nvCxnSpPr>
          <p:spPr bwMode="auto">
            <a:xfrm>
              <a:off x="3579813" y="3005138"/>
              <a:ext cx="11112" cy="946150"/>
            </a:xfrm>
            <a:prstGeom prst="straightConnector1">
              <a:avLst/>
            </a:prstGeom>
            <a:noFill/>
            <a:ln w="22225">
              <a:solidFill>
                <a:srgbClr val="4A7EBB"/>
              </a:solidFill>
              <a:round/>
              <a:headEnd/>
              <a:tailEnd/>
            </a:ln>
          </p:spPr>
        </p:cxnSp>
        <p:sp>
          <p:nvSpPr>
            <p:cNvPr id="17" name="Oval 16"/>
            <p:cNvSpPr/>
            <p:nvPr/>
          </p:nvSpPr>
          <p:spPr>
            <a:xfrm>
              <a:off x="3976688" y="2646363"/>
              <a:ext cx="358775" cy="357187"/>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12</a:t>
              </a:r>
              <a:endParaRPr lang="zh-CN" altLang="en-US" sz="1200" i="1" baseline="-25000">
                <a:solidFill>
                  <a:srgbClr val="000000"/>
                </a:solidFill>
                <a:latin typeface="Times New Roman" pitchFamily="18" charset="0"/>
                <a:cs typeface="Times New Roman" pitchFamily="18" charset="0"/>
              </a:endParaRPr>
            </a:p>
          </p:txBody>
        </p:sp>
        <p:sp>
          <p:nvSpPr>
            <p:cNvPr id="18" name="Rectangle 17"/>
            <p:cNvSpPr/>
            <p:nvPr/>
          </p:nvSpPr>
          <p:spPr>
            <a:xfrm>
              <a:off x="3954463" y="3948113"/>
              <a:ext cx="428625" cy="357187"/>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12,1</a:t>
              </a:r>
              <a:endParaRPr lang="zh-CN" altLang="en-US" sz="1200" i="1">
                <a:solidFill>
                  <a:srgbClr val="FFFFFF"/>
                </a:solidFill>
                <a:latin typeface="Times New Roman" pitchFamily="18" charset="0"/>
                <a:cs typeface="Times New Roman" pitchFamily="18" charset="0"/>
              </a:endParaRPr>
            </a:p>
          </p:txBody>
        </p:sp>
        <p:cxnSp>
          <p:nvCxnSpPr>
            <p:cNvPr id="10299" name="Straight Arrow Connector 127"/>
            <p:cNvCxnSpPr>
              <a:cxnSpLocks noChangeShapeType="1"/>
              <a:stCxn id="17" idx="4"/>
              <a:endCxn id="18" idx="0"/>
            </p:cNvCxnSpPr>
            <p:nvPr/>
          </p:nvCxnSpPr>
          <p:spPr bwMode="auto">
            <a:xfrm>
              <a:off x="4156075" y="3003550"/>
              <a:ext cx="12700" cy="944563"/>
            </a:xfrm>
            <a:prstGeom prst="straightConnector1">
              <a:avLst/>
            </a:prstGeom>
            <a:noFill/>
            <a:ln w="22225">
              <a:solidFill>
                <a:srgbClr val="4A7EBB"/>
              </a:solidFill>
              <a:round/>
              <a:headEnd/>
              <a:tailEnd/>
            </a:ln>
          </p:spPr>
        </p:cxnSp>
        <p:cxnSp>
          <p:nvCxnSpPr>
            <p:cNvPr id="10300" name="Straight Arrow Connector 130"/>
            <p:cNvCxnSpPr>
              <a:cxnSpLocks noChangeShapeType="1"/>
              <a:stCxn id="11" idx="4"/>
              <a:endCxn id="17" idx="0"/>
            </p:cNvCxnSpPr>
            <p:nvPr/>
          </p:nvCxnSpPr>
          <p:spPr bwMode="auto">
            <a:xfrm>
              <a:off x="3089275" y="2209800"/>
              <a:ext cx="1066800" cy="436563"/>
            </a:xfrm>
            <a:prstGeom prst="straightConnector1">
              <a:avLst/>
            </a:prstGeom>
            <a:noFill/>
            <a:ln w="22225">
              <a:solidFill>
                <a:srgbClr val="4A7EBB"/>
              </a:solidFill>
              <a:round/>
              <a:headEnd/>
              <a:tailEnd/>
            </a:ln>
          </p:spPr>
        </p:cxnSp>
        <p:sp>
          <p:nvSpPr>
            <p:cNvPr id="21" name="Arc 20"/>
            <p:cNvSpPr/>
            <p:nvPr/>
          </p:nvSpPr>
          <p:spPr>
            <a:xfrm flipV="1">
              <a:off x="1641476" y="2921000"/>
              <a:ext cx="333375" cy="260350"/>
            </a:xfrm>
            <a:prstGeom prst="arc">
              <a:avLst>
                <a:gd name="adj1" fmla="val 12138986"/>
                <a:gd name="adj2" fmla="val 20472830"/>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sz="1800" i="1">
                <a:solidFill>
                  <a:prstClr val="black"/>
                </a:solidFill>
                <a:latin typeface="Times New Roman" pitchFamily="18" charset="0"/>
                <a:cs typeface="Times New Roman" pitchFamily="18" charset="0"/>
              </a:endParaRPr>
            </a:p>
          </p:txBody>
        </p:sp>
        <p:sp>
          <p:nvSpPr>
            <p:cNvPr id="22" name="Oval 21"/>
            <p:cNvSpPr/>
            <p:nvPr/>
          </p:nvSpPr>
          <p:spPr>
            <a:xfrm>
              <a:off x="354013" y="2643188"/>
              <a:ext cx="358775" cy="357187"/>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1</a:t>
              </a:r>
              <a:endParaRPr lang="zh-CN" altLang="en-US" sz="1200" i="1" baseline="-25000">
                <a:solidFill>
                  <a:srgbClr val="000000"/>
                </a:solidFill>
                <a:latin typeface="Times New Roman" pitchFamily="18" charset="0"/>
                <a:cs typeface="Times New Roman" pitchFamily="18" charset="0"/>
              </a:endParaRPr>
            </a:p>
          </p:txBody>
        </p:sp>
        <p:sp>
          <p:nvSpPr>
            <p:cNvPr id="23" name="Rectangle 22"/>
            <p:cNvSpPr/>
            <p:nvPr/>
          </p:nvSpPr>
          <p:spPr>
            <a:xfrm>
              <a:off x="344488" y="3944938"/>
              <a:ext cx="428625" cy="357187"/>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11</a:t>
              </a:r>
              <a:endParaRPr lang="zh-CN" altLang="en-US" sz="1200" i="1">
                <a:solidFill>
                  <a:srgbClr val="FFFFFF"/>
                </a:solidFill>
                <a:latin typeface="Times New Roman" pitchFamily="18" charset="0"/>
                <a:cs typeface="Times New Roman" pitchFamily="18" charset="0"/>
              </a:endParaRPr>
            </a:p>
          </p:txBody>
        </p:sp>
        <p:cxnSp>
          <p:nvCxnSpPr>
            <p:cNvPr id="10304" name="Straight Arrow Connector 144"/>
            <p:cNvCxnSpPr>
              <a:cxnSpLocks noChangeShapeType="1"/>
              <a:stCxn id="22" idx="4"/>
              <a:endCxn id="23" idx="0"/>
            </p:cNvCxnSpPr>
            <p:nvPr/>
          </p:nvCxnSpPr>
          <p:spPr bwMode="auto">
            <a:xfrm>
              <a:off x="533400" y="3000375"/>
              <a:ext cx="25400" cy="944563"/>
            </a:xfrm>
            <a:prstGeom prst="straightConnector1">
              <a:avLst/>
            </a:prstGeom>
            <a:noFill/>
            <a:ln w="22225">
              <a:solidFill>
                <a:srgbClr val="FF0000"/>
              </a:solidFill>
              <a:round/>
              <a:headEnd/>
              <a:tailEnd/>
            </a:ln>
          </p:spPr>
        </p:cxnSp>
        <p:cxnSp>
          <p:nvCxnSpPr>
            <p:cNvPr id="10305" name="Straight Arrow Connector 146"/>
            <p:cNvCxnSpPr>
              <a:cxnSpLocks noChangeShapeType="1"/>
              <a:stCxn id="11" idx="4"/>
              <a:endCxn id="22" idx="0"/>
            </p:cNvCxnSpPr>
            <p:nvPr/>
          </p:nvCxnSpPr>
          <p:spPr bwMode="auto">
            <a:xfrm flipH="1">
              <a:off x="533400" y="2209800"/>
              <a:ext cx="2555875" cy="433388"/>
            </a:xfrm>
            <a:prstGeom prst="straightConnector1">
              <a:avLst/>
            </a:prstGeom>
            <a:noFill/>
            <a:ln w="22225">
              <a:solidFill>
                <a:srgbClr val="FF0000"/>
              </a:solidFill>
              <a:round/>
              <a:headEnd/>
              <a:tailEnd/>
            </a:ln>
          </p:spPr>
        </p:cxnSp>
        <p:sp>
          <p:nvSpPr>
            <p:cNvPr id="26" name="Oval 25"/>
            <p:cNvSpPr/>
            <p:nvPr/>
          </p:nvSpPr>
          <p:spPr>
            <a:xfrm>
              <a:off x="2001838" y="3249613"/>
              <a:ext cx="355600" cy="357187"/>
            </a:xfrm>
            <a:prstGeom prst="ellipse">
              <a:avLst/>
            </a:prstGeom>
            <a:solidFill>
              <a:schemeClr val="accent1">
                <a:alpha val="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endParaRPr lang="zh-CN" altLang="en-US" sz="1200" i="1" baseline="-25000">
                <a:solidFill>
                  <a:srgbClr val="000000"/>
                </a:solidFill>
                <a:latin typeface="Times New Roman" pitchFamily="18" charset="0"/>
                <a:cs typeface="Times New Roman" pitchFamily="18" charset="0"/>
              </a:endParaRPr>
            </a:p>
          </p:txBody>
        </p:sp>
        <p:sp>
          <p:nvSpPr>
            <p:cNvPr id="27" name="Rectangle 26"/>
            <p:cNvSpPr/>
            <p:nvPr/>
          </p:nvSpPr>
          <p:spPr>
            <a:xfrm>
              <a:off x="2017713" y="3949700"/>
              <a:ext cx="355600" cy="357188"/>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33</a:t>
              </a:r>
              <a:endParaRPr lang="zh-CN" altLang="en-US" sz="1200" i="1">
                <a:solidFill>
                  <a:srgbClr val="FFFFFF"/>
                </a:solidFill>
                <a:latin typeface="Times New Roman" pitchFamily="18" charset="0"/>
                <a:cs typeface="Times New Roman" pitchFamily="18" charset="0"/>
              </a:endParaRPr>
            </a:p>
          </p:txBody>
        </p:sp>
        <p:cxnSp>
          <p:nvCxnSpPr>
            <p:cNvPr id="10308" name="Straight Arrow Connector 153"/>
            <p:cNvCxnSpPr>
              <a:cxnSpLocks noChangeShapeType="1"/>
              <a:stCxn id="26" idx="4"/>
              <a:endCxn id="27" idx="0"/>
            </p:cNvCxnSpPr>
            <p:nvPr/>
          </p:nvCxnSpPr>
          <p:spPr bwMode="auto">
            <a:xfrm>
              <a:off x="2179638" y="3606800"/>
              <a:ext cx="15875" cy="342900"/>
            </a:xfrm>
            <a:prstGeom prst="straightConnector1">
              <a:avLst/>
            </a:prstGeom>
            <a:noFill/>
            <a:ln w="22225">
              <a:solidFill>
                <a:srgbClr val="4A7EBB"/>
              </a:solidFill>
              <a:round/>
              <a:headEnd/>
              <a:tailEnd/>
            </a:ln>
          </p:spPr>
        </p:cxnSp>
        <p:cxnSp>
          <p:nvCxnSpPr>
            <p:cNvPr id="10309" name="Straight Arrow Connector 154"/>
            <p:cNvCxnSpPr>
              <a:cxnSpLocks noChangeShapeType="1"/>
              <a:stCxn id="4" idx="4"/>
              <a:endCxn id="26" idx="0"/>
            </p:cNvCxnSpPr>
            <p:nvPr/>
          </p:nvCxnSpPr>
          <p:spPr bwMode="auto">
            <a:xfrm>
              <a:off x="1836738" y="3009900"/>
              <a:ext cx="342900" cy="239713"/>
            </a:xfrm>
            <a:prstGeom prst="straightConnector1">
              <a:avLst/>
            </a:prstGeom>
            <a:noFill/>
            <a:ln w="22225">
              <a:solidFill>
                <a:srgbClr val="4A7EBB"/>
              </a:solidFill>
              <a:round/>
              <a:headEnd/>
              <a:tailEnd/>
            </a:ln>
          </p:spPr>
        </p:cxnSp>
        <p:sp>
          <p:nvSpPr>
            <p:cNvPr id="30" name="Oval 29"/>
            <p:cNvSpPr/>
            <p:nvPr/>
          </p:nvSpPr>
          <p:spPr>
            <a:xfrm>
              <a:off x="2700338" y="2647950"/>
              <a:ext cx="358775" cy="357188"/>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10</a:t>
              </a:r>
              <a:endParaRPr lang="zh-CN" altLang="en-US" sz="1200" i="1" baseline="-25000">
                <a:solidFill>
                  <a:srgbClr val="000000"/>
                </a:solidFill>
                <a:latin typeface="Times New Roman" pitchFamily="18" charset="0"/>
                <a:cs typeface="Times New Roman" pitchFamily="18" charset="0"/>
              </a:endParaRPr>
            </a:p>
          </p:txBody>
        </p:sp>
        <p:sp>
          <p:nvSpPr>
            <p:cNvPr id="31" name="Rectangle 30"/>
            <p:cNvSpPr/>
            <p:nvPr/>
          </p:nvSpPr>
          <p:spPr>
            <a:xfrm>
              <a:off x="2678113" y="3951288"/>
              <a:ext cx="425450" cy="357187"/>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r>
                <a:rPr lang="en-US" altLang="zh-CN" sz="1200" i="1">
                  <a:solidFill>
                    <a:srgbClr val="000000"/>
                  </a:solidFill>
                  <a:latin typeface="Times New Roman" pitchFamily="18" charset="0"/>
                  <a:cs typeface="Times New Roman" pitchFamily="18" charset="0"/>
                </a:rPr>
                <a:t>a</a:t>
              </a:r>
              <a:r>
                <a:rPr lang="en-US" altLang="zh-CN" sz="1200" i="1" baseline="-25000">
                  <a:solidFill>
                    <a:srgbClr val="000000"/>
                  </a:solidFill>
                  <a:latin typeface="Times New Roman" pitchFamily="18" charset="0"/>
                  <a:cs typeface="Times New Roman" pitchFamily="18" charset="0"/>
                </a:rPr>
                <a:t>10,1</a:t>
              </a:r>
              <a:endParaRPr lang="zh-CN" altLang="en-US" sz="1200" i="1">
                <a:solidFill>
                  <a:srgbClr val="FFFFFF"/>
                </a:solidFill>
                <a:latin typeface="Times New Roman" pitchFamily="18" charset="0"/>
                <a:cs typeface="Times New Roman" pitchFamily="18" charset="0"/>
              </a:endParaRPr>
            </a:p>
          </p:txBody>
        </p:sp>
        <p:cxnSp>
          <p:nvCxnSpPr>
            <p:cNvPr id="10312" name="Straight Arrow Connector 109"/>
            <p:cNvCxnSpPr>
              <a:cxnSpLocks noChangeShapeType="1"/>
              <a:stCxn id="30" idx="4"/>
              <a:endCxn id="31" idx="0"/>
            </p:cNvCxnSpPr>
            <p:nvPr/>
          </p:nvCxnSpPr>
          <p:spPr bwMode="auto">
            <a:xfrm>
              <a:off x="2879725" y="3005138"/>
              <a:ext cx="11113" cy="946150"/>
            </a:xfrm>
            <a:prstGeom prst="straightConnector1">
              <a:avLst/>
            </a:prstGeom>
            <a:noFill/>
            <a:ln w="22225">
              <a:solidFill>
                <a:srgbClr val="4A7EBB"/>
              </a:solidFill>
              <a:round/>
              <a:headEnd/>
              <a:tailEnd/>
            </a:ln>
          </p:spPr>
        </p:cxnSp>
        <p:cxnSp>
          <p:nvCxnSpPr>
            <p:cNvPr id="10313" name="Straight Arrow Connector 146"/>
            <p:cNvCxnSpPr>
              <a:cxnSpLocks noChangeShapeType="1"/>
              <a:stCxn id="11" idx="4"/>
              <a:endCxn id="30" idx="0"/>
            </p:cNvCxnSpPr>
            <p:nvPr/>
          </p:nvCxnSpPr>
          <p:spPr bwMode="auto">
            <a:xfrm flipH="1">
              <a:off x="2879725" y="2209800"/>
              <a:ext cx="209550" cy="438150"/>
            </a:xfrm>
            <a:prstGeom prst="straightConnector1">
              <a:avLst/>
            </a:prstGeom>
            <a:noFill/>
            <a:ln w="22225">
              <a:solidFill>
                <a:srgbClr val="4A7EBB"/>
              </a:solidFill>
              <a:round/>
              <a:headEnd/>
              <a:tailEnd/>
            </a:ln>
          </p:spPr>
        </p:cxnSp>
        <p:sp>
          <p:nvSpPr>
            <p:cNvPr id="34" name="Rectangle 33"/>
            <p:cNvSpPr/>
            <p:nvPr/>
          </p:nvSpPr>
          <p:spPr>
            <a:xfrm>
              <a:off x="498476" y="1752600"/>
              <a:ext cx="1143000" cy="635000"/>
            </a:xfrm>
            <a:prstGeom prst="rect">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FFFFFF"/>
                </a:solidFill>
                <a:latin typeface="Times New Roman" pitchFamily="18" charset="0"/>
                <a:cs typeface="Arial" charset="0"/>
              </a:endParaRPr>
            </a:p>
          </p:txBody>
        </p:sp>
        <p:sp>
          <p:nvSpPr>
            <p:cNvPr id="10315" name="TextBox 360"/>
            <p:cNvSpPr txBox="1">
              <a:spLocks noChangeArrowheads="1"/>
            </p:cNvSpPr>
            <p:nvPr/>
          </p:nvSpPr>
          <p:spPr bwMode="auto">
            <a:xfrm>
              <a:off x="790575" y="1803400"/>
              <a:ext cx="838200" cy="261938"/>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ea typeface="SimSun" pitchFamily="2" charset="-122"/>
                </a:rPr>
                <a:t>Or-Node</a:t>
              </a:r>
              <a:endParaRPr lang="zh-CN" altLang="en-US" sz="1100">
                <a:solidFill>
                  <a:srgbClr val="000000"/>
                </a:solidFill>
                <a:latin typeface="Times New Roman" pitchFamily="18" charset="0"/>
                <a:ea typeface="SimSun" pitchFamily="2" charset="-122"/>
              </a:endParaRPr>
            </a:p>
          </p:txBody>
        </p:sp>
        <p:sp>
          <p:nvSpPr>
            <p:cNvPr id="36" name="Oval 35"/>
            <p:cNvSpPr/>
            <p:nvPr/>
          </p:nvSpPr>
          <p:spPr>
            <a:xfrm>
              <a:off x="576263" y="1830388"/>
              <a:ext cx="203200" cy="201612"/>
            </a:xfrm>
            <a:prstGeom prst="ellipse">
              <a:avLst/>
            </a:prstGeom>
            <a:solidFill>
              <a:schemeClr val="accent1">
                <a:alpha val="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i="1">
                <a:solidFill>
                  <a:srgbClr val="000000"/>
                </a:solidFill>
                <a:latin typeface="Times New Roman" pitchFamily="18" charset="0"/>
                <a:cs typeface="Times New Roman" pitchFamily="18" charset="0"/>
              </a:endParaRPr>
            </a:p>
          </p:txBody>
        </p:sp>
        <p:sp>
          <p:nvSpPr>
            <p:cNvPr id="37" name="Oval 36"/>
            <p:cNvSpPr/>
            <p:nvPr/>
          </p:nvSpPr>
          <p:spPr>
            <a:xfrm>
              <a:off x="574676" y="2133600"/>
              <a:ext cx="200025" cy="201613"/>
            </a:xfrm>
            <a:prstGeom prst="ellipse">
              <a:avLst/>
            </a:prstGeom>
            <a:solidFill>
              <a:schemeClr val="accent1">
                <a:alpha val="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endParaRPr lang="zh-CN" altLang="en-US" sz="1200" i="1" baseline="-25000">
                <a:solidFill>
                  <a:srgbClr val="000000"/>
                </a:solidFill>
                <a:latin typeface="Times New Roman" pitchFamily="18" charset="0"/>
                <a:cs typeface="Times New Roman" pitchFamily="18" charset="0"/>
              </a:endParaRPr>
            </a:p>
          </p:txBody>
        </p:sp>
        <p:sp>
          <p:nvSpPr>
            <p:cNvPr id="10318" name="TextBox 360"/>
            <p:cNvSpPr txBox="1">
              <a:spLocks noChangeArrowheads="1"/>
            </p:cNvSpPr>
            <p:nvPr/>
          </p:nvSpPr>
          <p:spPr bwMode="auto">
            <a:xfrm>
              <a:off x="790575" y="2082800"/>
              <a:ext cx="838200" cy="261938"/>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ea typeface="SimSun" pitchFamily="2" charset="-122"/>
                </a:rPr>
                <a:t>And-Node</a:t>
              </a:r>
              <a:endParaRPr lang="zh-CN" altLang="en-US" sz="1100">
                <a:solidFill>
                  <a:srgbClr val="000000"/>
                </a:solidFill>
                <a:latin typeface="Times New Roman" pitchFamily="18" charset="0"/>
                <a:ea typeface="SimSun" pitchFamily="2" charset="-122"/>
              </a:endParaRPr>
            </a:p>
          </p:txBody>
        </p:sp>
      </p:grpSp>
      <p:sp>
        <p:nvSpPr>
          <p:cNvPr id="10250" name="Rectangle 184"/>
          <p:cNvSpPr>
            <a:spLocks noChangeArrowheads="1"/>
          </p:cNvSpPr>
          <p:nvPr/>
        </p:nvSpPr>
        <p:spPr bwMode="auto">
          <a:xfrm>
            <a:off x="5943600" y="4953000"/>
            <a:ext cx="533400" cy="357188"/>
          </a:xfrm>
          <a:prstGeom prst="rect">
            <a:avLst/>
          </a:prstGeom>
          <a:solidFill>
            <a:schemeClr val="accent1">
              <a:alpha val="0"/>
            </a:schemeClr>
          </a:solidFill>
          <a:ln w="25400">
            <a:solidFill>
              <a:srgbClr val="385D8A"/>
            </a:solidFill>
            <a:miter lim="800000"/>
            <a:headEnd/>
            <a:tailEnd/>
          </a:ln>
        </p:spPr>
        <p:txBody>
          <a:bodyPr lIns="0" tIns="0" rIns="0" bIns="0" anchor="ctr" anchorCtr="1"/>
          <a:lstStyle/>
          <a:p>
            <a:pPr algn="ctr"/>
            <a:r>
              <a:rPr lang="en-US" altLang="zh-CN" sz="1200" i="1">
                <a:solidFill>
                  <a:srgbClr val="000000"/>
                </a:solidFill>
                <a:latin typeface="Times New Roman" pitchFamily="18" charset="0"/>
                <a:ea typeface="SimSun" pitchFamily="2" charset="-122"/>
              </a:rPr>
              <a:t>a</a:t>
            </a:r>
            <a:r>
              <a:rPr lang="en-US" altLang="zh-CN" sz="1200" i="1" baseline="-25000">
                <a:solidFill>
                  <a:srgbClr val="000000"/>
                </a:solidFill>
                <a:latin typeface="Times New Roman" pitchFamily="18" charset="0"/>
                <a:ea typeface="SimSun" pitchFamily="2" charset="-122"/>
              </a:rPr>
              <a:t>33</a:t>
            </a:r>
            <a:endParaRPr lang="zh-CN" altLang="en-US" sz="1200" i="1">
              <a:solidFill>
                <a:srgbClr val="FFFFFF"/>
              </a:solidFill>
              <a:latin typeface="Times New Roman" pitchFamily="18" charset="0"/>
              <a:ea typeface="SimSun" pitchFamily="2" charset="-122"/>
            </a:endParaRPr>
          </a:p>
        </p:txBody>
      </p:sp>
      <p:sp>
        <p:nvSpPr>
          <p:cNvPr id="10251" name="Rectangle 186"/>
          <p:cNvSpPr>
            <a:spLocks noChangeArrowheads="1"/>
          </p:cNvSpPr>
          <p:nvPr/>
        </p:nvSpPr>
        <p:spPr bwMode="auto">
          <a:xfrm>
            <a:off x="5638800" y="4953000"/>
            <a:ext cx="304800" cy="357188"/>
          </a:xfrm>
          <a:prstGeom prst="rect">
            <a:avLst/>
          </a:prstGeom>
          <a:solidFill>
            <a:schemeClr val="accent1">
              <a:alpha val="0"/>
            </a:schemeClr>
          </a:solidFill>
          <a:ln w="25400">
            <a:solidFill>
              <a:srgbClr val="385D8A"/>
            </a:solidFill>
            <a:miter lim="800000"/>
            <a:headEnd/>
            <a:tailEnd/>
          </a:ln>
        </p:spPr>
        <p:txBody>
          <a:bodyPr lIns="0" tIns="0" rIns="0" bIns="0" anchor="ctr" anchorCtr="1"/>
          <a:lstStyle/>
          <a:p>
            <a:pPr algn="ctr"/>
            <a:r>
              <a:rPr lang="en-US" altLang="zh-CN" sz="1200" i="1">
                <a:solidFill>
                  <a:srgbClr val="000000"/>
                </a:solidFill>
                <a:latin typeface="Times New Roman" pitchFamily="18" charset="0"/>
                <a:ea typeface="SimSun" pitchFamily="2" charset="-122"/>
              </a:rPr>
              <a:t>a</a:t>
            </a:r>
            <a:r>
              <a:rPr lang="en-US" altLang="zh-CN" sz="1200" i="1" baseline="-25000">
                <a:solidFill>
                  <a:srgbClr val="000000"/>
                </a:solidFill>
                <a:latin typeface="Times New Roman" pitchFamily="18" charset="0"/>
                <a:ea typeface="SimSun" pitchFamily="2" charset="-122"/>
              </a:rPr>
              <a:t>31</a:t>
            </a:r>
            <a:endParaRPr lang="zh-CN" altLang="en-US" sz="1200" i="1">
              <a:solidFill>
                <a:srgbClr val="FFFFFF"/>
              </a:solidFill>
              <a:latin typeface="Times New Roman" pitchFamily="18" charset="0"/>
              <a:ea typeface="SimSun" pitchFamily="2" charset="-122"/>
            </a:endParaRPr>
          </a:p>
        </p:txBody>
      </p:sp>
      <p:grpSp>
        <p:nvGrpSpPr>
          <p:cNvPr id="79" name="Group 78"/>
          <p:cNvGrpSpPr/>
          <p:nvPr/>
        </p:nvGrpSpPr>
        <p:grpSpPr>
          <a:xfrm>
            <a:off x="4641850" y="5776913"/>
            <a:ext cx="3994150" cy="703262"/>
            <a:chOff x="4641850" y="5776913"/>
            <a:chExt cx="3994150" cy="703262"/>
          </a:xfrm>
        </p:grpSpPr>
        <p:cxnSp>
          <p:nvCxnSpPr>
            <p:cNvPr id="44" name="Elbow Connector 43"/>
            <p:cNvCxnSpPr/>
            <p:nvPr/>
          </p:nvCxnSpPr>
          <p:spPr bwMode="auto">
            <a:xfrm flipV="1">
              <a:off x="5791200" y="5943600"/>
              <a:ext cx="2519363" cy="504825"/>
            </a:xfrm>
            <a:prstGeom prst="bentConnector3">
              <a:avLst>
                <a:gd name="adj1" fmla="val 33979"/>
              </a:avLst>
            </a:prstGeom>
            <a:ln w="34925"/>
          </p:spPr>
          <p:style>
            <a:lnRef idx="1">
              <a:schemeClr val="accent1"/>
            </a:lnRef>
            <a:fillRef idx="0">
              <a:schemeClr val="accent1"/>
            </a:fillRef>
            <a:effectRef idx="0">
              <a:schemeClr val="accent1"/>
            </a:effectRef>
            <a:fontRef idx="minor">
              <a:schemeClr val="tx1"/>
            </a:fontRef>
          </p:style>
        </p:cxnSp>
        <p:sp>
          <p:nvSpPr>
            <p:cNvPr id="10248" name="TextBox 179"/>
            <p:cNvSpPr txBox="1">
              <a:spLocks noChangeArrowheads="1"/>
            </p:cNvSpPr>
            <p:nvPr/>
          </p:nvSpPr>
          <p:spPr bwMode="auto">
            <a:xfrm>
              <a:off x="4641850" y="5776913"/>
              <a:ext cx="1143000" cy="274637"/>
            </a:xfrm>
            <a:prstGeom prst="rect">
              <a:avLst/>
            </a:prstGeom>
            <a:noFill/>
            <a:ln w="9525">
              <a:noFill/>
              <a:miter lim="800000"/>
              <a:headEnd/>
              <a:tailEnd/>
            </a:ln>
          </p:spPr>
          <p:txBody>
            <a:bodyPr>
              <a:spAutoFit/>
            </a:bodyPr>
            <a:lstStyle/>
            <a:p>
              <a:r>
                <a:rPr lang="en-US" altLang="zh-CN" sz="1200" dirty="0">
                  <a:solidFill>
                    <a:srgbClr val="000000"/>
                  </a:solidFill>
                  <a:latin typeface="Times New Roman" pitchFamily="18" charset="0"/>
                  <a:ea typeface="SimSun" pitchFamily="2" charset="-122"/>
                </a:rPr>
                <a:t>Door = Open</a:t>
              </a:r>
              <a:endParaRPr lang="zh-CN" altLang="en-US" sz="1200" dirty="0">
                <a:solidFill>
                  <a:srgbClr val="000000"/>
                </a:solidFill>
                <a:latin typeface="Times New Roman" pitchFamily="18" charset="0"/>
                <a:ea typeface="SimSun" pitchFamily="2" charset="-122"/>
              </a:endParaRPr>
            </a:p>
          </p:txBody>
        </p:sp>
        <p:sp>
          <p:nvSpPr>
            <p:cNvPr id="10249" name="TextBox 183"/>
            <p:cNvSpPr txBox="1">
              <a:spLocks noChangeArrowheads="1"/>
            </p:cNvSpPr>
            <p:nvPr/>
          </p:nvSpPr>
          <p:spPr bwMode="auto">
            <a:xfrm>
              <a:off x="4649788" y="6205538"/>
              <a:ext cx="1285875" cy="274637"/>
            </a:xfrm>
            <a:prstGeom prst="rect">
              <a:avLst/>
            </a:prstGeom>
            <a:noFill/>
            <a:ln w="9525">
              <a:noFill/>
              <a:miter lim="800000"/>
              <a:headEnd/>
              <a:tailEnd/>
            </a:ln>
          </p:spPr>
          <p:txBody>
            <a:bodyPr>
              <a:spAutoFit/>
            </a:bodyPr>
            <a:lstStyle/>
            <a:p>
              <a:r>
                <a:rPr lang="en-US" altLang="zh-CN" sz="1200">
                  <a:solidFill>
                    <a:srgbClr val="000000"/>
                  </a:solidFill>
                  <a:latin typeface="Times New Roman" pitchFamily="18" charset="0"/>
                  <a:ea typeface="SimSun" pitchFamily="2" charset="-122"/>
                </a:rPr>
                <a:t>Door = Closed</a:t>
              </a:r>
              <a:endParaRPr lang="zh-CN" altLang="en-US" sz="1200">
                <a:solidFill>
                  <a:srgbClr val="000000"/>
                </a:solidFill>
                <a:latin typeface="Times New Roman" pitchFamily="18" charset="0"/>
                <a:ea typeface="SimSun" pitchFamily="2" charset="-122"/>
              </a:endParaRPr>
            </a:p>
          </p:txBody>
        </p:sp>
        <p:cxnSp>
          <p:nvCxnSpPr>
            <p:cNvPr id="49" name="Straight Connector 48"/>
            <p:cNvCxnSpPr/>
            <p:nvPr/>
          </p:nvCxnSpPr>
          <p:spPr bwMode="auto">
            <a:xfrm rot="5400000">
              <a:off x="8060531" y="6193632"/>
              <a:ext cx="500063"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auto">
            <a:xfrm rot="10500000">
              <a:off x="8310563" y="6448425"/>
              <a:ext cx="325437" cy="23813"/>
            </a:xfrm>
            <a:prstGeom prst="line">
              <a:avLst/>
            </a:prstGeom>
            <a:ln w="31750"/>
          </p:spPr>
          <p:style>
            <a:lnRef idx="1">
              <a:schemeClr val="accent1"/>
            </a:lnRef>
            <a:fillRef idx="0">
              <a:schemeClr val="accent1"/>
            </a:fillRef>
            <a:effectRef idx="0">
              <a:schemeClr val="accent1"/>
            </a:effectRef>
            <a:fontRef idx="minor">
              <a:schemeClr val="tx1"/>
            </a:fontRef>
          </p:style>
        </p:cxnSp>
      </p:grpSp>
      <p:cxnSp>
        <p:nvCxnSpPr>
          <p:cNvPr id="10254" name="Straight Connector 191"/>
          <p:cNvCxnSpPr>
            <a:cxnSpLocks noChangeShapeType="1"/>
          </p:cNvCxnSpPr>
          <p:nvPr/>
        </p:nvCxnSpPr>
        <p:spPr bwMode="auto">
          <a:xfrm rot="5400000">
            <a:off x="6538912" y="5500688"/>
            <a:ext cx="180975" cy="0"/>
          </a:xfrm>
          <a:prstGeom prst="line">
            <a:avLst/>
          </a:prstGeom>
          <a:noFill/>
          <a:ln w="15875" cap="rnd">
            <a:solidFill>
              <a:schemeClr val="tx1"/>
            </a:solidFill>
            <a:prstDash val="sysDot"/>
            <a:round/>
            <a:headEnd/>
            <a:tailEnd/>
          </a:ln>
        </p:spPr>
      </p:cxnSp>
      <p:sp>
        <p:nvSpPr>
          <p:cNvPr id="10255" name="Rectangle 186"/>
          <p:cNvSpPr>
            <a:spLocks noChangeArrowheads="1"/>
          </p:cNvSpPr>
          <p:nvPr/>
        </p:nvSpPr>
        <p:spPr bwMode="auto">
          <a:xfrm>
            <a:off x="5638800" y="4572000"/>
            <a:ext cx="838200" cy="357188"/>
          </a:xfrm>
          <a:prstGeom prst="rect">
            <a:avLst/>
          </a:prstGeom>
          <a:solidFill>
            <a:schemeClr val="accent1">
              <a:alpha val="0"/>
            </a:schemeClr>
          </a:solidFill>
          <a:ln w="25400">
            <a:solidFill>
              <a:srgbClr val="385D8A"/>
            </a:solidFill>
            <a:miter lim="800000"/>
            <a:headEnd/>
            <a:tailEnd/>
          </a:ln>
        </p:spPr>
        <p:txBody>
          <a:bodyPr lIns="0" tIns="0" rIns="0" bIns="0" anchor="ctr" anchorCtr="1"/>
          <a:lstStyle/>
          <a:p>
            <a:pPr algn="ctr"/>
            <a:r>
              <a:rPr lang="en-US" altLang="zh-CN" sz="1200" i="1">
                <a:solidFill>
                  <a:srgbClr val="000000"/>
                </a:solidFill>
                <a:latin typeface="Times New Roman" pitchFamily="18" charset="0"/>
                <a:ea typeface="SimSun" pitchFamily="2" charset="-122"/>
              </a:rPr>
              <a:t>A</a:t>
            </a:r>
            <a:r>
              <a:rPr lang="en-US" altLang="zh-CN" sz="1200" i="1" baseline="-25000">
                <a:solidFill>
                  <a:srgbClr val="000000"/>
                </a:solidFill>
                <a:latin typeface="Times New Roman" pitchFamily="18" charset="0"/>
                <a:ea typeface="SimSun" pitchFamily="2" charset="-122"/>
              </a:rPr>
              <a:t>3</a:t>
            </a:r>
            <a:endParaRPr lang="zh-CN" altLang="en-US" sz="1200" i="1">
              <a:solidFill>
                <a:srgbClr val="FFFFFF"/>
              </a:solidFill>
              <a:latin typeface="Times New Roman" pitchFamily="18" charset="0"/>
              <a:ea typeface="SimSun" pitchFamily="2" charset="-122"/>
            </a:endParaRPr>
          </a:p>
        </p:txBody>
      </p:sp>
      <p:sp>
        <p:nvSpPr>
          <p:cNvPr id="10256" name="TextBox 179"/>
          <p:cNvSpPr txBox="1">
            <a:spLocks noChangeArrowheads="1"/>
          </p:cNvSpPr>
          <p:nvPr/>
        </p:nvSpPr>
        <p:spPr bwMode="auto">
          <a:xfrm>
            <a:off x="4648200" y="5029200"/>
            <a:ext cx="990600" cy="274638"/>
          </a:xfrm>
          <a:prstGeom prst="rect">
            <a:avLst/>
          </a:prstGeom>
          <a:noFill/>
          <a:ln w="9525">
            <a:noFill/>
            <a:miter lim="800000"/>
            <a:headEnd/>
            <a:tailEnd/>
          </a:ln>
        </p:spPr>
        <p:txBody>
          <a:bodyPr>
            <a:spAutoFit/>
          </a:bodyPr>
          <a:lstStyle/>
          <a:p>
            <a:r>
              <a:rPr lang="en-US" altLang="zh-CN" sz="1200">
                <a:solidFill>
                  <a:srgbClr val="000000"/>
                </a:solidFill>
                <a:latin typeface="Times New Roman" pitchFamily="18" charset="0"/>
                <a:ea typeface="SimSun" pitchFamily="2" charset="-122"/>
              </a:rPr>
              <a:t>Sub-Actions</a:t>
            </a:r>
            <a:endParaRPr lang="zh-CN" altLang="en-US" sz="1200">
              <a:solidFill>
                <a:srgbClr val="000000"/>
              </a:solidFill>
              <a:latin typeface="Times New Roman" pitchFamily="18" charset="0"/>
              <a:ea typeface="SimSun" pitchFamily="2" charset="-122"/>
            </a:endParaRPr>
          </a:p>
        </p:txBody>
      </p:sp>
      <p:sp>
        <p:nvSpPr>
          <p:cNvPr id="10257" name="TextBox 179"/>
          <p:cNvSpPr txBox="1">
            <a:spLocks noChangeArrowheads="1"/>
          </p:cNvSpPr>
          <p:nvPr/>
        </p:nvSpPr>
        <p:spPr bwMode="auto">
          <a:xfrm>
            <a:off x="4648200" y="4572000"/>
            <a:ext cx="762000" cy="274638"/>
          </a:xfrm>
          <a:prstGeom prst="rect">
            <a:avLst/>
          </a:prstGeom>
          <a:noFill/>
          <a:ln w="9525">
            <a:noFill/>
            <a:miter lim="800000"/>
            <a:headEnd/>
            <a:tailEnd/>
          </a:ln>
        </p:spPr>
        <p:txBody>
          <a:bodyPr>
            <a:spAutoFit/>
          </a:bodyPr>
          <a:lstStyle/>
          <a:p>
            <a:r>
              <a:rPr lang="en-US" altLang="zh-CN" sz="1200">
                <a:solidFill>
                  <a:srgbClr val="000000"/>
                </a:solidFill>
                <a:latin typeface="Times New Roman" pitchFamily="18" charset="0"/>
                <a:ea typeface="SimSun" pitchFamily="2" charset="-122"/>
              </a:rPr>
              <a:t>Actions</a:t>
            </a:r>
            <a:endParaRPr lang="zh-CN" altLang="en-US" sz="1200">
              <a:solidFill>
                <a:srgbClr val="000000"/>
              </a:solidFill>
              <a:latin typeface="Times New Roman" pitchFamily="18" charset="0"/>
              <a:ea typeface="SimSun" pitchFamily="2" charset="-122"/>
            </a:endParaRPr>
          </a:p>
        </p:txBody>
      </p:sp>
      <p:sp>
        <p:nvSpPr>
          <p:cNvPr id="10258" name="Rectangle 220"/>
          <p:cNvSpPr>
            <a:spLocks noChangeArrowheads="1"/>
          </p:cNvSpPr>
          <p:nvPr/>
        </p:nvSpPr>
        <p:spPr bwMode="auto">
          <a:xfrm>
            <a:off x="7162800" y="4953000"/>
            <a:ext cx="381000" cy="357188"/>
          </a:xfrm>
          <a:prstGeom prst="rect">
            <a:avLst/>
          </a:prstGeom>
          <a:solidFill>
            <a:schemeClr val="accent1">
              <a:alpha val="0"/>
            </a:schemeClr>
          </a:solidFill>
          <a:ln w="25400">
            <a:solidFill>
              <a:srgbClr val="385D8A"/>
            </a:solidFill>
            <a:miter lim="800000"/>
            <a:headEnd/>
            <a:tailEnd/>
          </a:ln>
        </p:spPr>
        <p:txBody>
          <a:bodyPr lIns="0" tIns="0" rIns="0" bIns="0" anchor="ctr" anchorCtr="1"/>
          <a:lstStyle/>
          <a:p>
            <a:pPr algn="ctr"/>
            <a:r>
              <a:rPr lang="en-US" altLang="zh-CN" sz="1200" i="1">
                <a:solidFill>
                  <a:srgbClr val="000000"/>
                </a:solidFill>
                <a:latin typeface="Times New Roman" pitchFamily="18" charset="0"/>
                <a:ea typeface="SimSun" pitchFamily="2" charset="-122"/>
              </a:rPr>
              <a:t>a</a:t>
            </a:r>
            <a:r>
              <a:rPr lang="en-US" altLang="zh-CN" sz="1200" i="1" baseline="-25000">
                <a:solidFill>
                  <a:srgbClr val="000000"/>
                </a:solidFill>
                <a:latin typeface="Times New Roman" pitchFamily="18" charset="0"/>
                <a:ea typeface="SimSun" pitchFamily="2" charset="-122"/>
              </a:rPr>
              <a:t>10,,1</a:t>
            </a:r>
            <a:endParaRPr lang="zh-CN" altLang="en-US" sz="1200" i="1">
              <a:solidFill>
                <a:srgbClr val="FFFFFF"/>
              </a:solidFill>
              <a:latin typeface="Times New Roman" pitchFamily="18" charset="0"/>
              <a:ea typeface="SimSun" pitchFamily="2" charset="-122"/>
            </a:endParaRPr>
          </a:p>
        </p:txBody>
      </p:sp>
      <p:sp>
        <p:nvSpPr>
          <p:cNvPr id="10259" name="Rectangle 220"/>
          <p:cNvSpPr>
            <a:spLocks noChangeArrowheads="1"/>
          </p:cNvSpPr>
          <p:nvPr/>
        </p:nvSpPr>
        <p:spPr bwMode="auto">
          <a:xfrm>
            <a:off x="7162800" y="4583113"/>
            <a:ext cx="381000" cy="357187"/>
          </a:xfrm>
          <a:prstGeom prst="rect">
            <a:avLst/>
          </a:prstGeom>
          <a:solidFill>
            <a:schemeClr val="accent1">
              <a:alpha val="0"/>
            </a:schemeClr>
          </a:solidFill>
          <a:ln w="25400">
            <a:solidFill>
              <a:srgbClr val="385D8A"/>
            </a:solidFill>
            <a:miter lim="800000"/>
            <a:headEnd/>
            <a:tailEnd/>
          </a:ln>
        </p:spPr>
        <p:txBody>
          <a:bodyPr lIns="0" tIns="0" rIns="0" bIns="0" anchor="ctr" anchorCtr="1"/>
          <a:lstStyle/>
          <a:p>
            <a:pPr algn="ctr"/>
            <a:r>
              <a:rPr lang="en-US" altLang="zh-CN" sz="1200" i="1">
                <a:solidFill>
                  <a:srgbClr val="000000"/>
                </a:solidFill>
                <a:latin typeface="Times New Roman" pitchFamily="18" charset="0"/>
                <a:ea typeface="SimSun" pitchFamily="2" charset="-122"/>
              </a:rPr>
              <a:t>A</a:t>
            </a:r>
            <a:r>
              <a:rPr lang="en-US" altLang="zh-CN" sz="1200" i="1" baseline="-25000">
                <a:solidFill>
                  <a:srgbClr val="000000"/>
                </a:solidFill>
                <a:latin typeface="Times New Roman" pitchFamily="18" charset="0"/>
                <a:ea typeface="SimSun" pitchFamily="2" charset="-122"/>
              </a:rPr>
              <a:t>10</a:t>
            </a:r>
            <a:endParaRPr lang="zh-CN" altLang="en-US" sz="1200" i="1">
              <a:solidFill>
                <a:srgbClr val="FFFFFF"/>
              </a:solidFill>
              <a:latin typeface="Times New Roman" pitchFamily="18" charset="0"/>
              <a:ea typeface="SimSun" pitchFamily="2" charset="-122"/>
            </a:endParaRPr>
          </a:p>
        </p:txBody>
      </p:sp>
      <p:sp>
        <p:nvSpPr>
          <p:cNvPr id="10260" name="Rectangle 220"/>
          <p:cNvSpPr>
            <a:spLocks noChangeArrowheads="1"/>
          </p:cNvSpPr>
          <p:nvPr/>
        </p:nvSpPr>
        <p:spPr bwMode="auto">
          <a:xfrm>
            <a:off x="7924800" y="4953000"/>
            <a:ext cx="279400" cy="357188"/>
          </a:xfrm>
          <a:prstGeom prst="rect">
            <a:avLst/>
          </a:prstGeom>
          <a:solidFill>
            <a:schemeClr val="accent1">
              <a:alpha val="0"/>
            </a:schemeClr>
          </a:solidFill>
          <a:ln w="25400">
            <a:solidFill>
              <a:srgbClr val="FF0000"/>
            </a:solidFill>
            <a:miter lim="800000"/>
            <a:headEnd/>
            <a:tailEnd/>
          </a:ln>
        </p:spPr>
        <p:txBody>
          <a:bodyPr lIns="0" tIns="0" rIns="0" bIns="0" anchor="ctr" anchorCtr="1"/>
          <a:lstStyle/>
          <a:p>
            <a:pPr algn="ctr"/>
            <a:r>
              <a:rPr lang="en-US" altLang="zh-CN" sz="1200" i="1">
                <a:solidFill>
                  <a:srgbClr val="000000"/>
                </a:solidFill>
                <a:latin typeface="Times New Roman" pitchFamily="18" charset="0"/>
                <a:ea typeface="SimSun" pitchFamily="2" charset="-122"/>
              </a:rPr>
              <a:t>a</a:t>
            </a:r>
            <a:r>
              <a:rPr lang="en-US" altLang="zh-CN" sz="1200" i="1" baseline="-25000">
                <a:solidFill>
                  <a:srgbClr val="000000"/>
                </a:solidFill>
                <a:latin typeface="Times New Roman" pitchFamily="18" charset="0"/>
                <a:ea typeface="SimSun" pitchFamily="2" charset="-122"/>
              </a:rPr>
              <a:t>11</a:t>
            </a:r>
            <a:endParaRPr lang="zh-CN" altLang="en-US" sz="1200" i="1">
              <a:solidFill>
                <a:srgbClr val="FFFFFF"/>
              </a:solidFill>
              <a:latin typeface="Times New Roman" pitchFamily="18" charset="0"/>
              <a:ea typeface="SimSun" pitchFamily="2" charset="-122"/>
            </a:endParaRPr>
          </a:p>
        </p:txBody>
      </p:sp>
      <p:sp>
        <p:nvSpPr>
          <p:cNvPr id="10261" name="Rectangle 220"/>
          <p:cNvSpPr>
            <a:spLocks noChangeArrowheads="1"/>
          </p:cNvSpPr>
          <p:nvPr/>
        </p:nvSpPr>
        <p:spPr bwMode="auto">
          <a:xfrm>
            <a:off x="7924800" y="4572000"/>
            <a:ext cx="279400" cy="357188"/>
          </a:xfrm>
          <a:prstGeom prst="rect">
            <a:avLst/>
          </a:prstGeom>
          <a:solidFill>
            <a:schemeClr val="accent1">
              <a:alpha val="0"/>
            </a:schemeClr>
          </a:solidFill>
          <a:ln w="25400">
            <a:solidFill>
              <a:srgbClr val="FF0000"/>
            </a:solidFill>
            <a:miter lim="800000"/>
            <a:headEnd/>
            <a:tailEnd/>
          </a:ln>
        </p:spPr>
        <p:txBody>
          <a:bodyPr lIns="0" tIns="0" rIns="0" bIns="0" anchor="ctr" anchorCtr="1"/>
          <a:lstStyle/>
          <a:p>
            <a:pPr algn="ctr"/>
            <a:r>
              <a:rPr lang="en-US" altLang="zh-CN" sz="1200" i="1">
                <a:solidFill>
                  <a:srgbClr val="000000"/>
                </a:solidFill>
                <a:latin typeface="Times New Roman" pitchFamily="18" charset="0"/>
                <a:ea typeface="SimSun" pitchFamily="2" charset="-122"/>
              </a:rPr>
              <a:t>A</a:t>
            </a:r>
            <a:r>
              <a:rPr lang="en-US" altLang="zh-CN" sz="1200" i="1" baseline="-25000">
                <a:solidFill>
                  <a:srgbClr val="000000"/>
                </a:solidFill>
                <a:latin typeface="Times New Roman" pitchFamily="18" charset="0"/>
                <a:ea typeface="SimSun" pitchFamily="2" charset="-122"/>
              </a:rPr>
              <a:t>1</a:t>
            </a:r>
            <a:endParaRPr lang="zh-CN" altLang="en-US" sz="1200" i="1">
              <a:solidFill>
                <a:srgbClr val="FFFFFF"/>
              </a:solidFill>
              <a:latin typeface="Times New Roman" pitchFamily="18" charset="0"/>
              <a:ea typeface="SimSun" pitchFamily="2" charset="-122"/>
            </a:endParaRPr>
          </a:p>
        </p:txBody>
      </p:sp>
      <p:sp>
        <p:nvSpPr>
          <p:cNvPr id="10262" name="Line 41"/>
          <p:cNvSpPr>
            <a:spLocks noChangeShapeType="1"/>
          </p:cNvSpPr>
          <p:nvPr/>
        </p:nvSpPr>
        <p:spPr bwMode="auto">
          <a:xfrm>
            <a:off x="4648200" y="5486400"/>
            <a:ext cx="4495800" cy="0"/>
          </a:xfrm>
          <a:prstGeom prst="line">
            <a:avLst/>
          </a:prstGeom>
          <a:noFill/>
          <a:ln w="19050">
            <a:solidFill>
              <a:schemeClr val="tx1"/>
            </a:solidFill>
            <a:round/>
            <a:headEnd/>
            <a:tailEnd type="triangle" w="med" len="med"/>
          </a:ln>
        </p:spPr>
        <p:txBody>
          <a:bodyPr/>
          <a:lstStyle/>
          <a:p>
            <a:endParaRPr lang="en-US"/>
          </a:p>
        </p:txBody>
      </p:sp>
      <p:sp>
        <p:nvSpPr>
          <p:cNvPr id="10263" name="TextBox 179"/>
          <p:cNvSpPr txBox="1">
            <a:spLocks noChangeArrowheads="1"/>
          </p:cNvSpPr>
          <p:nvPr/>
        </p:nvSpPr>
        <p:spPr bwMode="auto">
          <a:xfrm>
            <a:off x="8915400" y="5257800"/>
            <a:ext cx="228600" cy="274638"/>
          </a:xfrm>
          <a:prstGeom prst="rect">
            <a:avLst/>
          </a:prstGeom>
          <a:noFill/>
          <a:ln w="9525">
            <a:noFill/>
            <a:miter lim="800000"/>
            <a:headEnd/>
            <a:tailEnd/>
          </a:ln>
        </p:spPr>
        <p:txBody>
          <a:bodyPr>
            <a:spAutoFit/>
          </a:bodyPr>
          <a:lstStyle/>
          <a:p>
            <a:r>
              <a:rPr lang="en-US" altLang="zh-CN" sz="1200" i="1">
                <a:solidFill>
                  <a:srgbClr val="000000"/>
                </a:solidFill>
                <a:latin typeface="Times New Roman" pitchFamily="18" charset="0"/>
                <a:ea typeface="SimSun" pitchFamily="2" charset="-122"/>
              </a:rPr>
              <a:t>t</a:t>
            </a:r>
            <a:endParaRPr lang="zh-CN" altLang="en-US" sz="1200" i="1">
              <a:solidFill>
                <a:srgbClr val="000000"/>
              </a:solidFill>
              <a:latin typeface="Times New Roman" pitchFamily="18" charset="0"/>
              <a:ea typeface="SimSun" pitchFamily="2" charset="-122"/>
            </a:endParaRPr>
          </a:p>
        </p:txBody>
      </p:sp>
      <p:sp>
        <p:nvSpPr>
          <p:cNvPr id="10264" name="TextBox 179"/>
          <p:cNvSpPr txBox="1">
            <a:spLocks noChangeArrowheads="1"/>
          </p:cNvSpPr>
          <p:nvPr/>
        </p:nvSpPr>
        <p:spPr bwMode="auto">
          <a:xfrm>
            <a:off x="5549900" y="5410200"/>
            <a:ext cx="381000" cy="274638"/>
          </a:xfrm>
          <a:prstGeom prst="rect">
            <a:avLst/>
          </a:prstGeom>
          <a:noFill/>
          <a:ln w="9525">
            <a:noFill/>
            <a:miter lim="800000"/>
            <a:headEnd/>
            <a:tailEnd/>
          </a:ln>
        </p:spPr>
        <p:txBody>
          <a:bodyPr>
            <a:spAutoFit/>
          </a:bodyPr>
          <a:lstStyle/>
          <a:p>
            <a:r>
              <a:rPr lang="en-US" altLang="zh-CN" sz="1200" i="1">
                <a:solidFill>
                  <a:srgbClr val="000000"/>
                </a:solidFill>
                <a:latin typeface="Times New Roman" pitchFamily="18" charset="0"/>
                <a:ea typeface="SimSun" pitchFamily="2" charset="-122"/>
              </a:rPr>
              <a:t>t</a:t>
            </a:r>
            <a:r>
              <a:rPr lang="en-US" altLang="zh-CN" sz="1200" i="1" baseline="-25000">
                <a:solidFill>
                  <a:srgbClr val="000000"/>
                </a:solidFill>
                <a:latin typeface="Times New Roman" pitchFamily="18" charset="0"/>
                <a:ea typeface="SimSun" pitchFamily="2" charset="-122"/>
              </a:rPr>
              <a:t>1</a:t>
            </a:r>
            <a:endParaRPr lang="zh-CN" altLang="en-US" sz="1200" i="1">
              <a:solidFill>
                <a:srgbClr val="000000"/>
              </a:solidFill>
              <a:latin typeface="Times New Roman" pitchFamily="18" charset="0"/>
              <a:ea typeface="SimSun" pitchFamily="2" charset="-122"/>
            </a:endParaRPr>
          </a:p>
        </p:txBody>
      </p:sp>
      <p:sp>
        <p:nvSpPr>
          <p:cNvPr id="10265" name="TextBox 179"/>
          <p:cNvSpPr txBox="1">
            <a:spLocks noChangeArrowheads="1"/>
          </p:cNvSpPr>
          <p:nvPr/>
        </p:nvSpPr>
        <p:spPr bwMode="auto">
          <a:xfrm>
            <a:off x="6248400" y="5410200"/>
            <a:ext cx="381000" cy="274638"/>
          </a:xfrm>
          <a:prstGeom prst="rect">
            <a:avLst/>
          </a:prstGeom>
          <a:noFill/>
          <a:ln w="9525">
            <a:noFill/>
            <a:miter lim="800000"/>
            <a:headEnd/>
            <a:tailEnd/>
          </a:ln>
        </p:spPr>
        <p:txBody>
          <a:bodyPr>
            <a:spAutoFit/>
          </a:bodyPr>
          <a:lstStyle/>
          <a:p>
            <a:r>
              <a:rPr lang="en-US" altLang="zh-CN" sz="1200" i="1">
                <a:solidFill>
                  <a:srgbClr val="000000"/>
                </a:solidFill>
                <a:latin typeface="Times New Roman" pitchFamily="18" charset="0"/>
                <a:ea typeface="SimSun" pitchFamily="2" charset="-122"/>
              </a:rPr>
              <a:t>t</a:t>
            </a:r>
            <a:r>
              <a:rPr lang="en-US" altLang="zh-CN" sz="1200" i="1" baseline="-25000">
                <a:solidFill>
                  <a:srgbClr val="000000"/>
                </a:solidFill>
                <a:latin typeface="Times New Roman" pitchFamily="18" charset="0"/>
                <a:ea typeface="SimSun" pitchFamily="2" charset="-122"/>
              </a:rPr>
              <a:t>2</a:t>
            </a:r>
            <a:endParaRPr lang="zh-CN" altLang="en-US" sz="1200" i="1">
              <a:solidFill>
                <a:srgbClr val="000000"/>
              </a:solidFill>
              <a:latin typeface="Times New Roman" pitchFamily="18" charset="0"/>
              <a:ea typeface="SimSun" pitchFamily="2" charset="-122"/>
            </a:endParaRPr>
          </a:p>
        </p:txBody>
      </p:sp>
      <p:sp>
        <p:nvSpPr>
          <p:cNvPr id="10266" name="TextBox 179"/>
          <p:cNvSpPr txBox="1">
            <a:spLocks noChangeArrowheads="1"/>
          </p:cNvSpPr>
          <p:nvPr/>
        </p:nvSpPr>
        <p:spPr bwMode="auto">
          <a:xfrm>
            <a:off x="6553200" y="5410200"/>
            <a:ext cx="381000" cy="274638"/>
          </a:xfrm>
          <a:prstGeom prst="rect">
            <a:avLst/>
          </a:prstGeom>
          <a:noFill/>
          <a:ln w="9525">
            <a:noFill/>
            <a:miter lim="800000"/>
            <a:headEnd/>
            <a:tailEnd/>
          </a:ln>
        </p:spPr>
        <p:txBody>
          <a:bodyPr>
            <a:spAutoFit/>
          </a:bodyPr>
          <a:lstStyle/>
          <a:p>
            <a:r>
              <a:rPr lang="en-US" altLang="zh-CN" sz="1200" i="1">
                <a:solidFill>
                  <a:srgbClr val="000000"/>
                </a:solidFill>
                <a:latin typeface="Times New Roman" pitchFamily="18" charset="0"/>
                <a:ea typeface="SimSun" pitchFamily="2" charset="-122"/>
              </a:rPr>
              <a:t>t</a:t>
            </a:r>
            <a:r>
              <a:rPr lang="en-US" altLang="zh-CN" sz="1200" i="1" baseline="-25000">
                <a:solidFill>
                  <a:srgbClr val="000000"/>
                </a:solidFill>
                <a:latin typeface="Times New Roman" pitchFamily="18" charset="0"/>
                <a:ea typeface="SimSun" pitchFamily="2" charset="-122"/>
              </a:rPr>
              <a:t>3</a:t>
            </a:r>
            <a:endParaRPr lang="zh-CN" altLang="en-US" sz="1200" i="1">
              <a:solidFill>
                <a:srgbClr val="000000"/>
              </a:solidFill>
              <a:latin typeface="Times New Roman" pitchFamily="18" charset="0"/>
              <a:ea typeface="SimSun" pitchFamily="2" charset="-122"/>
            </a:endParaRPr>
          </a:p>
        </p:txBody>
      </p:sp>
      <p:cxnSp>
        <p:nvCxnSpPr>
          <p:cNvPr id="10267" name="Straight Connector 191"/>
          <p:cNvCxnSpPr>
            <a:cxnSpLocks noChangeShapeType="1"/>
          </p:cNvCxnSpPr>
          <p:nvPr/>
        </p:nvCxnSpPr>
        <p:spPr bwMode="auto">
          <a:xfrm rot="5400000">
            <a:off x="5548312" y="5500688"/>
            <a:ext cx="180975" cy="0"/>
          </a:xfrm>
          <a:prstGeom prst="line">
            <a:avLst/>
          </a:prstGeom>
          <a:noFill/>
          <a:ln w="15875" cap="rnd">
            <a:solidFill>
              <a:schemeClr val="tx1"/>
            </a:solidFill>
            <a:prstDash val="sysDot"/>
            <a:round/>
            <a:headEnd/>
            <a:tailEnd/>
          </a:ln>
        </p:spPr>
      </p:cxnSp>
      <p:cxnSp>
        <p:nvCxnSpPr>
          <p:cNvPr id="10268" name="Straight Connector 191"/>
          <p:cNvCxnSpPr>
            <a:cxnSpLocks noChangeShapeType="1"/>
          </p:cNvCxnSpPr>
          <p:nvPr/>
        </p:nvCxnSpPr>
        <p:spPr bwMode="auto">
          <a:xfrm rot="5400000">
            <a:off x="6386512" y="5500688"/>
            <a:ext cx="180975" cy="0"/>
          </a:xfrm>
          <a:prstGeom prst="line">
            <a:avLst/>
          </a:prstGeom>
          <a:noFill/>
          <a:ln w="15875" cap="rnd">
            <a:solidFill>
              <a:schemeClr val="tx1"/>
            </a:solidFill>
            <a:prstDash val="sysDot"/>
            <a:round/>
            <a:headEnd/>
            <a:tailEnd/>
          </a:ln>
        </p:spPr>
      </p:cxnSp>
      <p:sp>
        <p:nvSpPr>
          <p:cNvPr id="10269" name="TextBox 179"/>
          <p:cNvSpPr txBox="1">
            <a:spLocks noChangeArrowheads="1"/>
          </p:cNvSpPr>
          <p:nvPr/>
        </p:nvSpPr>
        <p:spPr bwMode="auto">
          <a:xfrm>
            <a:off x="7086600" y="5410200"/>
            <a:ext cx="381000" cy="274638"/>
          </a:xfrm>
          <a:prstGeom prst="rect">
            <a:avLst/>
          </a:prstGeom>
          <a:noFill/>
          <a:ln w="9525">
            <a:noFill/>
            <a:miter lim="800000"/>
            <a:headEnd/>
            <a:tailEnd/>
          </a:ln>
        </p:spPr>
        <p:txBody>
          <a:bodyPr>
            <a:spAutoFit/>
          </a:bodyPr>
          <a:lstStyle/>
          <a:p>
            <a:r>
              <a:rPr lang="en-US" altLang="zh-CN" sz="1200" i="1">
                <a:solidFill>
                  <a:srgbClr val="000000"/>
                </a:solidFill>
                <a:latin typeface="Times New Roman" pitchFamily="18" charset="0"/>
                <a:ea typeface="SimSun" pitchFamily="2" charset="-122"/>
              </a:rPr>
              <a:t>t</a:t>
            </a:r>
            <a:r>
              <a:rPr lang="en-US" altLang="zh-CN" sz="1200" i="1" baseline="-25000">
                <a:solidFill>
                  <a:srgbClr val="000000"/>
                </a:solidFill>
                <a:latin typeface="Times New Roman" pitchFamily="18" charset="0"/>
                <a:ea typeface="SimSun" pitchFamily="2" charset="-122"/>
              </a:rPr>
              <a:t>4</a:t>
            </a:r>
            <a:endParaRPr lang="zh-CN" altLang="en-US" sz="1200" i="1">
              <a:solidFill>
                <a:srgbClr val="000000"/>
              </a:solidFill>
              <a:latin typeface="Times New Roman" pitchFamily="18" charset="0"/>
              <a:ea typeface="SimSun" pitchFamily="2" charset="-122"/>
            </a:endParaRPr>
          </a:p>
        </p:txBody>
      </p:sp>
      <p:cxnSp>
        <p:nvCxnSpPr>
          <p:cNvPr id="10270" name="Straight Connector 191"/>
          <p:cNvCxnSpPr>
            <a:cxnSpLocks noChangeShapeType="1"/>
          </p:cNvCxnSpPr>
          <p:nvPr/>
        </p:nvCxnSpPr>
        <p:spPr bwMode="auto">
          <a:xfrm rot="5400000">
            <a:off x="7085012" y="5500688"/>
            <a:ext cx="180975" cy="0"/>
          </a:xfrm>
          <a:prstGeom prst="line">
            <a:avLst/>
          </a:prstGeom>
          <a:noFill/>
          <a:ln w="15875" cap="rnd">
            <a:solidFill>
              <a:schemeClr val="tx1"/>
            </a:solidFill>
            <a:prstDash val="sysDot"/>
            <a:round/>
            <a:headEnd/>
            <a:tailEnd/>
          </a:ln>
        </p:spPr>
      </p:cxnSp>
      <p:sp>
        <p:nvSpPr>
          <p:cNvPr id="10271" name="TextBox 179"/>
          <p:cNvSpPr txBox="1">
            <a:spLocks noChangeArrowheads="1"/>
          </p:cNvSpPr>
          <p:nvPr/>
        </p:nvSpPr>
        <p:spPr bwMode="auto">
          <a:xfrm>
            <a:off x="7467600" y="5410200"/>
            <a:ext cx="381000" cy="274638"/>
          </a:xfrm>
          <a:prstGeom prst="rect">
            <a:avLst/>
          </a:prstGeom>
          <a:noFill/>
          <a:ln w="9525">
            <a:noFill/>
            <a:miter lim="800000"/>
            <a:headEnd/>
            <a:tailEnd/>
          </a:ln>
        </p:spPr>
        <p:txBody>
          <a:bodyPr>
            <a:spAutoFit/>
          </a:bodyPr>
          <a:lstStyle/>
          <a:p>
            <a:r>
              <a:rPr lang="en-US" altLang="zh-CN" sz="1200" i="1">
                <a:solidFill>
                  <a:srgbClr val="000000"/>
                </a:solidFill>
                <a:latin typeface="Times New Roman" pitchFamily="18" charset="0"/>
                <a:ea typeface="SimSun" pitchFamily="2" charset="-122"/>
              </a:rPr>
              <a:t>t</a:t>
            </a:r>
            <a:r>
              <a:rPr lang="en-US" altLang="zh-CN" sz="1200" i="1" baseline="-25000">
                <a:solidFill>
                  <a:srgbClr val="000000"/>
                </a:solidFill>
                <a:latin typeface="Times New Roman" pitchFamily="18" charset="0"/>
                <a:ea typeface="SimSun" pitchFamily="2" charset="-122"/>
              </a:rPr>
              <a:t>5</a:t>
            </a:r>
            <a:endParaRPr lang="zh-CN" altLang="en-US" sz="1200" i="1">
              <a:solidFill>
                <a:srgbClr val="000000"/>
              </a:solidFill>
              <a:latin typeface="Times New Roman" pitchFamily="18" charset="0"/>
              <a:ea typeface="SimSun" pitchFamily="2" charset="-122"/>
            </a:endParaRPr>
          </a:p>
        </p:txBody>
      </p:sp>
      <p:cxnSp>
        <p:nvCxnSpPr>
          <p:cNvPr id="10272" name="Straight Connector 191"/>
          <p:cNvCxnSpPr>
            <a:cxnSpLocks noChangeShapeType="1"/>
          </p:cNvCxnSpPr>
          <p:nvPr/>
        </p:nvCxnSpPr>
        <p:spPr bwMode="auto">
          <a:xfrm rot="5400000">
            <a:off x="7466012" y="5510213"/>
            <a:ext cx="180975" cy="0"/>
          </a:xfrm>
          <a:prstGeom prst="line">
            <a:avLst/>
          </a:prstGeom>
          <a:noFill/>
          <a:ln w="15875" cap="rnd">
            <a:solidFill>
              <a:schemeClr val="tx1"/>
            </a:solidFill>
            <a:prstDash val="sysDot"/>
            <a:round/>
            <a:headEnd/>
            <a:tailEnd/>
          </a:ln>
        </p:spPr>
      </p:cxnSp>
      <p:sp>
        <p:nvSpPr>
          <p:cNvPr id="10273" name="TextBox 179"/>
          <p:cNvSpPr txBox="1">
            <a:spLocks noChangeArrowheads="1"/>
          </p:cNvSpPr>
          <p:nvPr/>
        </p:nvSpPr>
        <p:spPr bwMode="auto">
          <a:xfrm>
            <a:off x="7848600" y="5410200"/>
            <a:ext cx="381000" cy="274638"/>
          </a:xfrm>
          <a:prstGeom prst="rect">
            <a:avLst/>
          </a:prstGeom>
          <a:noFill/>
          <a:ln w="9525">
            <a:noFill/>
            <a:miter lim="800000"/>
            <a:headEnd/>
            <a:tailEnd/>
          </a:ln>
        </p:spPr>
        <p:txBody>
          <a:bodyPr>
            <a:spAutoFit/>
          </a:bodyPr>
          <a:lstStyle/>
          <a:p>
            <a:r>
              <a:rPr lang="en-US" altLang="zh-CN" sz="1200" i="1">
                <a:solidFill>
                  <a:srgbClr val="000000"/>
                </a:solidFill>
                <a:latin typeface="Times New Roman" pitchFamily="18" charset="0"/>
                <a:ea typeface="SimSun" pitchFamily="2" charset="-122"/>
              </a:rPr>
              <a:t>t</a:t>
            </a:r>
            <a:r>
              <a:rPr lang="en-US" altLang="zh-CN" sz="1200" i="1" baseline="-25000">
                <a:solidFill>
                  <a:srgbClr val="000000"/>
                </a:solidFill>
                <a:latin typeface="Times New Roman" pitchFamily="18" charset="0"/>
                <a:ea typeface="SimSun" pitchFamily="2" charset="-122"/>
              </a:rPr>
              <a:t>6</a:t>
            </a:r>
            <a:endParaRPr lang="zh-CN" altLang="en-US" sz="1200" i="1">
              <a:solidFill>
                <a:srgbClr val="000000"/>
              </a:solidFill>
              <a:latin typeface="Times New Roman" pitchFamily="18" charset="0"/>
              <a:ea typeface="SimSun" pitchFamily="2" charset="-122"/>
            </a:endParaRPr>
          </a:p>
        </p:txBody>
      </p:sp>
      <p:cxnSp>
        <p:nvCxnSpPr>
          <p:cNvPr id="10274" name="Straight Connector 191"/>
          <p:cNvCxnSpPr>
            <a:cxnSpLocks noChangeShapeType="1"/>
          </p:cNvCxnSpPr>
          <p:nvPr/>
        </p:nvCxnSpPr>
        <p:spPr bwMode="auto">
          <a:xfrm rot="5400000">
            <a:off x="7850187" y="5500688"/>
            <a:ext cx="180975" cy="0"/>
          </a:xfrm>
          <a:prstGeom prst="line">
            <a:avLst/>
          </a:prstGeom>
          <a:noFill/>
          <a:ln w="15875" cap="rnd">
            <a:solidFill>
              <a:schemeClr val="tx1"/>
            </a:solidFill>
            <a:prstDash val="sysDot"/>
            <a:round/>
            <a:headEnd/>
            <a:tailEnd/>
          </a:ln>
        </p:spPr>
      </p:cxnSp>
      <p:sp>
        <p:nvSpPr>
          <p:cNvPr id="10275" name="TextBox 179"/>
          <p:cNvSpPr txBox="1">
            <a:spLocks noChangeArrowheads="1"/>
          </p:cNvSpPr>
          <p:nvPr/>
        </p:nvSpPr>
        <p:spPr bwMode="auto">
          <a:xfrm>
            <a:off x="8153400" y="5410200"/>
            <a:ext cx="381000" cy="274638"/>
          </a:xfrm>
          <a:prstGeom prst="rect">
            <a:avLst/>
          </a:prstGeom>
          <a:noFill/>
          <a:ln w="9525">
            <a:noFill/>
            <a:miter lim="800000"/>
            <a:headEnd/>
            <a:tailEnd/>
          </a:ln>
        </p:spPr>
        <p:txBody>
          <a:bodyPr>
            <a:spAutoFit/>
          </a:bodyPr>
          <a:lstStyle/>
          <a:p>
            <a:r>
              <a:rPr lang="en-US" altLang="zh-CN" sz="1200" i="1">
                <a:solidFill>
                  <a:srgbClr val="000000"/>
                </a:solidFill>
                <a:latin typeface="Times New Roman" pitchFamily="18" charset="0"/>
                <a:ea typeface="SimSun" pitchFamily="2" charset="-122"/>
              </a:rPr>
              <a:t>t</a:t>
            </a:r>
            <a:r>
              <a:rPr lang="en-US" altLang="zh-CN" sz="1200" i="1" baseline="-25000">
                <a:solidFill>
                  <a:srgbClr val="000000"/>
                </a:solidFill>
                <a:latin typeface="Times New Roman" pitchFamily="18" charset="0"/>
                <a:ea typeface="SimSun" pitchFamily="2" charset="-122"/>
              </a:rPr>
              <a:t>7</a:t>
            </a:r>
            <a:endParaRPr lang="zh-CN" altLang="en-US" sz="1200" i="1">
              <a:solidFill>
                <a:srgbClr val="000000"/>
              </a:solidFill>
              <a:latin typeface="Times New Roman" pitchFamily="18" charset="0"/>
              <a:ea typeface="SimSun" pitchFamily="2" charset="-122"/>
            </a:endParaRPr>
          </a:p>
        </p:txBody>
      </p:sp>
      <p:cxnSp>
        <p:nvCxnSpPr>
          <p:cNvPr id="10276" name="Straight Connector 191"/>
          <p:cNvCxnSpPr>
            <a:cxnSpLocks noChangeShapeType="1"/>
          </p:cNvCxnSpPr>
          <p:nvPr/>
        </p:nvCxnSpPr>
        <p:spPr bwMode="auto">
          <a:xfrm rot="5400000">
            <a:off x="8105775" y="5500688"/>
            <a:ext cx="180975" cy="0"/>
          </a:xfrm>
          <a:prstGeom prst="line">
            <a:avLst/>
          </a:prstGeom>
          <a:noFill/>
          <a:ln w="15875" cap="rnd">
            <a:solidFill>
              <a:schemeClr val="tx1"/>
            </a:solidFill>
            <a:prstDash val="sysDot"/>
            <a:round/>
            <a:headEnd/>
            <a:tailEnd/>
          </a:ln>
        </p:spPr>
      </p:cxnSp>
      <p:sp>
        <p:nvSpPr>
          <p:cNvPr id="10277" name="TextBox 179"/>
          <p:cNvSpPr txBox="1">
            <a:spLocks noChangeArrowheads="1"/>
          </p:cNvSpPr>
          <p:nvPr/>
        </p:nvSpPr>
        <p:spPr bwMode="auto">
          <a:xfrm>
            <a:off x="8305800" y="5410200"/>
            <a:ext cx="381000" cy="274638"/>
          </a:xfrm>
          <a:prstGeom prst="rect">
            <a:avLst/>
          </a:prstGeom>
          <a:noFill/>
          <a:ln w="9525">
            <a:noFill/>
            <a:miter lim="800000"/>
            <a:headEnd/>
            <a:tailEnd/>
          </a:ln>
        </p:spPr>
        <p:txBody>
          <a:bodyPr>
            <a:spAutoFit/>
          </a:bodyPr>
          <a:lstStyle/>
          <a:p>
            <a:r>
              <a:rPr lang="en-US" altLang="zh-CN" sz="1200" i="1">
                <a:solidFill>
                  <a:srgbClr val="000000"/>
                </a:solidFill>
                <a:latin typeface="Times New Roman" pitchFamily="18" charset="0"/>
                <a:ea typeface="SimSun" pitchFamily="2" charset="-122"/>
              </a:rPr>
              <a:t>t</a:t>
            </a:r>
            <a:r>
              <a:rPr lang="en-US" altLang="zh-CN" sz="1200" i="1" baseline="-25000">
                <a:solidFill>
                  <a:srgbClr val="000000"/>
                </a:solidFill>
                <a:latin typeface="Times New Roman" pitchFamily="18" charset="0"/>
                <a:ea typeface="SimSun" pitchFamily="2" charset="-122"/>
              </a:rPr>
              <a:t>8</a:t>
            </a:r>
            <a:endParaRPr lang="zh-CN" altLang="en-US" sz="1200" i="1">
              <a:solidFill>
                <a:srgbClr val="000000"/>
              </a:solidFill>
              <a:latin typeface="Times New Roman" pitchFamily="18" charset="0"/>
              <a:ea typeface="SimSun" pitchFamily="2" charset="-122"/>
            </a:endParaRPr>
          </a:p>
        </p:txBody>
      </p:sp>
      <p:cxnSp>
        <p:nvCxnSpPr>
          <p:cNvPr id="10278" name="Straight Connector 191"/>
          <p:cNvCxnSpPr>
            <a:cxnSpLocks noChangeShapeType="1"/>
          </p:cNvCxnSpPr>
          <p:nvPr/>
        </p:nvCxnSpPr>
        <p:spPr bwMode="auto">
          <a:xfrm rot="5400000">
            <a:off x="8291512" y="5500688"/>
            <a:ext cx="180975" cy="0"/>
          </a:xfrm>
          <a:prstGeom prst="line">
            <a:avLst/>
          </a:prstGeom>
          <a:noFill/>
          <a:ln w="15875" cap="rnd">
            <a:solidFill>
              <a:schemeClr val="tx1"/>
            </a:solidFill>
            <a:prstDash val="sysDot"/>
            <a:round/>
            <a:headEnd/>
            <a:tailEnd/>
          </a:ln>
        </p:spPr>
      </p:cxnSp>
      <p:sp>
        <p:nvSpPr>
          <p:cNvPr id="10279" name="Freeform 73"/>
          <p:cNvSpPr>
            <a:spLocks/>
          </p:cNvSpPr>
          <p:nvPr/>
        </p:nvSpPr>
        <p:spPr bwMode="auto">
          <a:xfrm>
            <a:off x="6477000" y="4724400"/>
            <a:ext cx="165100" cy="1219200"/>
          </a:xfrm>
          <a:custGeom>
            <a:avLst/>
            <a:gdLst>
              <a:gd name="T0" fmla="*/ 0 w 104"/>
              <a:gd name="T1" fmla="*/ 0 h 768"/>
              <a:gd name="T2" fmla="*/ 2147483647 w 104"/>
              <a:gd name="T3" fmla="*/ 2147483647 h 768"/>
              <a:gd name="T4" fmla="*/ 2147483647 w 104"/>
              <a:gd name="T5" fmla="*/ 2147483647 h 768"/>
              <a:gd name="T6" fmla="*/ 2147483647 w 104"/>
              <a:gd name="T7" fmla="*/ 2147483647 h 768"/>
              <a:gd name="T8" fmla="*/ 0 60000 65536"/>
              <a:gd name="T9" fmla="*/ 0 60000 65536"/>
              <a:gd name="T10" fmla="*/ 0 60000 65536"/>
              <a:gd name="T11" fmla="*/ 0 60000 65536"/>
              <a:gd name="T12" fmla="*/ 0 w 104"/>
              <a:gd name="T13" fmla="*/ 0 h 768"/>
              <a:gd name="T14" fmla="*/ 104 w 104"/>
              <a:gd name="T15" fmla="*/ 768 h 768"/>
            </a:gdLst>
            <a:ahLst/>
            <a:cxnLst>
              <a:cxn ang="T8">
                <a:pos x="T0" y="T1"/>
              </a:cxn>
              <a:cxn ang="T9">
                <a:pos x="T2" y="T3"/>
              </a:cxn>
              <a:cxn ang="T10">
                <a:pos x="T4" y="T5"/>
              </a:cxn>
              <a:cxn ang="T11">
                <a:pos x="T6" y="T7"/>
              </a:cxn>
            </a:cxnLst>
            <a:rect l="T12" t="T13" r="T14" b="T15"/>
            <a:pathLst>
              <a:path w="104" h="768">
                <a:moveTo>
                  <a:pt x="0" y="0"/>
                </a:moveTo>
                <a:cubicBezTo>
                  <a:pt x="44" y="56"/>
                  <a:pt x="88" y="112"/>
                  <a:pt x="96" y="192"/>
                </a:cubicBezTo>
                <a:cubicBezTo>
                  <a:pt x="104" y="272"/>
                  <a:pt x="48" y="384"/>
                  <a:pt x="48" y="480"/>
                </a:cubicBezTo>
                <a:cubicBezTo>
                  <a:pt x="48" y="576"/>
                  <a:pt x="72" y="672"/>
                  <a:pt x="96" y="768"/>
                </a:cubicBezTo>
              </a:path>
            </a:pathLst>
          </a:custGeom>
          <a:noFill/>
          <a:ln w="25400" cap="flat" cmpd="sng">
            <a:solidFill>
              <a:srgbClr val="FF0000"/>
            </a:solidFill>
            <a:prstDash val="dash"/>
            <a:round/>
            <a:headEnd type="none" w="med" len="med"/>
            <a:tailEnd type="arrow" w="med" len="med"/>
          </a:ln>
        </p:spPr>
        <p:txBody>
          <a:bodyPr/>
          <a:lstStyle/>
          <a:p>
            <a:endParaRPr lang="en-US"/>
          </a:p>
        </p:txBody>
      </p:sp>
      <p:sp>
        <p:nvSpPr>
          <p:cNvPr id="10284" name="Freeform 74"/>
          <p:cNvSpPr>
            <a:spLocks/>
          </p:cNvSpPr>
          <p:nvPr/>
        </p:nvSpPr>
        <p:spPr bwMode="auto">
          <a:xfrm>
            <a:off x="8229600" y="5181600"/>
            <a:ext cx="330200" cy="762000"/>
          </a:xfrm>
          <a:custGeom>
            <a:avLst/>
            <a:gdLst>
              <a:gd name="T0" fmla="*/ 0 w 208"/>
              <a:gd name="T1" fmla="*/ 0 h 480"/>
              <a:gd name="T2" fmla="*/ 2147483647 w 208"/>
              <a:gd name="T3" fmla="*/ 2147483647 h 480"/>
              <a:gd name="T4" fmla="*/ 2147483647 w 208"/>
              <a:gd name="T5" fmla="*/ 2147483647 h 480"/>
              <a:gd name="T6" fmla="*/ 0 60000 65536"/>
              <a:gd name="T7" fmla="*/ 0 60000 65536"/>
              <a:gd name="T8" fmla="*/ 0 60000 65536"/>
              <a:gd name="T9" fmla="*/ 0 w 208"/>
              <a:gd name="T10" fmla="*/ 0 h 480"/>
              <a:gd name="T11" fmla="*/ 208 w 208"/>
              <a:gd name="T12" fmla="*/ 480 h 480"/>
            </a:gdLst>
            <a:ahLst/>
            <a:cxnLst>
              <a:cxn ang="T6">
                <a:pos x="T0" y="T1"/>
              </a:cxn>
              <a:cxn ang="T7">
                <a:pos x="T2" y="T3"/>
              </a:cxn>
              <a:cxn ang="T8">
                <a:pos x="T4" y="T5"/>
              </a:cxn>
            </a:cxnLst>
            <a:rect l="T9" t="T10" r="T11" b="T12"/>
            <a:pathLst>
              <a:path w="208" h="480">
                <a:moveTo>
                  <a:pt x="0" y="0"/>
                </a:moveTo>
                <a:cubicBezTo>
                  <a:pt x="88" y="32"/>
                  <a:pt x="176" y="64"/>
                  <a:pt x="192" y="144"/>
                </a:cubicBezTo>
                <a:cubicBezTo>
                  <a:pt x="208" y="224"/>
                  <a:pt x="152" y="352"/>
                  <a:pt x="96" y="480"/>
                </a:cubicBezTo>
              </a:path>
            </a:pathLst>
          </a:custGeom>
          <a:noFill/>
          <a:ln w="25400" cap="flat" cmpd="sng">
            <a:solidFill>
              <a:srgbClr val="FF0000"/>
            </a:solidFill>
            <a:prstDash val="dash"/>
            <a:round/>
            <a:headEnd type="none" w="med" len="med"/>
            <a:tailEnd type="arrow" w="med" len="med"/>
          </a:ln>
        </p:spPr>
        <p:txBody>
          <a:bodyPr/>
          <a:lstStyle/>
          <a:p>
            <a:endParaRPr lang="en-US"/>
          </a:p>
        </p:txBody>
      </p:sp>
      <p:pic>
        <p:nvPicPr>
          <p:cNvPr id="10283" name="Picture 4"/>
          <p:cNvPicPr preferRelativeResize="0">
            <a:picLocks noChangeArrowheads="1"/>
          </p:cNvPicPr>
          <p:nvPr/>
        </p:nvPicPr>
        <p:blipFill>
          <a:blip r:embed="rId3" cstate="print"/>
          <a:srcRect/>
          <a:stretch>
            <a:fillRect/>
          </a:stretch>
        </p:blipFill>
        <p:spPr bwMode="auto">
          <a:xfrm>
            <a:off x="4953000" y="1284288"/>
            <a:ext cx="3733800" cy="26019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2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2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2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2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26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7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27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27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27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27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27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27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27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27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28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p:bldP spid="10250" grpId="0" animBg="1"/>
      <p:bldP spid="10251" grpId="0" animBg="1"/>
      <p:bldP spid="10255" grpId="0" animBg="1"/>
      <p:bldP spid="10256" grpId="0"/>
      <p:bldP spid="10257" grpId="0"/>
      <p:bldP spid="10258" grpId="0" animBg="1"/>
      <p:bldP spid="10259" grpId="0" animBg="1"/>
      <p:bldP spid="10260" grpId="0" animBg="1"/>
      <p:bldP spid="10261" grpId="0" animBg="1"/>
      <p:bldP spid="10262" grpId="0" animBg="1"/>
      <p:bldP spid="10263" grpId="0"/>
      <p:bldP spid="10264" grpId="0"/>
      <p:bldP spid="10265" grpId="0"/>
      <p:bldP spid="10266" grpId="0"/>
      <p:bldP spid="10269" grpId="0"/>
      <p:bldP spid="10271" grpId="0"/>
      <p:bldP spid="10273" grpId="0"/>
      <p:bldP spid="10275" grpId="0"/>
      <p:bldP spid="10277" grpId="0"/>
      <p:bldP spid="10279" grpId="0" animBg="1"/>
      <p:bldP spid="1028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800600" y="3352800"/>
            <a:ext cx="1752600" cy="3048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2" name="Rectangle 1"/>
          <p:cNvSpPr/>
          <p:nvPr/>
        </p:nvSpPr>
        <p:spPr>
          <a:xfrm>
            <a:off x="1447800" y="2514600"/>
            <a:ext cx="457200" cy="3048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13316" name="Title 1"/>
          <p:cNvSpPr>
            <a:spLocks noGrp="1"/>
          </p:cNvSpPr>
          <p:nvPr>
            <p:ph type="title"/>
          </p:nvPr>
        </p:nvSpPr>
        <p:spPr>
          <a:xfrm>
            <a:off x="457200" y="304800"/>
            <a:ext cx="8229600" cy="639762"/>
          </a:xfrm>
        </p:spPr>
        <p:txBody>
          <a:bodyPr/>
          <a:lstStyle/>
          <a:p>
            <a:pPr algn="l"/>
            <a:r>
              <a:rPr lang="en-US" sz="3200" dirty="0" smtClean="0">
                <a:solidFill>
                  <a:srgbClr val="0070C0"/>
                </a:solidFill>
                <a:latin typeface="Arial Narrow" pitchFamily="34" charset="0"/>
                <a:ea typeface="ＭＳ Ｐゴシック" pitchFamily="34" charset="-128"/>
              </a:rPr>
              <a:t>Pursuing Causal Relations</a:t>
            </a:r>
          </a:p>
        </p:txBody>
      </p:sp>
      <p:sp>
        <p:nvSpPr>
          <p:cNvPr id="13317" name="Slide Number Placeholder 3"/>
          <p:cNvSpPr>
            <a:spLocks noGrp="1"/>
          </p:cNvSpPr>
          <p:nvPr>
            <p:ph type="sldNum" sz="quarter" idx="4294967295"/>
          </p:nvPr>
        </p:nvSpPr>
        <p:spPr bwMode="auto">
          <a:xfrm>
            <a:off x="7010400" y="6689725"/>
            <a:ext cx="2133600" cy="168275"/>
          </a:xfrm>
          <a:prstGeom prst="rect">
            <a:avLst/>
          </a:prstGeom>
          <a:noFill/>
          <a:ln>
            <a:miter lim="800000"/>
            <a:headEnd/>
            <a:tailEnd/>
          </a:ln>
        </p:spPr>
        <p:txBody>
          <a:bodyPr/>
          <a:lstStyle/>
          <a:p>
            <a:fld id="{3F787B69-6A9C-438C-A883-1F648925A024}" type="slidenum">
              <a:rPr lang="en-US"/>
              <a:pPr/>
              <a:t>57</a:t>
            </a:fld>
            <a:endParaRPr lang="en-US"/>
          </a:p>
        </p:txBody>
      </p:sp>
      <p:graphicFrame>
        <p:nvGraphicFramePr>
          <p:cNvPr id="13318" name="Object 12"/>
          <p:cNvGraphicFramePr>
            <a:graphicFrameLocks noChangeAspect="1"/>
          </p:cNvGraphicFramePr>
          <p:nvPr/>
        </p:nvGraphicFramePr>
        <p:xfrm>
          <a:off x="1143000" y="1371600"/>
          <a:ext cx="2967038" cy="446088"/>
        </p:xfrm>
        <a:graphic>
          <a:graphicData uri="http://schemas.openxmlformats.org/presentationml/2006/ole">
            <p:oleObj spid="_x0000_s1150978" name="Equation" r:id="rId4" imgW="1524000" imgH="228600" progId="Equation.3">
              <p:embed/>
            </p:oleObj>
          </a:graphicData>
        </a:graphic>
      </p:graphicFrame>
      <p:graphicFrame>
        <p:nvGraphicFramePr>
          <p:cNvPr id="9" name="Group 91"/>
          <p:cNvGraphicFramePr>
            <a:graphicFrameLocks noGrp="1"/>
          </p:cNvGraphicFramePr>
          <p:nvPr/>
        </p:nvGraphicFramePr>
        <p:xfrm>
          <a:off x="2895600" y="2514600"/>
          <a:ext cx="5567363" cy="1190625"/>
        </p:xfrm>
        <a:graphic>
          <a:graphicData uri="http://schemas.openxmlformats.org/drawingml/2006/table">
            <a:tbl>
              <a:tblPr/>
              <a:tblGrid>
                <a:gridCol w="1901825"/>
                <a:gridCol w="1763713"/>
                <a:gridCol w="1901825"/>
              </a:tblGrid>
              <a:tr h="3968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000" b="0" i="1" u="none" strike="noStrike" cap="none" normalizeH="0" baseline="0" smtClean="0">
                        <a:ln>
                          <a:noFill/>
                        </a:ln>
                        <a:solidFill>
                          <a:schemeClr val="tx1"/>
                        </a:solidFill>
                        <a:effectLst/>
                        <a:latin typeface="Times New Roman" pitchFamily="18" charset="0"/>
                        <a:ea typeface="ＭＳ Ｐゴシック" pitchFamily="34" charset="-128"/>
                      </a:endParaRPr>
                    </a:p>
                  </a:txBody>
                  <a:tcPr marL="91450" marR="91450" marT="45735" marB="457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1" i="1" u="none" strike="noStrike" cap="none" normalizeH="0" baseline="0" smtClean="0">
                          <a:ln>
                            <a:noFill/>
                          </a:ln>
                          <a:solidFill>
                            <a:schemeClr val="tx1"/>
                          </a:solidFill>
                          <a:effectLst/>
                          <a:latin typeface="Times New Roman" pitchFamily="18" charset="0"/>
                          <a:ea typeface="ＭＳ Ｐゴシック" pitchFamily="34" charset="-128"/>
                        </a:rPr>
                        <a:t>F(t+1) = Open</a:t>
                      </a:r>
                    </a:p>
                  </a:txBody>
                  <a:tcPr marL="91450" marR="91450"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1" i="1" u="none" strike="noStrike" cap="none" normalizeH="0" baseline="0" smtClean="0">
                          <a:ln>
                            <a:noFill/>
                          </a:ln>
                          <a:solidFill>
                            <a:schemeClr val="tx1"/>
                          </a:solidFill>
                          <a:effectLst/>
                          <a:latin typeface="Times New Roman" pitchFamily="18" charset="0"/>
                          <a:ea typeface="ＭＳ Ｐゴシック" pitchFamily="34" charset="-128"/>
                        </a:rPr>
                        <a:t>F(t+1) = Closed</a:t>
                      </a:r>
                    </a:p>
                  </a:txBody>
                  <a:tcPr marL="91450" marR="91450"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1" i="1" u="none" strike="noStrike" cap="none" normalizeH="0" baseline="0" smtClean="0">
                          <a:ln>
                            <a:noFill/>
                          </a:ln>
                          <a:solidFill>
                            <a:schemeClr val="tx1"/>
                          </a:solidFill>
                          <a:effectLst/>
                          <a:latin typeface="Times New Roman" pitchFamily="18" charset="0"/>
                          <a:ea typeface="ＭＳ Ｐゴシック" pitchFamily="34" charset="-128"/>
                        </a:rPr>
                        <a:t>F(t) = Open</a:t>
                      </a:r>
                    </a:p>
                  </a:txBody>
                  <a:tcPr marL="91450" marR="91450" marT="45735" marB="457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800" b="0" i="1" u="none" strike="noStrike" cap="none" normalizeH="0" baseline="0" smtClean="0">
                          <a:ln>
                            <a:noFill/>
                          </a:ln>
                          <a:solidFill>
                            <a:schemeClr val="tx1"/>
                          </a:solidFill>
                          <a:effectLst/>
                          <a:latin typeface="Times New Roman" pitchFamily="18" charset="0"/>
                          <a:ea typeface="ＭＳ Ｐゴシック" pitchFamily="34" charset="-128"/>
                          <a:sym typeface="Symbol" pitchFamily="18" charset="2"/>
                        </a:rPr>
                        <a:t>O → O</a:t>
                      </a:r>
                      <a:endParaRPr kumimoji="0" lang="en-US" sz="1800" b="0" i="1" u="none" strike="noStrike" cap="none" normalizeH="0" baseline="0" smtClean="0">
                        <a:ln>
                          <a:noFill/>
                        </a:ln>
                        <a:solidFill>
                          <a:schemeClr val="tx1"/>
                        </a:solidFill>
                        <a:effectLst/>
                        <a:latin typeface="Times New Roman" pitchFamily="18" charset="0"/>
                        <a:ea typeface="ＭＳ Ｐゴシック" pitchFamily="34" charset="-128"/>
                      </a:endParaRPr>
                    </a:p>
                  </a:txBody>
                  <a:tcPr marL="91450" marR="91450"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800" b="0" i="1" u="none" strike="noStrike" cap="none" normalizeH="0" baseline="0" smtClean="0">
                          <a:ln>
                            <a:noFill/>
                          </a:ln>
                          <a:solidFill>
                            <a:schemeClr val="tx1"/>
                          </a:solidFill>
                          <a:effectLst/>
                          <a:latin typeface="Times New Roman" pitchFamily="18" charset="0"/>
                          <a:ea typeface="ＭＳ Ｐゴシック" pitchFamily="34" charset="-128"/>
                          <a:sym typeface="Symbol" pitchFamily="18" charset="2"/>
                        </a:rPr>
                        <a:t>O → C</a:t>
                      </a:r>
                      <a:endParaRPr kumimoji="0" lang="en-US" sz="1800" b="0" i="1" u="none" strike="noStrike" cap="none" normalizeH="0" baseline="0" smtClean="0">
                        <a:ln>
                          <a:noFill/>
                        </a:ln>
                        <a:solidFill>
                          <a:schemeClr val="tx1"/>
                        </a:solidFill>
                        <a:effectLst/>
                        <a:latin typeface="Times New Roman" pitchFamily="18" charset="0"/>
                        <a:ea typeface="ＭＳ Ｐゴシック" pitchFamily="34" charset="-128"/>
                      </a:endParaRPr>
                    </a:p>
                  </a:txBody>
                  <a:tcPr marL="91450" marR="91450"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1" i="1" u="none" strike="noStrike" cap="none" normalizeH="0" baseline="0" smtClean="0">
                          <a:ln>
                            <a:noFill/>
                          </a:ln>
                          <a:solidFill>
                            <a:schemeClr val="tx1"/>
                          </a:solidFill>
                          <a:effectLst/>
                          <a:latin typeface="Times New Roman" pitchFamily="18" charset="0"/>
                          <a:ea typeface="ＭＳ Ｐゴシック" pitchFamily="34" charset="-128"/>
                        </a:rPr>
                        <a:t>F(t) = Closed</a:t>
                      </a:r>
                      <a:endParaRPr kumimoji="0" lang="en-US" sz="2000" b="1" i="1" u="none" strike="noStrike" cap="none" normalizeH="0" baseline="-25000" smtClean="0">
                        <a:ln>
                          <a:noFill/>
                        </a:ln>
                        <a:solidFill>
                          <a:schemeClr val="tx1"/>
                        </a:solidFill>
                        <a:effectLst/>
                        <a:latin typeface="Times New Roman" pitchFamily="18" charset="0"/>
                        <a:ea typeface="ＭＳ Ｐゴシック" pitchFamily="34" charset="-128"/>
                      </a:endParaRPr>
                    </a:p>
                  </a:txBody>
                  <a:tcPr marL="91450" marR="91450" marT="45735" marB="457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800" b="0" i="1" u="none" strike="noStrike" cap="none" normalizeH="0" baseline="0" smtClean="0">
                          <a:ln>
                            <a:noFill/>
                          </a:ln>
                          <a:solidFill>
                            <a:schemeClr val="tx1"/>
                          </a:solidFill>
                          <a:effectLst/>
                          <a:latin typeface="Times New Roman" pitchFamily="18" charset="0"/>
                          <a:ea typeface="ＭＳ Ｐゴシック" pitchFamily="34" charset="-128"/>
                          <a:sym typeface="Symbol" pitchFamily="18" charset="2"/>
                        </a:rPr>
                        <a:t>C → O</a:t>
                      </a:r>
                      <a:endParaRPr kumimoji="0" lang="en-US" sz="1800" b="0" i="1" u="none" strike="noStrike" cap="none" normalizeH="0" baseline="0" smtClean="0">
                        <a:ln>
                          <a:noFill/>
                        </a:ln>
                        <a:solidFill>
                          <a:schemeClr val="tx1"/>
                        </a:solidFill>
                        <a:effectLst/>
                        <a:latin typeface="Times New Roman" pitchFamily="18" charset="0"/>
                        <a:ea typeface="ＭＳ Ｐゴシック" pitchFamily="34" charset="-128"/>
                      </a:endParaRPr>
                    </a:p>
                  </a:txBody>
                  <a:tcPr marL="91450" marR="91450"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800" b="0" i="1" u="none" strike="noStrike" cap="none" normalizeH="0" baseline="0" smtClean="0">
                          <a:ln>
                            <a:noFill/>
                          </a:ln>
                          <a:solidFill>
                            <a:schemeClr val="tx1"/>
                          </a:solidFill>
                          <a:effectLst/>
                          <a:latin typeface="Times New Roman" pitchFamily="18" charset="0"/>
                          <a:ea typeface="ＭＳ Ｐゴシック" pitchFamily="34" charset="-128"/>
                          <a:sym typeface="Symbol" pitchFamily="18" charset="2"/>
                        </a:rPr>
                        <a:t>C → C</a:t>
                      </a:r>
                      <a:endParaRPr kumimoji="0" lang="en-US" sz="1800" b="0" i="1" u="none" strike="noStrike" cap="none" normalizeH="0" baseline="0" smtClean="0">
                        <a:ln>
                          <a:noFill/>
                        </a:ln>
                        <a:solidFill>
                          <a:schemeClr val="tx1"/>
                        </a:solidFill>
                        <a:effectLst/>
                        <a:latin typeface="Times New Roman" pitchFamily="18" charset="0"/>
                        <a:ea typeface="ＭＳ Ｐゴシック" pitchFamily="34" charset="-128"/>
                      </a:endParaRPr>
                    </a:p>
                  </a:txBody>
                  <a:tcPr marL="91450" marR="91450"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3338" name="Object 2"/>
          <p:cNvGraphicFramePr>
            <a:graphicFrameLocks noChangeAspect="1"/>
          </p:cNvGraphicFramePr>
          <p:nvPr/>
        </p:nvGraphicFramePr>
        <p:xfrm>
          <a:off x="1371600" y="1981200"/>
          <a:ext cx="685800" cy="2252663"/>
        </p:xfrm>
        <a:graphic>
          <a:graphicData uri="http://schemas.openxmlformats.org/presentationml/2006/ole">
            <p:oleObj spid="_x0000_s1150979" name="Equation" r:id="rId5" imgW="355446" imgH="1167893" progId="Equation.3">
              <p:embed/>
            </p:oleObj>
          </a:graphicData>
        </a:graphic>
      </p:graphicFrame>
      <p:graphicFrame>
        <p:nvGraphicFramePr>
          <p:cNvPr id="13339" name="Object 3"/>
          <p:cNvGraphicFramePr>
            <a:graphicFrameLocks noChangeAspect="1"/>
          </p:cNvGraphicFramePr>
          <p:nvPr/>
        </p:nvGraphicFramePr>
        <p:xfrm>
          <a:off x="2286000" y="2819400"/>
          <a:ext cx="388938" cy="433388"/>
        </p:xfrm>
        <a:graphic>
          <a:graphicData uri="http://schemas.openxmlformats.org/presentationml/2006/ole">
            <p:oleObj spid="_x0000_s1150980" name="Equation" r:id="rId6" imgW="114102" imgH="126780" progId="Equation.3">
              <p:embed/>
            </p:oleObj>
          </a:graphicData>
        </a:graphic>
      </p:graphicFrame>
      <p:graphicFrame>
        <p:nvGraphicFramePr>
          <p:cNvPr id="11" name="Table 10"/>
          <p:cNvGraphicFramePr>
            <a:graphicFrameLocks noGrp="1"/>
          </p:cNvGraphicFramePr>
          <p:nvPr/>
        </p:nvGraphicFramePr>
        <p:xfrm>
          <a:off x="1524000" y="4800600"/>
          <a:ext cx="3732213" cy="1114425"/>
        </p:xfrm>
        <a:graphic>
          <a:graphicData uri="http://schemas.openxmlformats.org/drawingml/2006/table">
            <a:tbl>
              <a:tblPr/>
              <a:tblGrid>
                <a:gridCol w="1150938"/>
                <a:gridCol w="1330325"/>
                <a:gridCol w="125095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smtClean="0">
                        <a:ln>
                          <a:noFill/>
                        </a:ln>
                        <a:solidFill>
                          <a:srgbClr val="FFFFFF"/>
                        </a:solidFill>
                        <a:effectLst/>
                        <a:latin typeface="Times New Roman" pitchFamily="18" charset="0"/>
                        <a:ea typeface="ＭＳ Ｐゴシック" pitchFamily="34" charset="-128"/>
                        <a:cs typeface="Times New Roman" pitchFamily="18" charset="0"/>
                      </a:endParaRPr>
                    </a:p>
                  </a:txBody>
                  <a:tcPr marL="91422" marR="914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rgbClr val="FFFFFF"/>
                          </a:solidFill>
                          <a:effectLst/>
                          <a:latin typeface="Times New Roman" pitchFamily="18" charset="0"/>
                          <a:ea typeface="ＭＳ Ｐゴシック" pitchFamily="34" charset="-128"/>
                          <a:cs typeface="Times New Roman" pitchFamily="18" charset="0"/>
                          <a:sym typeface="Symbol" pitchFamily="18" charset="2"/>
                        </a:rPr>
                        <a:t> (C → O)</a:t>
                      </a:r>
                      <a:endParaRPr kumimoji="0" lang="en-US" sz="1800" b="1" i="1" u="none" strike="noStrike" cap="none" normalizeH="0" baseline="0" smtClean="0">
                        <a:ln>
                          <a:noFill/>
                        </a:ln>
                        <a:solidFill>
                          <a:srgbClr val="FFFFFF"/>
                        </a:solidFill>
                        <a:effectLst/>
                        <a:latin typeface="Times New Roman" pitchFamily="18" charset="0"/>
                        <a:ea typeface="ＭＳ Ｐゴシック" pitchFamily="34" charset="-128"/>
                        <a:cs typeface="Times New Roman" pitchFamily="18" charset="0"/>
                      </a:endParaRPr>
                    </a:p>
                  </a:txBody>
                  <a:tcPr marL="91422" marR="914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rgbClr val="FFFFFF"/>
                          </a:solidFill>
                          <a:effectLst/>
                          <a:latin typeface="Times New Roman" pitchFamily="18" charset="0"/>
                          <a:ea typeface="ＭＳ Ｐゴシック" pitchFamily="34" charset="-128"/>
                          <a:cs typeface="Times New Roman" pitchFamily="18" charset="0"/>
                          <a:sym typeface="Symbol" pitchFamily="18" charset="2"/>
                        </a:rPr>
                        <a:t>C → O</a:t>
                      </a:r>
                      <a:endParaRPr kumimoji="0" lang="en-US" sz="1800" b="1" i="1" u="none" strike="noStrike" cap="none" normalizeH="0" baseline="0" smtClean="0">
                        <a:ln>
                          <a:noFill/>
                        </a:ln>
                        <a:solidFill>
                          <a:srgbClr val="FFFFFF"/>
                        </a:solidFill>
                        <a:effectLst/>
                        <a:latin typeface="Times New Roman" pitchFamily="18" charset="0"/>
                        <a:ea typeface="ＭＳ Ｐゴシック" pitchFamily="34" charset="-128"/>
                        <a:cs typeface="Times New Roman" pitchFamily="18" charset="0"/>
                      </a:endParaRPr>
                    </a:p>
                  </a:txBody>
                  <a:tcPr marL="91422" marR="914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rgbClr val="FFFFFF"/>
                          </a:solidFill>
                          <a:effectLst/>
                          <a:latin typeface="Times New Roman" pitchFamily="18" charset="0"/>
                          <a:ea typeface="ＭＳ Ｐゴシック" pitchFamily="34" charset="-128"/>
                          <a:cs typeface="Times New Roman" pitchFamily="18" charset="0"/>
                        </a:rPr>
                        <a:t>do(A</a:t>
                      </a:r>
                      <a:r>
                        <a:rPr kumimoji="0" lang="en-US" sz="1800" b="1" i="1" u="none" strike="noStrike" cap="none" normalizeH="0" baseline="-25000" smtClean="0">
                          <a:ln>
                            <a:noFill/>
                          </a:ln>
                          <a:solidFill>
                            <a:srgbClr val="FFFFFF"/>
                          </a:solidFill>
                          <a:effectLst/>
                          <a:latin typeface="Times New Roman" pitchFamily="18" charset="0"/>
                          <a:ea typeface="ＭＳ Ｐゴシック" pitchFamily="34" charset="-128"/>
                          <a:cs typeface="Times New Roman" pitchFamily="18" charset="0"/>
                        </a:rPr>
                        <a:t>2</a:t>
                      </a:r>
                      <a:r>
                        <a:rPr kumimoji="0" lang="en-US" sz="1800" b="1" i="1" u="none" strike="noStrike" cap="none" normalizeH="0" baseline="0" smtClean="0">
                          <a:ln>
                            <a:noFill/>
                          </a:ln>
                          <a:solidFill>
                            <a:srgbClr val="FFFFFF"/>
                          </a:solidFill>
                          <a:effectLst/>
                          <a:latin typeface="Times New Roman" pitchFamily="18" charset="0"/>
                          <a:ea typeface="ＭＳ Ｐゴシック" pitchFamily="34" charset="-128"/>
                          <a:cs typeface="Times New Roman" pitchFamily="18" charset="0"/>
                        </a:rPr>
                        <a:t> =0)</a:t>
                      </a:r>
                    </a:p>
                  </a:txBody>
                  <a:tcPr marL="91422" marR="914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rgbClr val="000000"/>
                          </a:solidFill>
                          <a:effectLst/>
                          <a:latin typeface="Times New Roman" pitchFamily="18" charset="0"/>
                          <a:ea typeface="ＭＳ Ｐゴシック" pitchFamily="34" charset="-128"/>
                          <a:cs typeface="Times New Roman" pitchFamily="18" charset="0"/>
                        </a:rPr>
                        <a:t>c</a:t>
                      </a:r>
                      <a:r>
                        <a:rPr kumimoji="0" lang="en-US" sz="1800" b="0" i="1" u="none" strike="noStrike" cap="none" normalizeH="0" baseline="-25000" dirty="0" smtClean="0">
                          <a:ln>
                            <a:noFill/>
                          </a:ln>
                          <a:solidFill>
                            <a:srgbClr val="000000"/>
                          </a:solidFill>
                          <a:effectLst/>
                          <a:latin typeface="Times New Roman" pitchFamily="18" charset="0"/>
                          <a:ea typeface="ＭＳ Ｐゴシック" pitchFamily="34" charset="-128"/>
                          <a:cs typeface="Times New Roman" pitchFamily="18" charset="0"/>
                        </a:rPr>
                        <a:t>o</a:t>
                      </a:r>
                      <a:endParaRPr kumimoji="0" lang="en-US" sz="1800" b="0" i="1" u="none" strike="noStrike" cap="none" normalizeH="0" baseline="0" dirty="0" smtClean="0">
                        <a:ln>
                          <a:noFill/>
                        </a:ln>
                        <a:solidFill>
                          <a:srgbClr val="000000"/>
                        </a:solidFill>
                        <a:effectLst/>
                        <a:latin typeface="Times New Roman" pitchFamily="18" charset="0"/>
                        <a:ea typeface="ＭＳ Ｐゴシック" pitchFamily="34" charset="-128"/>
                        <a:cs typeface="Times New Roman" pitchFamily="18" charset="0"/>
                      </a:endParaRPr>
                    </a:p>
                  </a:txBody>
                  <a:tcPr marL="91422" marR="914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a:t>
                      </a:r>
                      <a:r>
                        <a:rPr kumimoji="0" lang="en-US" sz="1800" b="0" i="1" u="none" strike="noStrike" cap="none" normalizeH="0" baseline="-25000" smtClean="0">
                          <a:ln>
                            <a:noFill/>
                          </a:ln>
                          <a:solidFill>
                            <a:srgbClr val="000000"/>
                          </a:solidFill>
                          <a:effectLst/>
                          <a:latin typeface="Times New Roman" pitchFamily="18" charset="0"/>
                          <a:ea typeface="ＭＳ Ｐゴシック" pitchFamily="34" charset="-128"/>
                          <a:cs typeface="Times New Roman" pitchFamily="18" charset="0"/>
                        </a:rPr>
                        <a:t>2</a:t>
                      </a:r>
                    </a:p>
                  </a:txBody>
                  <a:tcPr marL="91422" marR="914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rgbClr val="FFFFFF"/>
                          </a:solidFill>
                          <a:effectLst/>
                          <a:latin typeface="Times New Roman" pitchFamily="18" charset="0"/>
                          <a:ea typeface="ＭＳ Ｐゴシック" pitchFamily="34" charset="-128"/>
                          <a:cs typeface="Times New Roman" pitchFamily="18" charset="0"/>
                        </a:rPr>
                        <a:t>do(A</a:t>
                      </a:r>
                      <a:r>
                        <a:rPr kumimoji="0" lang="en-US" sz="1800" b="1" i="1" u="none" strike="noStrike" cap="none" normalizeH="0" baseline="-25000" smtClean="0">
                          <a:ln>
                            <a:noFill/>
                          </a:ln>
                          <a:solidFill>
                            <a:srgbClr val="FFFFFF"/>
                          </a:solidFill>
                          <a:effectLst/>
                          <a:latin typeface="Times New Roman" pitchFamily="18" charset="0"/>
                          <a:ea typeface="ＭＳ Ｐゴシック" pitchFamily="34" charset="-128"/>
                          <a:cs typeface="Times New Roman" pitchFamily="18" charset="0"/>
                        </a:rPr>
                        <a:t>2</a:t>
                      </a:r>
                      <a:r>
                        <a:rPr kumimoji="0" lang="en-US" sz="1800" b="1" i="1" u="none" strike="noStrike" cap="none" normalizeH="0" baseline="0" smtClean="0">
                          <a:ln>
                            <a:noFill/>
                          </a:ln>
                          <a:solidFill>
                            <a:srgbClr val="FFFFFF"/>
                          </a:solidFill>
                          <a:effectLst/>
                          <a:latin typeface="Times New Roman" pitchFamily="18" charset="0"/>
                          <a:ea typeface="ＭＳ Ｐゴシック" pitchFamily="34" charset="-128"/>
                          <a:cs typeface="Times New Roman" pitchFamily="18" charset="0"/>
                        </a:rPr>
                        <a:t>=1)</a:t>
                      </a:r>
                    </a:p>
                  </a:txBody>
                  <a:tcPr marL="91422" marR="914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a:t>
                      </a:r>
                      <a:r>
                        <a:rPr kumimoji="0" lang="en-US" sz="1800" b="0" i="1" u="none" strike="noStrike" cap="none" normalizeH="0" baseline="-25000" smtClean="0">
                          <a:ln>
                            <a:noFill/>
                          </a:ln>
                          <a:solidFill>
                            <a:srgbClr val="000000"/>
                          </a:solidFill>
                          <a:effectLst/>
                          <a:latin typeface="Times New Roman" pitchFamily="18" charset="0"/>
                          <a:ea typeface="ＭＳ Ｐゴシック" pitchFamily="34" charset="-128"/>
                          <a:cs typeface="Times New Roman" pitchFamily="18" charset="0"/>
                        </a:rPr>
                        <a:t>1</a:t>
                      </a:r>
                    </a:p>
                  </a:txBody>
                  <a:tcPr marL="91422" marR="914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rgbClr val="000000"/>
                          </a:solidFill>
                          <a:effectLst/>
                          <a:latin typeface="Times New Roman" pitchFamily="18" charset="0"/>
                          <a:ea typeface="ＭＳ Ｐゴシック" pitchFamily="34" charset="-128"/>
                          <a:cs typeface="Times New Roman" pitchFamily="18" charset="0"/>
                        </a:rPr>
                        <a:t>c</a:t>
                      </a:r>
                      <a:r>
                        <a:rPr kumimoji="0" lang="en-US" sz="1800" b="0" i="1" u="none" strike="noStrike" cap="none" normalizeH="0" baseline="-25000" dirty="0" smtClean="0">
                          <a:ln>
                            <a:noFill/>
                          </a:ln>
                          <a:solidFill>
                            <a:srgbClr val="000000"/>
                          </a:solidFill>
                          <a:effectLst/>
                          <a:latin typeface="Times New Roman" pitchFamily="18" charset="0"/>
                          <a:ea typeface="ＭＳ Ｐゴシック" pitchFamily="34" charset="-128"/>
                          <a:cs typeface="Times New Roman" pitchFamily="18" charset="0"/>
                        </a:rPr>
                        <a:t>3</a:t>
                      </a:r>
                    </a:p>
                  </a:txBody>
                  <a:tcPr marL="91422" marR="914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aphicFrame>
        <p:nvGraphicFramePr>
          <p:cNvPr id="13358" name="Object 12"/>
          <p:cNvGraphicFramePr>
            <a:graphicFrameLocks noChangeAspect="1"/>
          </p:cNvGraphicFramePr>
          <p:nvPr/>
        </p:nvGraphicFramePr>
        <p:xfrm>
          <a:off x="5916613" y="5029200"/>
          <a:ext cx="2416175" cy="555625"/>
        </p:xfrm>
        <a:graphic>
          <a:graphicData uri="http://schemas.openxmlformats.org/presentationml/2006/ole">
            <p:oleObj spid="_x0000_s1150981" name="Equation" r:id="rId7" imgW="1042200" imgH="228240" progId="Equation.3">
              <p:embed/>
            </p:oleObj>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533400" y="1219200"/>
          <a:ext cx="3967163" cy="1851676"/>
        </p:xfrm>
        <a:graphic>
          <a:graphicData uri="http://schemas.openxmlformats.org/drawingml/2006/table">
            <a:tbl>
              <a:tblPr/>
              <a:tblGrid>
                <a:gridCol w="1239838"/>
                <a:gridCol w="774700"/>
                <a:gridCol w="836612"/>
                <a:gridCol w="1116013"/>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800" b="1" i="1" u="none" strike="noStrike" cap="none" normalizeH="0" baseline="0" dirty="0" smtClean="0">
                          <a:ln>
                            <a:noFill/>
                          </a:ln>
                          <a:solidFill>
                            <a:srgbClr val="FFFFFF"/>
                          </a:solidFill>
                          <a:effectLst/>
                          <a:latin typeface="Times New Roman" pitchFamily="18" charset="0"/>
                          <a:ea typeface="ＭＳ Ｐゴシック" pitchFamily="34" charset="-128"/>
                          <a:cs typeface="Times New Roman" pitchFamily="18" charset="0"/>
                        </a:rPr>
                        <a:t>T(</a:t>
                      </a:r>
                      <a:r>
                        <a:rPr kumimoji="0" lang="pt-BR" sz="1800" b="1" i="1" u="none" strike="noStrike" cap="none" normalizeH="0" baseline="0" dirty="0" smtClean="0">
                          <a:ln>
                            <a:noFill/>
                          </a:ln>
                          <a:solidFill>
                            <a:srgbClr val="FFFFFF"/>
                          </a:solidFill>
                          <a:effectLst/>
                          <a:latin typeface="Times New Roman" pitchFamily="18" charset="0"/>
                          <a:ea typeface="ＭＳ Ｐゴシック" pitchFamily="34" charset="-128"/>
                          <a:cs typeface="Times New Roman" pitchFamily="18" charset="0"/>
                          <a:sym typeface="Symbol" pitchFamily="18" charset="2"/>
                        </a:rPr>
                        <a:t></a:t>
                      </a:r>
                      <a:r>
                        <a:rPr kumimoji="0" lang="pt-BR" sz="1800" b="1" i="1" u="none" strike="noStrike" cap="none" normalizeH="0" baseline="0" dirty="0" smtClean="0">
                          <a:ln>
                            <a:noFill/>
                          </a:ln>
                          <a:solidFill>
                            <a:srgbClr val="FFFFFF"/>
                          </a:solidFill>
                          <a:effectLst/>
                          <a:latin typeface="Times New Roman" pitchFamily="18" charset="0"/>
                          <a:ea typeface="ＭＳ Ｐゴシック" pitchFamily="34" charset="-128"/>
                          <a:cs typeface="Times New Roman" pitchFamily="18" charset="0"/>
                        </a:rPr>
                        <a:t>F) = k </a:t>
                      </a:r>
                      <a:endParaRPr kumimoji="0" lang="en-US" sz="1800" b="1" i="1" u="none" strike="noStrike" cap="none" normalizeH="0" baseline="0" dirty="0" smtClean="0">
                        <a:ln>
                          <a:noFill/>
                        </a:ln>
                        <a:solidFill>
                          <a:srgbClr val="FFFFFF"/>
                        </a:solidFill>
                        <a:effectLst/>
                        <a:latin typeface="Times New Roman" pitchFamily="18" charset="0"/>
                        <a:ea typeface="ＭＳ Ｐゴシック" pitchFamily="34" charset="-128"/>
                        <a:cs typeface="Times New Roman" pitchFamily="18" charset="0"/>
                      </a:endParaRP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rgbClr val="FFFFFF"/>
                          </a:solidFill>
                          <a:effectLst/>
                          <a:latin typeface="Times New Roman" pitchFamily="18" charset="0"/>
                          <a:ea typeface="ＭＳ Ｐゴシック" pitchFamily="34" charset="-128"/>
                          <a:cs typeface="Times New Roman" pitchFamily="18" charset="0"/>
                        </a:rPr>
                        <a:t>do(A)</a:t>
                      </a: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rgbClr val="FFFFFF"/>
                          </a:solidFill>
                          <a:effectLst/>
                          <a:latin typeface="Times New Roman" pitchFamily="18" charset="0"/>
                          <a:ea typeface="ＭＳ Ｐゴシック" pitchFamily="34" charset="-128"/>
                          <a:cs typeface="Times New Roman" pitchFamily="18" charset="0"/>
                        </a:rPr>
                        <a:t>Model</a:t>
                      </a: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rgbClr val="FFFFFF"/>
                          </a:solidFill>
                          <a:effectLst/>
                          <a:latin typeface="Times New Roman" pitchFamily="18" charset="0"/>
                          <a:ea typeface="ＭＳ Ｐゴシック" pitchFamily="34" charset="-128"/>
                          <a:cs typeface="Times New Roman" pitchFamily="18" charset="0"/>
                        </a:rPr>
                        <a:t>Observed</a:t>
                      </a: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0</a:t>
                      </a: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0</a:t>
                      </a: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h</a:t>
                      </a:r>
                      <a:r>
                        <a:rPr kumimoji="0" lang="en-US" sz="1800" b="0" i="1" u="none" strike="noStrike" cap="none" normalizeH="0" baseline="-25000" smtClean="0">
                          <a:ln>
                            <a:noFill/>
                          </a:ln>
                          <a:solidFill>
                            <a:srgbClr val="000000"/>
                          </a:solidFill>
                          <a:effectLst/>
                          <a:latin typeface="Times New Roman" pitchFamily="18" charset="0"/>
                          <a:ea typeface="ＭＳ Ｐゴシック" pitchFamily="34" charset="-128"/>
                          <a:cs typeface="Times New Roman" pitchFamily="18" charset="0"/>
                        </a:rPr>
                        <a:t>0</a:t>
                      </a:r>
                      <a:endPar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endParaRP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f</a:t>
                      </a:r>
                      <a:r>
                        <a:rPr kumimoji="0" lang="en-US" sz="1800" b="0" i="1" u="none" strike="noStrike" cap="none" normalizeH="0" baseline="-25000" smtClean="0">
                          <a:ln>
                            <a:noFill/>
                          </a:ln>
                          <a:solidFill>
                            <a:srgbClr val="000000"/>
                          </a:solidFill>
                          <a:effectLst/>
                          <a:latin typeface="Times New Roman" pitchFamily="18" charset="0"/>
                          <a:ea typeface="ＭＳ Ｐゴシック" pitchFamily="34" charset="-128"/>
                          <a:cs typeface="Times New Roman" pitchFamily="18" charset="0"/>
                        </a:rPr>
                        <a:t>0</a:t>
                      </a:r>
                      <a:endPar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endParaRP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0</a:t>
                      </a: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1</a:t>
                      </a: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h</a:t>
                      </a:r>
                      <a:r>
                        <a:rPr kumimoji="0" lang="en-US" sz="1800" b="0" i="1" u="none" strike="noStrike" cap="none" normalizeH="0" baseline="-25000" smtClean="0">
                          <a:ln>
                            <a:noFill/>
                          </a:ln>
                          <a:solidFill>
                            <a:srgbClr val="000000"/>
                          </a:solidFill>
                          <a:effectLst/>
                          <a:latin typeface="Times New Roman" pitchFamily="18" charset="0"/>
                          <a:ea typeface="ＭＳ Ｐゴシック" pitchFamily="34" charset="-128"/>
                          <a:cs typeface="Times New Roman" pitchFamily="18" charset="0"/>
                        </a:rPr>
                        <a:t>1</a:t>
                      </a:r>
                      <a:endPar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endParaRP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rgbClr val="000000"/>
                          </a:solidFill>
                          <a:effectLst/>
                          <a:latin typeface="Times New Roman" pitchFamily="18" charset="0"/>
                          <a:ea typeface="ＭＳ Ｐゴシック" pitchFamily="34" charset="-128"/>
                          <a:cs typeface="Times New Roman" pitchFamily="18" charset="0"/>
                        </a:rPr>
                        <a:t>f</a:t>
                      </a:r>
                      <a:r>
                        <a:rPr kumimoji="0" lang="en-US" sz="1800" b="0" i="1" u="none" strike="noStrike" cap="none" normalizeH="0" baseline="-25000" dirty="0" smtClean="0">
                          <a:ln>
                            <a:noFill/>
                          </a:ln>
                          <a:solidFill>
                            <a:srgbClr val="000000"/>
                          </a:solidFill>
                          <a:effectLst/>
                          <a:latin typeface="Times New Roman" pitchFamily="18" charset="0"/>
                          <a:ea typeface="ＭＳ Ｐゴシック" pitchFamily="34" charset="-128"/>
                          <a:cs typeface="Times New Roman" pitchFamily="18" charset="0"/>
                        </a:rPr>
                        <a:t>1</a:t>
                      </a:r>
                      <a:endParaRPr kumimoji="0" lang="en-US" sz="1800" b="0" i="1" u="none" strike="noStrike" cap="none" normalizeH="0" baseline="0" dirty="0" smtClean="0">
                        <a:ln>
                          <a:noFill/>
                        </a:ln>
                        <a:solidFill>
                          <a:srgbClr val="000000"/>
                        </a:solidFill>
                        <a:effectLst/>
                        <a:latin typeface="Times New Roman" pitchFamily="18" charset="0"/>
                        <a:ea typeface="ＭＳ Ｐゴシック" pitchFamily="34" charset="-128"/>
                        <a:cs typeface="Times New Roman" pitchFamily="18" charset="0"/>
                      </a:endParaRP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1</a:t>
                      </a: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0</a:t>
                      </a: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h</a:t>
                      </a:r>
                      <a:r>
                        <a:rPr kumimoji="0" lang="en-US" sz="1800" b="0" i="1" u="none" strike="noStrike" cap="none" normalizeH="0" baseline="-25000" smtClean="0">
                          <a:ln>
                            <a:noFill/>
                          </a:ln>
                          <a:solidFill>
                            <a:srgbClr val="000000"/>
                          </a:solidFill>
                          <a:effectLst/>
                          <a:latin typeface="Times New Roman" pitchFamily="18" charset="0"/>
                          <a:ea typeface="ＭＳ Ｐゴシック" pitchFamily="34" charset="-128"/>
                          <a:cs typeface="Times New Roman" pitchFamily="18" charset="0"/>
                        </a:rPr>
                        <a:t>2</a:t>
                      </a:r>
                      <a:endPar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endParaRP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f</a:t>
                      </a:r>
                      <a:r>
                        <a:rPr kumimoji="0" lang="en-US" sz="1800" b="0" i="1" u="none" strike="noStrike" cap="none" normalizeH="0" baseline="-25000" smtClean="0">
                          <a:ln>
                            <a:noFill/>
                          </a:ln>
                          <a:solidFill>
                            <a:srgbClr val="000000"/>
                          </a:solidFill>
                          <a:effectLst/>
                          <a:latin typeface="Times New Roman" pitchFamily="18" charset="0"/>
                          <a:ea typeface="ＭＳ Ｐゴシック" pitchFamily="34" charset="-128"/>
                          <a:cs typeface="Times New Roman" pitchFamily="18" charset="0"/>
                        </a:rPr>
                        <a:t>2</a:t>
                      </a:r>
                      <a:endPar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endParaRP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1</a:t>
                      </a: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1</a:t>
                      </a: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h</a:t>
                      </a:r>
                      <a:r>
                        <a:rPr kumimoji="0" lang="en-US" sz="1800" b="0" i="1" u="none" strike="noStrike" cap="none" normalizeH="0" baseline="-25000" smtClean="0">
                          <a:ln>
                            <a:noFill/>
                          </a:ln>
                          <a:solidFill>
                            <a:srgbClr val="000000"/>
                          </a:solidFill>
                          <a:effectLst/>
                          <a:latin typeface="Times New Roman" pitchFamily="18" charset="0"/>
                          <a:ea typeface="ＭＳ Ｐゴシック" pitchFamily="34" charset="-128"/>
                          <a:cs typeface="Times New Roman" pitchFamily="18" charset="0"/>
                        </a:rPr>
                        <a:t>3</a:t>
                      </a:r>
                      <a:endParaRPr kumimoji="0" lang="en-US" sz="1800" b="0" i="1"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endParaRP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rgbClr val="000000"/>
                          </a:solidFill>
                          <a:effectLst/>
                          <a:latin typeface="Times New Roman" pitchFamily="18" charset="0"/>
                          <a:ea typeface="ＭＳ Ｐゴシック" pitchFamily="34" charset="-128"/>
                          <a:cs typeface="Times New Roman" pitchFamily="18" charset="0"/>
                        </a:rPr>
                        <a:t>f</a:t>
                      </a:r>
                      <a:r>
                        <a:rPr kumimoji="0" lang="en-US" sz="1800" b="0" i="1" u="none" strike="noStrike" cap="none" normalizeH="0" baseline="-25000" dirty="0" smtClean="0">
                          <a:ln>
                            <a:noFill/>
                          </a:ln>
                          <a:solidFill>
                            <a:srgbClr val="000000"/>
                          </a:solidFill>
                          <a:effectLst/>
                          <a:latin typeface="Times New Roman" pitchFamily="18" charset="0"/>
                          <a:ea typeface="ＭＳ Ｐゴシック" pitchFamily="34" charset="-128"/>
                          <a:cs typeface="Times New Roman" pitchFamily="18" charset="0"/>
                        </a:rPr>
                        <a:t>3</a:t>
                      </a:r>
                      <a:endParaRPr kumimoji="0" lang="en-US" sz="1800" b="0" i="1" u="none" strike="noStrike" cap="none" normalizeH="0" baseline="0" dirty="0" smtClean="0">
                        <a:ln>
                          <a:noFill/>
                        </a:ln>
                        <a:solidFill>
                          <a:srgbClr val="000000"/>
                        </a:solidFill>
                        <a:effectLst/>
                        <a:latin typeface="Times New Roman" pitchFamily="18" charset="0"/>
                        <a:ea typeface="ＭＳ Ｐゴシック" pitchFamily="34" charset="-128"/>
                        <a:cs typeface="Times New Roman" pitchFamily="18" charset="0"/>
                      </a:endParaRPr>
                    </a:p>
                  </a:txBody>
                  <a:tcPr marL="91447" marR="91447"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pic>
        <p:nvPicPr>
          <p:cNvPr id="15396" name="Picture 9"/>
          <p:cNvPicPr>
            <a:picLocks noChangeAspect="1" noChangeArrowheads="1"/>
          </p:cNvPicPr>
          <p:nvPr/>
        </p:nvPicPr>
        <p:blipFill>
          <a:blip r:embed="rId3" cstate="print"/>
          <a:srcRect/>
          <a:stretch>
            <a:fillRect/>
          </a:stretch>
        </p:blipFill>
        <p:spPr bwMode="auto">
          <a:xfrm>
            <a:off x="533400" y="3048000"/>
            <a:ext cx="6371985" cy="1752600"/>
          </a:xfrm>
          <a:prstGeom prst="rect">
            <a:avLst/>
          </a:prstGeom>
          <a:noFill/>
          <a:ln w="9525">
            <a:noFill/>
            <a:miter lim="800000"/>
            <a:headEnd/>
            <a:tailEnd/>
          </a:ln>
        </p:spPr>
      </p:pic>
      <p:pic>
        <p:nvPicPr>
          <p:cNvPr id="15397" name="Picture 4" descr="OpenDoor_2.jpg"/>
          <p:cNvPicPr>
            <a:picLocks noChangeAspect="1"/>
          </p:cNvPicPr>
          <p:nvPr/>
        </p:nvPicPr>
        <p:blipFill>
          <a:blip r:embed="rId4" cstate="print">
            <a:lum bright="10000"/>
          </a:blip>
          <a:srcRect/>
          <a:stretch>
            <a:fillRect/>
          </a:stretch>
        </p:blipFill>
        <p:spPr bwMode="auto">
          <a:xfrm>
            <a:off x="6096000" y="1600200"/>
            <a:ext cx="2012950" cy="1508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 name="Down Arrow 1"/>
          <p:cNvSpPr>
            <a:spLocks noChangeArrowheads="1"/>
          </p:cNvSpPr>
          <p:nvPr/>
        </p:nvSpPr>
        <p:spPr bwMode="auto">
          <a:xfrm>
            <a:off x="3962400" y="5181600"/>
            <a:ext cx="152400" cy="381000"/>
          </a:xfrm>
          <a:prstGeom prst="downArrow">
            <a:avLst>
              <a:gd name="adj1" fmla="val 50000"/>
              <a:gd name="adj2" fmla="val 50000"/>
            </a:avLst>
          </a:prstGeom>
          <a:solidFill>
            <a:srgbClr val="C0504D"/>
          </a:solidFill>
          <a:ln w="9525">
            <a:solidFill>
              <a:schemeClr val="accent2"/>
            </a:solidFill>
            <a:miter lim="800000"/>
            <a:headEnd/>
            <a:tailEnd/>
          </a:ln>
          <a:effectLst>
            <a:outerShdw blurRad="40000"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sp>
        <p:nvSpPr>
          <p:cNvPr id="11" name="Title 1"/>
          <p:cNvSpPr>
            <a:spLocks noGrp="1"/>
          </p:cNvSpPr>
          <p:nvPr>
            <p:ph type="title"/>
          </p:nvPr>
        </p:nvSpPr>
        <p:spPr>
          <a:xfrm>
            <a:off x="457200" y="304800"/>
            <a:ext cx="8229600" cy="639762"/>
          </a:xfrm>
        </p:spPr>
        <p:txBody>
          <a:bodyPr/>
          <a:lstStyle/>
          <a:p>
            <a:pPr algn="l"/>
            <a:r>
              <a:rPr lang="en-US" sz="3200" dirty="0" smtClean="0">
                <a:solidFill>
                  <a:srgbClr val="0070C0"/>
                </a:solidFill>
                <a:latin typeface="Arial Narrow" pitchFamily="34" charset="0"/>
                <a:ea typeface="ＭＳ Ｐゴシック" pitchFamily="34" charset="-128"/>
              </a:rPr>
              <a:t>Pursuing Causal Relations</a:t>
            </a:r>
          </a:p>
        </p:txBody>
      </p:sp>
      <p:pic>
        <p:nvPicPr>
          <p:cNvPr id="12" name="Picture 3"/>
          <p:cNvPicPr>
            <a:picLocks noChangeAspect="1" noChangeArrowheads="1"/>
          </p:cNvPicPr>
          <p:nvPr/>
        </p:nvPicPr>
        <p:blipFill>
          <a:blip r:embed="rId5" cstate="print"/>
          <a:srcRect/>
          <a:stretch>
            <a:fillRect/>
          </a:stretch>
        </p:blipFill>
        <p:spPr bwMode="auto">
          <a:xfrm>
            <a:off x="533400" y="4800600"/>
            <a:ext cx="6705600" cy="190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bwMode="auto">
          <a:xfrm>
            <a:off x="1863725" y="2898775"/>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sp>
        <p:nvSpPr>
          <p:cNvPr id="15" name="Oval 14"/>
          <p:cNvSpPr/>
          <p:nvPr/>
        </p:nvSpPr>
        <p:spPr bwMode="auto">
          <a:xfrm>
            <a:off x="2638425" y="2898775"/>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sp>
        <p:nvSpPr>
          <p:cNvPr id="19" name="Oval 18"/>
          <p:cNvSpPr>
            <a:spLocks noChangeArrowheads="1"/>
          </p:cNvSpPr>
          <p:nvPr/>
        </p:nvSpPr>
        <p:spPr bwMode="auto">
          <a:xfrm>
            <a:off x="2320925" y="3470275"/>
            <a:ext cx="285750" cy="285750"/>
          </a:xfrm>
          <a:prstGeom prst="ellipse">
            <a:avLst/>
          </a:prstGeom>
          <a:solidFill>
            <a:srgbClr val="7F7F7F">
              <a:alpha val="50195"/>
            </a:srgbClr>
          </a:solidFill>
          <a:ln w="12700" algn="ctr">
            <a:solidFill>
              <a:srgbClr val="385D8A"/>
            </a:solidFill>
            <a:round/>
            <a:headEnd/>
            <a:tailEnd/>
          </a:ln>
        </p:spPr>
        <p:txBody>
          <a:bodyPr lIns="0" rIns="0" anchor="ctr" anchorCtr="1"/>
          <a:lstStyle/>
          <a:p>
            <a:pPr algn="ctr"/>
            <a:endParaRPr lang="zh-CN" altLang="zh-CN" sz="1000">
              <a:solidFill>
                <a:srgbClr val="FFFFFF"/>
              </a:solidFill>
              <a:latin typeface="Times New Roman" pitchFamily="18" charset="0"/>
              <a:cs typeface="Times New Roman" pitchFamily="18" charset="0"/>
            </a:endParaRPr>
          </a:p>
        </p:txBody>
      </p:sp>
      <p:sp>
        <p:nvSpPr>
          <p:cNvPr id="29" name="Oval 28"/>
          <p:cNvSpPr/>
          <p:nvPr/>
        </p:nvSpPr>
        <p:spPr bwMode="auto">
          <a:xfrm>
            <a:off x="3962400" y="2898775"/>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sp>
        <p:nvSpPr>
          <p:cNvPr id="30" name="Oval 29"/>
          <p:cNvSpPr/>
          <p:nvPr/>
        </p:nvSpPr>
        <p:spPr bwMode="auto">
          <a:xfrm>
            <a:off x="4572000" y="2895600"/>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sp>
        <p:nvSpPr>
          <p:cNvPr id="31" name="Oval 30"/>
          <p:cNvSpPr/>
          <p:nvPr/>
        </p:nvSpPr>
        <p:spPr bwMode="auto">
          <a:xfrm>
            <a:off x="5218113" y="2898775"/>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sp>
        <p:nvSpPr>
          <p:cNvPr id="32" name="Oval 31"/>
          <p:cNvSpPr/>
          <p:nvPr/>
        </p:nvSpPr>
        <p:spPr bwMode="auto">
          <a:xfrm>
            <a:off x="5791200" y="2895600"/>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sp>
        <p:nvSpPr>
          <p:cNvPr id="41" name="Oval 40"/>
          <p:cNvSpPr/>
          <p:nvPr/>
        </p:nvSpPr>
        <p:spPr bwMode="auto">
          <a:xfrm>
            <a:off x="6459538" y="2898775"/>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sp>
        <p:nvSpPr>
          <p:cNvPr id="42" name="Oval 41"/>
          <p:cNvSpPr/>
          <p:nvPr/>
        </p:nvSpPr>
        <p:spPr bwMode="auto">
          <a:xfrm>
            <a:off x="6988175" y="2898775"/>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sp>
        <p:nvSpPr>
          <p:cNvPr id="43" name="Oval 42"/>
          <p:cNvSpPr/>
          <p:nvPr/>
        </p:nvSpPr>
        <p:spPr bwMode="auto">
          <a:xfrm>
            <a:off x="7564438" y="2898775"/>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sp>
        <p:nvSpPr>
          <p:cNvPr id="44" name="Oval 43"/>
          <p:cNvSpPr/>
          <p:nvPr/>
        </p:nvSpPr>
        <p:spPr bwMode="auto">
          <a:xfrm>
            <a:off x="8334375" y="2898775"/>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cxnSp>
        <p:nvCxnSpPr>
          <p:cNvPr id="134" name="Curved Connector 133"/>
          <p:cNvCxnSpPr>
            <a:stCxn id="355" idx="0"/>
            <a:endCxn id="14" idx="4"/>
          </p:cNvCxnSpPr>
          <p:nvPr/>
        </p:nvCxnSpPr>
        <p:spPr>
          <a:xfrm rot="16200000" flipV="1">
            <a:off x="1859756" y="3331369"/>
            <a:ext cx="296863" cy="3175"/>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96" name="TextBox 239"/>
          <p:cNvSpPr txBox="1">
            <a:spLocks noChangeArrowheads="1"/>
          </p:cNvSpPr>
          <p:nvPr/>
        </p:nvSpPr>
        <p:spPr bwMode="auto">
          <a:xfrm>
            <a:off x="1860550" y="1898650"/>
            <a:ext cx="1111250" cy="261938"/>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rPr>
              <a:t>Door fluent</a:t>
            </a:r>
            <a:endParaRPr lang="zh-CN" altLang="en-US" sz="1100">
              <a:solidFill>
                <a:srgbClr val="000000"/>
              </a:solidFill>
              <a:latin typeface="Times New Roman" pitchFamily="18" charset="0"/>
            </a:endParaRPr>
          </a:p>
        </p:txBody>
      </p:sp>
      <p:sp>
        <p:nvSpPr>
          <p:cNvPr id="20497" name="TextBox 240"/>
          <p:cNvSpPr txBox="1">
            <a:spLocks noChangeArrowheads="1"/>
          </p:cNvSpPr>
          <p:nvPr/>
        </p:nvSpPr>
        <p:spPr bwMode="auto">
          <a:xfrm>
            <a:off x="5051425" y="1898650"/>
            <a:ext cx="968375" cy="261938"/>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rPr>
              <a:t>Light fluent</a:t>
            </a:r>
            <a:endParaRPr lang="zh-CN" altLang="en-US" sz="1100">
              <a:solidFill>
                <a:srgbClr val="000000"/>
              </a:solidFill>
              <a:latin typeface="Times New Roman" pitchFamily="18" charset="0"/>
            </a:endParaRPr>
          </a:p>
        </p:txBody>
      </p:sp>
      <p:sp>
        <p:nvSpPr>
          <p:cNvPr id="20498" name="TextBox 241"/>
          <p:cNvSpPr txBox="1">
            <a:spLocks noChangeArrowheads="1"/>
          </p:cNvSpPr>
          <p:nvPr/>
        </p:nvSpPr>
        <p:spPr bwMode="auto">
          <a:xfrm>
            <a:off x="7581900" y="1898650"/>
            <a:ext cx="1228725" cy="261938"/>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rPr>
              <a:t>Screen fluent</a:t>
            </a:r>
            <a:endParaRPr lang="zh-CN" altLang="en-US" sz="1100">
              <a:solidFill>
                <a:srgbClr val="000000"/>
              </a:solidFill>
              <a:latin typeface="Times New Roman" pitchFamily="18" charset="0"/>
            </a:endParaRPr>
          </a:p>
        </p:txBody>
      </p:sp>
      <p:sp>
        <p:nvSpPr>
          <p:cNvPr id="20499" name="TextBox 246"/>
          <p:cNvSpPr txBox="1">
            <a:spLocks noChangeArrowheads="1"/>
          </p:cNvSpPr>
          <p:nvPr/>
        </p:nvSpPr>
        <p:spPr bwMode="auto">
          <a:xfrm>
            <a:off x="2844800" y="2398713"/>
            <a:ext cx="500063" cy="261937"/>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rPr>
              <a:t>open</a:t>
            </a:r>
            <a:endParaRPr lang="zh-CN" altLang="en-US" sz="1100">
              <a:solidFill>
                <a:srgbClr val="000000"/>
              </a:solidFill>
              <a:latin typeface="Times New Roman" pitchFamily="18" charset="0"/>
            </a:endParaRPr>
          </a:p>
        </p:txBody>
      </p:sp>
      <p:sp>
        <p:nvSpPr>
          <p:cNvPr id="20500" name="TextBox 247"/>
          <p:cNvSpPr txBox="1">
            <a:spLocks noChangeArrowheads="1"/>
          </p:cNvSpPr>
          <p:nvPr/>
        </p:nvSpPr>
        <p:spPr bwMode="auto">
          <a:xfrm>
            <a:off x="4603750" y="2406650"/>
            <a:ext cx="500063" cy="261938"/>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rPr>
              <a:t>on</a:t>
            </a:r>
            <a:endParaRPr lang="zh-CN" altLang="en-US" sz="1100">
              <a:solidFill>
                <a:srgbClr val="000000"/>
              </a:solidFill>
              <a:latin typeface="Times New Roman" pitchFamily="18" charset="0"/>
            </a:endParaRPr>
          </a:p>
        </p:txBody>
      </p:sp>
      <p:sp>
        <p:nvSpPr>
          <p:cNvPr id="20501" name="TextBox 248"/>
          <p:cNvSpPr txBox="1">
            <a:spLocks noChangeArrowheads="1"/>
          </p:cNvSpPr>
          <p:nvPr/>
        </p:nvSpPr>
        <p:spPr bwMode="auto">
          <a:xfrm>
            <a:off x="5694363" y="2405063"/>
            <a:ext cx="500062" cy="261937"/>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rPr>
              <a:t>off</a:t>
            </a:r>
            <a:endParaRPr lang="zh-CN" altLang="en-US" sz="1100">
              <a:solidFill>
                <a:srgbClr val="000000"/>
              </a:solidFill>
              <a:latin typeface="Times New Roman" pitchFamily="18" charset="0"/>
            </a:endParaRPr>
          </a:p>
        </p:txBody>
      </p:sp>
      <p:sp>
        <p:nvSpPr>
          <p:cNvPr id="20502" name="TextBox 249"/>
          <p:cNvSpPr txBox="1">
            <a:spLocks noChangeArrowheads="1"/>
          </p:cNvSpPr>
          <p:nvPr/>
        </p:nvSpPr>
        <p:spPr bwMode="auto">
          <a:xfrm>
            <a:off x="6953250" y="2398713"/>
            <a:ext cx="500063" cy="261937"/>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rPr>
              <a:t>off</a:t>
            </a:r>
            <a:endParaRPr lang="zh-CN" altLang="en-US" sz="1100">
              <a:solidFill>
                <a:srgbClr val="000000"/>
              </a:solidFill>
              <a:latin typeface="Times New Roman" pitchFamily="18" charset="0"/>
            </a:endParaRPr>
          </a:p>
        </p:txBody>
      </p:sp>
      <p:sp>
        <p:nvSpPr>
          <p:cNvPr id="20503" name="TextBox 250"/>
          <p:cNvSpPr txBox="1">
            <a:spLocks noChangeArrowheads="1"/>
          </p:cNvSpPr>
          <p:nvPr/>
        </p:nvSpPr>
        <p:spPr bwMode="auto">
          <a:xfrm>
            <a:off x="8161338" y="2398713"/>
            <a:ext cx="500062" cy="261937"/>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rPr>
              <a:t>on</a:t>
            </a:r>
            <a:endParaRPr lang="zh-CN" altLang="en-US" sz="1100">
              <a:solidFill>
                <a:srgbClr val="000000"/>
              </a:solidFill>
              <a:latin typeface="Times New Roman" pitchFamily="18" charset="0"/>
            </a:endParaRPr>
          </a:p>
        </p:txBody>
      </p:sp>
      <p:sp>
        <p:nvSpPr>
          <p:cNvPr id="20504" name="Rectangle 261"/>
          <p:cNvSpPr>
            <a:spLocks noChangeArrowheads="1"/>
          </p:cNvSpPr>
          <p:nvPr/>
        </p:nvSpPr>
        <p:spPr bwMode="auto">
          <a:xfrm>
            <a:off x="2865438" y="2895600"/>
            <a:ext cx="334962" cy="246063"/>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4</a:t>
            </a:r>
            <a:endParaRPr lang="zh-CN" altLang="en-US" sz="1000" baseline="-25000">
              <a:solidFill>
                <a:srgbClr val="000000"/>
              </a:solidFill>
              <a:latin typeface="Times New Roman" pitchFamily="18" charset="0"/>
            </a:endParaRPr>
          </a:p>
        </p:txBody>
      </p:sp>
      <p:cxnSp>
        <p:nvCxnSpPr>
          <p:cNvPr id="286" name="Straight Arrow Connector 285"/>
          <p:cNvCxnSpPr>
            <a:cxnSpLocks noChangeShapeType="1"/>
            <a:stCxn id="19" idx="0"/>
            <a:endCxn id="15" idx="4"/>
          </p:cNvCxnSpPr>
          <p:nvPr/>
        </p:nvCxnSpPr>
        <p:spPr bwMode="auto">
          <a:xfrm flipV="1">
            <a:off x="2463800" y="3184525"/>
            <a:ext cx="317500" cy="285750"/>
          </a:xfrm>
          <a:prstGeom prst="straightConnector1">
            <a:avLst/>
          </a:prstGeom>
          <a:noFill/>
          <a:ln w="19050" algn="ctr">
            <a:solidFill>
              <a:schemeClr val="tx1"/>
            </a:solidFill>
            <a:round/>
            <a:headEnd/>
            <a:tailEnd type="arrow" w="med" len="med"/>
          </a:ln>
        </p:spPr>
      </p:cxnSp>
      <p:cxnSp>
        <p:nvCxnSpPr>
          <p:cNvPr id="289" name="Straight Arrow Connector 288"/>
          <p:cNvCxnSpPr>
            <a:cxnSpLocks noChangeShapeType="1"/>
            <a:stCxn id="347" idx="0"/>
            <a:endCxn id="15" idx="4"/>
          </p:cNvCxnSpPr>
          <p:nvPr/>
        </p:nvCxnSpPr>
        <p:spPr bwMode="auto">
          <a:xfrm flipH="1" flipV="1">
            <a:off x="2781300" y="3184525"/>
            <a:ext cx="303213" cy="290513"/>
          </a:xfrm>
          <a:prstGeom prst="straightConnector1">
            <a:avLst/>
          </a:prstGeom>
          <a:noFill/>
          <a:ln w="19050" algn="ctr">
            <a:solidFill>
              <a:schemeClr val="tx1"/>
            </a:solidFill>
            <a:round/>
            <a:headEnd/>
            <a:tailEnd type="arrow" w="med" len="med"/>
          </a:ln>
        </p:spPr>
      </p:cxnSp>
      <p:sp>
        <p:nvSpPr>
          <p:cNvPr id="292" name="Arc 291"/>
          <p:cNvSpPr>
            <a:spLocks/>
          </p:cNvSpPr>
          <p:nvPr/>
        </p:nvSpPr>
        <p:spPr bwMode="auto">
          <a:xfrm rot="8121470">
            <a:off x="2570163" y="3055938"/>
            <a:ext cx="411162" cy="339725"/>
          </a:xfrm>
          <a:custGeom>
            <a:avLst/>
            <a:gdLst>
              <a:gd name="T0" fmla="*/ 157245 w 411162"/>
              <a:gd name="T1" fmla="*/ 4762 h 339725"/>
              <a:gd name="T2" fmla="*/ 205581 w 411162"/>
              <a:gd name="T3" fmla="*/ 169863 h 339725"/>
              <a:gd name="T4" fmla="*/ 406139 w 411162"/>
              <a:gd name="T5" fmla="*/ 207182 h 339725"/>
              <a:gd name="T6" fmla="*/ 11796480 60000 65536"/>
              <a:gd name="T7" fmla="*/ 5898240 60000 65536"/>
              <a:gd name="T8" fmla="*/ 5898240 60000 65536"/>
              <a:gd name="T9" fmla="*/ 157245 w 411162"/>
              <a:gd name="T10" fmla="*/ 0 h 339725"/>
              <a:gd name="T11" fmla="*/ 411162 w 411162"/>
              <a:gd name="T12" fmla="*/ 207182 h 339725"/>
            </a:gdLst>
            <a:ahLst/>
            <a:cxnLst>
              <a:cxn ang="T6">
                <a:pos x="T0" y="T1"/>
              </a:cxn>
              <a:cxn ang="T7">
                <a:pos x="T2" y="T3"/>
              </a:cxn>
              <a:cxn ang="T8">
                <a:pos x="T4" y="T5"/>
              </a:cxn>
            </a:cxnLst>
            <a:rect l="T9" t="T10" r="T11" b="T12"/>
            <a:pathLst>
              <a:path w="411162" h="339725" stroke="0">
                <a:moveTo>
                  <a:pt x="157245" y="4762"/>
                </a:moveTo>
                <a:lnTo>
                  <a:pt x="157244" y="4761"/>
                </a:lnTo>
                <a:cubicBezTo>
                  <a:pt x="173071" y="1598"/>
                  <a:pt x="189297" y="-1"/>
                  <a:pt x="205581" y="0"/>
                </a:cubicBezTo>
                <a:cubicBezTo>
                  <a:pt x="319120" y="0"/>
                  <a:pt x="411162" y="76050"/>
                  <a:pt x="411162" y="169863"/>
                </a:cubicBezTo>
                <a:cubicBezTo>
                  <a:pt x="411162" y="182418"/>
                  <a:pt x="409477" y="194934"/>
                  <a:pt x="406138" y="207182"/>
                </a:cubicBezTo>
                <a:lnTo>
                  <a:pt x="205581" y="169863"/>
                </a:lnTo>
                <a:close/>
              </a:path>
              <a:path w="411162" h="339725" fill="none">
                <a:moveTo>
                  <a:pt x="157245" y="4762"/>
                </a:moveTo>
                <a:lnTo>
                  <a:pt x="157244" y="4761"/>
                </a:lnTo>
                <a:cubicBezTo>
                  <a:pt x="173071" y="1598"/>
                  <a:pt x="189297" y="-1"/>
                  <a:pt x="205581" y="0"/>
                </a:cubicBezTo>
                <a:cubicBezTo>
                  <a:pt x="319120" y="0"/>
                  <a:pt x="411162" y="76050"/>
                  <a:pt x="411162" y="169863"/>
                </a:cubicBezTo>
                <a:cubicBezTo>
                  <a:pt x="411162" y="182418"/>
                  <a:pt x="409477" y="194934"/>
                  <a:pt x="406138" y="207182"/>
                </a:cubicBezTo>
              </a:path>
            </a:pathLst>
          </a:custGeom>
          <a:noFill/>
          <a:ln w="25400" cap="flat" cmpd="sng" algn="ctr">
            <a:solidFill>
              <a:schemeClr val="tx1"/>
            </a:solidFill>
            <a:prstDash val="solid"/>
            <a:round/>
            <a:headEnd/>
            <a:tailEnd/>
          </a:ln>
        </p:spPr>
        <p:txBody>
          <a:bodyPr lIns="0" rIns="0" anchor="ctr" anchorCtr="1"/>
          <a:lstStyle/>
          <a:p>
            <a:endParaRPr lang="en-US"/>
          </a:p>
        </p:txBody>
      </p:sp>
      <p:sp>
        <p:nvSpPr>
          <p:cNvPr id="20508" name="TextBox 151"/>
          <p:cNvSpPr txBox="1">
            <a:spLocks noChangeArrowheads="1"/>
          </p:cNvSpPr>
          <p:nvPr/>
        </p:nvSpPr>
        <p:spPr bwMode="auto">
          <a:xfrm>
            <a:off x="4721225" y="1304925"/>
            <a:ext cx="647700" cy="260350"/>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rPr>
              <a:t>fluent</a:t>
            </a:r>
            <a:endParaRPr lang="zh-CN" altLang="en-US" sz="1100">
              <a:solidFill>
                <a:srgbClr val="000000"/>
              </a:solidFill>
              <a:latin typeface="Times New Roman" pitchFamily="18" charset="0"/>
            </a:endParaRPr>
          </a:p>
        </p:txBody>
      </p:sp>
      <p:cxnSp>
        <p:nvCxnSpPr>
          <p:cNvPr id="20509" name="Curved Connector 160"/>
          <p:cNvCxnSpPr>
            <a:cxnSpLocks noChangeShapeType="1"/>
            <a:stCxn id="372" idx="0"/>
            <a:endCxn id="371" idx="3"/>
          </p:cNvCxnSpPr>
          <p:nvPr/>
        </p:nvCxnSpPr>
        <p:spPr bwMode="auto">
          <a:xfrm rot="-5400000">
            <a:off x="3060700" y="349251"/>
            <a:ext cx="250825" cy="2825750"/>
          </a:xfrm>
          <a:prstGeom prst="curvedConnector3">
            <a:avLst>
              <a:gd name="adj1" fmla="val 50000"/>
            </a:avLst>
          </a:prstGeom>
          <a:noFill/>
          <a:ln w="19050" algn="ctr">
            <a:solidFill>
              <a:schemeClr val="tx1"/>
            </a:solidFill>
            <a:round/>
            <a:headEnd/>
            <a:tailEnd/>
          </a:ln>
        </p:spPr>
      </p:cxnSp>
      <p:cxnSp>
        <p:nvCxnSpPr>
          <p:cNvPr id="20510" name="Curved Connector 189"/>
          <p:cNvCxnSpPr>
            <a:cxnSpLocks noChangeShapeType="1"/>
            <a:stCxn id="371" idx="3"/>
            <a:endCxn id="373" idx="0"/>
          </p:cNvCxnSpPr>
          <p:nvPr/>
        </p:nvCxnSpPr>
        <p:spPr bwMode="auto">
          <a:xfrm rot="16200000" flipH="1">
            <a:off x="5921376" y="314325"/>
            <a:ext cx="241300" cy="2886075"/>
          </a:xfrm>
          <a:prstGeom prst="curvedConnector3">
            <a:avLst>
              <a:gd name="adj1" fmla="val 49343"/>
            </a:avLst>
          </a:prstGeom>
          <a:noFill/>
          <a:ln w="19050" algn="ctr">
            <a:solidFill>
              <a:schemeClr val="tx1"/>
            </a:solidFill>
            <a:round/>
            <a:headEnd/>
            <a:tailEnd/>
          </a:ln>
        </p:spPr>
      </p:cxnSp>
      <p:cxnSp>
        <p:nvCxnSpPr>
          <p:cNvPr id="20511" name="Curved Connector 193"/>
          <p:cNvCxnSpPr>
            <a:cxnSpLocks noChangeShapeType="1"/>
            <a:stCxn id="376" idx="0"/>
            <a:endCxn id="372" idx="3"/>
          </p:cNvCxnSpPr>
          <p:nvPr/>
        </p:nvCxnSpPr>
        <p:spPr bwMode="auto">
          <a:xfrm rot="-5400000">
            <a:off x="1205706" y="1835944"/>
            <a:ext cx="219075" cy="915988"/>
          </a:xfrm>
          <a:prstGeom prst="curvedConnector3">
            <a:avLst>
              <a:gd name="adj1" fmla="val 50000"/>
            </a:avLst>
          </a:prstGeom>
          <a:noFill/>
          <a:ln w="19050" algn="ctr">
            <a:solidFill>
              <a:schemeClr val="tx1"/>
            </a:solidFill>
            <a:round/>
            <a:headEnd/>
            <a:tailEnd/>
          </a:ln>
        </p:spPr>
      </p:cxnSp>
      <p:cxnSp>
        <p:nvCxnSpPr>
          <p:cNvPr id="20512" name="Curved Connector 197"/>
          <p:cNvCxnSpPr>
            <a:cxnSpLocks noChangeShapeType="1"/>
            <a:stCxn id="377" idx="0"/>
            <a:endCxn id="372" idx="3"/>
          </p:cNvCxnSpPr>
          <p:nvPr/>
        </p:nvCxnSpPr>
        <p:spPr bwMode="auto">
          <a:xfrm rot="5400000" flipH="1">
            <a:off x="2064544" y="1893094"/>
            <a:ext cx="217488" cy="800100"/>
          </a:xfrm>
          <a:prstGeom prst="curvedConnector3">
            <a:avLst>
              <a:gd name="adj1" fmla="val 50366"/>
            </a:avLst>
          </a:prstGeom>
          <a:noFill/>
          <a:ln w="19050" algn="ctr">
            <a:solidFill>
              <a:schemeClr val="tx1"/>
            </a:solidFill>
            <a:round/>
            <a:headEnd/>
            <a:tailEnd/>
          </a:ln>
        </p:spPr>
      </p:cxnSp>
      <p:cxnSp>
        <p:nvCxnSpPr>
          <p:cNvPr id="20513" name="Curved Connector 200"/>
          <p:cNvCxnSpPr>
            <a:cxnSpLocks noChangeShapeType="1"/>
            <a:stCxn id="379" idx="0"/>
            <a:endCxn id="374" idx="3"/>
          </p:cNvCxnSpPr>
          <p:nvPr/>
        </p:nvCxnSpPr>
        <p:spPr bwMode="auto">
          <a:xfrm rot="16200000">
            <a:off x="4595019" y="2050257"/>
            <a:ext cx="192087" cy="508000"/>
          </a:xfrm>
          <a:prstGeom prst="curvedConnector3">
            <a:avLst>
              <a:gd name="adj1" fmla="val 50412"/>
            </a:avLst>
          </a:prstGeom>
          <a:noFill/>
          <a:ln w="19050" algn="ctr">
            <a:solidFill>
              <a:schemeClr val="tx1"/>
            </a:solidFill>
            <a:round/>
            <a:headEnd/>
            <a:tailEnd/>
          </a:ln>
        </p:spPr>
      </p:cxnSp>
      <p:cxnSp>
        <p:nvCxnSpPr>
          <p:cNvPr id="20514" name="Curved Connector 203"/>
          <p:cNvCxnSpPr>
            <a:cxnSpLocks noChangeShapeType="1"/>
            <a:stCxn id="380" idx="0"/>
            <a:endCxn id="374" idx="3"/>
          </p:cNvCxnSpPr>
          <p:nvPr/>
        </p:nvCxnSpPr>
        <p:spPr bwMode="auto">
          <a:xfrm rot="5400000" flipH="1">
            <a:off x="5191919" y="1961357"/>
            <a:ext cx="185737" cy="679450"/>
          </a:xfrm>
          <a:prstGeom prst="curvedConnector3">
            <a:avLst>
              <a:gd name="adj1" fmla="val 50426"/>
            </a:avLst>
          </a:prstGeom>
          <a:noFill/>
          <a:ln w="19050" algn="ctr">
            <a:solidFill>
              <a:schemeClr val="tx1"/>
            </a:solidFill>
            <a:round/>
            <a:headEnd/>
            <a:tailEnd/>
          </a:ln>
        </p:spPr>
      </p:cxnSp>
      <p:cxnSp>
        <p:nvCxnSpPr>
          <p:cNvPr id="20515" name="Curved Connector 206"/>
          <p:cNvCxnSpPr>
            <a:cxnSpLocks noChangeShapeType="1"/>
            <a:stCxn id="381" idx="0"/>
            <a:endCxn id="373" idx="3"/>
          </p:cNvCxnSpPr>
          <p:nvPr/>
        </p:nvCxnSpPr>
        <p:spPr bwMode="auto">
          <a:xfrm rot="-5400000">
            <a:off x="7073900" y="1971675"/>
            <a:ext cx="207963" cy="614363"/>
          </a:xfrm>
          <a:prstGeom prst="curvedConnector3">
            <a:avLst>
              <a:gd name="adj1" fmla="val 50380"/>
            </a:avLst>
          </a:prstGeom>
          <a:noFill/>
          <a:ln w="19050" algn="ctr">
            <a:solidFill>
              <a:schemeClr val="tx1"/>
            </a:solidFill>
            <a:round/>
            <a:headEnd/>
            <a:tailEnd/>
          </a:ln>
        </p:spPr>
      </p:cxnSp>
      <p:cxnSp>
        <p:nvCxnSpPr>
          <p:cNvPr id="20516" name="Curved Connector 209"/>
          <p:cNvCxnSpPr>
            <a:cxnSpLocks noChangeShapeType="1"/>
            <a:stCxn id="382" idx="0"/>
            <a:endCxn id="373" idx="3"/>
          </p:cNvCxnSpPr>
          <p:nvPr/>
        </p:nvCxnSpPr>
        <p:spPr bwMode="auto">
          <a:xfrm rot="5400000" flipH="1">
            <a:off x="7666037" y="1993901"/>
            <a:ext cx="227013" cy="588962"/>
          </a:xfrm>
          <a:prstGeom prst="curvedConnector3">
            <a:avLst>
              <a:gd name="adj1" fmla="val 50352"/>
            </a:avLst>
          </a:prstGeom>
          <a:noFill/>
          <a:ln w="19050" algn="ctr">
            <a:solidFill>
              <a:schemeClr val="tx1"/>
            </a:solidFill>
            <a:round/>
            <a:headEnd/>
            <a:tailEnd/>
          </a:ln>
        </p:spPr>
      </p:cxnSp>
      <p:cxnSp>
        <p:nvCxnSpPr>
          <p:cNvPr id="20517" name="Curved Connector 224"/>
          <p:cNvCxnSpPr>
            <a:cxnSpLocks noChangeShapeType="1"/>
            <a:stCxn id="14" idx="0"/>
            <a:endCxn id="377" idx="3"/>
          </p:cNvCxnSpPr>
          <p:nvPr/>
        </p:nvCxnSpPr>
        <p:spPr bwMode="auto">
          <a:xfrm rot="-5400000">
            <a:off x="2189956" y="2515394"/>
            <a:ext cx="200025" cy="566738"/>
          </a:xfrm>
          <a:prstGeom prst="curvedConnector3">
            <a:avLst>
              <a:gd name="adj1" fmla="val 53176"/>
            </a:avLst>
          </a:prstGeom>
          <a:noFill/>
          <a:ln w="19050" algn="ctr">
            <a:solidFill>
              <a:schemeClr val="tx1"/>
            </a:solidFill>
            <a:round/>
            <a:headEnd/>
            <a:tailEnd/>
          </a:ln>
        </p:spPr>
      </p:cxnSp>
      <p:cxnSp>
        <p:nvCxnSpPr>
          <p:cNvPr id="20518" name="Curved Connector 227"/>
          <p:cNvCxnSpPr>
            <a:cxnSpLocks noChangeShapeType="1"/>
            <a:stCxn id="15" idx="0"/>
            <a:endCxn id="377" idx="3"/>
          </p:cNvCxnSpPr>
          <p:nvPr/>
        </p:nvCxnSpPr>
        <p:spPr bwMode="auto">
          <a:xfrm rot="5400000" flipH="1">
            <a:off x="2577306" y="2694782"/>
            <a:ext cx="200025" cy="207962"/>
          </a:xfrm>
          <a:prstGeom prst="curvedConnector3">
            <a:avLst>
              <a:gd name="adj1" fmla="val 53176"/>
            </a:avLst>
          </a:prstGeom>
          <a:noFill/>
          <a:ln w="19050" algn="ctr">
            <a:solidFill>
              <a:schemeClr val="tx1"/>
            </a:solidFill>
            <a:round/>
            <a:headEnd/>
            <a:tailEnd/>
          </a:ln>
        </p:spPr>
      </p:cxnSp>
      <p:cxnSp>
        <p:nvCxnSpPr>
          <p:cNvPr id="20519" name="Curved Connector 230"/>
          <p:cNvCxnSpPr>
            <a:cxnSpLocks noChangeShapeType="1"/>
            <a:stCxn id="29" idx="0"/>
            <a:endCxn id="379" idx="3"/>
          </p:cNvCxnSpPr>
          <p:nvPr/>
        </p:nvCxnSpPr>
        <p:spPr bwMode="auto">
          <a:xfrm rot="16200000">
            <a:off x="4170363" y="2632075"/>
            <a:ext cx="201612" cy="331788"/>
          </a:xfrm>
          <a:prstGeom prst="curvedConnector3">
            <a:avLst>
              <a:gd name="adj1" fmla="val 53542"/>
            </a:avLst>
          </a:prstGeom>
          <a:noFill/>
          <a:ln w="19050" algn="ctr">
            <a:solidFill>
              <a:schemeClr val="tx1"/>
            </a:solidFill>
            <a:round/>
            <a:headEnd/>
            <a:tailEnd/>
          </a:ln>
        </p:spPr>
      </p:cxnSp>
      <p:cxnSp>
        <p:nvCxnSpPr>
          <p:cNvPr id="20520" name="Curved Connector 233"/>
          <p:cNvCxnSpPr>
            <a:cxnSpLocks noChangeShapeType="1"/>
            <a:stCxn id="30" idx="0"/>
            <a:endCxn id="379" idx="3"/>
          </p:cNvCxnSpPr>
          <p:nvPr/>
        </p:nvCxnSpPr>
        <p:spPr bwMode="auto">
          <a:xfrm rot="5400000" flipH="1">
            <a:off x="4476750" y="2657476"/>
            <a:ext cx="198437" cy="277812"/>
          </a:xfrm>
          <a:prstGeom prst="curvedConnector3">
            <a:avLst>
              <a:gd name="adj1" fmla="val 53602"/>
            </a:avLst>
          </a:prstGeom>
          <a:noFill/>
          <a:ln w="19050" algn="ctr">
            <a:solidFill>
              <a:schemeClr val="tx1"/>
            </a:solidFill>
            <a:round/>
            <a:headEnd/>
            <a:tailEnd/>
          </a:ln>
        </p:spPr>
      </p:cxnSp>
      <p:cxnSp>
        <p:nvCxnSpPr>
          <p:cNvPr id="20521" name="Curved Connector 236"/>
          <p:cNvCxnSpPr>
            <a:cxnSpLocks noChangeShapeType="1"/>
            <a:stCxn id="31" idx="0"/>
            <a:endCxn id="380" idx="3"/>
          </p:cNvCxnSpPr>
          <p:nvPr/>
        </p:nvCxnSpPr>
        <p:spPr bwMode="auto">
          <a:xfrm rot="16200000">
            <a:off x="5388770" y="2663031"/>
            <a:ext cx="207962" cy="263525"/>
          </a:xfrm>
          <a:prstGeom prst="curvedConnector3">
            <a:avLst>
              <a:gd name="adj1" fmla="val 53435"/>
            </a:avLst>
          </a:prstGeom>
          <a:noFill/>
          <a:ln w="19050" algn="ctr">
            <a:solidFill>
              <a:schemeClr val="tx1"/>
            </a:solidFill>
            <a:round/>
            <a:headEnd/>
            <a:tailEnd/>
          </a:ln>
        </p:spPr>
      </p:cxnSp>
      <p:cxnSp>
        <p:nvCxnSpPr>
          <p:cNvPr id="20522" name="Curved Connector 242"/>
          <p:cNvCxnSpPr>
            <a:cxnSpLocks noChangeShapeType="1"/>
            <a:stCxn id="32" idx="0"/>
            <a:endCxn id="380" idx="3"/>
          </p:cNvCxnSpPr>
          <p:nvPr/>
        </p:nvCxnSpPr>
        <p:spPr bwMode="auto">
          <a:xfrm rot="5400000" flipH="1">
            <a:off x="5676900" y="2638426"/>
            <a:ext cx="204787" cy="309562"/>
          </a:xfrm>
          <a:prstGeom prst="curvedConnector3">
            <a:avLst>
              <a:gd name="adj1" fmla="val 53486"/>
            </a:avLst>
          </a:prstGeom>
          <a:noFill/>
          <a:ln w="19050" algn="ctr">
            <a:solidFill>
              <a:schemeClr val="tx1"/>
            </a:solidFill>
            <a:round/>
            <a:headEnd/>
            <a:tailEnd/>
          </a:ln>
        </p:spPr>
      </p:cxnSp>
      <p:cxnSp>
        <p:nvCxnSpPr>
          <p:cNvPr id="20523" name="Curved Connector 256"/>
          <p:cNvCxnSpPr>
            <a:cxnSpLocks noChangeShapeType="1"/>
            <a:stCxn id="41" idx="0"/>
            <a:endCxn id="381" idx="3"/>
          </p:cNvCxnSpPr>
          <p:nvPr/>
        </p:nvCxnSpPr>
        <p:spPr bwMode="auto">
          <a:xfrm rot="-5400000">
            <a:off x="6627019" y="2655094"/>
            <a:ext cx="219075" cy="268287"/>
          </a:xfrm>
          <a:prstGeom prst="curvedConnector3">
            <a:avLst>
              <a:gd name="adj1" fmla="val 52898"/>
            </a:avLst>
          </a:prstGeom>
          <a:noFill/>
          <a:ln w="19050" algn="ctr">
            <a:solidFill>
              <a:schemeClr val="tx1"/>
            </a:solidFill>
            <a:round/>
            <a:headEnd/>
            <a:tailEnd/>
          </a:ln>
        </p:spPr>
      </p:cxnSp>
      <p:cxnSp>
        <p:nvCxnSpPr>
          <p:cNvPr id="20524" name="Curved Connector 259"/>
          <p:cNvCxnSpPr>
            <a:cxnSpLocks noChangeShapeType="1"/>
            <a:stCxn id="42" idx="0"/>
            <a:endCxn id="381" idx="3"/>
          </p:cNvCxnSpPr>
          <p:nvPr/>
        </p:nvCxnSpPr>
        <p:spPr bwMode="auto">
          <a:xfrm rot="5400000" flipH="1">
            <a:off x="6891337" y="2659063"/>
            <a:ext cx="219075" cy="260350"/>
          </a:xfrm>
          <a:prstGeom prst="curvedConnector3">
            <a:avLst>
              <a:gd name="adj1" fmla="val 52898"/>
            </a:avLst>
          </a:prstGeom>
          <a:noFill/>
          <a:ln w="19050" algn="ctr">
            <a:solidFill>
              <a:schemeClr val="tx1"/>
            </a:solidFill>
            <a:round/>
            <a:headEnd/>
            <a:tailEnd/>
          </a:ln>
        </p:spPr>
      </p:cxnSp>
      <p:cxnSp>
        <p:nvCxnSpPr>
          <p:cNvPr id="267" name="Curved Connector 266"/>
          <p:cNvCxnSpPr>
            <a:stCxn id="43" idx="0"/>
          </p:cNvCxnSpPr>
          <p:nvPr/>
        </p:nvCxnSpPr>
        <p:spPr>
          <a:xfrm rot="5400000" flipH="1" flipV="1">
            <a:off x="7778751" y="2613025"/>
            <a:ext cx="214312" cy="357187"/>
          </a:xfrm>
          <a:prstGeom prst="curved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Curved Connector 275"/>
          <p:cNvCxnSpPr>
            <a:stCxn id="44" idx="0"/>
          </p:cNvCxnSpPr>
          <p:nvPr/>
        </p:nvCxnSpPr>
        <p:spPr>
          <a:xfrm rot="16200000" flipV="1">
            <a:off x="8163719" y="2585244"/>
            <a:ext cx="214312" cy="412750"/>
          </a:xfrm>
          <a:prstGeom prst="curved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27" name="Straight Arrow Connector 299"/>
          <p:cNvCxnSpPr>
            <a:cxnSpLocks noChangeShapeType="1"/>
            <a:stCxn id="344" idx="0"/>
            <a:endCxn id="19" idx="4"/>
          </p:cNvCxnSpPr>
          <p:nvPr/>
        </p:nvCxnSpPr>
        <p:spPr bwMode="auto">
          <a:xfrm flipV="1">
            <a:off x="2200275" y="3756025"/>
            <a:ext cx="263525" cy="288925"/>
          </a:xfrm>
          <a:prstGeom prst="straightConnector1">
            <a:avLst/>
          </a:prstGeom>
          <a:noFill/>
          <a:ln w="19050" algn="ctr">
            <a:solidFill>
              <a:schemeClr val="tx1"/>
            </a:solidFill>
            <a:round/>
            <a:headEnd/>
            <a:tailEnd type="arrow" w="med" len="med"/>
          </a:ln>
        </p:spPr>
      </p:cxnSp>
      <p:cxnSp>
        <p:nvCxnSpPr>
          <p:cNvPr id="20528" name="Straight Arrow Connector 305"/>
          <p:cNvCxnSpPr>
            <a:cxnSpLocks noChangeShapeType="1"/>
            <a:stCxn id="345" idx="0"/>
            <a:endCxn id="19" idx="4"/>
          </p:cNvCxnSpPr>
          <p:nvPr/>
        </p:nvCxnSpPr>
        <p:spPr bwMode="auto">
          <a:xfrm flipH="1" flipV="1">
            <a:off x="2463800" y="3756025"/>
            <a:ext cx="250825" cy="288925"/>
          </a:xfrm>
          <a:prstGeom prst="straightConnector1">
            <a:avLst/>
          </a:prstGeom>
          <a:noFill/>
          <a:ln w="19050" algn="ctr">
            <a:solidFill>
              <a:schemeClr val="tx1"/>
            </a:solidFill>
            <a:round/>
            <a:headEnd/>
            <a:tailEnd type="arrow" w="med" len="med"/>
          </a:ln>
        </p:spPr>
      </p:cxnSp>
      <p:cxnSp>
        <p:nvCxnSpPr>
          <p:cNvPr id="20530" name="Curved Connector 238"/>
          <p:cNvCxnSpPr>
            <a:cxnSpLocks noChangeShapeType="1"/>
            <a:stCxn id="374" idx="0"/>
            <a:endCxn id="371" idx="3"/>
          </p:cNvCxnSpPr>
          <p:nvPr/>
        </p:nvCxnSpPr>
        <p:spPr bwMode="auto">
          <a:xfrm rot="5400000" flipH="1">
            <a:off x="4634707" y="1600994"/>
            <a:ext cx="274637" cy="346075"/>
          </a:xfrm>
          <a:prstGeom prst="curvedConnector3">
            <a:avLst>
              <a:gd name="adj1" fmla="val 50287"/>
            </a:avLst>
          </a:prstGeom>
          <a:noFill/>
          <a:ln w="19050" algn="ctr">
            <a:solidFill>
              <a:schemeClr val="tx1"/>
            </a:solidFill>
            <a:round/>
            <a:headEnd/>
            <a:tailEnd/>
          </a:ln>
        </p:spPr>
      </p:cxnSp>
      <p:cxnSp>
        <p:nvCxnSpPr>
          <p:cNvPr id="254" name="Straight Arrow Connector 253"/>
          <p:cNvCxnSpPr/>
          <p:nvPr/>
        </p:nvCxnSpPr>
        <p:spPr>
          <a:xfrm rot="21120000">
            <a:off x="2124075" y="2805113"/>
            <a:ext cx="144463"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532" name="Straight Arrow Connector 254"/>
          <p:cNvCxnSpPr>
            <a:cxnSpLocks noChangeShapeType="1"/>
          </p:cNvCxnSpPr>
          <p:nvPr/>
        </p:nvCxnSpPr>
        <p:spPr bwMode="auto">
          <a:xfrm flipV="1">
            <a:off x="4195763" y="2787650"/>
            <a:ext cx="134937" cy="22225"/>
          </a:xfrm>
          <a:prstGeom prst="straightConnector1">
            <a:avLst/>
          </a:prstGeom>
          <a:noFill/>
          <a:ln w="19050" algn="ctr">
            <a:solidFill>
              <a:schemeClr val="tx1"/>
            </a:solidFill>
            <a:round/>
            <a:headEnd/>
            <a:tailEnd type="arrow" w="med" len="med"/>
          </a:ln>
        </p:spPr>
      </p:cxnSp>
      <p:cxnSp>
        <p:nvCxnSpPr>
          <p:cNvPr id="20533" name="Straight Arrow Connector 257"/>
          <p:cNvCxnSpPr>
            <a:cxnSpLocks noChangeShapeType="1"/>
          </p:cNvCxnSpPr>
          <p:nvPr/>
        </p:nvCxnSpPr>
        <p:spPr bwMode="auto">
          <a:xfrm flipV="1">
            <a:off x="5445125" y="2774950"/>
            <a:ext cx="96838" cy="31750"/>
          </a:xfrm>
          <a:prstGeom prst="straightConnector1">
            <a:avLst/>
          </a:prstGeom>
          <a:noFill/>
          <a:ln w="19050" algn="ctr">
            <a:solidFill>
              <a:schemeClr val="tx1"/>
            </a:solidFill>
            <a:round/>
            <a:headEnd/>
            <a:tailEnd type="arrow" w="med" len="med"/>
          </a:ln>
        </p:spPr>
      </p:cxnSp>
      <p:cxnSp>
        <p:nvCxnSpPr>
          <p:cNvPr id="20534" name="Straight Arrow Connector 258"/>
          <p:cNvCxnSpPr>
            <a:cxnSpLocks noChangeShapeType="1"/>
          </p:cNvCxnSpPr>
          <p:nvPr/>
        </p:nvCxnSpPr>
        <p:spPr bwMode="auto">
          <a:xfrm flipV="1">
            <a:off x="6680200" y="2774950"/>
            <a:ext cx="112713" cy="23813"/>
          </a:xfrm>
          <a:prstGeom prst="straightConnector1">
            <a:avLst/>
          </a:prstGeom>
          <a:noFill/>
          <a:ln w="19050" algn="ctr">
            <a:solidFill>
              <a:schemeClr val="tx1"/>
            </a:solidFill>
            <a:round/>
            <a:headEnd/>
            <a:tailEnd type="arrow" w="med" len="med"/>
          </a:ln>
        </p:spPr>
      </p:cxnSp>
      <p:cxnSp>
        <p:nvCxnSpPr>
          <p:cNvPr id="261" name="Straight Arrow Connector 260"/>
          <p:cNvCxnSpPr/>
          <p:nvPr/>
        </p:nvCxnSpPr>
        <p:spPr>
          <a:xfrm rot="21120000">
            <a:off x="7847013" y="2787650"/>
            <a:ext cx="142875"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536" name="Straight Arrow Connector 264"/>
          <p:cNvCxnSpPr>
            <a:cxnSpLocks noChangeShapeType="1"/>
          </p:cNvCxnSpPr>
          <p:nvPr/>
        </p:nvCxnSpPr>
        <p:spPr bwMode="auto">
          <a:xfrm flipH="1" flipV="1">
            <a:off x="4540250" y="2781300"/>
            <a:ext cx="100013" cy="28575"/>
          </a:xfrm>
          <a:prstGeom prst="straightConnector1">
            <a:avLst/>
          </a:prstGeom>
          <a:noFill/>
          <a:ln w="19050" algn="ctr">
            <a:solidFill>
              <a:schemeClr val="tx1"/>
            </a:solidFill>
            <a:round/>
            <a:headEnd/>
            <a:tailEnd type="arrow" w="med" len="med"/>
          </a:ln>
        </p:spPr>
      </p:cxnSp>
      <p:cxnSp>
        <p:nvCxnSpPr>
          <p:cNvPr id="266" name="Straight Arrow Connector 265"/>
          <p:cNvCxnSpPr/>
          <p:nvPr/>
        </p:nvCxnSpPr>
        <p:spPr>
          <a:xfrm rot="11400000">
            <a:off x="5695950" y="2776538"/>
            <a:ext cx="144463"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538" name="Straight Arrow Connector 273"/>
          <p:cNvCxnSpPr>
            <a:cxnSpLocks noChangeShapeType="1"/>
          </p:cNvCxnSpPr>
          <p:nvPr/>
        </p:nvCxnSpPr>
        <p:spPr bwMode="auto">
          <a:xfrm flipH="1" flipV="1">
            <a:off x="6958013" y="2770188"/>
            <a:ext cx="114300" cy="30162"/>
          </a:xfrm>
          <a:prstGeom prst="straightConnector1">
            <a:avLst/>
          </a:prstGeom>
          <a:noFill/>
          <a:ln w="19050" algn="ctr">
            <a:solidFill>
              <a:schemeClr val="tx1"/>
            </a:solidFill>
            <a:round/>
            <a:headEnd/>
            <a:tailEnd type="arrow" w="med" len="med"/>
          </a:ln>
        </p:spPr>
      </p:cxnSp>
      <p:cxnSp>
        <p:nvCxnSpPr>
          <p:cNvPr id="275" name="Straight Arrow Connector 274"/>
          <p:cNvCxnSpPr/>
          <p:nvPr/>
        </p:nvCxnSpPr>
        <p:spPr>
          <a:xfrm rot="11400000">
            <a:off x="8166100" y="2790825"/>
            <a:ext cx="142875"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1895475" y="2981325"/>
            <a:ext cx="214313"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3992563" y="2981325"/>
            <a:ext cx="214312"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5256213" y="3122613"/>
            <a:ext cx="214312" cy="15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6494463" y="3122613"/>
            <a:ext cx="214312" cy="15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7604125" y="2981325"/>
            <a:ext cx="214313"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4" name="Elbow Connector 313"/>
          <p:cNvCxnSpPr/>
          <p:nvPr/>
        </p:nvCxnSpPr>
        <p:spPr>
          <a:xfrm>
            <a:off x="5826125" y="2967038"/>
            <a:ext cx="215900" cy="142875"/>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316" name="Elbow Connector 315"/>
          <p:cNvCxnSpPr/>
          <p:nvPr/>
        </p:nvCxnSpPr>
        <p:spPr>
          <a:xfrm>
            <a:off x="7027863" y="2970213"/>
            <a:ext cx="215900" cy="142875"/>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320" name="Elbow Connector 319"/>
          <p:cNvCxnSpPr/>
          <p:nvPr/>
        </p:nvCxnSpPr>
        <p:spPr>
          <a:xfrm flipV="1">
            <a:off x="2676525" y="2968625"/>
            <a:ext cx="217488" cy="144463"/>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20548" name="Elbow Connector 320"/>
          <p:cNvCxnSpPr>
            <a:cxnSpLocks noChangeShapeType="1"/>
          </p:cNvCxnSpPr>
          <p:nvPr/>
        </p:nvCxnSpPr>
        <p:spPr bwMode="auto">
          <a:xfrm flipV="1">
            <a:off x="4605338" y="2962275"/>
            <a:ext cx="215900" cy="142875"/>
          </a:xfrm>
          <a:prstGeom prst="bentConnector3">
            <a:avLst>
              <a:gd name="adj1" fmla="val 50000"/>
            </a:avLst>
          </a:prstGeom>
          <a:noFill/>
          <a:ln w="25400" algn="ctr">
            <a:solidFill>
              <a:srgbClr val="4A7EBB"/>
            </a:solidFill>
            <a:miter lim="800000"/>
            <a:headEnd/>
            <a:tailEnd/>
          </a:ln>
        </p:spPr>
      </p:cxnSp>
      <p:cxnSp>
        <p:nvCxnSpPr>
          <p:cNvPr id="322" name="Elbow Connector 321"/>
          <p:cNvCxnSpPr/>
          <p:nvPr/>
        </p:nvCxnSpPr>
        <p:spPr>
          <a:xfrm flipV="1">
            <a:off x="8374063" y="2963863"/>
            <a:ext cx="215900" cy="142875"/>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sp>
        <p:nvSpPr>
          <p:cNvPr id="344" name="Rectangle 343"/>
          <p:cNvSpPr>
            <a:spLocks noChangeArrowheads="1"/>
          </p:cNvSpPr>
          <p:nvPr/>
        </p:nvSpPr>
        <p:spPr bwMode="auto">
          <a:xfrm>
            <a:off x="2057400" y="4052888"/>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4</a:t>
            </a:r>
            <a:endParaRPr lang="zh-CN" altLang="en-US" sz="1200" baseline="-25000">
              <a:solidFill>
                <a:srgbClr val="000000"/>
              </a:solidFill>
              <a:latin typeface="Times New Roman" pitchFamily="18" charset="0"/>
            </a:endParaRPr>
          </a:p>
        </p:txBody>
      </p:sp>
      <p:sp>
        <p:nvSpPr>
          <p:cNvPr id="345" name="Rectangle 344"/>
          <p:cNvSpPr>
            <a:spLocks noChangeArrowheads="1"/>
          </p:cNvSpPr>
          <p:nvPr/>
        </p:nvSpPr>
        <p:spPr bwMode="auto">
          <a:xfrm>
            <a:off x="2571750" y="4052888"/>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5</a:t>
            </a:r>
            <a:endParaRPr lang="zh-CN" altLang="en-US" sz="1200" baseline="-25000">
              <a:solidFill>
                <a:srgbClr val="000000"/>
              </a:solidFill>
              <a:latin typeface="Times New Roman" pitchFamily="18" charset="0"/>
            </a:endParaRPr>
          </a:p>
        </p:txBody>
      </p:sp>
      <p:sp>
        <p:nvSpPr>
          <p:cNvPr id="347" name="Rectangle 346"/>
          <p:cNvSpPr>
            <a:spLocks noChangeArrowheads="1"/>
          </p:cNvSpPr>
          <p:nvPr/>
        </p:nvSpPr>
        <p:spPr bwMode="auto">
          <a:xfrm>
            <a:off x="2941638" y="3482975"/>
            <a:ext cx="285750" cy="214313"/>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6</a:t>
            </a:r>
            <a:endParaRPr lang="zh-CN" altLang="en-US" sz="1200" baseline="-25000">
              <a:solidFill>
                <a:srgbClr val="000000"/>
              </a:solidFill>
              <a:latin typeface="Times New Roman" pitchFamily="18" charset="0"/>
            </a:endParaRPr>
          </a:p>
        </p:txBody>
      </p:sp>
      <p:sp>
        <p:nvSpPr>
          <p:cNvPr id="348" name="Rectangle 347"/>
          <p:cNvSpPr>
            <a:spLocks noChangeArrowheads="1"/>
          </p:cNvSpPr>
          <p:nvPr/>
        </p:nvSpPr>
        <p:spPr bwMode="auto">
          <a:xfrm>
            <a:off x="4391025" y="3482975"/>
            <a:ext cx="285750" cy="214313"/>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9</a:t>
            </a:r>
            <a:endParaRPr lang="zh-CN" altLang="en-US" sz="1200" baseline="-25000">
              <a:solidFill>
                <a:srgbClr val="000000"/>
              </a:solidFill>
              <a:latin typeface="Times New Roman" pitchFamily="18" charset="0"/>
            </a:endParaRPr>
          </a:p>
        </p:txBody>
      </p:sp>
      <p:sp>
        <p:nvSpPr>
          <p:cNvPr id="350" name="Rectangle 349"/>
          <p:cNvSpPr>
            <a:spLocks noChangeArrowheads="1"/>
          </p:cNvSpPr>
          <p:nvPr/>
        </p:nvSpPr>
        <p:spPr bwMode="auto">
          <a:xfrm>
            <a:off x="6999288" y="3481388"/>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15</a:t>
            </a:r>
            <a:endParaRPr lang="zh-CN" altLang="en-US" sz="1200" baseline="-25000">
              <a:solidFill>
                <a:srgbClr val="000000"/>
              </a:solidFill>
              <a:latin typeface="Times New Roman" pitchFamily="18" charset="0"/>
            </a:endParaRPr>
          </a:p>
        </p:txBody>
      </p:sp>
      <p:sp>
        <p:nvSpPr>
          <p:cNvPr id="351" name="Rectangle 350"/>
          <p:cNvSpPr>
            <a:spLocks noChangeArrowheads="1"/>
          </p:cNvSpPr>
          <p:nvPr/>
        </p:nvSpPr>
        <p:spPr bwMode="auto">
          <a:xfrm>
            <a:off x="8010525" y="3490913"/>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17</a:t>
            </a:r>
            <a:endParaRPr lang="zh-CN" altLang="en-US" sz="1200" baseline="-25000">
              <a:solidFill>
                <a:srgbClr val="000000"/>
              </a:solidFill>
              <a:latin typeface="Times New Roman" pitchFamily="18" charset="0"/>
            </a:endParaRPr>
          </a:p>
        </p:txBody>
      </p:sp>
      <p:sp>
        <p:nvSpPr>
          <p:cNvPr id="352" name="Rectangle 351"/>
          <p:cNvSpPr>
            <a:spLocks noChangeArrowheads="1"/>
          </p:cNvSpPr>
          <p:nvPr/>
        </p:nvSpPr>
        <p:spPr bwMode="auto">
          <a:xfrm>
            <a:off x="8358188" y="3490913"/>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18</a:t>
            </a:r>
            <a:endParaRPr lang="zh-CN" altLang="en-US" sz="1200" baseline="-25000">
              <a:solidFill>
                <a:srgbClr val="000000"/>
              </a:solidFill>
              <a:latin typeface="Times New Roman" pitchFamily="18" charset="0"/>
            </a:endParaRPr>
          </a:p>
        </p:txBody>
      </p:sp>
      <p:sp>
        <p:nvSpPr>
          <p:cNvPr id="353" name="Rectangle 352"/>
          <p:cNvSpPr>
            <a:spLocks noChangeArrowheads="1"/>
          </p:cNvSpPr>
          <p:nvPr/>
        </p:nvSpPr>
        <p:spPr bwMode="auto">
          <a:xfrm>
            <a:off x="8701088" y="3490913"/>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19</a:t>
            </a:r>
            <a:endParaRPr lang="zh-CN" altLang="en-US" sz="1200" baseline="-25000">
              <a:solidFill>
                <a:srgbClr val="000000"/>
              </a:solidFill>
              <a:latin typeface="Times New Roman" pitchFamily="18" charset="0"/>
            </a:endParaRPr>
          </a:p>
        </p:txBody>
      </p:sp>
      <p:sp>
        <p:nvSpPr>
          <p:cNvPr id="355" name="Rectangle 354"/>
          <p:cNvSpPr>
            <a:spLocks noChangeArrowheads="1"/>
          </p:cNvSpPr>
          <p:nvPr/>
        </p:nvSpPr>
        <p:spPr bwMode="auto">
          <a:xfrm>
            <a:off x="1866900" y="3481388"/>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3</a:t>
            </a:r>
            <a:endParaRPr lang="zh-CN" altLang="en-US" sz="1200" baseline="-25000">
              <a:solidFill>
                <a:srgbClr val="000000"/>
              </a:solidFill>
              <a:latin typeface="Times New Roman" pitchFamily="18" charset="0"/>
            </a:endParaRPr>
          </a:p>
        </p:txBody>
      </p:sp>
      <p:sp>
        <p:nvSpPr>
          <p:cNvPr id="356" name="Rectangle 355"/>
          <p:cNvSpPr>
            <a:spLocks noChangeArrowheads="1"/>
          </p:cNvSpPr>
          <p:nvPr/>
        </p:nvSpPr>
        <p:spPr bwMode="auto">
          <a:xfrm>
            <a:off x="3956050" y="3489325"/>
            <a:ext cx="285750" cy="214313"/>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8</a:t>
            </a:r>
            <a:endParaRPr lang="zh-CN" altLang="en-US" sz="1200" baseline="-25000">
              <a:solidFill>
                <a:srgbClr val="000000"/>
              </a:solidFill>
              <a:latin typeface="Times New Roman" pitchFamily="18" charset="0"/>
            </a:endParaRPr>
          </a:p>
        </p:txBody>
      </p:sp>
      <p:sp>
        <p:nvSpPr>
          <p:cNvPr id="357" name="Rectangle 356"/>
          <p:cNvSpPr>
            <a:spLocks noChangeArrowheads="1"/>
          </p:cNvSpPr>
          <p:nvPr/>
        </p:nvSpPr>
        <p:spPr bwMode="auto">
          <a:xfrm>
            <a:off x="5218113" y="3481388"/>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11</a:t>
            </a:r>
            <a:endParaRPr lang="zh-CN" altLang="en-US" sz="1200" baseline="-25000">
              <a:solidFill>
                <a:srgbClr val="000000"/>
              </a:solidFill>
              <a:latin typeface="Times New Roman" pitchFamily="18" charset="0"/>
            </a:endParaRPr>
          </a:p>
        </p:txBody>
      </p:sp>
      <p:sp>
        <p:nvSpPr>
          <p:cNvPr id="358" name="Rectangle 357"/>
          <p:cNvSpPr>
            <a:spLocks noChangeArrowheads="1"/>
          </p:cNvSpPr>
          <p:nvPr/>
        </p:nvSpPr>
        <p:spPr bwMode="auto">
          <a:xfrm>
            <a:off x="6472238" y="3481388"/>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14</a:t>
            </a:r>
            <a:endParaRPr lang="zh-CN" altLang="en-US" sz="1200" baseline="-25000">
              <a:solidFill>
                <a:srgbClr val="000000"/>
              </a:solidFill>
              <a:latin typeface="Times New Roman" pitchFamily="18" charset="0"/>
            </a:endParaRPr>
          </a:p>
        </p:txBody>
      </p:sp>
      <p:sp>
        <p:nvSpPr>
          <p:cNvPr id="359" name="Rectangle 358"/>
          <p:cNvSpPr>
            <a:spLocks noChangeArrowheads="1"/>
          </p:cNvSpPr>
          <p:nvPr/>
        </p:nvSpPr>
        <p:spPr bwMode="auto">
          <a:xfrm>
            <a:off x="7577138" y="3481388"/>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16</a:t>
            </a:r>
            <a:endParaRPr lang="zh-CN" altLang="en-US" sz="1200" baseline="-25000">
              <a:solidFill>
                <a:srgbClr val="000000"/>
              </a:solidFill>
              <a:latin typeface="Times New Roman" pitchFamily="18" charset="0"/>
            </a:endParaRPr>
          </a:p>
        </p:txBody>
      </p:sp>
      <p:sp>
        <p:nvSpPr>
          <p:cNvPr id="323" name="Rectangle 322"/>
          <p:cNvSpPr/>
          <p:nvPr/>
        </p:nvSpPr>
        <p:spPr>
          <a:xfrm>
            <a:off x="228600" y="1066800"/>
            <a:ext cx="1214438" cy="1090613"/>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a:solidFill>
                <a:srgbClr val="FFFFFF"/>
              </a:solidFill>
              <a:latin typeface="Times New Roman" pitchFamily="18" charset="0"/>
              <a:cs typeface="Arial" pitchFamily="34" charset="0"/>
            </a:endParaRPr>
          </a:p>
        </p:txBody>
      </p:sp>
      <p:sp>
        <p:nvSpPr>
          <p:cNvPr id="332" name="Oval 331"/>
          <p:cNvSpPr>
            <a:spLocks noChangeAspect="1"/>
          </p:cNvSpPr>
          <p:nvPr/>
        </p:nvSpPr>
        <p:spPr bwMode="auto">
          <a:xfrm>
            <a:off x="336550" y="1493838"/>
            <a:ext cx="212725" cy="212725"/>
          </a:xfrm>
          <a:prstGeom prst="ellipse">
            <a:avLst/>
          </a:prstGeom>
          <a:solidFill>
            <a:schemeClr val="bg1">
              <a:lumMod val="75000"/>
              <a:alpha val="59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900">
              <a:solidFill>
                <a:srgbClr val="FFFFFF"/>
              </a:solidFill>
              <a:latin typeface="Times New Roman" pitchFamily="18" charset="0"/>
              <a:cs typeface="Times New Roman" pitchFamily="18" charset="0"/>
            </a:endParaRPr>
          </a:p>
        </p:txBody>
      </p:sp>
      <p:sp>
        <p:nvSpPr>
          <p:cNvPr id="20566" name="TextBox 332"/>
          <p:cNvSpPr txBox="1">
            <a:spLocks noChangeArrowheads="1"/>
          </p:cNvSpPr>
          <p:nvPr/>
        </p:nvSpPr>
        <p:spPr bwMode="auto">
          <a:xfrm>
            <a:off x="533400" y="1128713"/>
            <a:ext cx="676275" cy="244475"/>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Fluent</a:t>
            </a:r>
            <a:endParaRPr lang="zh-CN" altLang="en-US" sz="1000">
              <a:solidFill>
                <a:srgbClr val="000000"/>
              </a:solidFill>
              <a:latin typeface="Times New Roman" pitchFamily="18" charset="0"/>
            </a:endParaRPr>
          </a:p>
        </p:txBody>
      </p:sp>
      <p:sp>
        <p:nvSpPr>
          <p:cNvPr id="20567" name="TextBox 333"/>
          <p:cNvSpPr txBox="1">
            <a:spLocks noChangeArrowheads="1"/>
          </p:cNvSpPr>
          <p:nvPr/>
        </p:nvSpPr>
        <p:spPr bwMode="auto">
          <a:xfrm>
            <a:off x="538163" y="1395413"/>
            <a:ext cx="1195387" cy="430212"/>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rPr>
              <a:t>Fluent Transit     Action </a:t>
            </a:r>
            <a:endParaRPr lang="zh-CN" altLang="en-US" sz="1100">
              <a:solidFill>
                <a:srgbClr val="000000"/>
              </a:solidFill>
              <a:latin typeface="Times New Roman" pitchFamily="18" charset="0"/>
            </a:endParaRPr>
          </a:p>
        </p:txBody>
      </p:sp>
      <p:sp>
        <p:nvSpPr>
          <p:cNvPr id="360" name="Rectangle 359"/>
          <p:cNvSpPr>
            <a:spLocks noChangeAspect="1"/>
          </p:cNvSpPr>
          <p:nvPr/>
        </p:nvSpPr>
        <p:spPr>
          <a:xfrm>
            <a:off x="333375" y="1843088"/>
            <a:ext cx="217488" cy="161925"/>
          </a:xfrm>
          <a:prstGeom prst="rect">
            <a:avLst/>
          </a:prstGeom>
          <a:solidFill>
            <a:schemeClr val="tx1">
              <a:lumMod val="50000"/>
              <a:lumOff val="50000"/>
              <a:alpha val="5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endParaRPr lang="zh-CN" altLang="en-US" sz="1000" baseline="-25000">
              <a:solidFill>
                <a:srgbClr val="000000"/>
              </a:solidFill>
              <a:latin typeface="Times New Roman" pitchFamily="18" charset="0"/>
              <a:cs typeface="Arial" pitchFamily="34" charset="0"/>
            </a:endParaRPr>
          </a:p>
        </p:txBody>
      </p:sp>
      <p:sp>
        <p:nvSpPr>
          <p:cNvPr id="20569" name="TextBox 360"/>
          <p:cNvSpPr txBox="1">
            <a:spLocks noChangeArrowheads="1"/>
          </p:cNvSpPr>
          <p:nvPr/>
        </p:nvSpPr>
        <p:spPr bwMode="auto">
          <a:xfrm>
            <a:off x="538163" y="1760538"/>
            <a:ext cx="919162" cy="396875"/>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Action or Precondition</a:t>
            </a:r>
            <a:endParaRPr lang="zh-CN" altLang="en-US" sz="1000">
              <a:solidFill>
                <a:srgbClr val="000000"/>
              </a:solidFill>
              <a:latin typeface="Times New Roman" pitchFamily="18" charset="0"/>
            </a:endParaRPr>
          </a:p>
        </p:txBody>
      </p:sp>
      <p:sp>
        <p:nvSpPr>
          <p:cNvPr id="371" name="Isosceles Triangle 370"/>
          <p:cNvSpPr>
            <a:spLocks noChangeAspect="1"/>
          </p:cNvSpPr>
          <p:nvPr/>
        </p:nvSpPr>
        <p:spPr>
          <a:xfrm>
            <a:off x="4429125" y="1352550"/>
            <a:ext cx="339725" cy="271463"/>
          </a:xfrm>
          <a:prstGeom prst="triangl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FFFFFF"/>
              </a:solidFill>
              <a:latin typeface="Times New Roman" pitchFamily="18" charset="0"/>
              <a:cs typeface="Arial" pitchFamily="34" charset="0"/>
            </a:endParaRPr>
          </a:p>
        </p:txBody>
      </p:sp>
      <p:sp>
        <p:nvSpPr>
          <p:cNvPr id="372" name="Isosceles Triangle 371"/>
          <p:cNvSpPr>
            <a:spLocks noChangeAspect="1"/>
          </p:cNvSpPr>
          <p:nvPr/>
        </p:nvSpPr>
        <p:spPr>
          <a:xfrm>
            <a:off x="1603375" y="1900238"/>
            <a:ext cx="339725" cy="271462"/>
          </a:xfrm>
          <a:prstGeom prst="triangl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FFFFFF"/>
              </a:solidFill>
              <a:latin typeface="Times New Roman" pitchFamily="18" charset="0"/>
              <a:cs typeface="Arial" pitchFamily="34" charset="0"/>
            </a:endParaRPr>
          </a:p>
        </p:txBody>
      </p:sp>
      <p:sp>
        <p:nvSpPr>
          <p:cNvPr id="373" name="Isosceles Triangle 372"/>
          <p:cNvSpPr>
            <a:spLocks noChangeAspect="1"/>
          </p:cNvSpPr>
          <p:nvPr/>
        </p:nvSpPr>
        <p:spPr>
          <a:xfrm>
            <a:off x="7315200" y="1890713"/>
            <a:ext cx="339725" cy="271462"/>
          </a:xfrm>
          <a:prstGeom prst="triangl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FFFFFF"/>
              </a:solidFill>
              <a:latin typeface="Times New Roman" pitchFamily="18" charset="0"/>
              <a:cs typeface="Arial" pitchFamily="34" charset="0"/>
            </a:endParaRPr>
          </a:p>
        </p:txBody>
      </p:sp>
      <p:sp>
        <p:nvSpPr>
          <p:cNvPr id="374" name="Isosceles Triangle 373"/>
          <p:cNvSpPr>
            <a:spLocks noChangeAspect="1"/>
          </p:cNvSpPr>
          <p:nvPr/>
        </p:nvSpPr>
        <p:spPr>
          <a:xfrm>
            <a:off x="4775200" y="1924050"/>
            <a:ext cx="339725" cy="271463"/>
          </a:xfrm>
          <a:prstGeom prst="triangl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FFFFFF"/>
              </a:solidFill>
              <a:latin typeface="Times New Roman" pitchFamily="18" charset="0"/>
              <a:cs typeface="Arial" pitchFamily="34" charset="0"/>
            </a:endParaRPr>
          </a:p>
        </p:txBody>
      </p:sp>
      <p:sp>
        <p:nvSpPr>
          <p:cNvPr id="377" name="Isosceles Triangle 376"/>
          <p:cNvSpPr>
            <a:spLocks noChangeAspect="1"/>
          </p:cNvSpPr>
          <p:nvPr/>
        </p:nvSpPr>
        <p:spPr>
          <a:xfrm>
            <a:off x="2403475" y="2414588"/>
            <a:ext cx="339725" cy="271462"/>
          </a:xfrm>
          <a:prstGeom prst="triangl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FFFFFF"/>
              </a:solidFill>
              <a:latin typeface="Times New Roman" pitchFamily="18" charset="0"/>
              <a:cs typeface="Arial" pitchFamily="34" charset="0"/>
            </a:endParaRPr>
          </a:p>
        </p:txBody>
      </p:sp>
      <p:sp>
        <p:nvSpPr>
          <p:cNvPr id="379" name="Isosceles Triangle 378"/>
          <p:cNvSpPr>
            <a:spLocks noChangeAspect="1"/>
          </p:cNvSpPr>
          <p:nvPr/>
        </p:nvSpPr>
        <p:spPr>
          <a:xfrm>
            <a:off x="4267200" y="2413000"/>
            <a:ext cx="339725" cy="271463"/>
          </a:xfrm>
          <a:prstGeom prst="triangl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FFFFFF"/>
              </a:solidFill>
              <a:latin typeface="Times New Roman" pitchFamily="18" charset="0"/>
              <a:cs typeface="Arial" pitchFamily="34" charset="0"/>
            </a:endParaRPr>
          </a:p>
        </p:txBody>
      </p:sp>
      <p:sp>
        <p:nvSpPr>
          <p:cNvPr id="380" name="Isosceles Triangle 379"/>
          <p:cNvSpPr>
            <a:spLocks noChangeAspect="1"/>
          </p:cNvSpPr>
          <p:nvPr/>
        </p:nvSpPr>
        <p:spPr>
          <a:xfrm>
            <a:off x="5454650" y="2406650"/>
            <a:ext cx="339725" cy="271463"/>
          </a:xfrm>
          <a:prstGeom prst="triangl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FFFFFF"/>
              </a:solidFill>
              <a:latin typeface="Times New Roman" pitchFamily="18" charset="0"/>
              <a:cs typeface="Arial" pitchFamily="34" charset="0"/>
            </a:endParaRPr>
          </a:p>
        </p:txBody>
      </p:sp>
      <p:sp>
        <p:nvSpPr>
          <p:cNvPr id="381" name="Isosceles Triangle 380"/>
          <p:cNvSpPr>
            <a:spLocks noChangeAspect="1"/>
          </p:cNvSpPr>
          <p:nvPr/>
        </p:nvSpPr>
        <p:spPr>
          <a:xfrm>
            <a:off x="6700838" y="2395538"/>
            <a:ext cx="339725" cy="271462"/>
          </a:xfrm>
          <a:prstGeom prst="triangl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FFFFFF"/>
              </a:solidFill>
              <a:latin typeface="Times New Roman" pitchFamily="18" charset="0"/>
              <a:cs typeface="Arial" pitchFamily="34" charset="0"/>
            </a:endParaRPr>
          </a:p>
        </p:txBody>
      </p:sp>
      <p:sp>
        <p:nvSpPr>
          <p:cNvPr id="382" name="Isosceles Triangle 381"/>
          <p:cNvSpPr>
            <a:spLocks noChangeAspect="1"/>
          </p:cNvSpPr>
          <p:nvPr/>
        </p:nvSpPr>
        <p:spPr>
          <a:xfrm>
            <a:off x="7904163" y="2414588"/>
            <a:ext cx="339725" cy="271462"/>
          </a:xfrm>
          <a:prstGeom prst="triangl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FFFFFF"/>
              </a:solidFill>
              <a:latin typeface="Times New Roman" pitchFamily="18" charset="0"/>
              <a:cs typeface="Arial" pitchFamily="34" charset="0"/>
            </a:endParaRPr>
          </a:p>
        </p:txBody>
      </p:sp>
      <p:sp>
        <p:nvSpPr>
          <p:cNvPr id="383" name="Isosceles Triangle 382"/>
          <p:cNvSpPr>
            <a:spLocks noChangeAspect="1"/>
          </p:cNvSpPr>
          <p:nvPr/>
        </p:nvSpPr>
        <p:spPr>
          <a:xfrm>
            <a:off x="300038" y="1147763"/>
            <a:ext cx="277812" cy="222250"/>
          </a:xfrm>
          <a:prstGeom prst="triangl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a:solidFill>
                <a:srgbClr val="FFFFFF"/>
              </a:solidFill>
              <a:latin typeface="Times New Roman" pitchFamily="18" charset="0"/>
              <a:cs typeface="Arial" pitchFamily="34" charset="0"/>
            </a:endParaRPr>
          </a:p>
        </p:txBody>
      </p:sp>
      <p:cxnSp>
        <p:nvCxnSpPr>
          <p:cNvPr id="423" name="Straight Arrow Connector 422"/>
          <p:cNvCxnSpPr>
            <a:stCxn id="357" idx="0"/>
            <a:endCxn id="31" idx="4"/>
          </p:cNvCxnSpPr>
          <p:nvPr/>
        </p:nvCxnSpPr>
        <p:spPr>
          <a:xfrm rot="5400000" flipH="1" flipV="1">
            <a:off x="5213351" y="3333750"/>
            <a:ext cx="296862"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9" name="Straight Arrow Connector 428"/>
          <p:cNvCxnSpPr>
            <a:stCxn id="358" idx="0"/>
            <a:endCxn id="41" idx="4"/>
          </p:cNvCxnSpPr>
          <p:nvPr/>
        </p:nvCxnSpPr>
        <p:spPr>
          <a:xfrm rot="16200000" flipV="1">
            <a:off x="6460331" y="3326607"/>
            <a:ext cx="296863" cy="127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2" name="Straight Arrow Connector 431"/>
          <p:cNvCxnSpPr>
            <a:stCxn id="350" idx="0"/>
            <a:endCxn id="42" idx="4"/>
          </p:cNvCxnSpPr>
          <p:nvPr/>
        </p:nvCxnSpPr>
        <p:spPr>
          <a:xfrm rot="16200000" flipV="1">
            <a:off x="6988175" y="3327400"/>
            <a:ext cx="296863" cy="111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5" name="Straight Arrow Connector 434"/>
          <p:cNvCxnSpPr>
            <a:stCxn id="359" idx="0"/>
            <a:endCxn id="43" idx="4"/>
          </p:cNvCxnSpPr>
          <p:nvPr/>
        </p:nvCxnSpPr>
        <p:spPr>
          <a:xfrm rot="16200000" flipV="1">
            <a:off x="7565231" y="3326607"/>
            <a:ext cx="296863" cy="127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8" name="Straight Arrow Connector 437"/>
          <p:cNvCxnSpPr>
            <a:stCxn id="351" idx="0"/>
            <a:endCxn id="44" idx="4"/>
          </p:cNvCxnSpPr>
          <p:nvPr/>
        </p:nvCxnSpPr>
        <p:spPr>
          <a:xfrm rot="5400000" flipH="1" flipV="1">
            <a:off x="8162131" y="3175794"/>
            <a:ext cx="306388" cy="3238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1" name="Straight Arrow Connector 440"/>
          <p:cNvCxnSpPr>
            <a:stCxn id="352" idx="0"/>
            <a:endCxn id="44" idx="4"/>
          </p:cNvCxnSpPr>
          <p:nvPr/>
        </p:nvCxnSpPr>
        <p:spPr>
          <a:xfrm rot="16200000" flipV="1">
            <a:off x="8335963" y="3325812"/>
            <a:ext cx="306388" cy="238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4" name="Straight Arrow Connector 443"/>
          <p:cNvCxnSpPr>
            <a:stCxn id="353" idx="0"/>
            <a:endCxn id="44" idx="4"/>
          </p:cNvCxnSpPr>
          <p:nvPr/>
        </p:nvCxnSpPr>
        <p:spPr>
          <a:xfrm rot="16200000" flipV="1">
            <a:off x="8507413" y="3154362"/>
            <a:ext cx="306388" cy="3667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88" name="Rectangle 447"/>
          <p:cNvSpPr>
            <a:spLocks noChangeArrowheads="1"/>
          </p:cNvSpPr>
          <p:nvPr/>
        </p:nvSpPr>
        <p:spPr bwMode="auto">
          <a:xfrm>
            <a:off x="4805363" y="2892425"/>
            <a:ext cx="333375" cy="246063"/>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7</a:t>
            </a:r>
            <a:endParaRPr lang="zh-CN" altLang="en-US" sz="1000" baseline="-25000">
              <a:solidFill>
                <a:srgbClr val="000000"/>
              </a:solidFill>
              <a:latin typeface="Times New Roman" pitchFamily="18" charset="0"/>
            </a:endParaRPr>
          </a:p>
        </p:txBody>
      </p:sp>
      <p:sp>
        <p:nvSpPr>
          <p:cNvPr id="20589" name="Rectangle 448"/>
          <p:cNvSpPr>
            <a:spLocks noChangeArrowheads="1"/>
          </p:cNvSpPr>
          <p:nvPr/>
        </p:nvSpPr>
        <p:spPr bwMode="auto">
          <a:xfrm>
            <a:off x="6032500" y="2892425"/>
            <a:ext cx="334963" cy="246063"/>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9</a:t>
            </a:r>
            <a:endParaRPr lang="zh-CN" altLang="en-US" sz="1000" baseline="-25000">
              <a:solidFill>
                <a:srgbClr val="000000"/>
              </a:solidFill>
              <a:latin typeface="Times New Roman" pitchFamily="18" charset="0"/>
            </a:endParaRPr>
          </a:p>
        </p:txBody>
      </p:sp>
      <p:sp>
        <p:nvSpPr>
          <p:cNvPr id="20590" name="Rectangle 449"/>
          <p:cNvSpPr>
            <a:spLocks noChangeArrowheads="1"/>
          </p:cNvSpPr>
          <p:nvPr/>
        </p:nvSpPr>
        <p:spPr bwMode="auto">
          <a:xfrm>
            <a:off x="7210425" y="2903538"/>
            <a:ext cx="409575" cy="244475"/>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11</a:t>
            </a:r>
            <a:endParaRPr lang="zh-CN" altLang="en-US" sz="1000" baseline="-25000">
              <a:solidFill>
                <a:srgbClr val="000000"/>
              </a:solidFill>
              <a:latin typeface="Times New Roman" pitchFamily="18" charset="0"/>
            </a:endParaRPr>
          </a:p>
        </p:txBody>
      </p:sp>
      <p:sp>
        <p:nvSpPr>
          <p:cNvPr id="20591" name="Rectangle 450"/>
          <p:cNvSpPr>
            <a:spLocks noChangeArrowheads="1"/>
          </p:cNvSpPr>
          <p:nvPr/>
        </p:nvSpPr>
        <p:spPr bwMode="auto">
          <a:xfrm>
            <a:off x="8561388" y="2916238"/>
            <a:ext cx="506412" cy="244475"/>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13</a:t>
            </a:r>
            <a:endParaRPr lang="zh-CN" altLang="en-US" sz="1000" baseline="-25000">
              <a:solidFill>
                <a:srgbClr val="000000"/>
              </a:solidFill>
              <a:latin typeface="Times New Roman" pitchFamily="18" charset="0"/>
            </a:endParaRPr>
          </a:p>
        </p:txBody>
      </p:sp>
      <p:sp>
        <p:nvSpPr>
          <p:cNvPr id="20592" name="Rectangle 452"/>
          <p:cNvSpPr>
            <a:spLocks noChangeArrowheads="1"/>
          </p:cNvSpPr>
          <p:nvPr/>
        </p:nvSpPr>
        <p:spPr bwMode="auto">
          <a:xfrm>
            <a:off x="2105025" y="2895600"/>
            <a:ext cx="333375" cy="246063"/>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3</a:t>
            </a:r>
            <a:endParaRPr lang="zh-CN" altLang="en-US" sz="1000" baseline="-25000">
              <a:solidFill>
                <a:srgbClr val="000000"/>
              </a:solidFill>
              <a:latin typeface="Times New Roman" pitchFamily="18" charset="0"/>
            </a:endParaRPr>
          </a:p>
        </p:txBody>
      </p:sp>
      <p:sp>
        <p:nvSpPr>
          <p:cNvPr id="20593" name="Rectangle 453"/>
          <p:cNvSpPr>
            <a:spLocks noChangeArrowheads="1"/>
          </p:cNvSpPr>
          <p:nvPr/>
        </p:nvSpPr>
        <p:spPr bwMode="auto">
          <a:xfrm>
            <a:off x="4191000" y="2895600"/>
            <a:ext cx="334963" cy="246063"/>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6</a:t>
            </a:r>
            <a:endParaRPr lang="zh-CN" altLang="en-US" sz="1000" baseline="-25000">
              <a:solidFill>
                <a:srgbClr val="000000"/>
              </a:solidFill>
              <a:latin typeface="Times New Roman" pitchFamily="18" charset="0"/>
            </a:endParaRPr>
          </a:p>
        </p:txBody>
      </p:sp>
      <p:sp>
        <p:nvSpPr>
          <p:cNvPr id="20594" name="Rectangle 454"/>
          <p:cNvSpPr>
            <a:spLocks noChangeArrowheads="1"/>
          </p:cNvSpPr>
          <p:nvPr/>
        </p:nvSpPr>
        <p:spPr bwMode="auto">
          <a:xfrm>
            <a:off x="5443538" y="2895600"/>
            <a:ext cx="334962" cy="246063"/>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8</a:t>
            </a:r>
            <a:endParaRPr lang="zh-CN" altLang="en-US" sz="1000" baseline="-25000">
              <a:solidFill>
                <a:srgbClr val="000000"/>
              </a:solidFill>
              <a:latin typeface="Times New Roman" pitchFamily="18" charset="0"/>
            </a:endParaRPr>
          </a:p>
        </p:txBody>
      </p:sp>
      <p:sp>
        <p:nvSpPr>
          <p:cNvPr id="20595" name="Rectangle 455"/>
          <p:cNvSpPr>
            <a:spLocks noChangeArrowheads="1"/>
          </p:cNvSpPr>
          <p:nvPr/>
        </p:nvSpPr>
        <p:spPr bwMode="auto">
          <a:xfrm>
            <a:off x="6675438" y="2895600"/>
            <a:ext cx="411162" cy="244475"/>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10</a:t>
            </a:r>
            <a:endParaRPr lang="zh-CN" altLang="en-US" sz="1000" baseline="-25000">
              <a:solidFill>
                <a:srgbClr val="000000"/>
              </a:solidFill>
              <a:latin typeface="Times New Roman" pitchFamily="18" charset="0"/>
            </a:endParaRPr>
          </a:p>
        </p:txBody>
      </p:sp>
      <p:sp>
        <p:nvSpPr>
          <p:cNvPr id="20596" name="Rectangle 456"/>
          <p:cNvSpPr>
            <a:spLocks noChangeArrowheads="1"/>
          </p:cNvSpPr>
          <p:nvPr/>
        </p:nvSpPr>
        <p:spPr bwMode="auto">
          <a:xfrm>
            <a:off x="7772400" y="2895600"/>
            <a:ext cx="442913" cy="244475"/>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12</a:t>
            </a:r>
            <a:endParaRPr lang="zh-CN" altLang="en-US" sz="1000" baseline="-25000">
              <a:solidFill>
                <a:srgbClr val="000000"/>
              </a:solidFill>
              <a:latin typeface="Times New Roman" pitchFamily="18" charset="0"/>
            </a:endParaRPr>
          </a:p>
        </p:txBody>
      </p:sp>
      <p:sp>
        <p:nvSpPr>
          <p:cNvPr id="20597" name="Title 1"/>
          <p:cNvSpPr>
            <a:spLocks/>
          </p:cNvSpPr>
          <p:nvPr/>
        </p:nvSpPr>
        <p:spPr bwMode="auto">
          <a:xfrm>
            <a:off x="381000" y="228600"/>
            <a:ext cx="8229600" cy="715963"/>
          </a:xfrm>
          <a:prstGeom prst="rect">
            <a:avLst/>
          </a:prstGeom>
          <a:noFill/>
          <a:ln w="9525">
            <a:noFill/>
            <a:miter lim="800000"/>
            <a:headEnd/>
            <a:tailEnd/>
          </a:ln>
        </p:spPr>
        <p:txBody>
          <a:bodyPr anchor="ctr"/>
          <a:lstStyle/>
          <a:p>
            <a:pPr eaLnBrk="0" hangingPunct="0"/>
            <a:r>
              <a:rPr lang="en-US" sz="3600" dirty="0"/>
              <a:t>Learned </a:t>
            </a:r>
            <a:r>
              <a:rPr lang="en-US" sz="3600" dirty="0" smtClean="0"/>
              <a:t>C-</a:t>
            </a:r>
            <a:r>
              <a:rPr lang="en-US" sz="3600" dirty="0" err="1" smtClean="0"/>
              <a:t>AoG</a:t>
            </a:r>
            <a:endParaRPr lang="en-US" sz="3600" dirty="0"/>
          </a:p>
        </p:txBody>
      </p:sp>
      <p:sp>
        <p:nvSpPr>
          <p:cNvPr id="13" name="Oval 12"/>
          <p:cNvSpPr/>
          <p:nvPr/>
        </p:nvSpPr>
        <p:spPr bwMode="auto">
          <a:xfrm>
            <a:off x="1228725" y="2909888"/>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sp>
        <p:nvSpPr>
          <p:cNvPr id="18" name="Oval 17"/>
          <p:cNvSpPr/>
          <p:nvPr/>
        </p:nvSpPr>
        <p:spPr bwMode="auto">
          <a:xfrm>
            <a:off x="184150" y="2921000"/>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sp>
        <p:nvSpPr>
          <p:cNvPr id="20600" name="TextBox 245"/>
          <p:cNvSpPr txBox="1">
            <a:spLocks noChangeArrowheads="1"/>
          </p:cNvSpPr>
          <p:nvPr/>
        </p:nvSpPr>
        <p:spPr bwMode="auto">
          <a:xfrm>
            <a:off x="957263" y="2409825"/>
            <a:ext cx="500062" cy="261938"/>
          </a:xfrm>
          <a:prstGeom prst="rect">
            <a:avLst/>
          </a:prstGeom>
          <a:noFill/>
          <a:ln w="9525">
            <a:noFill/>
            <a:miter lim="800000"/>
            <a:headEnd/>
            <a:tailEnd/>
          </a:ln>
        </p:spPr>
        <p:txBody>
          <a:bodyPr>
            <a:spAutoFit/>
          </a:bodyPr>
          <a:lstStyle/>
          <a:p>
            <a:r>
              <a:rPr lang="en-US" altLang="zh-CN" sz="1100">
                <a:solidFill>
                  <a:srgbClr val="000000"/>
                </a:solidFill>
                <a:latin typeface="Times New Roman" pitchFamily="18" charset="0"/>
              </a:rPr>
              <a:t>close</a:t>
            </a:r>
            <a:endParaRPr lang="zh-CN" altLang="en-US" sz="1100">
              <a:solidFill>
                <a:srgbClr val="000000"/>
              </a:solidFill>
              <a:latin typeface="Times New Roman" pitchFamily="18" charset="0"/>
            </a:endParaRPr>
          </a:p>
        </p:txBody>
      </p:sp>
      <p:cxnSp>
        <p:nvCxnSpPr>
          <p:cNvPr id="20601" name="Straight Arrow Connector 278"/>
          <p:cNvCxnSpPr>
            <a:cxnSpLocks noChangeShapeType="1"/>
            <a:stCxn id="340" idx="0"/>
            <a:endCxn id="13" idx="4"/>
          </p:cNvCxnSpPr>
          <p:nvPr/>
        </p:nvCxnSpPr>
        <p:spPr bwMode="auto">
          <a:xfrm flipV="1">
            <a:off x="1371600" y="3195638"/>
            <a:ext cx="0" cy="277812"/>
          </a:xfrm>
          <a:prstGeom prst="straightConnector1">
            <a:avLst/>
          </a:prstGeom>
          <a:noFill/>
          <a:ln w="19050" algn="ctr">
            <a:solidFill>
              <a:schemeClr val="tx1"/>
            </a:solidFill>
            <a:round/>
            <a:headEnd/>
            <a:tailEnd type="arrow" w="med" len="med"/>
          </a:ln>
        </p:spPr>
      </p:cxnSp>
      <p:cxnSp>
        <p:nvCxnSpPr>
          <p:cNvPr id="20602" name="Curved Connector 218"/>
          <p:cNvCxnSpPr>
            <a:cxnSpLocks noChangeShapeType="1"/>
            <a:stCxn id="18" idx="0"/>
            <a:endCxn id="376" idx="3"/>
          </p:cNvCxnSpPr>
          <p:nvPr/>
        </p:nvCxnSpPr>
        <p:spPr bwMode="auto">
          <a:xfrm rot="-5400000">
            <a:off x="481807" y="2545556"/>
            <a:ext cx="220662" cy="530225"/>
          </a:xfrm>
          <a:prstGeom prst="curvedConnector3">
            <a:avLst>
              <a:gd name="adj1" fmla="val 53236"/>
            </a:avLst>
          </a:prstGeom>
          <a:noFill/>
          <a:ln w="19050" algn="ctr">
            <a:solidFill>
              <a:schemeClr val="tx1"/>
            </a:solidFill>
            <a:round/>
            <a:headEnd/>
            <a:tailEnd/>
          </a:ln>
        </p:spPr>
      </p:cxnSp>
      <p:cxnSp>
        <p:nvCxnSpPr>
          <p:cNvPr id="20603" name="Curved Connector 221"/>
          <p:cNvCxnSpPr>
            <a:cxnSpLocks noChangeShapeType="1"/>
            <a:stCxn id="13" idx="0"/>
            <a:endCxn id="376" idx="3"/>
          </p:cNvCxnSpPr>
          <p:nvPr/>
        </p:nvCxnSpPr>
        <p:spPr bwMode="auto">
          <a:xfrm rot="5400000" flipH="1">
            <a:off x="1009650" y="2547938"/>
            <a:ext cx="209550" cy="514350"/>
          </a:xfrm>
          <a:prstGeom prst="curvedConnector3">
            <a:avLst>
              <a:gd name="adj1" fmla="val 53032"/>
            </a:avLst>
          </a:prstGeom>
          <a:noFill/>
          <a:ln w="19050" algn="ctr">
            <a:solidFill>
              <a:schemeClr val="tx1"/>
            </a:solidFill>
            <a:round/>
            <a:headEnd/>
            <a:tailEnd/>
          </a:ln>
        </p:spPr>
      </p:cxnSp>
      <p:cxnSp>
        <p:nvCxnSpPr>
          <p:cNvPr id="281" name="Straight Arrow Connector 280"/>
          <p:cNvCxnSpPr/>
          <p:nvPr/>
        </p:nvCxnSpPr>
        <p:spPr>
          <a:xfrm rot="11400000">
            <a:off x="1104900" y="2808288"/>
            <a:ext cx="142875"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rot="21120000">
            <a:off x="488950" y="2803525"/>
            <a:ext cx="144463"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220663" y="3133725"/>
            <a:ext cx="214312"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607" name="Elbow Connector 301"/>
          <p:cNvCxnSpPr>
            <a:cxnSpLocks noChangeShapeType="1"/>
          </p:cNvCxnSpPr>
          <p:nvPr/>
        </p:nvCxnSpPr>
        <p:spPr bwMode="auto">
          <a:xfrm>
            <a:off x="1252538" y="2992438"/>
            <a:ext cx="215900" cy="142875"/>
          </a:xfrm>
          <a:prstGeom prst="bentConnector3">
            <a:avLst>
              <a:gd name="adj1" fmla="val 50000"/>
            </a:avLst>
          </a:prstGeom>
          <a:noFill/>
          <a:ln w="25400" algn="ctr">
            <a:solidFill>
              <a:srgbClr val="4A7EBB"/>
            </a:solidFill>
            <a:miter lim="800000"/>
            <a:headEnd/>
            <a:tailEnd/>
          </a:ln>
        </p:spPr>
      </p:cxnSp>
      <p:sp>
        <p:nvSpPr>
          <p:cNvPr id="340" name="Rectangle 339"/>
          <p:cNvSpPr>
            <a:spLocks noChangeArrowheads="1"/>
          </p:cNvSpPr>
          <p:nvPr/>
        </p:nvSpPr>
        <p:spPr bwMode="auto">
          <a:xfrm>
            <a:off x="1228725" y="3481388"/>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2</a:t>
            </a:r>
            <a:endParaRPr lang="zh-CN" altLang="en-US" sz="1200" baseline="-25000">
              <a:solidFill>
                <a:srgbClr val="000000"/>
              </a:solidFill>
              <a:latin typeface="Times New Roman" pitchFamily="18" charset="0"/>
            </a:endParaRPr>
          </a:p>
        </p:txBody>
      </p:sp>
      <p:sp>
        <p:nvSpPr>
          <p:cNvPr id="354" name="Rectangle 353"/>
          <p:cNvSpPr>
            <a:spLocks noChangeArrowheads="1"/>
          </p:cNvSpPr>
          <p:nvPr/>
        </p:nvSpPr>
        <p:spPr bwMode="auto">
          <a:xfrm>
            <a:off x="182563" y="3481388"/>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0</a:t>
            </a:r>
            <a:endParaRPr lang="zh-CN" altLang="en-US" sz="1200" baseline="-25000">
              <a:solidFill>
                <a:srgbClr val="000000"/>
              </a:solidFill>
              <a:latin typeface="Times New Roman" pitchFamily="18" charset="0"/>
            </a:endParaRPr>
          </a:p>
        </p:txBody>
      </p:sp>
      <p:sp>
        <p:nvSpPr>
          <p:cNvPr id="376" name="Isosceles Triangle 375"/>
          <p:cNvSpPr>
            <a:spLocks noChangeAspect="1"/>
          </p:cNvSpPr>
          <p:nvPr/>
        </p:nvSpPr>
        <p:spPr>
          <a:xfrm>
            <a:off x="687388" y="2416175"/>
            <a:ext cx="339725" cy="271463"/>
          </a:xfrm>
          <a:prstGeom prst="triangl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FFFFFF"/>
              </a:solidFill>
              <a:latin typeface="Times New Roman" pitchFamily="18" charset="0"/>
              <a:cs typeface="Arial" pitchFamily="34" charset="0"/>
            </a:endParaRPr>
          </a:p>
        </p:txBody>
      </p:sp>
      <p:cxnSp>
        <p:nvCxnSpPr>
          <p:cNvPr id="385" name="Straight Arrow Connector 384"/>
          <p:cNvCxnSpPr>
            <a:cxnSpLocks noChangeShapeType="1"/>
            <a:stCxn id="354" idx="0"/>
            <a:endCxn id="18" idx="4"/>
          </p:cNvCxnSpPr>
          <p:nvPr/>
        </p:nvCxnSpPr>
        <p:spPr bwMode="auto">
          <a:xfrm flipV="1">
            <a:off x="325438" y="3206750"/>
            <a:ext cx="1587" cy="266700"/>
          </a:xfrm>
          <a:prstGeom prst="straightConnector1">
            <a:avLst/>
          </a:prstGeom>
          <a:noFill/>
          <a:ln w="19050" algn="ctr">
            <a:solidFill>
              <a:schemeClr val="tx1"/>
            </a:solidFill>
            <a:round/>
            <a:headEnd/>
            <a:tailEnd type="arrow" w="med" len="med"/>
          </a:ln>
        </p:spPr>
      </p:cxnSp>
      <p:sp>
        <p:nvSpPr>
          <p:cNvPr id="20612" name="Rectangle 446"/>
          <p:cNvSpPr>
            <a:spLocks noChangeArrowheads="1"/>
          </p:cNvSpPr>
          <p:nvPr/>
        </p:nvSpPr>
        <p:spPr bwMode="auto">
          <a:xfrm>
            <a:off x="1447800" y="2895600"/>
            <a:ext cx="334963" cy="246063"/>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2</a:t>
            </a:r>
            <a:endParaRPr lang="zh-CN" altLang="en-US" sz="1000" baseline="-25000">
              <a:solidFill>
                <a:srgbClr val="000000"/>
              </a:solidFill>
              <a:latin typeface="Times New Roman" pitchFamily="18" charset="0"/>
            </a:endParaRPr>
          </a:p>
        </p:txBody>
      </p:sp>
      <p:sp>
        <p:nvSpPr>
          <p:cNvPr id="20613" name="Rectangle 451"/>
          <p:cNvSpPr>
            <a:spLocks noChangeArrowheads="1"/>
          </p:cNvSpPr>
          <p:nvPr/>
        </p:nvSpPr>
        <p:spPr bwMode="auto">
          <a:xfrm>
            <a:off x="404813" y="2903538"/>
            <a:ext cx="334962" cy="246062"/>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0</a:t>
            </a:r>
            <a:endParaRPr lang="zh-CN" altLang="en-US" sz="1000" baseline="-25000">
              <a:solidFill>
                <a:srgbClr val="000000"/>
              </a:solidFill>
              <a:latin typeface="Times New Roman" pitchFamily="18" charset="0"/>
            </a:endParaRPr>
          </a:p>
        </p:txBody>
      </p:sp>
      <p:sp>
        <p:nvSpPr>
          <p:cNvPr id="2" name="Oval 12"/>
          <p:cNvSpPr/>
          <p:nvPr/>
        </p:nvSpPr>
        <p:spPr bwMode="auto">
          <a:xfrm>
            <a:off x="714375" y="2914650"/>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cxnSp>
        <p:nvCxnSpPr>
          <p:cNvPr id="20615" name="Straight Arrow Connector 278"/>
          <p:cNvCxnSpPr>
            <a:cxnSpLocks noChangeShapeType="1"/>
          </p:cNvCxnSpPr>
          <p:nvPr/>
        </p:nvCxnSpPr>
        <p:spPr bwMode="auto">
          <a:xfrm flipV="1">
            <a:off x="857250" y="3200400"/>
            <a:ext cx="0" cy="277813"/>
          </a:xfrm>
          <a:prstGeom prst="straightConnector1">
            <a:avLst/>
          </a:prstGeom>
          <a:noFill/>
          <a:ln w="19050" algn="ctr">
            <a:solidFill>
              <a:schemeClr val="tx1"/>
            </a:solidFill>
            <a:round/>
            <a:headEnd/>
            <a:tailEnd type="arrow" w="med" len="med"/>
          </a:ln>
        </p:spPr>
      </p:cxnSp>
      <p:cxnSp>
        <p:nvCxnSpPr>
          <p:cNvPr id="20616" name="Curved Connector 221"/>
          <p:cNvCxnSpPr>
            <a:cxnSpLocks noChangeShapeType="1"/>
          </p:cNvCxnSpPr>
          <p:nvPr/>
        </p:nvCxnSpPr>
        <p:spPr bwMode="auto">
          <a:xfrm rot="-5400000">
            <a:off x="750094" y="2807494"/>
            <a:ext cx="214312" cy="0"/>
          </a:xfrm>
          <a:prstGeom prst="straightConnector1">
            <a:avLst/>
          </a:prstGeom>
          <a:noFill/>
          <a:ln w="19050" algn="ctr">
            <a:solidFill>
              <a:schemeClr val="tx1"/>
            </a:solidFill>
            <a:round/>
            <a:headEnd/>
            <a:tailEnd/>
          </a:ln>
        </p:spPr>
      </p:cxnSp>
      <p:cxnSp>
        <p:nvCxnSpPr>
          <p:cNvPr id="20617" name="Straight Arrow Connector 280"/>
          <p:cNvCxnSpPr>
            <a:cxnSpLocks noChangeShapeType="1"/>
          </p:cNvCxnSpPr>
          <p:nvPr/>
        </p:nvCxnSpPr>
        <p:spPr bwMode="auto">
          <a:xfrm flipV="1">
            <a:off x="857250" y="2765425"/>
            <a:ext cx="0" cy="90488"/>
          </a:xfrm>
          <a:prstGeom prst="straightConnector1">
            <a:avLst/>
          </a:prstGeom>
          <a:noFill/>
          <a:ln w="19050" algn="ctr">
            <a:solidFill>
              <a:schemeClr val="tx1"/>
            </a:solidFill>
            <a:round/>
            <a:headEnd/>
            <a:tailEnd type="arrow" w="med" len="med"/>
          </a:ln>
        </p:spPr>
      </p:cxnSp>
      <p:cxnSp>
        <p:nvCxnSpPr>
          <p:cNvPr id="6" name="Elbow Connector 301"/>
          <p:cNvCxnSpPr/>
          <p:nvPr/>
        </p:nvCxnSpPr>
        <p:spPr>
          <a:xfrm>
            <a:off x="738188" y="2997200"/>
            <a:ext cx="215900" cy="142875"/>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sp>
        <p:nvSpPr>
          <p:cNvPr id="7" name="Rectangle 339"/>
          <p:cNvSpPr>
            <a:spLocks noChangeArrowheads="1"/>
          </p:cNvSpPr>
          <p:nvPr/>
        </p:nvSpPr>
        <p:spPr bwMode="auto">
          <a:xfrm>
            <a:off x="714375" y="3486150"/>
            <a:ext cx="285750" cy="214313"/>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1</a:t>
            </a:r>
            <a:endParaRPr lang="zh-CN" altLang="en-US" sz="1200" baseline="-25000">
              <a:solidFill>
                <a:srgbClr val="000000"/>
              </a:solidFill>
              <a:latin typeface="Times New Roman" pitchFamily="18" charset="0"/>
            </a:endParaRPr>
          </a:p>
        </p:txBody>
      </p:sp>
      <p:sp>
        <p:nvSpPr>
          <p:cNvPr id="20620" name="Rectangle 446"/>
          <p:cNvSpPr>
            <a:spLocks noChangeArrowheads="1"/>
          </p:cNvSpPr>
          <p:nvPr/>
        </p:nvSpPr>
        <p:spPr bwMode="auto">
          <a:xfrm>
            <a:off x="960438" y="2895600"/>
            <a:ext cx="334962" cy="246063"/>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1</a:t>
            </a:r>
            <a:endParaRPr lang="zh-CN" altLang="en-US" sz="1000" baseline="-25000">
              <a:solidFill>
                <a:srgbClr val="000000"/>
              </a:solidFill>
              <a:latin typeface="Times New Roman" pitchFamily="18" charset="0"/>
            </a:endParaRPr>
          </a:p>
        </p:txBody>
      </p:sp>
      <p:sp>
        <p:nvSpPr>
          <p:cNvPr id="9" name="Oval 29"/>
          <p:cNvSpPr/>
          <p:nvPr/>
        </p:nvSpPr>
        <p:spPr bwMode="auto">
          <a:xfrm>
            <a:off x="3368675" y="2878138"/>
            <a:ext cx="285750" cy="285750"/>
          </a:xfrm>
          <a:prstGeom prst="ellipse">
            <a:avLst/>
          </a:prstGeom>
          <a:solidFill>
            <a:schemeClr val="tx1">
              <a:lumMod val="50000"/>
              <a:lumOff val="50000"/>
              <a:alpha val="50000"/>
            </a:scheme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000">
              <a:solidFill>
                <a:srgbClr val="FFFFFF"/>
              </a:solidFill>
              <a:latin typeface="Times New Roman" pitchFamily="18" charset="0"/>
              <a:cs typeface="Times New Roman" pitchFamily="18" charset="0"/>
            </a:endParaRPr>
          </a:p>
        </p:txBody>
      </p:sp>
      <p:cxnSp>
        <p:nvCxnSpPr>
          <p:cNvPr id="20623" name="Curved Connector 233"/>
          <p:cNvCxnSpPr>
            <a:cxnSpLocks noChangeShapeType="1"/>
          </p:cNvCxnSpPr>
          <p:nvPr/>
        </p:nvCxnSpPr>
        <p:spPr bwMode="auto">
          <a:xfrm rot="5400000" flipH="1">
            <a:off x="2952750" y="2319338"/>
            <a:ext cx="179388" cy="938212"/>
          </a:xfrm>
          <a:prstGeom prst="curvedConnector3">
            <a:avLst>
              <a:gd name="adj1" fmla="val 53981"/>
            </a:avLst>
          </a:prstGeom>
          <a:noFill/>
          <a:ln w="19050" algn="ctr">
            <a:solidFill>
              <a:schemeClr val="tx1"/>
            </a:solidFill>
            <a:round/>
            <a:headEnd/>
            <a:tailEnd/>
          </a:ln>
        </p:spPr>
      </p:cxnSp>
      <p:cxnSp>
        <p:nvCxnSpPr>
          <p:cNvPr id="20624" name="Straight Arrow Connector 264"/>
          <p:cNvCxnSpPr>
            <a:cxnSpLocks noChangeShapeType="1"/>
          </p:cNvCxnSpPr>
          <p:nvPr/>
        </p:nvCxnSpPr>
        <p:spPr bwMode="auto">
          <a:xfrm flipH="1" flipV="1">
            <a:off x="2925763" y="2770188"/>
            <a:ext cx="173037" cy="12700"/>
          </a:xfrm>
          <a:prstGeom prst="straightConnector1">
            <a:avLst/>
          </a:prstGeom>
          <a:noFill/>
          <a:ln w="19050" algn="ctr">
            <a:solidFill>
              <a:schemeClr val="tx1"/>
            </a:solidFill>
            <a:round/>
            <a:headEnd/>
            <a:tailEnd type="arrow" w="med" len="med"/>
          </a:ln>
        </p:spPr>
      </p:cxnSp>
      <p:cxnSp>
        <p:nvCxnSpPr>
          <p:cNvPr id="16" name="Elbow Connector 320"/>
          <p:cNvCxnSpPr/>
          <p:nvPr/>
        </p:nvCxnSpPr>
        <p:spPr>
          <a:xfrm flipV="1">
            <a:off x="3402013" y="2944813"/>
            <a:ext cx="215900" cy="142875"/>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sp>
        <p:nvSpPr>
          <p:cNvPr id="17" name="Rectangle 347"/>
          <p:cNvSpPr>
            <a:spLocks noChangeArrowheads="1"/>
          </p:cNvSpPr>
          <p:nvPr/>
        </p:nvSpPr>
        <p:spPr bwMode="auto">
          <a:xfrm>
            <a:off x="3371850" y="3484563"/>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7</a:t>
            </a:r>
            <a:endParaRPr lang="zh-CN" altLang="en-US" sz="1200" baseline="-25000">
              <a:solidFill>
                <a:srgbClr val="000000"/>
              </a:solidFill>
              <a:latin typeface="Times New Roman" pitchFamily="18" charset="0"/>
            </a:endParaRPr>
          </a:p>
        </p:txBody>
      </p:sp>
      <p:sp>
        <p:nvSpPr>
          <p:cNvPr id="20627" name="Rectangle 447"/>
          <p:cNvSpPr>
            <a:spLocks noChangeArrowheads="1"/>
          </p:cNvSpPr>
          <p:nvPr/>
        </p:nvSpPr>
        <p:spPr bwMode="auto">
          <a:xfrm>
            <a:off x="3581400" y="2895600"/>
            <a:ext cx="333375" cy="246063"/>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5</a:t>
            </a:r>
            <a:endParaRPr lang="zh-CN" altLang="en-US" sz="1000" baseline="-25000">
              <a:solidFill>
                <a:srgbClr val="000000"/>
              </a:solidFill>
              <a:latin typeface="Times New Roman" pitchFamily="18" charset="0"/>
            </a:endParaRPr>
          </a:p>
        </p:txBody>
      </p:sp>
      <p:cxnSp>
        <p:nvCxnSpPr>
          <p:cNvPr id="20628" name="Straight Arrow Connector 280"/>
          <p:cNvCxnSpPr>
            <a:cxnSpLocks noChangeShapeType="1"/>
          </p:cNvCxnSpPr>
          <p:nvPr/>
        </p:nvCxnSpPr>
        <p:spPr bwMode="auto">
          <a:xfrm flipH="1" flipV="1">
            <a:off x="2644775" y="2781300"/>
            <a:ext cx="107950" cy="52388"/>
          </a:xfrm>
          <a:prstGeom prst="straightConnector1">
            <a:avLst/>
          </a:prstGeom>
          <a:noFill/>
          <a:ln w="19050" algn="ctr">
            <a:solidFill>
              <a:schemeClr val="tx1"/>
            </a:solidFill>
            <a:round/>
            <a:headEnd/>
            <a:tailEnd type="arrow" w="med" len="med"/>
          </a:ln>
        </p:spPr>
      </p:cxnSp>
      <p:sp>
        <p:nvSpPr>
          <p:cNvPr id="20630" name="TextBox 329"/>
          <p:cNvSpPr txBox="1">
            <a:spLocks noChangeArrowheads="1"/>
          </p:cNvSpPr>
          <p:nvPr/>
        </p:nvSpPr>
        <p:spPr bwMode="auto">
          <a:xfrm>
            <a:off x="228600" y="4419600"/>
            <a:ext cx="1371600" cy="1616075"/>
          </a:xfrm>
          <a:prstGeom prst="rect">
            <a:avLst/>
          </a:prstGeom>
          <a:noFill/>
          <a:ln w="9525">
            <a:noFill/>
            <a:miter lim="800000"/>
            <a:headEnd/>
            <a:tailEnd/>
          </a:ln>
        </p:spPr>
        <p:txBody>
          <a:bodyPr>
            <a:spAutoFit/>
          </a:bodyPr>
          <a:lstStyle/>
          <a:p>
            <a:pPr>
              <a:tabLst>
                <a:tab pos="2286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0</a:t>
            </a:r>
            <a:r>
              <a:rPr lang="en-US" altLang="zh-CN" sz="1000">
                <a:solidFill>
                  <a:srgbClr val="000000"/>
                </a:solidFill>
                <a:latin typeface="Calibri" pitchFamily="34" charset="0"/>
              </a:rPr>
              <a:t>: inertial action</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0</a:t>
            </a:r>
            <a:r>
              <a:rPr lang="en-US" altLang="zh-CN" sz="1000">
                <a:solidFill>
                  <a:srgbClr val="000000"/>
                </a:solidFill>
                <a:latin typeface="Calibri" pitchFamily="34" charset="0"/>
              </a:rPr>
              <a:t>: precondition 	      (door closed)</a:t>
            </a:r>
          </a:p>
          <a:p>
            <a:pPr>
              <a:tabLst>
                <a:tab pos="228600" algn="l"/>
              </a:tabLst>
            </a:pPr>
            <a:endParaRPr lang="en-US" altLang="zh-CN" sz="1000">
              <a:solidFill>
                <a:srgbClr val="000000"/>
              </a:solidFill>
              <a:latin typeface="Calibri" pitchFamily="34" charset="0"/>
            </a:endParaRPr>
          </a:p>
          <a:p>
            <a:pPr>
              <a:tabLst>
                <a:tab pos="2286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1</a:t>
            </a:r>
            <a:r>
              <a:rPr lang="en-US" altLang="zh-CN" sz="1000">
                <a:solidFill>
                  <a:srgbClr val="000000"/>
                </a:solidFill>
                <a:latin typeface="Calibri" pitchFamily="34" charset="0"/>
              </a:rPr>
              <a:t>: close door</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1</a:t>
            </a:r>
            <a:r>
              <a:rPr lang="en-US" altLang="zh-CN" sz="1000">
                <a:solidFill>
                  <a:srgbClr val="000000"/>
                </a:solidFill>
                <a:latin typeface="Calibri" pitchFamily="34" charset="0"/>
              </a:rPr>
              <a:t>: pull/push</a:t>
            </a:r>
          </a:p>
          <a:p>
            <a:pPr>
              <a:tabLst>
                <a:tab pos="228600" algn="l"/>
              </a:tabLst>
            </a:pPr>
            <a:r>
              <a:rPr lang="en-US" altLang="zh-CN" sz="1000">
                <a:solidFill>
                  <a:srgbClr val="000000"/>
                </a:solidFill>
                <a:latin typeface="Calibri" pitchFamily="34" charset="0"/>
              </a:rPr>
              <a:t> </a:t>
            </a:r>
          </a:p>
          <a:p>
            <a:pPr>
              <a:tabLst>
                <a:tab pos="2286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2</a:t>
            </a:r>
            <a:r>
              <a:rPr lang="en-US" altLang="zh-CN" sz="1000">
                <a:solidFill>
                  <a:srgbClr val="000000"/>
                </a:solidFill>
                <a:latin typeface="Calibri" pitchFamily="34" charset="0"/>
              </a:rPr>
              <a:t>: door closes     inertially</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2</a:t>
            </a:r>
            <a:r>
              <a:rPr lang="en-US" altLang="zh-CN" sz="1000">
                <a:solidFill>
                  <a:srgbClr val="000000"/>
                </a:solidFill>
                <a:latin typeface="Calibri" pitchFamily="34" charset="0"/>
              </a:rPr>
              <a:t>: leave door</a:t>
            </a:r>
            <a:endParaRPr lang="en-US" altLang="zh-CN" sz="1000" baseline="-25000">
              <a:solidFill>
                <a:srgbClr val="000000"/>
              </a:solidFill>
              <a:latin typeface="Calibri" pitchFamily="34" charset="0"/>
            </a:endParaRPr>
          </a:p>
        </p:txBody>
      </p:sp>
      <p:sp>
        <p:nvSpPr>
          <p:cNvPr id="20632" name="TextBox 329"/>
          <p:cNvSpPr txBox="1">
            <a:spLocks noChangeArrowheads="1"/>
          </p:cNvSpPr>
          <p:nvPr/>
        </p:nvSpPr>
        <p:spPr bwMode="auto">
          <a:xfrm>
            <a:off x="1905000" y="4419600"/>
            <a:ext cx="2133600" cy="1768475"/>
          </a:xfrm>
          <a:prstGeom prst="rect">
            <a:avLst/>
          </a:prstGeom>
          <a:noFill/>
          <a:ln w="9525">
            <a:noFill/>
            <a:miter lim="800000"/>
            <a:headEnd/>
            <a:tailEnd/>
          </a:ln>
        </p:spPr>
        <p:txBody>
          <a:bodyPr>
            <a:spAutoFit/>
          </a:bodyPr>
          <a:lstStyle/>
          <a:p>
            <a:pPr>
              <a:tabLst>
                <a:tab pos="228600" algn="l"/>
                <a:tab pos="4572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3</a:t>
            </a:r>
            <a:r>
              <a:rPr lang="en-US" altLang="zh-CN" sz="1000">
                <a:solidFill>
                  <a:srgbClr val="000000"/>
                </a:solidFill>
                <a:latin typeface="Calibri" pitchFamily="34" charset="0"/>
              </a:rPr>
              <a:t>: inertial action</a:t>
            </a:r>
          </a:p>
          <a:p>
            <a:pPr>
              <a:tabLst>
                <a:tab pos="228600" algn="l"/>
                <a:tab pos="4572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3</a:t>
            </a:r>
            <a:r>
              <a:rPr lang="en-US" altLang="zh-CN" sz="1000">
                <a:solidFill>
                  <a:srgbClr val="000000"/>
                </a:solidFill>
                <a:latin typeface="Calibri" pitchFamily="34" charset="0"/>
              </a:rPr>
              <a:t>: precondition (door open)</a:t>
            </a:r>
          </a:p>
          <a:p>
            <a:pPr>
              <a:tabLst>
                <a:tab pos="228600" algn="l"/>
                <a:tab pos="457200" algn="l"/>
              </a:tabLst>
            </a:pPr>
            <a:endParaRPr lang="en-US" altLang="zh-CN" sz="1000">
              <a:solidFill>
                <a:srgbClr val="000000"/>
              </a:solidFill>
              <a:latin typeface="Calibri" pitchFamily="34" charset="0"/>
            </a:endParaRPr>
          </a:p>
          <a:p>
            <a:pPr>
              <a:tabLst>
                <a:tab pos="228600" algn="l"/>
                <a:tab pos="4572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4</a:t>
            </a:r>
            <a:r>
              <a:rPr lang="en-US" altLang="zh-CN" sz="1000">
                <a:solidFill>
                  <a:srgbClr val="000000"/>
                </a:solidFill>
                <a:latin typeface="Calibri" pitchFamily="34" charset="0"/>
              </a:rPr>
              <a:t>: open door</a:t>
            </a:r>
          </a:p>
          <a:p>
            <a:pPr>
              <a:tabLst>
                <a:tab pos="228600" algn="l"/>
                <a:tab pos="4572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41</a:t>
            </a:r>
            <a:r>
              <a:rPr lang="en-US" altLang="zh-CN" sz="1000">
                <a:solidFill>
                  <a:srgbClr val="000000"/>
                </a:solidFill>
                <a:latin typeface="Calibri" pitchFamily="34" charset="0"/>
              </a:rPr>
              <a:t>: unlock door</a:t>
            </a:r>
          </a:p>
          <a:p>
            <a:pPr>
              <a:tabLst>
                <a:tab pos="228600" algn="l"/>
                <a:tab pos="4572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4</a:t>
            </a:r>
            <a:r>
              <a:rPr lang="en-US" altLang="zh-CN" sz="1000">
                <a:solidFill>
                  <a:srgbClr val="000000"/>
                </a:solidFill>
                <a:latin typeface="Calibri" pitchFamily="34" charset="0"/>
              </a:rPr>
              <a:t>: unlock by key</a:t>
            </a:r>
          </a:p>
          <a:p>
            <a:pPr>
              <a:tabLst>
                <a:tab pos="228600" algn="l"/>
                <a:tab pos="4572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5</a:t>
            </a:r>
            <a:r>
              <a:rPr lang="en-US" altLang="zh-CN" sz="1000">
                <a:solidFill>
                  <a:srgbClr val="000000"/>
                </a:solidFill>
                <a:latin typeface="Calibri" pitchFamily="34" charset="0"/>
              </a:rPr>
              <a:t>: unlock by passcode</a:t>
            </a:r>
          </a:p>
          <a:p>
            <a:pPr>
              <a:tabLst>
                <a:tab pos="228600" algn="l"/>
                <a:tab pos="4572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6</a:t>
            </a:r>
            <a:r>
              <a:rPr lang="en-US" altLang="zh-CN" sz="1000">
                <a:solidFill>
                  <a:srgbClr val="000000"/>
                </a:solidFill>
                <a:latin typeface="Calibri" pitchFamily="34" charset="0"/>
              </a:rPr>
              <a:t>: pull/push</a:t>
            </a:r>
          </a:p>
          <a:p>
            <a:pPr>
              <a:tabLst>
                <a:tab pos="228600" algn="l"/>
                <a:tab pos="457200" algn="l"/>
              </a:tabLst>
            </a:pPr>
            <a:endParaRPr lang="en-US" altLang="zh-CN" sz="1000">
              <a:solidFill>
                <a:srgbClr val="000000"/>
              </a:solidFill>
              <a:latin typeface="Calibri" pitchFamily="34" charset="0"/>
            </a:endParaRPr>
          </a:p>
          <a:p>
            <a:pPr>
              <a:tabLst>
                <a:tab pos="228600" algn="l"/>
                <a:tab pos="4572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5</a:t>
            </a:r>
            <a:r>
              <a:rPr lang="en-US" altLang="zh-CN" sz="1000">
                <a:solidFill>
                  <a:srgbClr val="000000"/>
                </a:solidFill>
                <a:latin typeface="Calibri" pitchFamily="34" charset="0"/>
              </a:rPr>
              <a:t>: open door from inside</a:t>
            </a:r>
          </a:p>
          <a:p>
            <a:pPr>
              <a:tabLst>
                <a:tab pos="228600" algn="l"/>
                <a:tab pos="4572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7</a:t>
            </a:r>
            <a:r>
              <a:rPr lang="en-US" altLang="zh-CN" sz="1000">
                <a:solidFill>
                  <a:srgbClr val="000000"/>
                </a:solidFill>
                <a:latin typeface="Calibri" pitchFamily="34" charset="0"/>
              </a:rPr>
              <a:t>: person exits room</a:t>
            </a:r>
          </a:p>
        </p:txBody>
      </p:sp>
      <p:sp>
        <p:nvSpPr>
          <p:cNvPr id="20633" name="TextBox 329"/>
          <p:cNvSpPr txBox="1">
            <a:spLocks noChangeArrowheads="1"/>
          </p:cNvSpPr>
          <p:nvPr/>
        </p:nvSpPr>
        <p:spPr bwMode="auto">
          <a:xfrm>
            <a:off x="4267200" y="4419600"/>
            <a:ext cx="1905000" cy="2073275"/>
          </a:xfrm>
          <a:prstGeom prst="rect">
            <a:avLst/>
          </a:prstGeom>
          <a:noFill/>
          <a:ln w="9525">
            <a:noFill/>
            <a:miter lim="800000"/>
            <a:headEnd/>
            <a:tailEnd/>
          </a:ln>
        </p:spPr>
        <p:txBody>
          <a:bodyPr>
            <a:spAutoFit/>
          </a:bodyPr>
          <a:lstStyle/>
          <a:p>
            <a:pPr>
              <a:tabLst>
                <a:tab pos="2286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6</a:t>
            </a:r>
            <a:r>
              <a:rPr lang="en-US" altLang="zh-CN" sz="1000">
                <a:solidFill>
                  <a:srgbClr val="000000"/>
                </a:solidFill>
                <a:latin typeface="Calibri" pitchFamily="34" charset="0"/>
              </a:rPr>
              <a:t>: inertial action</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8</a:t>
            </a:r>
            <a:r>
              <a:rPr lang="en-US" altLang="zh-CN" sz="1000">
                <a:solidFill>
                  <a:srgbClr val="000000"/>
                </a:solidFill>
                <a:latin typeface="Calibri" pitchFamily="34" charset="0"/>
              </a:rPr>
              <a:t>: precondition (light on)</a:t>
            </a:r>
          </a:p>
          <a:p>
            <a:pPr>
              <a:tabLst>
                <a:tab pos="228600" algn="l"/>
              </a:tabLst>
            </a:pPr>
            <a:endParaRPr lang="en-US" altLang="zh-CN" sz="1000">
              <a:solidFill>
                <a:srgbClr val="000000"/>
              </a:solidFill>
              <a:latin typeface="Calibri" pitchFamily="34" charset="0"/>
            </a:endParaRPr>
          </a:p>
          <a:p>
            <a:pPr>
              <a:tabLst>
                <a:tab pos="2286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7</a:t>
            </a:r>
            <a:r>
              <a:rPr lang="en-US" altLang="zh-CN" sz="1000">
                <a:solidFill>
                  <a:srgbClr val="000000"/>
                </a:solidFill>
                <a:latin typeface="Calibri" pitchFamily="34" charset="0"/>
              </a:rPr>
              <a:t>: turn on light</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9</a:t>
            </a:r>
            <a:r>
              <a:rPr lang="en-US" altLang="zh-CN" sz="1000">
                <a:solidFill>
                  <a:srgbClr val="000000"/>
                </a:solidFill>
                <a:latin typeface="Calibri" pitchFamily="34" charset="0"/>
              </a:rPr>
              <a:t>: touch switch</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10</a:t>
            </a:r>
            <a:r>
              <a:rPr lang="en-US" altLang="zh-CN" sz="1000">
                <a:solidFill>
                  <a:srgbClr val="000000"/>
                </a:solidFill>
                <a:latin typeface="Calibri" pitchFamily="34" charset="0"/>
              </a:rPr>
              <a:t>: precondition (light off)</a:t>
            </a:r>
          </a:p>
          <a:p>
            <a:pPr>
              <a:tabLst>
                <a:tab pos="228600" algn="l"/>
              </a:tabLst>
            </a:pPr>
            <a:endParaRPr lang="en-US" altLang="zh-CN" sz="1000">
              <a:solidFill>
                <a:srgbClr val="000000"/>
              </a:solidFill>
              <a:latin typeface="Calibri" pitchFamily="34" charset="0"/>
            </a:endParaRPr>
          </a:p>
          <a:p>
            <a:pPr>
              <a:tabLst>
                <a:tab pos="2286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8</a:t>
            </a:r>
            <a:r>
              <a:rPr lang="en-US" altLang="zh-CN" sz="1000">
                <a:solidFill>
                  <a:srgbClr val="000000"/>
                </a:solidFill>
                <a:latin typeface="Calibri" pitchFamily="34" charset="0"/>
              </a:rPr>
              <a:t>: inertial action</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11</a:t>
            </a:r>
            <a:r>
              <a:rPr lang="en-US" altLang="zh-CN" sz="1000">
                <a:solidFill>
                  <a:srgbClr val="000000"/>
                </a:solidFill>
                <a:latin typeface="Calibri" pitchFamily="34" charset="0"/>
              </a:rPr>
              <a:t>: precondition (light off)</a:t>
            </a:r>
            <a:endParaRPr lang="en-US" altLang="zh-CN" sz="1000" baseline="-25000">
              <a:solidFill>
                <a:srgbClr val="000000"/>
              </a:solidFill>
              <a:latin typeface="Calibri" pitchFamily="34" charset="0"/>
            </a:endParaRPr>
          </a:p>
          <a:p>
            <a:pPr>
              <a:tabLst>
                <a:tab pos="228600" algn="l"/>
              </a:tabLst>
            </a:pPr>
            <a:endParaRPr lang="en-US" altLang="zh-CN" sz="1000">
              <a:solidFill>
                <a:srgbClr val="000000"/>
              </a:solidFill>
              <a:latin typeface="Calibri" pitchFamily="34" charset="0"/>
            </a:endParaRPr>
          </a:p>
          <a:p>
            <a:pPr>
              <a:tabLst>
                <a:tab pos="2286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9</a:t>
            </a:r>
            <a:r>
              <a:rPr lang="en-US" altLang="zh-CN" sz="1000">
                <a:solidFill>
                  <a:srgbClr val="000000"/>
                </a:solidFill>
                <a:latin typeface="Calibri" pitchFamily="34" charset="0"/>
              </a:rPr>
              <a:t>: turn off light</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12</a:t>
            </a:r>
            <a:r>
              <a:rPr lang="en-US" altLang="zh-CN" sz="1000">
                <a:solidFill>
                  <a:srgbClr val="000000"/>
                </a:solidFill>
                <a:latin typeface="Calibri" pitchFamily="34" charset="0"/>
              </a:rPr>
              <a:t>: touch switch</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13</a:t>
            </a:r>
            <a:r>
              <a:rPr lang="en-US" altLang="zh-CN" sz="1000">
                <a:solidFill>
                  <a:srgbClr val="000000"/>
                </a:solidFill>
                <a:latin typeface="Calibri" pitchFamily="34" charset="0"/>
              </a:rPr>
              <a:t>: precondition (light on)</a:t>
            </a:r>
            <a:endParaRPr lang="zh-CN" altLang="en-US" sz="1000">
              <a:solidFill>
                <a:srgbClr val="000000"/>
              </a:solidFill>
              <a:latin typeface="Calibri" pitchFamily="34" charset="0"/>
            </a:endParaRPr>
          </a:p>
        </p:txBody>
      </p:sp>
      <p:sp>
        <p:nvSpPr>
          <p:cNvPr id="20634" name="TextBox 329"/>
          <p:cNvSpPr txBox="1">
            <a:spLocks noChangeArrowheads="1"/>
          </p:cNvSpPr>
          <p:nvPr/>
        </p:nvSpPr>
        <p:spPr bwMode="auto">
          <a:xfrm>
            <a:off x="6858000" y="4419600"/>
            <a:ext cx="2133600" cy="2073275"/>
          </a:xfrm>
          <a:prstGeom prst="rect">
            <a:avLst/>
          </a:prstGeom>
          <a:noFill/>
          <a:ln w="9525">
            <a:noFill/>
            <a:miter lim="800000"/>
            <a:headEnd/>
            <a:tailEnd/>
          </a:ln>
        </p:spPr>
        <p:txBody>
          <a:bodyPr>
            <a:spAutoFit/>
          </a:bodyPr>
          <a:lstStyle/>
          <a:p>
            <a:pPr>
              <a:tabLst>
                <a:tab pos="2286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10</a:t>
            </a:r>
            <a:r>
              <a:rPr lang="en-US" altLang="zh-CN" sz="1000">
                <a:solidFill>
                  <a:srgbClr val="000000"/>
                </a:solidFill>
                <a:latin typeface="Calibri" pitchFamily="34" charset="0"/>
              </a:rPr>
              <a:t>: inertial action</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14</a:t>
            </a:r>
            <a:r>
              <a:rPr lang="en-US" altLang="zh-CN" sz="1000">
                <a:solidFill>
                  <a:srgbClr val="000000"/>
                </a:solidFill>
                <a:latin typeface="Calibri" pitchFamily="34" charset="0"/>
              </a:rPr>
              <a:t>: precondition (screen off)</a:t>
            </a:r>
          </a:p>
          <a:p>
            <a:pPr>
              <a:tabLst>
                <a:tab pos="228600" algn="l"/>
              </a:tabLst>
            </a:pPr>
            <a:endParaRPr lang="en-US" altLang="zh-CN" sz="1000">
              <a:solidFill>
                <a:srgbClr val="000000"/>
              </a:solidFill>
              <a:latin typeface="Calibri" pitchFamily="34" charset="0"/>
            </a:endParaRPr>
          </a:p>
          <a:p>
            <a:pPr>
              <a:tabLst>
                <a:tab pos="2286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11 </a:t>
            </a:r>
            <a:r>
              <a:rPr lang="en-US" altLang="zh-CN" sz="1000">
                <a:solidFill>
                  <a:srgbClr val="000000"/>
                </a:solidFill>
                <a:latin typeface="Calibri" pitchFamily="34" charset="0"/>
              </a:rPr>
              <a:t>: turn off screen</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15</a:t>
            </a:r>
            <a:r>
              <a:rPr lang="en-US" altLang="zh-CN" sz="1000">
                <a:solidFill>
                  <a:srgbClr val="000000"/>
                </a:solidFill>
                <a:latin typeface="Calibri" pitchFamily="34" charset="0"/>
              </a:rPr>
              <a:t>: push power button</a:t>
            </a:r>
          </a:p>
          <a:p>
            <a:pPr>
              <a:tabLst>
                <a:tab pos="228600" algn="l"/>
              </a:tabLst>
            </a:pPr>
            <a:endParaRPr lang="en-US" altLang="zh-CN" sz="1000">
              <a:solidFill>
                <a:srgbClr val="000000"/>
              </a:solidFill>
              <a:latin typeface="Calibri" pitchFamily="34" charset="0"/>
            </a:endParaRPr>
          </a:p>
          <a:p>
            <a:pPr>
              <a:tabLst>
                <a:tab pos="2286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12</a:t>
            </a:r>
            <a:r>
              <a:rPr lang="en-US" altLang="zh-CN" sz="1000">
                <a:solidFill>
                  <a:srgbClr val="000000"/>
                </a:solidFill>
                <a:latin typeface="Calibri" pitchFamily="34" charset="0"/>
              </a:rPr>
              <a:t>: inertial action</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16</a:t>
            </a:r>
            <a:r>
              <a:rPr lang="en-US" altLang="zh-CN" sz="1000">
                <a:solidFill>
                  <a:srgbClr val="000000"/>
                </a:solidFill>
                <a:latin typeface="Calibri" pitchFamily="34" charset="0"/>
              </a:rPr>
              <a:t>: precondition (screen on)</a:t>
            </a:r>
          </a:p>
          <a:p>
            <a:pPr>
              <a:tabLst>
                <a:tab pos="228600" algn="l"/>
              </a:tabLst>
            </a:pPr>
            <a:endParaRPr lang="en-US" altLang="zh-CN" sz="1000">
              <a:solidFill>
                <a:srgbClr val="000000"/>
              </a:solidFill>
              <a:latin typeface="Calibri" pitchFamily="34" charset="0"/>
            </a:endParaRPr>
          </a:p>
          <a:p>
            <a:pPr>
              <a:tabLst>
                <a:tab pos="228600" algn="l"/>
              </a:tabLst>
            </a:pPr>
            <a:r>
              <a:rPr lang="en-US" altLang="zh-CN" sz="1000">
                <a:solidFill>
                  <a:srgbClr val="000000"/>
                </a:solidFill>
                <a:latin typeface="Calibri" pitchFamily="34" charset="0"/>
              </a:rPr>
              <a:t>A</a:t>
            </a:r>
            <a:r>
              <a:rPr lang="en-US" altLang="zh-CN" sz="1000" baseline="-25000">
                <a:solidFill>
                  <a:srgbClr val="000000"/>
                </a:solidFill>
                <a:latin typeface="Calibri" pitchFamily="34" charset="0"/>
              </a:rPr>
              <a:t>13</a:t>
            </a:r>
            <a:r>
              <a:rPr lang="en-US" altLang="zh-CN" sz="1000">
                <a:solidFill>
                  <a:srgbClr val="000000"/>
                </a:solidFill>
                <a:latin typeface="Calibri" pitchFamily="34" charset="0"/>
              </a:rPr>
              <a:t>: turn on screen </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17</a:t>
            </a:r>
            <a:r>
              <a:rPr lang="en-US" altLang="zh-CN" sz="1000">
                <a:solidFill>
                  <a:srgbClr val="000000"/>
                </a:solidFill>
                <a:latin typeface="Calibri" pitchFamily="34" charset="0"/>
              </a:rPr>
              <a:t>: touch mouse</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18</a:t>
            </a:r>
            <a:r>
              <a:rPr lang="en-US" altLang="zh-CN" sz="1000">
                <a:solidFill>
                  <a:srgbClr val="000000"/>
                </a:solidFill>
                <a:latin typeface="Calibri" pitchFamily="34" charset="0"/>
              </a:rPr>
              <a:t>: touch keyboard </a:t>
            </a:r>
          </a:p>
          <a:p>
            <a:pPr>
              <a:tabLst>
                <a:tab pos="228600" algn="l"/>
              </a:tabLst>
            </a:pPr>
            <a:r>
              <a:rPr lang="en-US" altLang="zh-CN" sz="1000">
                <a:solidFill>
                  <a:srgbClr val="000000"/>
                </a:solidFill>
                <a:latin typeface="Calibri" pitchFamily="34" charset="0"/>
              </a:rPr>
              <a:t>	a</a:t>
            </a:r>
            <a:r>
              <a:rPr lang="en-US" altLang="zh-CN" sz="1000" baseline="-25000">
                <a:solidFill>
                  <a:srgbClr val="000000"/>
                </a:solidFill>
                <a:latin typeface="Calibri" pitchFamily="34" charset="0"/>
              </a:rPr>
              <a:t>19</a:t>
            </a:r>
            <a:r>
              <a:rPr lang="en-US" altLang="zh-CN" sz="1000">
                <a:solidFill>
                  <a:srgbClr val="000000"/>
                </a:solidFill>
                <a:latin typeface="Calibri" pitchFamily="34" charset="0"/>
              </a:rPr>
              <a:t>: push power button</a:t>
            </a:r>
            <a:endParaRPr lang="zh-CN" altLang="en-US" sz="1000">
              <a:solidFill>
                <a:srgbClr val="000000"/>
              </a:solidFill>
              <a:latin typeface="Calibri" pitchFamily="34" charset="0"/>
            </a:endParaRPr>
          </a:p>
        </p:txBody>
      </p:sp>
      <p:sp>
        <p:nvSpPr>
          <p:cNvPr id="20635" name="Rectangle 261"/>
          <p:cNvSpPr>
            <a:spLocks noChangeArrowheads="1"/>
          </p:cNvSpPr>
          <p:nvPr/>
        </p:nvSpPr>
        <p:spPr bwMode="auto">
          <a:xfrm>
            <a:off x="2560638" y="3487738"/>
            <a:ext cx="411162" cy="244475"/>
          </a:xfrm>
          <a:prstGeom prst="rect">
            <a:avLst/>
          </a:prstGeom>
          <a:noFill/>
          <a:ln w="9525">
            <a:noFill/>
            <a:miter lim="800000"/>
            <a:headEnd/>
            <a:tailEnd/>
          </a:ln>
        </p:spPr>
        <p:txBody>
          <a:bodyPr>
            <a:spAutoFit/>
          </a:bodyPr>
          <a:lstStyle/>
          <a:p>
            <a:r>
              <a:rPr lang="en-US" altLang="zh-CN" sz="1000">
                <a:solidFill>
                  <a:srgbClr val="000000"/>
                </a:solidFill>
                <a:latin typeface="Times New Roman" pitchFamily="18" charset="0"/>
              </a:rPr>
              <a:t>A</a:t>
            </a:r>
            <a:r>
              <a:rPr lang="en-US" altLang="zh-CN" sz="1000" baseline="-25000">
                <a:solidFill>
                  <a:srgbClr val="000000"/>
                </a:solidFill>
                <a:latin typeface="Times New Roman" pitchFamily="18" charset="0"/>
              </a:rPr>
              <a:t>41</a:t>
            </a:r>
            <a:endParaRPr lang="zh-CN" altLang="en-US" sz="1000" baseline="-25000">
              <a:solidFill>
                <a:srgbClr val="000000"/>
              </a:solidFill>
              <a:latin typeface="Times New Roman" pitchFamily="18" charset="0"/>
            </a:endParaRPr>
          </a:p>
        </p:txBody>
      </p:sp>
      <p:sp>
        <p:nvSpPr>
          <p:cNvPr id="3" name="Rectangle 347"/>
          <p:cNvSpPr>
            <a:spLocks noChangeArrowheads="1"/>
          </p:cNvSpPr>
          <p:nvPr/>
        </p:nvSpPr>
        <p:spPr bwMode="auto">
          <a:xfrm>
            <a:off x="4743450" y="3481388"/>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10</a:t>
            </a:r>
            <a:endParaRPr lang="zh-CN" altLang="en-US" sz="1200" baseline="-25000">
              <a:solidFill>
                <a:srgbClr val="000000"/>
              </a:solidFill>
              <a:latin typeface="Times New Roman" pitchFamily="18" charset="0"/>
            </a:endParaRPr>
          </a:p>
        </p:txBody>
      </p:sp>
      <p:cxnSp>
        <p:nvCxnSpPr>
          <p:cNvPr id="4" name="Straight Arrow Connector 285"/>
          <p:cNvCxnSpPr>
            <a:cxnSpLocks noChangeShapeType="1"/>
          </p:cNvCxnSpPr>
          <p:nvPr/>
        </p:nvCxnSpPr>
        <p:spPr bwMode="auto">
          <a:xfrm flipV="1">
            <a:off x="4533900" y="3181350"/>
            <a:ext cx="180975" cy="293688"/>
          </a:xfrm>
          <a:prstGeom prst="straightConnector1">
            <a:avLst/>
          </a:prstGeom>
          <a:noFill/>
          <a:ln w="19050" algn="ctr">
            <a:solidFill>
              <a:schemeClr val="tx1"/>
            </a:solidFill>
            <a:round/>
            <a:headEnd/>
            <a:tailEnd type="arrow" w="med" len="med"/>
          </a:ln>
        </p:spPr>
      </p:cxnSp>
      <p:cxnSp>
        <p:nvCxnSpPr>
          <p:cNvPr id="5" name="Straight Arrow Connector 285"/>
          <p:cNvCxnSpPr>
            <a:cxnSpLocks noChangeShapeType="1"/>
          </p:cNvCxnSpPr>
          <p:nvPr/>
        </p:nvCxnSpPr>
        <p:spPr bwMode="auto">
          <a:xfrm flipH="1" flipV="1">
            <a:off x="4714875" y="3181350"/>
            <a:ext cx="171450" cy="292100"/>
          </a:xfrm>
          <a:prstGeom prst="straightConnector1">
            <a:avLst/>
          </a:prstGeom>
          <a:noFill/>
          <a:ln w="19050" algn="ctr">
            <a:solidFill>
              <a:schemeClr val="tx1"/>
            </a:solidFill>
            <a:round/>
            <a:headEnd/>
            <a:tailEnd type="arrow" w="med" len="med"/>
          </a:ln>
        </p:spPr>
      </p:cxnSp>
      <p:cxnSp>
        <p:nvCxnSpPr>
          <p:cNvPr id="8" name="Straight Arrow Connector 285"/>
          <p:cNvCxnSpPr>
            <a:cxnSpLocks noChangeShapeType="1"/>
          </p:cNvCxnSpPr>
          <p:nvPr/>
        </p:nvCxnSpPr>
        <p:spPr bwMode="auto">
          <a:xfrm flipV="1">
            <a:off x="4098925" y="3184525"/>
            <a:ext cx="6350" cy="296863"/>
          </a:xfrm>
          <a:prstGeom prst="straightConnector1">
            <a:avLst/>
          </a:prstGeom>
          <a:noFill/>
          <a:ln w="19050" algn="ctr">
            <a:solidFill>
              <a:schemeClr val="tx1"/>
            </a:solidFill>
            <a:round/>
            <a:headEnd/>
            <a:tailEnd type="arrow" w="med" len="med"/>
          </a:ln>
        </p:spPr>
      </p:cxnSp>
      <p:sp>
        <p:nvSpPr>
          <p:cNvPr id="10" name="Arc 291"/>
          <p:cNvSpPr>
            <a:spLocks/>
          </p:cNvSpPr>
          <p:nvPr/>
        </p:nvSpPr>
        <p:spPr bwMode="auto">
          <a:xfrm rot="8121470">
            <a:off x="4591050" y="3155950"/>
            <a:ext cx="230188" cy="249238"/>
          </a:xfrm>
          <a:custGeom>
            <a:avLst/>
            <a:gdLst>
              <a:gd name="T0" fmla="*/ 157245 w 411162"/>
              <a:gd name="T1" fmla="*/ 4762 h 339725"/>
              <a:gd name="T2" fmla="*/ 205581 w 411162"/>
              <a:gd name="T3" fmla="*/ 169863 h 339725"/>
              <a:gd name="T4" fmla="*/ 406139 w 411162"/>
              <a:gd name="T5" fmla="*/ 207182 h 339725"/>
              <a:gd name="T6" fmla="*/ 11796480 60000 65536"/>
              <a:gd name="T7" fmla="*/ 5898240 60000 65536"/>
              <a:gd name="T8" fmla="*/ 5898240 60000 65536"/>
              <a:gd name="T9" fmla="*/ 157245 w 411162"/>
              <a:gd name="T10" fmla="*/ 0 h 339725"/>
              <a:gd name="T11" fmla="*/ 411162 w 411162"/>
              <a:gd name="T12" fmla="*/ 207182 h 339725"/>
            </a:gdLst>
            <a:ahLst/>
            <a:cxnLst>
              <a:cxn ang="T6">
                <a:pos x="T0" y="T1"/>
              </a:cxn>
              <a:cxn ang="T7">
                <a:pos x="T2" y="T3"/>
              </a:cxn>
              <a:cxn ang="T8">
                <a:pos x="T4" y="T5"/>
              </a:cxn>
            </a:cxnLst>
            <a:rect l="T9" t="T10" r="T11" b="T12"/>
            <a:pathLst>
              <a:path w="411162" h="339725" stroke="0">
                <a:moveTo>
                  <a:pt x="157245" y="4762"/>
                </a:moveTo>
                <a:lnTo>
                  <a:pt x="157244" y="4761"/>
                </a:lnTo>
                <a:cubicBezTo>
                  <a:pt x="173071" y="1598"/>
                  <a:pt x="189297" y="-1"/>
                  <a:pt x="205581" y="0"/>
                </a:cubicBezTo>
                <a:cubicBezTo>
                  <a:pt x="319120" y="0"/>
                  <a:pt x="411162" y="76050"/>
                  <a:pt x="411162" y="169863"/>
                </a:cubicBezTo>
                <a:cubicBezTo>
                  <a:pt x="411162" y="182418"/>
                  <a:pt x="409477" y="194934"/>
                  <a:pt x="406138" y="207182"/>
                </a:cubicBezTo>
                <a:lnTo>
                  <a:pt x="205581" y="169863"/>
                </a:lnTo>
                <a:close/>
              </a:path>
              <a:path w="411162" h="339725" fill="none">
                <a:moveTo>
                  <a:pt x="157245" y="4762"/>
                </a:moveTo>
                <a:lnTo>
                  <a:pt x="157244" y="4761"/>
                </a:lnTo>
                <a:cubicBezTo>
                  <a:pt x="173071" y="1598"/>
                  <a:pt x="189297" y="-1"/>
                  <a:pt x="205581" y="0"/>
                </a:cubicBezTo>
                <a:cubicBezTo>
                  <a:pt x="319120" y="0"/>
                  <a:pt x="411162" y="76050"/>
                  <a:pt x="411162" y="169863"/>
                </a:cubicBezTo>
                <a:cubicBezTo>
                  <a:pt x="411162" y="182418"/>
                  <a:pt x="409477" y="194934"/>
                  <a:pt x="406138" y="207182"/>
                </a:cubicBezTo>
              </a:path>
            </a:pathLst>
          </a:custGeom>
          <a:noFill/>
          <a:ln w="25400" cap="flat" cmpd="sng" algn="ctr">
            <a:solidFill>
              <a:schemeClr val="tx1"/>
            </a:solidFill>
            <a:prstDash val="solid"/>
            <a:round/>
            <a:headEnd/>
            <a:tailEnd/>
          </a:ln>
        </p:spPr>
        <p:txBody>
          <a:bodyPr lIns="0" rIns="0" anchor="ctr" anchorCtr="1"/>
          <a:lstStyle/>
          <a:p>
            <a:endParaRPr lang="en-US"/>
          </a:p>
        </p:txBody>
      </p:sp>
      <p:cxnSp>
        <p:nvCxnSpPr>
          <p:cNvPr id="11" name="Straight Arrow Connector 285"/>
          <p:cNvCxnSpPr>
            <a:cxnSpLocks noChangeShapeType="1"/>
          </p:cNvCxnSpPr>
          <p:nvPr/>
        </p:nvCxnSpPr>
        <p:spPr bwMode="auto">
          <a:xfrm flipH="1" flipV="1">
            <a:off x="3511550" y="3163888"/>
            <a:ext cx="3175" cy="312737"/>
          </a:xfrm>
          <a:prstGeom prst="straightConnector1">
            <a:avLst/>
          </a:prstGeom>
          <a:noFill/>
          <a:ln w="19050" algn="ctr">
            <a:solidFill>
              <a:schemeClr val="tx1"/>
            </a:solidFill>
            <a:round/>
            <a:headEnd/>
            <a:tailEnd type="arrow" w="med" len="med"/>
          </a:ln>
        </p:spPr>
      </p:cxnSp>
      <p:sp>
        <p:nvSpPr>
          <p:cNvPr id="12" name="Rectangle 347"/>
          <p:cNvSpPr>
            <a:spLocks noChangeArrowheads="1"/>
          </p:cNvSpPr>
          <p:nvPr/>
        </p:nvSpPr>
        <p:spPr bwMode="auto">
          <a:xfrm>
            <a:off x="5610225" y="3482975"/>
            <a:ext cx="285750" cy="214313"/>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12</a:t>
            </a:r>
            <a:endParaRPr lang="zh-CN" altLang="en-US" sz="1200" baseline="-25000">
              <a:solidFill>
                <a:srgbClr val="000000"/>
              </a:solidFill>
              <a:latin typeface="Times New Roman" pitchFamily="18" charset="0"/>
            </a:endParaRPr>
          </a:p>
        </p:txBody>
      </p:sp>
      <p:sp>
        <p:nvSpPr>
          <p:cNvPr id="20" name="Rectangle 347"/>
          <p:cNvSpPr>
            <a:spLocks noChangeArrowheads="1"/>
          </p:cNvSpPr>
          <p:nvPr/>
        </p:nvSpPr>
        <p:spPr bwMode="auto">
          <a:xfrm>
            <a:off x="5962650" y="3481388"/>
            <a:ext cx="285750" cy="214312"/>
          </a:xfrm>
          <a:prstGeom prst="rect">
            <a:avLst/>
          </a:prstGeom>
          <a:solidFill>
            <a:srgbClr val="7F7F7F">
              <a:alpha val="50195"/>
            </a:srgbClr>
          </a:solidFill>
          <a:ln w="15875" algn="ctr">
            <a:solidFill>
              <a:srgbClr val="385D8A"/>
            </a:solidFill>
            <a:miter lim="800000"/>
            <a:headEnd/>
            <a:tailEnd/>
          </a:ln>
        </p:spPr>
        <p:txBody>
          <a:bodyPr lIns="0" rIns="0" anchor="ctr" anchorCtr="1"/>
          <a:lstStyle/>
          <a:p>
            <a:pPr algn="ctr"/>
            <a:r>
              <a:rPr lang="en-US" altLang="zh-CN" sz="1200">
                <a:solidFill>
                  <a:srgbClr val="000000"/>
                </a:solidFill>
                <a:latin typeface="Times New Roman" pitchFamily="18" charset="0"/>
              </a:rPr>
              <a:t>a</a:t>
            </a:r>
            <a:r>
              <a:rPr lang="en-US" altLang="zh-CN" sz="1200" baseline="-25000">
                <a:solidFill>
                  <a:srgbClr val="000000"/>
                </a:solidFill>
                <a:latin typeface="Times New Roman" pitchFamily="18" charset="0"/>
              </a:rPr>
              <a:t>13</a:t>
            </a:r>
            <a:endParaRPr lang="zh-CN" altLang="en-US" sz="1200" baseline="-25000">
              <a:solidFill>
                <a:srgbClr val="000000"/>
              </a:solidFill>
              <a:latin typeface="Times New Roman" pitchFamily="18" charset="0"/>
            </a:endParaRPr>
          </a:p>
        </p:txBody>
      </p:sp>
      <p:cxnSp>
        <p:nvCxnSpPr>
          <p:cNvPr id="21" name="Straight Arrow Connector 285"/>
          <p:cNvCxnSpPr>
            <a:cxnSpLocks noChangeShapeType="1"/>
          </p:cNvCxnSpPr>
          <p:nvPr/>
        </p:nvCxnSpPr>
        <p:spPr bwMode="auto">
          <a:xfrm flipV="1">
            <a:off x="5753100" y="3181350"/>
            <a:ext cx="180975" cy="293688"/>
          </a:xfrm>
          <a:prstGeom prst="straightConnector1">
            <a:avLst/>
          </a:prstGeom>
          <a:noFill/>
          <a:ln w="19050" algn="ctr">
            <a:solidFill>
              <a:schemeClr val="tx1"/>
            </a:solidFill>
            <a:round/>
            <a:headEnd/>
            <a:tailEnd type="arrow" w="med" len="med"/>
          </a:ln>
        </p:spPr>
      </p:cxnSp>
      <p:cxnSp>
        <p:nvCxnSpPr>
          <p:cNvPr id="22" name="Straight Arrow Connector 285"/>
          <p:cNvCxnSpPr>
            <a:cxnSpLocks noChangeShapeType="1"/>
          </p:cNvCxnSpPr>
          <p:nvPr/>
        </p:nvCxnSpPr>
        <p:spPr bwMode="auto">
          <a:xfrm flipH="1" flipV="1">
            <a:off x="5934075" y="3181350"/>
            <a:ext cx="171450" cy="292100"/>
          </a:xfrm>
          <a:prstGeom prst="straightConnector1">
            <a:avLst/>
          </a:prstGeom>
          <a:noFill/>
          <a:ln w="19050" algn="ctr">
            <a:solidFill>
              <a:schemeClr val="tx1"/>
            </a:solidFill>
            <a:round/>
            <a:headEnd/>
            <a:tailEnd type="arrow" w="med" len="med"/>
          </a:ln>
        </p:spPr>
      </p:cxnSp>
      <p:sp>
        <p:nvSpPr>
          <p:cNvPr id="23" name="Arc 291"/>
          <p:cNvSpPr>
            <a:spLocks/>
          </p:cNvSpPr>
          <p:nvPr/>
        </p:nvSpPr>
        <p:spPr bwMode="auto">
          <a:xfrm rot="8121470">
            <a:off x="5810250" y="3155950"/>
            <a:ext cx="230188" cy="249238"/>
          </a:xfrm>
          <a:custGeom>
            <a:avLst/>
            <a:gdLst>
              <a:gd name="T0" fmla="*/ 157245 w 411162"/>
              <a:gd name="T1" fmla="*/ 4762 h 339725"/>
              <a:gd name="T2" fmla="*/ 205581 w 411162"/>
              <a:gd name="T3" fmla="*/ 169863 h 339725"/>
              <a:gd name="T4" fmla="*/ 406139 w 411162"/>
              <a:gd name="T5" fmla="*/ 207182 h 339725"/>
              <a:gd name="T6" fmla="*/ 11796480 60000 65536"/>
              <a:gd name="T7" fmla="*/ 5898240 60000 65536"/>
              <a:gd name="T8" fmla="*/ 5898240 60000 65536"/>
              <a:gd name="T9" fmla="*/ 157245 w 411162"/>
              <a:gd name="T10" fmla="*/ 0 h 339725"/>
              <a:gd name="T11" fmla="*/ 411162 w 411162"/>
              <a:gd name="T12" fmla="*/ 207182 h 339725"/>
            </a:gdLst>
            <a:ahLst/>
            <a:cxnLst>
              <a:cxn ang="T6">
                <a:pos x="T0" y="T1"/>
              </a:cxn>
              <a:cxn ang="T7">
                <a:pos x="T2" y="T3"/>
              </a:cxn>
              <a:cxn ang="T8">
                <a:pos x="T4" y="T5"/>
              </a:cxn>
            </a:cxnLst>
            <a:rect l="T9" t="T10" r="T11" b="T12"/>
            <a:pathLst>
              <a:path w="411162" h="339725" stroke="0">
                <a:moveTo>
                  <a:pt x="157245" y="4762"/>
                </a:moveTo>
                <a:lnTo>
                  <a:pt x="157244" y="4761"/>
                </a:lnTo>
                <a:cubicBezTo>
                  <a:pt x="173071" y="1598"/>
                  <a:pt x="189297" y="-1"/>
                  <a:pt x="205581" y="0"/>
                </a:cubicBezTo>
                <a:cubicBezTo>
                  <a:pt x="319120" y="0"/>
                  <a:pt x="411162" y="76050"/>
                  <a:pt x="411162" y="169863"/>
                </a:cubicBezTo>
                <a:cubicBezTo>
                  <a:pt x="411162" y="182418"/>
                  <a:pt x="409477" y="194934"/>
                  <a:pt x="406138" y="207182"/>
                </a:cubicBezTo>
                <a:lnTo>
                  <a:pt x="205581" y="169863"/>
                </a:lnTo>
                <a:close/>
              </a:path>
              <a:path w="411162" h="339725" fill="none">
                <a:moveTo>
                  <a:pt x="157245" y="4762"/>
                </a:moveTo>
                <a:lnTo>
                  <a:pt x="157244" y="4761"/>
                </a:lnTo>
                <a:cubicBezTo>
                  <a:pt x="173071" y="1598"/>
                  <a:pt x="189297" y="-1"/>
                  <a:pt x="205581" y="0"/>
                </a:cubicBezTo>
                <a:cubicBezTo>
                  <a:pt x="319120" y="0"/>
                  <a:pt x="411162" y="76050"/>
                  <a:pt x="411162" y="169863"/>
                </a:cubicBezTo>
                <a:cubicBezTo>
                  <a:pt x="411162" y="182418"/>
                  <a:pt x="409477" y="194934"/>
                  <a:pt x="406138" y="207182"/>
                </a:cubicBezTo>
              </a:path>
            </a:pathLst>
          </a:custGeom>
          <a:noFill/>
          <a:ln w="25400" cap="flat" cmpd="sng" algn="ctr">
            <a:solidFill>
              <a:schemeClr val="tx1"/>
            </a:solidFill>
            <a:prstDash val="solid"/>
            <a:round/>
            <a:headEnd/>
            <a:tailEnd/>
          </a:ln>
        </p:spPr>
        <p:txBody>
          <a:bodyPr lIns="0" rIns="0" anchor="ctr" anchorCtr="1"/>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1202" name="Object 2"/>
          <p:cNvGraphicFramePr>
            <a:graphicFrameLocks noChangeAspect="1"/>
          </p:cNvGraphicFramePr>
          <p:nvPr/>
        </p:nvGraphicFramePr>
        <p:xfrm>
          <a:off x="1143000" y="2971800"/>
          <a:ext cx="1779588" cy="685800"/>
        </p:xfrm>
        <a:graphic>
          <a:graphicData uri="http://schemas.openxmlformats.org/presentationml/2006/ole">
            <p:oleObj spid="_x0000_s940034" name="Packager Shell Object" showAsIcon="1" r:id="rId3" imgW="1779120" imgH="685080" progId="Package">
              <p:embed/>
            </p:oleObj>
          </a:graphicData>
        </a:graphic>
      </p:graphicFrame>
      <p:sp>
        <p:nvSpPr>
          <p:cNvPr id="5" name="TextBox 4"/>
          <p:cNvSpPr txBox="1"/>
          <p:nvPr/>
        </p:nvSpPr>
        <p:spPr>
          <a:xfrm>
            <a:off x="457200" y="457200"/>
            <a:ext cx="6635727" cy="584775"/>
          </a:xfrm>
          <a:prstGeom prst="rect">
            <a:avLst/>
          </a:prstGeom>
          <a:noFill/>
        </p:spPr>
        <p:txBody>
          <a:bodyPr wrap="none" rtlCol="0">
            <a:spAutoFit/>
          </a:bodyPr>
          <a:lstStyle/>
          <a:p>
            <a:r>
              <a:rPr lang="en-US" sz="3200" dirty="0" smtClean="0">
                <a:solidFill>
                  <a:srgbClr val="002060"/>
                </a:solidFill>
              </a:rPr>
              <a:t>Where are we?    let’s see some examples</a:t>
            </a:r>
            <a:endParaRPr lang="en-US" sz="3200" dirty="0">
              <a:solidFill>
                <a:srgbClr val="002060"/>
              </a:solidFill>
            </a:endParaRPr>
          </a:p>
        </p:txBody>
      </p:sp>
      <p:sp>
        <p:nvSpPr>
          <p:cNvPr id="7" name="Rectangle 6"/>
          <p:cNvSpPr/>
          <p:nvPr/>
        </p:nvSpPr>
        <p:spPr>
          <a:xfrm>
            <a:off x="609600" y="5638800"/>
            <a:ext cx="7772400" cy="307777"/>
          </a:xfrm>
          <a:prstGeom prst="rect">
            <a:avLst/>
          </a:prstGeom>
        </p:spPr>
        <p:txBody>
          <a:bodyPr wrap="square">
            <a:spAutoFit/>
          </a:bodyPr>
          <a:lstStyle/>
          <a:p>
            <a:r>
              <a:rPr lang="en-US" sz="1400" dirty="0" smtClean="0"/>
              <a:t>Z. Yao, et al, “I2T: Image Parsing to Text Description,”  </a:t>
            </a:r>
            <a:r>
              <a:rPr lang="en-US" sz="1400" i="1" dirty="0" smtClean="0"/>
              <a:t>Proceedings of IEEE</a:t>
            </a:r>
            <a:r>
              <a:rPr lang="en-US" sz="1400" dirty="0" smtClean="0"/>
              <a:t>,  Issue 99, pp1-24, 2010.  </a:t>
            </a:r>
          </a:p>
        </p:txBody>
      </p:sp>
      <p:graphicFrame>
        <p:nvGraphicFramePr>
          <p:cNvPr id="940036" name="Object 4"/>
          <p:cNvGraphicFramePr>
            <a:graphicFrameLocks noChangeAspect="1"/>
          </p:cNvGraphicFramePr>
          <p:nvPr/>
        </p:nvGraphicFramePr>
        <p:xfrm>
          <a:off x="5257800" y="2895600"/>
          <a:ext cx="2957513" cy="685800"/>
        </p:xfrm>
        <a:graphic>
          <a:graphicData uri="http://schemas.openxmlformats.org/presentationml/2006/ole">
            <p:oleObj spid="_x0000_s940036" name="Packager Shell Object" showAsIcon="1" r:id="rId4" imgW="2957040" imgH="685800" progId="Package">
              <p:embed/>
            </p:oleObj>
          </a:graphicData>
        </a:graphic>
      </p:graphicFrame>
      <p:sp>
        <p:nvSpPr>
          <p:cNvPr id="9" name="TextBox 8"/>
          <p:cNvSpPr txBox="1"/>
          <p:nvPr/>
        </p:nvSpPr>
        <p:spPr>
          <a:xfrm>
            <a:off x="914400" y="2057400"/>
            <a:ext cx="3421129" cy="369332"/>
          </a:xfrm>
          <a:prstGeom prst="rect">
            <a:avLst/>
          </a:prstGeom>
          <a:noFill/>
        </p:spPr>
        <p:txBody>
          <a:bodyPr wrap="none" rtlCol="0">
            <a:spAutoFit/>
          </a:bodyPr>
          <a:lstStyle/>
          <a:p>
            <a:r>
              <a:rPr lang="en-US" dirty="0" smtClean="0"/>
              <a:t>From image parsing to text description</a:t>
            </a:r>
            <a:endParaRPr lang="en-US" dirty="0"/>
          </a:p>
        </p:txBody>
      </p:sp>
      <p:sp>
        <p:nvSpPr>
          <p:cNvPr id="10" name="TextBox 9"/>
          <p:cNvSpPr txBox="1"/>
          <p:nvPr/>
        </p:nvSpPr>
        <p:spPr>
          <a:xfrm>
            <a:off x="5638800" y="2057400"/>
            <a:ext cx="2271776" cy="369332"/>
          </a:xfrm>
          <a:prstGeom prst="rect">
            <a:avLst/>
          </a:prstGeom>
          <a:noFill/>
        </p:spPr>
        <p:txBody>
          <a:bodyPr wrap="none" rtlCol="0">
            <a:spAutoFit/>
          </a:bodyPr>
          <a:lstStyle/>
          <a:p>
            <a:r>
              <a:rPr lang="en-US" dirty="0" smtClean="0"/>
              <a:t>Automatic sensor control</a:t>
            </a:r>
            <a:endParaRPr lang="en-US" dirty="0"/>
          </a:p>
        </p:txBody>
      </p:sp>
      <p:graphicFrame>
        <p:nvGraphicFramePr>
          <p:cNvPr id="940037" name="Object 5"/>
          <p:cNvGraphicFramePr>
            <a:graphicFrameLocks noChangeAspect="1"/>
          </p:cNvGraphicFramePr>
          <p:nvPr/>
        </p:nvGraphicFramePr>
        <p:xfrm>
          <a:off x="5791200" y="3810000"/>
          <a:ext cx="1879600" cy="687387"/>
        </p:xfrm>
        <a:graphic>
          <a:graphicData uri="http://schemas.openxmlformats.org/presentationml/2006/ole">
            <p:oleObj spid="_x0000_s940037" name="Packager Shell Object" showAsIcon="1" r:id="rId5" imgW="1879560" imgH="686880" progId="Package">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7"/>
          <p:cNvSpPr/>
          <p:nvPr/>
        </p:nvSpPr>
        <p:spPr>
          <a:xfrm rot="473160">
            <a:off x="2316372" y="4611648"/>
            <a:ext cx="1971674" cy="1738312"/>
          </a:xfrm>
          <a:custGeom>
            <a:avLst/>
            <a:gdLst>
              <a:gd name="connsiteX0" fmla="*/ 265112 w 2036762"/>
              <a:gd name="connsiteY0" fmla="*/ 1122362 h 1738312"/>
              <a:gd name="connsiteX1" fmla="*/ 350837 w 2036762"/>
              <a:gd name="connsiteY1" fmla="*/ 1084262 h 1738312"/>
              <a:gd name="connsiteX2" fmla="*/ 560387 w 2036762"/>
              <a:gd name="connsiteY2" fmla="*/ 846137 h 1738312"/>
              <a:gd name="connsiteX3" fmla="*/ 722312 w 2036762"/>
              <a:gd name="connsiteY3" fmla="*/ 160337 h 1738312"/>
              <a:gd name="connsiteX4" fmla="*/ 1274762 w 2036762"/>
              <a:gd name="connsiteY4" fmla="*/ 26987 h 1738312"/>
              <a:gd name="connsiteX5" fmla="*/ 1760537 w 2036762"/>
              <a:gd name="connsiteY5" fmla="*/ 322262 h 1738312"/>
              <a:gd name="connsiteX6" fmla="*/ 1941512 w 2036762"/>
              <a:gd name="connsiteY6" fmla="*/ 998537 h 1738312"/>
              <a:gd name="connsiteX7" fmla="*/ 1189037 w 2036762"/>
              <a:gd name="connsiteY7" fmla="*/ 1646237 h 1738312"/>
              <a:gd name="connsiteX8" fmla="*/ 1465262 w 2036762"/>
              <a:gd name="connsiteY8" fmla="*/ 1265237 h 1738312"/>
              <a:gd name="connsiteX9" fmla="*/ 1589087 w 2036762"/>
              <a:gd name="connsiteY9" fmla="*/ 941387 h 1738312"/>
              <a:gd name="connsiteX10" fmla="*/ 1293812 w 2036762"/>
              <a:gd name="connsiteY10" fmla="*/ 1312862 h 1738312"/>
              <a:gd name="connsiteX11" fmla="*/ 798512 w 2036762"/>
              <a:gd name="connsiteY11" fmla="*/ 1684337 h 1738312"/>
              <a:gd name="connsiteX12" fmla="*/ 1112837 w 2036762"/>
              <a:gd name="connsiteY12" fmla="*/ 1360487 h 1738312"/>
              <a:gd name="connsiteX13" fmla="*/ 1341437 w 2036762"/>
              <a:gd name="connsiteY13" fmla="*/ 969962 h 1738312"/>
              <a:gd name="connsiteX14" fmla="*/ 1112837 w 2036762"/>
              <a:gd name="connsiteY14" fmla="*/ 1189037 h 1738312"/>
              <a:gd name="connsiteX15" fmla="*/ 608012 w 2036762"/>
              <a:gd name="connsiteY15" fmla="*/ 1712912 h 1738312"/>
              <a:gd name="connsiteX16" fmla="*/ 836612 w 2036762"/>
              <a:gd name="connsiteY16" fmla="*/ 1341437 h 1738312"/>
              <a:gd name="connsiteX17" fmla="*/ 1074737 w 2036762"/>
              <a:gd name="connsiteY17" fmla="*/ 1008062 h 1738312"/>
              <a:gd name="connsiteX18" fmla="*/ 779462 w 2036762"/>
              <a:gd name="connsiteY18" fmla="*/ 1255712 h 1738312"/>
              <a:gd name="connsiteX19" fmla="*/ 188912 w 2036762"/>
              <a:gd name="connsiteY19" fmla="*/ 1493837 h 1738312"/>
              <a:gd name="connsiteX20" fmla="*/ 712787 w 2036762"/>
              <a:gd name="connsiteY20" fmla="*/ 1217612 h 1738312"/>
              <a:gd name="connsiteX21" fmla="*/ 874712 w 2036762"/>
              <a:gd name="connsiteY21" fmla="*/ 969962 h 1738312"/>
              <a:gd name="connsiteX22" fmla="*/ 598487 w 2036762"/>
              <a:gd name="connsiteY22" fmla="*/ 1198562 h 1738312"/>
              <a:gd name="connsiteX23" fmla="*/ 36512 w 2036762"/>
              <a:gd name="connsiteY23" fmla="*/ 1293812 h 1738312"/>
              <a:gd name="connsiteX24" fmla="*/ 379412 w 2036762"/>
              <a:gd name="connsiteY24" fmla="*/ 1103312 h 1738312"/>
              <a:gd name="connsiteX25" fmla="*/ 398462 w 2036762"/>
              <a:gd name="connsiteY25" fmla="*/ 1065212 h 1738312"/>
              <a:gd name="connsiteX26" fmla="*/ 265112 w 2036762"/>
              <a:gd name="connsiteY26" fmla="*/ 1122362 h 173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36762" h="1738312">
                <a:moveTo>
                  <a:pt x="265112" y="1122362"/>
                </a:moveTo>
                <a:cubicBezTo>
                  <a:pt x="257174" y="1125537"/>
                  <a:pt x="301624" y="1130300"/>
                  <a:pt x="350837" y="1084262"/>
                </a:cubicBezTo>
                <a:cubicBezTo>
                  <a:pt x="400050" y="1038224"/>
                  <a:pt x="498475" y="1000125"/>
                  <a:pt x="560387" y="846137"/>
                </a:cubicBezTo>
                <a:cubicBezTo>
                  <a:pt x="622300" y="692150"/>
                  <a:pt x="603250" y="296862"/>
                  <a:pt x="722312" y="160337"/>
                </a:cubicBezTo>
                <a:cubicBezTo>
                  <a:pt x="841375" y="23812"/>
                  <a:pt x="1101725" y="0"/>
                  <a:pt x="1274762" y="26987"/>
                </a:cubicBezTo>
                <a:cubicBezTo>
                  <a:pt x="1447799" y="53974"/>
                  <a:pt x="1649412" y="160337"/>
                  <a:pt x="1760537" y="322262"/>
                </a:cubicBezTo>
                <a:cubicBezTo>
                  <a:pt x="1871662" y="484187"/>
                  <a:pt x="2036762" y="777875"/>
                  <a:pt x="1941512" y="998537"/>
                </a:cubicBezTo>
                <a:cubicBezTo>
                  <a:pt x="1846262" y="1219199"/>
                  <a:pt x="1268412" y="1601787"/>
                  <a:pt x="1189037" y="1646237"/>
                </a:cubicBezTo>
                <a:cubicBezTo>
                  <a:pt x="1109662" y="1690687"/>
                  <a:pt x="1398587" y="1382712"/>
                  <a:pt x="1465262" y="1265237"/>
                </a:cubicBezTo>
                <a:cubicBezTo>
                  <a:pt x="1531937" y="1147762"/>
                  <a:pt x="1617662" y="933449"/>
                  <a:pt x="1589087" y="941387"/>
                </a:cubicBezTo>
                <a:cubicBezTo>
                  <a:pt x="1560512" y="949325"/>
                  <a:pt x="1425575" y="1189037"/>
                  <a:pt x="1293812" y="1312862"/>
                </a:cubicBezTo>
                <a:cubicBezTo>
                  <a:pt x="1162050" y="1436687"/>
                  <a:pt x="828675" y="1676399"/>
                  <a:pt x="798512" y="1684337"/>
                </a:cubicBezTo>
                <a:cubicBezTo>
                  <a:pt x="768349" y="1692275"/>
                  <a:pt x="1022350" y="1479550"/>
                  <a:pt x="1112837" y="1360487"/>
                </a:cubicBezTo>
                <a:cubicBezTo>
                  <a:pt x="1203325" y="1241425"/>
                  <a:pt x="1341437" y="998537"/>
                  <a:pt x="1341437" y="969962"/>
                </a:cubicBezTo>
                <a:cubicBezTo>
                  <a:pt x="1341437" y="941387"/>
                  <a:pt x="1235075" y="1065212"/>
                  <a:pt x="1112837" y="1189037"/>
                </a:cubicBezTo>
                <a:cubicBezTo>
                  <a:pt x="990600" y="1312862"/>
                  <a:pt x="654049" y="1687512"/>
                  <a:pt x="608012" y="1712912"/>
                </a:cubicBezTo>
                <a:cubicBezTo>
                  <a:pt x="561975" y="1738312"/>
                  <a:pt x="758825" y="1458912"/>
                  <a:pt x="836612" y="1341437"/>
                </a:cubicBezTo>
                <a:cubicBezTo>
                  <a:pt x="914400" y="1223962"/>
                  <a:pt x="1084262" y="1022349"/>
                  <a:pt x="1074737" y="1008062"/>
                </a:cubicBezTo>
                <a:cubicBezTo>
                  <a:pt x="1065212" y="993775"/>
                  <a:pt x="927100" y="1174750"/>
                  <a:pt x="779462" y="1255712"/>
                </a:cubicBezTo>
                <a:cubicBezTo>
                  <a:pt x="631825" y="1336675"/>
                  <a:pt x="200024" y="1500187"/>
                  <a:pt x="188912" y="1493837"/>
                </a:cubicBezTo>
                <a:cubicBezTo>
                  <a:pt x="177800" y="1487487"/>
                  <a:pt x="598487" y="1304924"/>
                  <a:pt x="712787" y="1217612"/>
                </a:cubicBezTo>
                <a:cubicBezTo>
                  <a:pt x="827087" y="1130300"/>
                  <a:pt x="893762" y="973137"/>
                  <a:pt x="874712" y="969962"/>
                </a:cubicBezTo>
                <a:cubicBezTo>
                  <a:pt x="855662" y="966787"/>
                  <a:pt x="738187" y="1144587"/>
                  <a:pt x="598487" y="1198562"/>
                </a:cubicBezTo>
                <a:cubicBezTo>
                  <a:pt x="458787" y="1252537"/>
                  <a:pt x="73025" y="1309687"/>
                  <a:pt x="36512" y="1293812"/>
                </a:cubicBezTo>
                <a:cubicBezTo>
                  <a:pt x="0" y="1277937"/>
                  <a:pt x="319087" y="1141412"/>
                  <a:pt x="379412" y="1103312"/>
                </a:cubicBezTo>
                <a:cubicBezTo>
                  <a:pt x="439737" y="1065212"/>
                  <a:pt x="415925" y="1062037"/>
                  <a:pt x="398462" y="1065212"/>
                </a:cubicBezTo>
                <a:cubicBezTo>
                  <a:pt x="381000" y="1068387"/>
                  <a:pt x="273050" y="1119187"/>
                  <a:pt x="265112" y="1122362"/>
                </a:cubicBezTo>
                <a:close/>
              </a:path>
            </a:pathLst>
          </a:cu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2458" y="381000"/>
            <a:ext cx="9115765" cy="584775"/>
          </a:xfrm>
          <a:prstGeom prst="rect">
            <a:avLst/>
          </a:prstGeom>
          <a:noFill/>
        </p:spPr>
        <p:txBody>
          <a:bodyPr wrap="none" rtlCol="0">
            <a:spAutoFit/>
          </a:bodyPr>
          <a:lstStyle/>
          <a:p>
            <a:r>
              <a:rPr lang="en-US" altLang="zh-CN" sz="3200" dirty="0" smtClean="0">
                <a:solidFill>
                  <a:srgbClr val="002060"/>
                </a:solidFill>
              </a:rPr>
              <a:t>Summary: An</a:t>
            </a:r>
            <a:r>
              <a:rPr lang="en-US" sz="3200" dirty="0" smtClean="0">
                <a:solidFill>
                  <a:srgbClr val="002060"/>
                </a:solidFill>
              </a:rPr>
              <a:t> </a:t>
            </a:r>
            <a:r>
              <a:rPr lang="en-US" sz="3200" dirty="0" smtClean="0">
                <a:solidFill>
                  <a:srgbClr val="002060"/>
                </a:solidFill>
              </a:rPr>
              <a:t>unifying </a:t>
            </a:r>
            <a:r>
              <a:rPr lang="en-US" sz="3200" dirty="0" smtClean="0">
                <a:solidFill>
                  <a:srgbClr val="002060"/>
                </a:solidFill>
              </a:rPr>
              <a:t>math foundation for visual knowledge</a:t>
            </a:r>
            <a:endParaRPr lang="en-US" sz="3200" dirty="0">
              <a:solidFill>
                <a:srgbClr val="002060"/>
              </a:solidFill>
            </a:endParaRPr>
          </a:p>
        </p:txBody>
      </p:sp>
      <p:sp>
        <p:nvSpPr>
          <p:cNvPr id="10" name="Freeform 9"/>
          <p:cNvSpPr/>
          <p:nvPr/>
        </p:nvSpPr>
        <p:spPr>
          <a:xfrm>
            <a:off x="2163971" y="1447800"/>
            <a:ext cx="4267200" cy="914400"/>
          </a:xfrm>
          <a:custGeom>
            <a:avLst/>
            <a:gdLst>
              <a:gd name="connsiteX0" fmla="*/ 1035050 w 3692525"/>
              <a:gd name="connsiteY0" fmla="*/ 231775 h 920750"/>
              <a:gd name="connsiteX1" fmla="*/ 796925 w 3692525"/>
              <a:gd name="connsiteY1" fmla="*/ 231775 h 920750"/>
              <a:gd name="connsiteX2" fmla="*/ 44450 w 3692525"/>
              <a:gd name="connsiteY2" fmla="*/ 527050 h 920750"/>
              <a:gd name="connsiteX3" fmla="*/ 1063625 w 3692525"/>
              <a:gd name="connsiteY3" fmla="*/ 841375 h 920750"/>
              <a:gd name="connsiteX4" fmla="*/ 1758950 w 3692525"/>
              <a:gd name="connsiteY4" fmla="*/ 917575 h 920750"/>
              <a:gd name="connsiteX5" fmla="*/ 2797175 w 3692525"/>
              <a:gd name="connsiteY5" fmla="*/ 860425 h 920750"/>
              <a:gd name="connsiteX6" fmla="*/ 3606800 w 3692525"/>
              <a:gd name="connsiteY6" fmla="*/ 612775 h 920750"/>
              <a:gd name="connsiteX7" fmla="*/ 3311525 w 3692525"/>
              <a:gd name="connsiteY7" fmla="*/ 346075 h 920750"/>
              <a:gd name="connsiteX8" fmla="*/ 2730500 w 3692525"/>
              <a:gd name="connsiteY8" fmla="*/ 41275 h 920750"/>
              <a:gd name="connsiteX9" fmla="*/ 2168525 w 3692525"/>
              <a:gd name="connsiteY9" fmla="*/ 98425 h 920750"/>
              <a:gd name="connsiteX10" fmla="*/ 1739900 w 3692525"/>
              <a:gd name="connsiteY10" fmla="*/ 212725 h 920750"/>
              <a:gd name="connsiteX11" fmla="*/ 1330325 w 3692525"/>
              <a:gd name="connsiteY11" fmla="*/ 184150 h 920750"/>
              <a:gd name="connsiteX12" fmla="*/ 1035050 w 3692525"/>
              <a:gd name="connsiteY12" fmla="*/ 231775 h 9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2525" h="920750">
                <a:moveTo>
                  <a:pt x="1035050" y="231775"/>
                </a:moveTo>
                <a:cubicBezTo>
                  <a:pt x="946150" y="239712"/>
                  <a:pt x="962025" y="182563"/>
                  <a:pt x="796925" y="231775"/>
                </a:cubicBezTo>
                <a:cubicBezTo>
                  <a:pt x="631825" y="280987"/>
                  <a:pt x="0" y="425450"/>
                  <a:pt x="44450" y="527050"/>
                </a:cubicBezTo>
                <a:cubicBezTo>
                  <a:pt x="88900" y="628650"/>
                  <a:pt x="777875" y="776287"/>
                  <a:pt x="1063625" y="841375"/>
                </a:cubicBezTo>
                <a:cubicBezTo>
                  <a:pt x="1349375" y="906463"/>
                  <a:pt x="1470025" y="914400"/>
                  <a:pt x="1758950" y="917575"/>
                </a:cubicBezTo>
                <a:cubicBezTo>
                  <a:pt x="2047875" y="920750"/>
                  <a:pt x="2489200" y="911225"/>
                  <a:pt x="2797175" y="860425"/>
                </a:cubicBezTo>
                <a:cubicBezTo>
                  <a:pt x="3105150" y="809625"/>
                  <a:pt x="3521075" y="698500"/>
                  <a:pt x="3606800" y="612775"/>
                </a:cubicBezTo>
                <a:cubicBezTo>
                  <a:pt x="3692525" y="527050"/>
                  <a:pt x="3457575" y="441325"/>
                  <a:pt x="3311525" y="346075"/>
                </a:cubicBezTo>
                <a:cubicBezTo>
                  <a:pt x="3165475" y="250825"/>
                  <a:pt x="2921000" y="82550"/>
                  <a:pt x="2730500" y="41275"/>
                </a:cubicBezTo>
                <a:cubicBezTo>
                  <a:pt x="2540000" y="0"/>
                  <a:pt x="2333625" y="69850"/>
                  <a:pt x="2168525" y="98425"/>
                </a:cubicBezTo>
                <a:cubicBezTo>
                  <a:pt x="2003425" y="127000"/>
                  <a:pt x="1879600" y="198437"/>
                  <a:pt x="1739900" y="212725"/>
                </a:cubicBezTo>
                <a:cubicBezTo>
                  <a:pt x="1600200" y="227013"/>
                  <a:pt x="1441450" y="182563"/>
                  <a:pt x="1330325" y="184150"/>
                </a:cubicBezTo>
                <a:cubicBezTo>
                  <a:pt x="1219200" y="185738"/>
                  <a:pt x="1123950" y="223838"/>
                  <a:pt x="1035050" y="231775"/>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3" name="Freeform 12"/>
          <p:cNvSpPr/>
          <p:nvPr/>
        </p:nvSpPr>
        <p:spPr>
          <a:xfrm>
            <a:off x="3459371" y="2427208"/>
            <a:ext cx="2057400" cy="2316162"/>
          </a:xfrm>
          <a:custGeom>
            <a:avLst/>
            <a:gdLst>
              <a:gd name="connsiteX0" fmla="*/ 382587 w 1676399"/>
              <a:gd name="connsiteY0" fmla="*/ 627062 h 2392362"/>
              <a:gd name="connsiteX1" fmla="*/ 515937 w 1676399"/>
              <a:gd name="connsiteY1" fmla="*/ 1055687 h 2392362"/>
              <a:gd name="connsiteX2" fmla="*/ 534987 w 1676399"/>
              <a:gd name="connsiteY2" fmla="*/ 1636712 h 2392362"/>
              <a:gd name="connsiteX3" fmla="*/ 411162 w 1676399"/>
              <a:gd name="connsiteY3" fmla="*/ 1998662 h 2392362"/>
              <a:gd name="connsiteX4" fmla="*/ 268287 w 1676399"/>
              <a:gd name="connsiteY4" fmla="*/ 2198687 h 2392362"/>
              <a:gd name="connsiteX5" fmla="*/ 601662 w 1676399"/>
              <a:gd name="connsiteY5" fmla="*/ 2379662 h 2392362"/>
              <a:gd name="connsiteX6" fmla="*/ 1154112 w 1676399"/>
              <a:gd name="connsiteY6" fmla="*/ 2274887 h 2392362"/>
              <a:gd name="connsiteX7" fmla="*/ 1087437 w 1676399"/>
              <a:gd name="connsiteY7" fmla="*/ 1998662 h 2392362"/>
              <a:gd name="connsiteX8" fmla="*/ 973137 w 1676399"/>
              <a:gd name="connsiteY8" fmla="*/ 1589087 h 2392362"/>
              <a:gd name="connsiteX9" fmla="*/ 963612 w 1676399"/>
              <a:gd name="connsiteY9" fmla="*/ 922337 h 2392362"/>
              <a:gd name="connsiteX10" fmla="*/ 1220787 w 1676399"/>
              <a:gd name="connsiteY10" fmla="*/ 541337 h 2392362"/>
              <a:gd name="connsiteX11" fmla="*/ 1487487 w 1676399"/>
              <a:gd name="connsiteY11" fmla="*/ 417512 h 2392362"/>
              <a:gd name="connsiteX12" fmla="*/ 1649412 w 1676399"/>
              <a:gd name="connsiteY12" fmla="*/ 274637 h 2392362"/>
              <a:gd name="connsiteX13" fmla="*/ 1325562 w 1676399"/>
              <a:gd name="connsiteY13" fmla="*/ 26987 h 2392362"/>
              <a:gd name="connsiteX14" fmla="*/ 992187 w 1676399"/>
              <a:gd name="connsiteY14" fmla="*/ 312737 h 2392362"/>
              <a:gd name="connsiteX15" fmla="*/ 744537 w 1676399"/>
              <a:gd name="connsiteY15" fmla="*/ 360362 h 2392362"/>
              <a:gd name="connsiteX16" fmla="*/ 334962 w 1676399"/>
              <a:gd name="connsiteY16" fmla="*/ 46037 h 2392362"/>
              <a:gd name="connsiteX17" fmla="*/ 20637 w 1676399"/>
              <a:gd name="connsiteY17" fmla="*/ 84137 h 2392362"/>
              <a:gd name="connsiteX18" fmla="*/ 211137 w 1676399"/>
              <a:gd name="connsiteY18" fmla="*/ 474662 h 2392362"/>
              <a:gd name="connsiteX19" fmla="*/ 382587 w 1676399"/>
              <a:gd name="connsiteY19" fmla="*/ 627062 h 239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6399" h="2392362">
                <a:moveTo>
                  <a:pt x="382587" y="627062"/>
                </a:moveTo>
                <a:cubicBezTo>
                  <a:pt x="433387" y="723899"/>
                  <a:pt x="490537" y="887412"/>
                  <a:pt x="515937" y="1055687"/>
                </a:cubicBezTo>
                <a:cubicBezTo>
                  <a:pt x="541337" y="1223962"/>
                  <a:pt x="552449" y="1479550"/>
                  <a:pt x="534987" y="1636712"/>
                </a:cubicBezTo>
                <a:cubicBezTo>
                  <a:pt x="517525" y="1793874"/>
                  <a:pt x="455612" y="1905000"/>
                  <a:pt x="411162" y="1998662"/>
                </a:cubicBezTo>
                <a:cubicBezTo>
                  <a:pt x="366712" y="2092324"/>
                  <a:pt x="236537" y="2135187"/>
                  <a:pt x="268287" y="2198687"/>
                </a:cubicBezTo>
                <a:cubicBezTo>
                  <a:pt x="300037" y="2262187"/>
                  <a:pt x="454025" y="2366962"/>
                  <a:pt x="601662" y="2379662"/>
                </a:cubicBezTo>
                <a:cubicBezTo>
                  <a:pt x="749299" y="2392362"/>
                  <a:pt x="1073150" y="2338387"/>
                  <a:pt x="1154112" y="2274887"/>
                </a:cubicBezTo>
                <a:cubicBezTo>
                  <a:pt x="1235074" y="2211387"/>
                  <a:pt x="1117599" y="2112962"/>
                  <a:pt x="1087437" y="1998662"/>
                </a:cubicBezTo>
                <a:cubicBezTo>
                  <a:pt x="1057275" y="1884362"/>
                  <a:pt x="993775" y="1768475"/>
                  <a:pt x="973137" y="1589087"/>
                </a:cubicBezTo>
                <a:cubicBezTo>
                  <a:pt x="952499" y="1409699"/>
                  <a:pt x="922337" y="1096962"/>
                  <a:pt x="963612" y="922337"/>
                </a:cubicBezTo>
                <a:cubicBezTo>
                  <a:pt x="1004887" y="747712"/>
                  <a:pt x="1133474" y="625475"/>
                  <a:pt x="1220787" y="541337"/>
                </a:cubicBezTo>
                <a:cubicBezTo>
                  <a:pt x="1308100" y="457199"/>
                  <a:pt x="1416050" y="461962"/>
                  <a:pt x="1487487" y="417512"/>
                </a:cubicBezTo>
                <a:cubicBezTo>
                  <a:pt x="1558924" y="373062"/>
                  <a:pt x="1676399" y="339724"/>
                  <a:pt x="1649412" y="274637"/>
                </a:cubicBezTo>
                <a:cubicBezTo>
                  <a:pt x="1622425" y="209550"/>
                  <a:pt x="1435099" y="20637"/>
                  <a:pt x="1325562" y="26987"/>
                </a:cubicBezTo>
                <a:cubicBezTo>
                  <a:pt x="1216025" y="33337"/>
                  <a:pt x="1089024" y="257175"/>
                  <a:pt x="992187" y="312737"/>
                </a:cubicBezTo>
                <a:cubicBezTo>
                  <a:pt x="895350" y="368299"/>
                  <a:pt x="854074" y="404812"/>
                  <a:pt x="744537" y="360362"/>
                </a:cubicBezTo>
                <a:cubicBezTo>
                  <a:pt x="635000" y="315912"/>
                  <a:pt x="455612" y="92074"/>
                  <a:pt x="334962" y="46037"/>
                </a:cubicBezTo>
                <a:cubicBezTo>
                  <a:pt x="214312" y="0"/>
                  <a:pt x="41274" y="12700"/>
                  <a:pt x="20637" y="84137"/>
                </a:cubicBezTo>
                <a:cubicBezTo>
                  <a:pt x="0" y="155574"/>
                  <a:pt x="150812" y="382587"/>
                  <a:pt x="211137" y="474662"/>
                </a:cubicBezTo>
                <a:cubicBezTo>
                  <a:pt x="271462" y="566737"/>
                  <a:pt x="331787" y="530225"/>
                  <a:pt x="382587" y="627062"/>
                </a:cubicBezTo>
                <a:close/>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78371" y="1154668"/>
            <a:ext cx="3252814" cy="369332"/>
          </a:xfrm>
          <a:prstGeom prst="rect">
            <a:avLst/>
          </a:prstGeom>
        </p:spPr>
        <p:txBody>
          <a:bodyPr wrap="none">
            <a:spAutoFit/>
          </a:bodyPr>
          <a:lstStyle/>
          <a:p>
            <a:r>
              <a:rPr lang="en-US" dirty="0" smtClean="0">
                <a:solidFill>
                  <a:srgbClr val="002060"/>
                </a:solidFill>
              </a:rPr>
              <a:t>regimes of representations / models </a:t>
            </a:r>
            <a:endParaRPr lang="en-US" dirty="0"/>
          </a:p>
        </p:txBody>
      </p:sp>
      <p:sp>
        <p:nvSpPr>
          <p:cNvPr id="18" name="TextBox 17"/>
          <p:cNvSpPr txBox="1"/>
          <p:nvPr/>
        </p:nvSpPr>
        <p:spPr>
          <a:xfrm>
            <a:off x="3359552" y="2616101"/>
            <a:ext cx="2081019" cy="954107"/>
          </a:xfrm>
          <a:prstGeom prst="rect">
            <a:avLst/>
          </a:prstGeom>
          <a:noFill/>
        </p:spPr>
        <p:txBody>
          <a:bodyPr wrap="none" rtlCol="0">
            <a:spAutoFit/>
          </a:bodyPr>
          <a:lstStyle/>
          <a:p>
            <a:r>
              <a:rPr lang="en-US" dirty="0" smtClean="0"/>
              <a:t>    Stochastic grammar</a:t>
            </a:r>
          </a:p>
          <a:p>
            <a:r>
              <a:rPr lang="en-US" sz="1400" dirty="0" smtClean="0"/>
              <a:t>                </a:t>
            </a:r>
            <a:r>
              <a:rPr lang="en-US" sz="1200" dirty="0" err="1" smtClean="0"/>
              <a:t>partonomy</a:t>
            </a:r>
            <a:r>
              <a:rPr lang="en-US" sz="1200" dirty="0" smtClean="0"/>
              <a:t>, </a:t>
            </a:r>
          </a:p>
          <a:p>
            <a:r>
              <a:rPr lang="en-US" sz="1200" dirty="0" smtClean="0"/>
              <a:t>                   taxonomy,</a:t>
            </a:r>
          </a:p>
          <a:p>
            <a:r>
              <a:rPr lang="en-US" sz="1200" dirty="0" smtClean="0"/>
              <a:t>                    relations</a:t>
            </a:r>
            <a:endParaRPr lang="en-US" sz="1200" dirty="0"/>
          </a:p>
        </p:txBody>
      </p:sp>
      <p:sp>
        <p:nvSpPr>
          <p:cNvPr id="19" name="Rectangle 18"/>
          <p:cNvSpPr/>
          <p:nvPr/>
        </p:nvSpPr>
        <p:spPr>
          <a:xfrm>
            <a:off x="3230771" y="1701225"/>
            <a:ext cx="2667000" cy="584775"/>
          </a:xfrm>
          <a:prstGeom prst="rect">
            <a:avLst/>
          </a:prstGeom>
        </p:spPr>
        <p:txBody>
          <a:bodyPr wrap="square">
            <a:spAutoFit/>
          </a:bodyPr>
          <a:lstStyle/>
          <a:p>
            <a:pPr algn="ctr"/>
            <a:r>
              <a:rPr lang="en-US" dirty="0" smtClean="0"/>
              <a:t>Logics </a:t>
            </a:r>
          </a:p>
          <a:p>
            <a:pPr algn="ctr"/>
            <a:r>
              <a:rPr lang="en-US" sz="1400" dirty="0" smtClean="0"/>
              <a:t>(common sense, domain knowledge)</a:t>
            </a:r>
            <a:endParaRPr lang="en-US" sz="1400" dirty="0"/>
          </a:p>
        </p:txBody>
      </p:sp>
      <p:sp>
        <p:nvSpPr>
          <p:cNvPr id="20" name="Rectangle 19"/>
          <p:cNvSpPr/>
          <p:nvPr/>
        </p:nvSpPr>
        <p:spPr>
          <a:xfrm>
            <a:off x="2621171" y="4789408"/>
            <a:ext cx="1752600" cy="800219"/>
          </a:xfrm>
          <a:prstGeom prst="rect">
            <a:avLst/>
          </a:prstGeom>
        </p:spPr>
        <p:txBody>
          <a:bodyPr wrap="square">
            <a:spAutoFit/>
          </a:bodyPr>
          <a:lstStyle/>
          <a:p>
            <a:pPr algn="ctr"/>
            <a:r>
              <a:rPr lang="en-US" dirty="0" smtClean="0"/>
              <a:t>Sparse coding</a:t>
            </a:r>
          </a:p>
          <a:p>
            <a:pPr algn="ctr"/>
            <a:r>
              <a:rPr lang="en-US" sz="1400" dirty="0" smtClean="0"/>
              <a:t>(low-D manifolds, </a:t>
            </a:r>
          </a:p>
          <a:p>
            <a:pPr algn="ctr"/>
            <a:r>
              <a:rPr lang="en-US" sz="1400" dirty="0" err="1" smtClean="0"/>
              <a:t>textons</a:t>
            </a:r>
            <a:r>
              <a:rPr lang="en-US" sz="1400" dirty="0" smtClean="0"/>
              <a:t>)</a:t>
            </a:r>
            <a:endParaRPr lang="en-US" sz="1400" dirty="0"/>
          </a:p>
        </p:txBody>
      </p:sp>
      <p:sp>
        <p:nvSpPr>
          <p:cNvPr id="27" name="Freeform 26"/>
          <p:cNvSpPr/>
          <p:nvPr/>
        </p:nvSpPr>
        <p:spPr>
          <a:xfrm>
            <a:off x="4297571" y="4713208"/>
            <a:ext cx="2052638" cy="1460500"/>
          </a:xfrm>
          <a:custGeom>
            <a:avLst/>
            <a:gdLst>
              <a:gd name="connsiteX0" fmla="*/ 190500 w 2052638"/>
              <a:gd name="connsiteY0" fmla="*/ 473075 h 1460500"/>
              <a:gd name="connsiteX1" fmla="*/ 209550 w 2052638"/>
              <a:gd name="connsiteY1" fmla="*/ 406400 h 1460500"/>
              <a:gd name="connsiteX2" fmla="*/ 247650 w 2052638"/>
              <a:gd name="connsiteY2" fmla="*/ 149225 h 1460500"/>
              <a:gd name="connsiteX3" fmla="*/ 438150 w 2052638"/>
              <a:gd name="connsiteY3" fmla="*/ 44450 h 1460500"/>
              <a:gd name="connsiteX4" fmla="*/ 666750 w 2052638"/>
              <a:gd name="connsiteY4" fmla="*/ 15875 h 1460500"/>
              <a:gd name="connsiteX5" fmla="*/ 1038225 w 2052638"/>
              <a:gd name="connsiteY5" fmla="*/ 139700 h 1460500"/>
              <a:gd name="connsiteX6" fmla="*/ 1371600 w 2052638"/>
              <a:gd name="connsiteY6" fmla="*/ 520700 h 1460500"/>
              <a:gd name="connsiteX7" fmla="*/ 1781175 w 2052638"/>
              <a:gd name="connsiteY7" fmla="*/ 977900 h 1460500"/>
              <a:gd name="connsiteX8" fmla="*/ 1552575 w 2052638"/>
              <a:gd name="connsiteY8" fmla="*/ 844550 h 1460500"/>
              <a:gd name="connsiteX9" fmla="*/ 1352550 w 2052638"/>
              <a:gd name="connsiteY9" fmla="*/ 701675 h 1460500"/>
              <a:gd name="connsiteX10" fmla="*/ 1695450 w 2052638"/>
              <a:gd name="connsiteY10" fmla="*/ 1111250 h 1460500"/>
              <a:gd name="connsiteX11" fmla="*/ 2028825 w 2052638"/>
              <a:gd name="connsiteY11" fmla="*/ 1358900 h 1460500"/>
              <a:gd name="connsiteX12" fmla="*/ 1552575 w 2052638"/>
              <a:gd name="connsiteY12" fmla="*/ 1130300 h 1460500"/>
              <a:gd name="connsiteX13" fmla="*/ 1409700 w 2052638"/>
              <a:gd name="connsiteY13" fmla="*/ 939800 h 1460500"/>
              <a:gd name="connsiteX14" fmla="*/ 1200150 w 2052638"/>
              <a:gd name="connsiteY14" fmla="*/ 692150 h 1460500"/>
              <a:gd name="connsiteX15" fmla="*/ 1276350 w 2052638"/>
              <a:gd name="connsiteY15" fmla="*/ 901700 h 1460500"/>
              <a:gd name="connsiteX16" fmla="*/ 1466850 w 2052638"/>
              <a:gd name="connsiteY16" fmla="*/ 1158875 h 1460500"/>
              <a:gd name="connsiteX17" fmla="*/ 1162050 w 2052638"/>
              <a:gd name="connsiteY17" fmla="*/ 930275 h 1460500"/>
              <a:gd name="connsiteX18" fmla="*/ 1123950 w 2052638"/>
              <a:gd name="connsiteY18" fmla="*/ 806450 h 1460500"/>
              <a:gd name="connsiteX19" fmla="*/ 1085850 w 2052638"/>
              <a:gd name="connsiteY19" fmla="*/ 930275 h 1460500"/>
              <a:gd name="connsiteX20" fmla="*/ 1304925 w 2052638"/>
              <a:gd name="connsiteY20" fmla="*/ 1225550 h 1460500"/>
              <a:gd name="connsiteX21" fmla="*/ 1047750 w 2052638"/>
              <a:gd name="connsiteY21" fmla="*/ 1044575 h 1460500"/>
              <a:gd name="connsiteX22" fmla="*/ 952500 w 2052638"/>
              <a:gd name="connsiteY22" fmla="*/ 863600 h 1460500"/>
              <a:gd name="connsiteX23" fmla="*/ 933450 w 2052638"/>
              <a:gd name="connsiteY23" fmla="*/ 1368425 h 1460500"/>
              <a:gd name="connsiteX24" fmla="*/ 876300 w 2052638"/>
              <a:gd name="connsiteY24" fmla="*/ 1054100 h 1460500"/>
              <a:gd name="connsiteX25" fmla="*/ 838200 w 2052638"/>
              <a:gd name="connsiteY25" fmla="*/ 911225 h 1460500"/>
              <a:gd name="connsiteX26" fmla="*/ 752475 w 2052638"/>
              <a:gd name="connsiteY26" fmla="*/ 1406525 h 1460500"/>
              <a:gd name="connsiteX27" fmla="*/ 714375 w 2052638"/>
              <a:gd name="connsiteY27" fmla="*/ 1235075 h 1460500"/>
              <a:gd name="connsiteX28" fmla="*/ 742950 w 2052638"/>
              <a:gd name="connsiteY28" fmla="*/ 873125 h 1460500"/>
              <a:gd name="connsiteX29" fmla="*/ 561975 w 2052638"/>
              <a:gd name="connsiteY29" fmla="*/ 1425575 h 1460500"/>
              <a:gd name="connsiteX30" fmla="*/ 619125 w 2052638"/>
              <a:gd name="connsiteY30" fmla="*/ 1082675 h 1460500"/>
              <a:gd name="connsiteX31" fmla="*/ 628650 w 2052638"/>
              <a:gd name="connsiteY31" fmla="*/ 901700 h 1460500"/>
              <a:gd name="connsiteX32" fmla="*/ 200025 w 2052638"/>
              <a:gd name="connsiteY32" fmla="*/ 1358900 h 1460500"/>
              <a:gd name="connsiteX33" fmla="*/ 371475 w 2052638"/>
              <a:gd name="connsiteY33" fmla="*/ 996950 h 1460500"/>
              <a:gd name="connsiteX34" fmla="*/ 352425 w 2052638"/>
              <a:gd name="connsiteY34" fmla="*/ 825500 h 1460500"/>
              <a:gd name="connsiteX35" fmla="*/ 19050 w 2052638"/>
              <a:gd name="connsiteY35" fmla="*/ 1387475 h 1460500"/>
              <a:gd name="connsiteX36" fmla="*/ 238125 w 2052638"/>
              <a:gd name="connsiteY36" fmla="*/ 749300 h 1460500"/>
              <a:gd name="connsiteX37" fmla="*/ 190500 w 2052638"/>
              <a:gd name="connsiteY37" fmla="*/ 473075 h 14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52638" h="1460500">
                <a:moveTo>
                  <a:pt x="190500" y="473075"/>
                </a:moveTo>
                <a:cubicBezTo>
                  <a:pt x="185738" y="415925"/>
                  <a:pt x="200025" y="460375"/>
                  <a:pt x="209550" y="406400"/>
                </a:cubicBezTo>
                <a:cubicBezTo>
                  <a:pt x="219075" y="352425"/>
                  <a:pt x="209550" y="209550"/>
                  <a:pt x="247650" y="149225"/>
                </a:cubicBezTo>
                <a:cubicBezTo>
                  <a:pt x="285750" y="88900"/>
                  <a:pt x="368300" y="66675"/>
                  <a:pt x="438150" y="44450"/>
                </a:cubicBezTo>
                <a:cubicBezTo>
                  <a:pt x="508000" y="22225"/>
                  <a:pt x="566738" y="0"/>
                  <a:pt x="666750" y="15875"/>
                </a:cubicBezTo>
                <a:cubicBezTo>
                  <a:pt x="766762" y="31750"/>
                  <a:pt x="920750" y="55563"/>
                  <a:pt x="1038225" y="139700"/>
                </a:cubicBezTo>
                <a:cubicBezTo>
                  <a:pt x="1155700" y="223838"/>
                  <a:pt x="1247775" y="381000"/>
                  <a:pt x="1371600" y="520700"/>
                </a:cubicBezTo>
                <a:cubicBezTo>
                  <a:pt x="1495425" y="660400"/>
                  <a:pt x="1751013" y="923925"/>
                  <a:pt x="1781175" y="977900"/>
                </a:cubicBezTo>
                <a:cubicBezTo>
                  <a:pt x="1811338" y="1031875"/>
                  <a:pt x="1624012" y="890587"/>
                  <a:pt x="1552575" y="844550"/>
                </a:cubicBezTo>
                <a:cubicBezTo>
                  <a:pt x="1481138" y="798513"/>
                  <a:pt x="1328738" y="657225"/>
                  <a:pt x="1352550" y="701675"/>
                </a:cubicBezTo>
                <a:cubicBezTo>
                  <a:pt x="1376362" y="746125"/>
                  <a:pt x="1582738" y="1001713"/>
                  <a:pt x="1695450" y="1111250"/>
                </a:cubicBezTo>
                <a:cubicBezTo>
                  <a:pt x="1808162" y="1220787"/>
                  <a:pt x="2052638" y="1355725"/>
                  <a:pt x="2028825" y="1358900"/>
                </a:cubicBezTo>
                <a:cubicBezTo>
                  <a:pt x="2005013" y="1362075"/>
                  <a:pt x="1655762" y="1200150"/>
                  <a:pt x="1552575" y="1130300"/>
                </a:cubicBezTo>
                <a:cubicBezTo>
                  <a:pt x="1449388" y="1060450"/>
                  <a:pt x="1468437" y="1012825"/>
                  <a:pt x="1409700" y="939800"/>
                </a:cubicBezTo>
                <a:cubicBezTo>
                  <a:pt x="1350963" y="866775"/>
                  <a:pt x="1222375" y="698500"/>
                  <a:pt x="1200150" y="692150"/>
                </a:cubicBezTo>
                <a:cubicBezTo>
                  <a:pt x="1177925" y="685800"/>
                  <a:pt x="1231900" y="823913"/>
                  <a:pt x="1276350" y="901700"/>
                </a:cubicBezTo>
                <a:cubicBezTo>
                  <a:pt x="1320800" y="979488"/>
                  <a:pt x="1485900" y="1154113"/>
                  <a:pt x="1466850" y="1158875"/>
                </a:cubicBezTo>
                <a:cubicBezTo>
                  <a:pt x="1447800" y="1163637"/>
                  <a:pt x="1219200" y="989012"/>
                  <a:pt x="1162050" y="930275"/>
                </a:cubicBezTo>
                <a:cubicBezTo>
                  <a:pt x="1104900" y="871538"/>
                  <a:pt x="1136650" y="806450"/>
                  <a:pt x="1123950" y="806450"/>
                </a:cubicBezTo>
                <a:cubicBezTo>
                  <a:pt x="1111250" y="806450"/>
                  <a:pt x="1055687" y="860425"/>
                  <a:pt x="1085850" y="930275"/>
                </a:cubicBezTo>
                <a:cubicBezTo>
                  <a:pt x="1116013" y="1000125"/>
                  <a:pt x="1311275" y="1206500"/>
                  <a:pt x="1304925" y="1225550"/>
                </a:cubicBezTo>
                <a:cubicBezTo>
                  <a:pt x="1298575" y="1244600"/>
                  <a:pt x="1106487" y="1104900"/>
                  <a:pt x="1047750" y="1044575"/>
                </a:cubicBezTo>
                <a:cubicBezTo>
                  <a:pt x="989013" y="984250"/>
                  <a:pt x="971550" y="809625"/>
                  <a:pt x="952500" y="863600"/>
                </a:cubicBezTo>
                <a:cubicBezTo>
                  <a:pt x="933450" y="917575"/>
                  <a:pt x="946150" y="1336675"/>
                  <a:pt x="933450" y="1368425"/>
                </a:cubicBezTo>
                <a:cubicBezTo>
                  <a:pt x="920750" y="1400175"/>
                  <a:pt x="892175" y="1130300"/>
                  <a:pt x="876300" y="1054100"/>
                </a:cubicBezTo>
                <a:cubicBezTo>
                  <a:pt x="860425" y="977900"/>
                  <a:pt x="858837" y="852488"/>
                  <a:pt x="838200" y="911225"/>
                </a:cubicBezTo>
                <a:cubicBezTo>
                  <a:pt x="817563" y="969962"/>
                  <a:pt x="773113" y="1352550"/>
                  <a:pt x="752475" y="1406525"/>
                </a:cubicBezTo>
                <a:cubicBezTo>
                  <a:pt x="731838" y="1460500"/>
                  <a:pt x="715962" y="1323975"/>
                  <a:pt x="714375" y="1235075"/>
                </a:cubicBezTo>
                <a:cubicBezTo>
                  <a:pt x="712788" y="1146175"/>
                  <a:pt x="768350" y="841375"/>
                  <a:pt x="742950" y="873125"/>
                </a:cubicBezTo>
                <a:cubicBezTo>
                  <a:pt x="717550" y="904875"/>
                  <a:pt x="582613" y="1390650"/>
                  <a:pt x="561975" y="1425575"/>
                </a:cubicBezTo>
                <a:cubicBezTo>
                  <a:pt x="541337" y="1460500"/>
                  <a:pt x="608013" y="1169987"/>
                  <a:pt x="619125" y="1082675"/>
                </a:cubicBezTo>
                <a:cubicBezTo>
                  <a:pt x="630237" y="995363"/>
                  <a:pt x="698500" y="855663"/>
                  <a:pt x="628650" y="901700"/>
                </a:cubicBezTo>
                <a:cubicBezTo>
                  <a:pt x="558800" y="947737"/>
                  <a:pt x="242887" y="1343025"/>
                  <a:pt x="200025" y="1358900"/>
                </a:cubicBezTo>
                <a:cubicBezTo>
                  <a:pt x="157163" y="1374775"/>
                  <a:pt x="346075" y="1085850"/>
                  <a:pt x="371475" y="996950"/>
                </a:cubicBezTo>
                <a:cubicBezTo>
                  <a:pt x="396875" y="908050"/>
                  <a:pt x="411162" y="760413"/>
                  <a:pt x="352425" y="825500"/>
                </a:cubicBezTo>
                <a:cubicBezTo>
                  <a:pt x="293688" y="890587"/>
                  <a:pt x="38100" y="1400175"/>
                  <a:pt x="19050" y="1387475"/>
                </a:cubicBezTo>
                <a:cubicBezTo>
                  <a:pt x="0" y="1374775"/>
                  <a:pt x="207963" y="900112"/>
                  <a:pt x="238125" y="749300"/>
                </a:cubicBezTo>
                <a:cubicBezTo>
                  <a:pt x="268287" y="598488"/>
                  <a:pt x="195263" y="530225"/>
                  <a:pt x="190500" y="47307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97571" y="4789408"/>
            <a:ext cx="1981200" cy="800219"/>
          </a:xfrm>
          <a:prstGeom prst="rect">
            <a:avLst/>
          </a:prstGeom>
        </p:spPr>
        <p:txBody>
          <a:bodyPr wrap="square">
            <a:spAutoFit/>
          </a:bodyPr>
          <a:lstStyle/>
          <a:p>
            <a:pPr algn="ctr"/>
            <a:r>
              <a:rPr lang="en-US" dirty="0" smtClean="0"/>
              <a:t>Markov, Gibbs Fields</a:t>
            </a:r>
          </a:p>
          <a:p>
            <a:pPr algn="ctr"/>
            <a:r>
              <a:rPr lang="en-US" sz="1400" dirty="0" smtClean="0"/>
              <a:t>(hi-D manifolds, </a:t>
            </a:r>
          </a:p>
          <a:p>
            <a:pPr algn="ctr"/>
            <a:r>
              <a:rPr lang="en-US" sz="1400" dirty="0" smtClean="0"/>
              <a:t>textures)</a:t>
            </a:r>
            <a:endParaRPr lang="en-US" sz="1400" dirty="0"/>
          </a:p>
        </p:txBody>
      </p:sp>
      <p:grpSp>
        <p:nvGrpSpPr>
          <p:cNvPr id="2" name="Group 35"/>
          <p:cNvGrpSpPr/>
          <p:nvPr/>
        </p:nvGrpSpPr>
        <p:grpSpPr>
          <a:xfrm>
            <a:off x="533400" y="1676400"/>
            <a:ext cx="1239442" cy="3810000"/>
            <a:chOff x="457200" y="1447800"/>
            <a:chExt cx="1239442" cy="3810000"/>
          </a:xfrm>
        </p:grpSpPr>
        <p:sp>
          <p:nvSpPr>
            <p:cNvPr id="29" name="Line 8"/>
            <p:cNvSpPr>
              <a:spLocks noChangeShapeType="1"/>
            </p:cNvSpPr>
            <p:nvPr/>
          </p:nvSpPr>
          <p:spPr bwMode="auto">
            <a:xfrm>
              <a:off x="990600" y="3810000"/>
              <a:ext cx="0" cy="1066800"/>
            </a:xfrm>
            <a:prstGeom prst="line">
              <a:avLst/>
            </a:prstGeom>
            <a:noFill/>
            <a:ln w="19050">
              <a:solidFill>
                <a:schemeClr val="bg2"/>
              </a:solidFill>
              <a:round/>
              <a:headEnd/>
              <a:tailEnd/>
            </a:ln>
            <a:effectLst/>
          </p:spPr>
          <p:txBody>
            <a:bodyPr/>
            <a:lstStyle/>
            <a:p>
              <a:endParaRPr lang="en-US"/>
            </a:p>
          </p:txBody>
        </p:sp>
        <p:sp>
          <p:nvSpPr>
            <p:cNvPr id="30" name="TextBox 29"/>
            <p:cNvSpPr txBox="1"/>
            <p:nvPr/>
          </p:nvSpPr>
          <p:spPr>
            <a:xfrm>
              <a:off x="533400" y="1447800"/>
              <a:ext cx="1091966" cy="369332"/>
            </a:xfrm>
            <a:prstGeom prst="rect">
              <a:avLst/>
            </a:prstGeom>
            <a:noFill/>
          </p:spPr>
          <p:txBody>
            <a:bodyPr wrap="none" rtlCol="0">
              <a:spAutoFit/>
            </a:bodyPr>
            <a:lstStyle/>
            <a:p>
              <a:r>
                <a:rPr lang="en-US" dirty="0" smtClean="0"/>
                <a:t>Reasoning</a:t>
              </a:r>
            </a:p>
          </p:txBody>
        </p:sp>
        <p:sp>
          <p:nvSpPr>
            <p:cNvPr id="31" name="TextBox 30"/>
            <p:cNvSpPr txBox="1"/>
            <p:nvPr/>
          </p:nvSpPr>
          <p:spPr>
            <a:xfrm>
              <a:off x="533400" y="2209800"/>
              <a:ext cx="986167" cy="369332"/>
            </a:xfrm>
            <a:prstGeom prst="rect">
              <a:avLst/>
            </a:prstGeom>
            <a:noFill/>
          </p:spPr>
          <p:txBody>
            <a:bodyPr wrap="none" rtlCol="0">
              <a:spAutoFit/>
            </a:bodyPr>
            <a:lstStyle/>
            <a:p>
              <a:r>
                <a:rPr lang="en-US" dirty="0" smtClean="0"/>
                <a:t>Cognition</a:t>
              </a:r>
            </a:p>
          </p:txBody>
        </p:sp>
        <p:sp>
          <p:nvSpPr>
            <p:cNvPr id="32" name="TextBox 31"/>
            <p:cNvSpPr txBox="1"/>
            <p:nvPr/>
          </p:nvSpPr>
          <p:spPr>
            <a:xfrm>
              <a:off x="457200" y="3352800"/>
              <a:ext cx="1239442" cy="369332"/>
            </a:xfrm>
            <a:prstGeom prst="rect">
              <a:avLst/>
            </a:prstGeom>
            <a:noFill/>
          </p:spPr>
          <p:txBody>
            <a:bodyPr wrap="none" rtlCol="0">
              <a:spAutoFit/>
            </a:bodyPr>
            <a:lstStyle/>
            <a:p>
              <a:r>
                <a:rPr lang="en-US" dirty="0" smtClean="0"/>
                <a:t> Recognition</a:t>
              </a:r>
            </a:p>
          </p:txBody>
        </p:sp>
        <p:sp>
          <p:nvSpPr>
            <p:cNvPr id="33" name="TextBox 32"/>
            <p:cNvSpPr txBox="1"/>
            <p:nvPr/>
          </p:nvSpPr>
          <p:spPr>
            <a:xfrm>
              <a:off x="609600" y="4888468"/>
              <a:ext cx="785793" cy="369332"/>
            </a:xfrm>
            <a:prstGeom prst="rect">
              <a:avLst/>
            </a:prstGeom>
            <a:noFill/>
          </p:spPr>
          <p:txBody>
            <a:bodyPr wrap="none" rtlCol="0">
              <a:spAutoFit/>
            </a:bodyPr>
            <a:lstStyle/>
            <a:p>
              <a:r>
                <a:rPr lang="en-US" dirty="0" smtClean="0"/>
                <a:t>Coding</a:t>
              </a:r>
            </a:p>
          </p:txBody>
        </p:sp>
        <p:sp>
          <p:nvSpPr>
            <p:cNvPr id="34" name="Line 8"/>
            <p:cNvSpPr>
              <a:spLocks noChangeShapeType="1"/>
            </p:cNvSpPr>
            <p:nvPr/>
          </p:nvSpPr>
          <p:spPr bwMode="auto">
            <a:xfrm>
              <a:off x="990600" y="2667000"/>
              <a:ext cx="0" cy="685800"/>
            </a:xfrm>
            <a:prstGeom prst="line">
              <a:avLst/>
            </a:prstGeom>
            <a:noFill/>
            <a:ln w="19050">
              <a:solidFill>
                <a:schemeClr val="bg2"/>
              </a:solidFill>
              <a:round/>
              <a:headEnd/>
              <a:tailEnd/>
            </a:ln>
            <a:effectLst/>
          </p:spPr>
          <p:txBody>
            <a:bodyPr/>
            <a:lstStyle/>
            <a:p>
              <a:endParaRPr lang="en-US"/>
            </a:p>
          </p:txBody>
        </p:sp>
        <p:sp>
          <p:nvSpPr>
            <p:cNvPr id="35" name="Line 8"/>
            <p:cNvSpPr>
              <a:spLocks noChangeShapeType="1"/>
            </p:cNvSpPr>
            <p:nvPr/>
          </p:nvSpPr>
          <p:spPr bwMode="auto">
            <a:xfrm>
              <a:off x="990600" y="1828800"/>
              <a:ext cx="0" cy="381000"/>
            </a:xfrm>
            <a:prstGeom prst="line">
              <a:avLst/>
            </a:prstGeom>
            <a:noFill/>
            <a:ln w="19050">
              <a:solidFill>
                <a:schemeClr val="bg2"/>
              </a:solidFill>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C-AOG Parsing demo.avi">
            <a:hlinkClick r:id="" action="ppaction://media"/>
          </p:cNvPr>
          <p:cNvPicPr>
            <a:picLocks noRot="1" noChangeAspect="1"/>
          </p:cNvPicPr>
          <p:nvPr>
            <a:videoFile r:link="rId1"/>
          </p:nvPr>
        </p:nvPicPr>
        <p:blipFill>
          <a:blip r:embed="rId3" cstate="print"/>
          <a:stretch>
            <a:fillRect/>
          </a:stretch>
        </p:blipFill>
        <p:spPr>
          <a:xfrm>
            <a:off x="228600" y="0"/>
            <a:ext cx="8763000" cy="6572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381000"/>
            <a:ext cx="8229600" cy="685800"/>
          </a:xfrm>
        </p:spPr>
        <p:txBody>
          <a:bodyPr/>
          <a:lstStyle/>
          <a:p>
            <a:pPr algn="l" eaLnBrk="1" hangingPunct="1"/>
            <a:r>
              <a:rPr lang="en-US" altLang="zh-CN" sz="3600" dirty="0" smtClean="0">
                <a:solidFill>
                  <a:srgbClr val="0070C0"/>
                </a:solidFill>
                <a:latin typeface="Arial Narrow" pitchFamily="34" charset="0"/>
                <a:ea typeface="华文仿宋" pitchFamily="2" charset="-122"/>
              </a:rPr>
              <a:t>2, Can we learn visual knowledge automatically?</a:t>
            </a:r>
            <a:endParaRPr lang="zh-CN" altLang="en-US" sz="3600" dirty="0" smtClean="0">
              <a:solidFill>
                <a:srgbClr val="0070C0"/>
              </a:solidFill>
              <a:latin typeface="Arial Narrow" pitchFamily="34" charset="0"/>
              <a:ea typeface="华文仿宋" pitchFamily="2" charset="-122"/>
            </a:endParaRPr>
          </a:p>
        </p:txBody>
      </p:sp>
      <p:pic>
        <p:nvPicPr>
          <p:cNvPr id="29699" name="Picture 3" descr="raw_pixel"/>
          <p:cNvPicPr>
            <a:picLocks noChangeAspect="1" noChangeArrowheads="1"/>
          </p:cNvPicPr>
          <p:nvPr/>
        </p:nvPicPr>
        <p:blipFill>
          <a:blip r:embed="rId2" cstate="print"/>
          <a:srcRect/>
          <a:stretch>
            <a:fillRect/>
          </a:stretch>
        </p:blipFill>
        <p:spPr bwMode="auto">
          <a:xfrm>
            <a:off x="381000" y="1600200"/>
            <a:ext cx="4419600" cy="4228989"/>
          </a:xfrm>
          <a:prstGeom prst="rect">
            <a:avLst/>
          </a:prstGeom>
          <a:noFill/>
          <a:ln w="9525">
            <a:noFill/>
            <a:miter lim="800000"/>
            <a:headEnd/>
            <a:tailEnd/>
          </a:ln>
        </p:spPr>
      </p:pic>
      <p:sp>
        <p:nvSpPr>
          <p:cNvPr id="7" name="TextBox 6"/>
          <p:cNvSpPr txBox="1"/>
          <p:nvPr/>
        </p:nvSpPr>
        <p:spPr>
          <a:xfrm>
            <a:off x="533400" y="5943600"/>
            <a:ext cx="4352410" cy="307777"/>
          </a:xfrm>
          <a:prstGeom prst="rect">
            <a:avLst/>
          </a:prstGeom>
          <a:noFill/>
        </p:spPr>
        <p:txBody>
          <a:bodyPr wrap="none" rtlCol="0">
            <a:spAutoFit/>
          </a:bodyPr>
          <a:lstStyle/>
          <a:p>
            <a:r>
              <a:rPr lang="en-US" sz="1400" dirty="0" smtClean="0"/>
              <a:t>A numeric image from my Harvard homework assignment, 1993.</a:t>
            </a:r>
            <a:endParaRPr lang="en-US" sz="1400" dirty="0"/>
          </a:p>
        </p:txBody>
      </p:sp>
      <p:sp>
        <p:nvSpPr>
          <p:cNvPr id="8" name="Rectangle 7"/>
          <p:cNvSpPr/>
          <p:nvPr/>
        </p:nvSpPr>
        <p:spPr>
          <a:xfrm>
            <a:off x="348340" y="1208314"/>
            <a:ext cx="2438400" cy="400110"/>
          </a:xfrm>
          <a:prstGeom prst="rect">
            <a:avLst/>
          </a:prstGeom>
        </p:spPr>
        <p:txBody>
          <a:bodyPr wrap="square">
            <a:spAutoFit/>
          </a:bodyPr>
          <a:lstStyle/>
          <a:p>
            <a:r>
              <a:rPr lang="en-US" altLang="zh-CN" sz="2000" dirty="0" smtClean="0">
                <a:solidFill>
                  <a:srgbClr val="0070C0"/>
                </a:solidFill>
                <a:ea typeface="华文仿宋" pitchFamily="2" charset="-122"/>
              </a:rPr>
              <a:t>Looking at a raw image</a:t>
            </a:r>
            <a:endParaRPr lang="en-US" sz="2000" dirty="0"/>
          </a:p>
        </p:txBody>
      </p:sp>
      <p:sp>
        <p:nvSpPr>
          <p:cNvPr id="9" name="TextBox 8"/>
          <p:cNvSpPr txBox="1"/>
          <p:nvPr/>
        </p:nvSpPr>
        <p:spPr>
          <a:xfrm>
            <a:off x="4801144" y="1981200"/>
            <a:ext cx="4342856" cy="2031325"/>
          </a:xfrm>
          <a:prstGeom prst="rect">
            <a:avLst/>
          </a:prstGeom>
          <a:noFill/>
        </p:spPr>
        <p:txBody>
          <a:bodyPr wrap="none" rtlCol="0">
            <a:spAutoFit/>
          </a:bodyPr>
          <a:lstStyle/>
          <a:p>
            <a:r>
              <a:rPr lang="en-US" dirty="0" smtClean="0"/>
              <a:t>Unsupervised learning </a:t>
            </a:r>
          </a:p>
          <a:p>
            <a:endParaRPr lang="en-US" dirty="0" smtClean="0"/>
          </a:p>
          <a:p>
            <a:r>
              <a:rPr lang="en-US" dirty="0" smtClean="0"/>
              <a:t>1, What are the perceptual units? Visual concepts</a:t>
            </a:r>
          </a:p>
          <a:p>
            <a:endParaRPr lang="en-US" dirty="0" smtClean="0"/>
          </a:p>
          <a:p>
            <a:r>
              <a:rPr lang="en-US" dirty="0" smtClean="0"/>
              <a:t>2, Is there a unified learning principle?</a:t>
            </a:r>
          </a:p>
          <a:p>
            <a:endParaRPr lang="en-US" dirty="0" smtClean="0"/>
          </a:p>
          <a:p>
            <a:r>
              <a:rPr lang="en-US" dirty="0" smtClean="0"/>
              <a:t>3, What is the “core intelligence” to jump start?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81000" y="457200"/>
            <a:ext cx="7294561" cy="584775"/>
          </a:xfrm>
          <a:prstGeom prst="rect">
            <a:avLst/>
          </a:prstGeom>
          <a:noFill/>
          <a:ln w="9525">
            <a:noFill/>
            <a:miter lim="800000"/>
            <a:headEnd/>
            <a:tailEnd/>
          </a:ln>
        </p:spPr>
        <p:txBody>
          <a:bodyPr wrap="none">
            <a:spAutoFit/>
          </a:bodyPr>
          <a:lstStyle/>
          <a:p>
            <a:r>
              <a:rPr lang="en-US" altLang="zh-CN" sz="3200" dirty="0" smtClean="0">
                <a:solidFill>
                  <a:srgbClr val="0070C0"/>
                </a:solidFill>
                <a:ea typeface="仿宋" pitchFamily="49" charset="-122"/>
              </a:rPr>
              <a:t>Visual Concepts – the units of visual knowledge</a:t>
            </a:r>
            <a:endParaRPr lang="en-US" sz="3200" dirty="0">
              <a:solidFill>
                <a:srgbClr val="0070C0"/>
              </a:solidFill>
              <a:ea typeface="仿宋" pitchFamily="49" charset="-122"/>
            </a:endParaRPr>
          </a:p>
        </p:txBody>
      </p:sp>
      <p:sp>
        <p:nvSpPr>
          <p:cNvPr id="689153" name="Rectangle 1"/>
          <p:cNvSpPr>
            <a:spLocks noChangeArrowheads="1"/>
          </p:cNvSpPr>
          <p:nvPr/>
        </p:nvSpPr>
        <p:spPr bwMode="auto">
          <a:xfrm>
            <a:off x="381000" y="1447800"/>
            <a:ext cx="8229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ea typeface="ヒラギノ角ゴ Pro W3"/>
                <a:cs typeface="Times New Roman" pitchFamily="18" charset="0"/>
              </a:rPr>
              <a:t> In </a:t>
            </a:r>
            <a:r>
              <a:rPr lang="en-US" sz="2400" dirty="0" smtClean="0">
                <a:solidFill>
                  <a:srgbClr val="000000"/>
                </a:solidFill>
                <a:ea typeface="ヒラギノ角ゴ Pro W3"/>
                <a:cs typeface="Times New Roman" pitchFamily="18" charset="0"/>
              </a:rPr>
              <a:t>M</a:t>
            </a:r>
            <a:r>
              <a:rPr kumimoji="0" lang="en-US" sz="2400" b="0" i="0" u="none" strike="noStrike" cap="none" normalizeH="0" baseline="0" dirty="0" smtClean="0">
                <a:ln>
                  <a:noFill/>
                </a:ln>
                <a:solidFill>
                  <a:srgbClr val="000000"/>
                </a:solidFill>
                <a:effectLst/>
                <a:ea typeface="ヒラギノ角ゴ Pro W3"/>
                <a:cs typeface="Times New Roman" pitchFamily="18" charset="0"/>
              </a:rPr>
              <a:t>athematics and logic, concepts are </a:t>
            </a:r>
            <a:r>
              <a:rPr lang="en-US" sz="2400" dirty="0" smtClean="0">
                <a:solidFill>
                  <a:srgbClr val="000000"/>
                </a:solidFill>
                <a:ea typeface="ヒラギノ角ゴ Pro W3"/>
                <a:cs typeface="Times New Roman" pitchFamily="18" charset="0"/>
              </a:rPr>
              <a:t>equal to </a:t>
            </a:r>
            <a:r>
              <a:rPr kumimoji="0" lang="en-US" sz="2400" b="0" i="0" u="none" strike="noStrike" cap="none" normalizeH="0" baseline="0" dirty="0" smtClean="0">
                <a:ln>
                  <a:noFill/>
                </a:ln>
                <a:solidFill>
                  <a:srgbClr val="000000"/>
                </a:solidFill>
                <a:effectLst/>
                <a:ea typeface="ヒラギノ角ゴ Pro W3"/>
                <a:cs typeface="Times New Roman" pitchFamily="18" charset="0"/>
              </a:rPr>
              <a:t>deterministic sets, e.g. Cantor, Boole, or spaces in continuous domain, and  their compositions through the “</a:t>
            </a:r>
            <a:r>
              <a:rPr kumimoji="0" lang="en-US" sz="2400" b="0" i="0" u="none" strike="noStrike" cap="none" normalizeH="0" baseline="0" dirty="0" smtClean="0">
                <a:ln>
                  <a:noFill/>
                </a:ln>
                <a:solidFill>
                  <a:srgbClr val="CC0000"/>
                </a:solidFill>
                <a:effectLst/>
                <a:ea typeface="ヒラギノ角ゴ Pro W3"/>
                <a:cs typeface="Times New Roman" pitchFamily="18" charset="0"/>
              </a:rPr>
              <a:t>and</a:t>
            </a:r>
            <a:r>
              <a:rPr kumimoji="0" lang="en-US" sz="2400" b="0" i="0" u="none" strike="noStrike" cap="none" normalizeH="0" baseline="0" dirty="0" smtClean="0">
                <a:ln>
                  <a:noFill/>
                </a:ln>
                <a:solidFill>
                  <a:srgbClr val="000000"/>
                </a:solidFill>
                <a:effectLst/>
                <a:ea typeface="ヒラギノ角ゴ Pro W3"/>
                <a:cs typeface="Times New Roman" pitchFamily="18" charset="0"/>
              </a:rPr>
              <a:t>”, “</a:t>
            </a:r>
            <a:r>
              <a:rPr kumimoji="0" lang="en-US" sz="2400" b="0" i="0" u="none" strike="noStrike" cap="none" normalizeH="0" baseline="0" dirty="0" smtClean="0">
                <a:ln>
                  <a:noFill/>
                </a:ln>
                <a:solidFill>
                  <a:srgbClr val="CC0000"/>
                </a:solidFill>
                <a:effectLst/>
                <a:ea typeface="ヒラギノ角ゴ Pro W3"/>
                <a:cs typeface="Times New Roman" pitchFamily="18" charset="0"/>
              </a:rPr>
              <a:t>or</a:t>
            </a:r>
            <a:r>
              <a:rPr kumimoji="0" lang="en-US" sz="2400" b="0" i="0" u="none" strike="noStrike" cap="none" normalizeH="0" baseline="0" dirty="0" smtClean="0">
                <a:ln>
                  <a:noFill/>
                </a:ln>
                <a:solidFill>
                  <a:srgbClr val="000000"/>
                </a:solidFill>
                <a:effectLst/>
                <a:ea typeface="ヒラギノ角ゴ Pro W3"/>
                <a:cs typeface="Times New Roman" pitchFamily="18" charset="0"/>
              </a:rPr>
              <a:t>”, and “</a:t>
            </a:r>
            <a:r>
              <a:rPr kumimoji="0" lang="en-US" sz="2400" b="0" i="0" u="none" strike="noStrike" cap="none" normalizeH="0" baseline="0" dirty="0" smtClean="0">
                <a:ln>
                  <a:noFill/>
                </a:ln>
                <a:solidFill>
                  <a:srgbClr val="CC0000"/>
                </a:solidFill>
                <a:effectLst/>
                <a:ea typeface="ヒラギノ角ゴ Pro W3"/>
                <a:cs typeface="Times New Roman" pitchFamily="18" charset="0"/>
              </a:rPr>
              <a:t>negation</a:t>
            </a:r>
            <a:r>
              <a:rPr kumimoji="0" lang="en-US" sz="2400" b="0" i="0" u="none" strike="noStrike" cap="none" normalizeH="0" baseline="0" dirty="0" smtClean="0">
                <a:ln>
                  <a:noFill/>
                </a:ln>
                <a:solidFill>
                  <a:srgbClr val="000000"/>
                </a:solidFill>
                <a:effectLst/>
                <a:ea typeface="ヒラギノ角ゴ Pro W3"/>
                <a:cs typeface="Times New Roman" pitchFamily="18" charset="0"/>
              </a:rPr>
              <a:t>” operators</a:t>
            </a:r>
            <a:r>
              <a:rPr lang="en-US" sz="2400" dirty="0" smtClean="0">
                <a:solidFill>
                  <a:srgbClr val="000000"/>
                </a:solidFill>
                <a:ea typeface="ヒラギノ角ゴ Pro W3"/>
                <a:cs typeface="Times New Roman" pitchFamily="18" charset="0"/>
              </a:rPr>
              <a:t>.</a:t>
            </a:r>
            <a:endParaRPr kumimoji="0" lang="en-US" sz="2400" b="0" i="0" u="none" strike="noStrike" cap="none" normalizeH="0" baseline="0" dirty="0" smtClean="0">
              <a:ln>
                <a:noFill/>
              </a:ln>
              <a:solidFill>
                <a:srgbClr val="000000"/>
              </a:solidFill>
              <a:effectLst/>
              <a:ea typeface="ヒラギノ角ゴ Pro W3"/>
              <a:cs typeface="Times New Roman" pitchFamily="18" charset="0"/>
            </a:endParaRPr>
          </a:p>
        </p:txBody>
      </p:sp>
      <p:sp>
        <p:nvSpPr>
          <p:cNvPr id="68915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8915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362201" y="3048000"/>
            <a:ext cx="3657600" cy="486803"/>
          </a:xfrm>
          <a:prstGeom prst="rect">
            <a:avLst/>
          </a:prstGeom>
          <a:noFill/>
        </p:spPr>
      </p:pic>
      <p:grpSp>
        <p:nvGrpSpPr>
          <p:cNvPr id="2" name="Group 8"/>
          <p:cNvGrpSpPr/>
          <p:nvPr/>
        </p:nvGrpSpPr>
        <p:grpSpPr>
          <a:xfrm>
            <a:off x="609600" y="3962400"/>
            <a:ext cx="7543800" cy="1971020"/>
            <a:chOff x="609600" y="3962400"/>
            <a:chExt cx="7543800" cy="1971020"/>
          </a:xfrm>
        </p:grpSpPr>
        <p:sp>
          <p:nvSpPr>
            <p:cNvPr id="5" name="Rectangle 4"/>
            <p:cNvSpPr/>
            <p:nvPr/>
          </p:nvSpPr>
          <p:spPr>
            <a:xfrm>
              <a:off x="685800" y="5410200"/>
              <a:ext cx="7467600" cy="523220"/>
            </a:xfrm>
            <a:prstGeom prst="rect">
              <a:avLst/>
            </a:prstGeom>
          </p:spPr>
          <p:txBody>
            <a:bodyPr wrap="square">
              <a:spAutoFit/>
            </a:bodyPr>
            <a:lstStyle/>
            <a:p>
              <a:r>
                <a:rPr lang="en-US" sz="1400" dirty="0" smtClean="0"/>
                <a:t>Ref.   [1]   D. Mumford. </a:t>
              </a:r>
              <a:r>
                <a:rPr lang="en-US" sz="1400" b="1" i="1" dirty="0" smtClean="0"/>
                <a:t>The Dawning of the Age of </a:t>
              </a:r>
              <a:r>
                <a:rPr lang="en-US" sz="1400" b="1" i="1" dirty="0" err="1" smtClean="0"/>
                <a:t>Stochasticity</a:t>
              </a:r>
              <a:r>
                <a:rPr lang="en-US" sz="1400" dirty="0" smtClean="0"/>
                <a:t>. 2000.</a:t>
              </a:r>
            </a:p>
            <a:p>
              <a:r>
                <a:rPr lang="en-US" sz="1400" dirty="0" smtClean="0"/>
                <a:t>          [2]   E. </a:t>
              </a:r>
              <a:r>
                <a:rPr lang="en-US" sz="1400" dirty="0" err="1" smtClean="0"/>
                <a:t>Jaynes</a:t>
              </a:r>
              <a:r>
                <a:rPr lang="en-US" sz="1400" dirty="0" smtClean="0"/>
                <a:t>. </a:t>
              </a:r>
              <a:r>
                <a:rPr lang="en-US" sz="1400" b="1" i="1" dirty="0" smtClean="0"/>
                <a:t>Probability Theory: the Logic of Science</a:t>
              </a:r>
              <a:r>
                <a:rPr lang="en-US" sz="1400" dirty="0" smtClean="0"/>
                <a:t>. Cambridge University Press, 2003.</a:t>
              </a:r>
              <a:endParaRPr lang="en-US" sz="1400" dirty="0"/>
            </a:p>
          </p:txBody>
        </p:sp>
        <p:sp>
          <p:nvSpPr>
            <p:cNvPr id="8" name="Rectangle 7"/>
            <p:cNvSpPr/>
            <p:nvPr/>
          </p:nvSpPr>
          <p:spPr>
            <a:xfrm>
              <a:off x="609600" y="3962400"/>
              <a:ext cx="7315200" cy="1200329"/>
            </a:xfrm>
            <a:prstGeom prst="rect">
              <a:avLst/>
            </a:prstGeom>
          </p:spPr>
          <p:txBody>
            <a:bodyPr wrap="square">
              <a:spAutoFit/>
            </a:bodyPr>
            <a:lstStyle/>
            <a:p>
              <a:pPr lvl="0"/>
              <a:r>
                <a:rPr lang="en-US" sz="2400" dirty="0" smtClean="0">
                  <a:solidFill>
                    <a:srgbClr val="000000"/>
                  </a:solidFill>
                  <a:ea typeface="ヒラギノ角ゴ Pro W3"/>
                  <a:cs typeface="Times New Roman" pitchFamily="18" charset="0"/>
                </a:rPr>
                <a:t>But the world to us is fundamentally stochastic … </a:t>
              </a:r>
            </a:p>
            <a:p>
              <a:pPr lvl="0"/>
              <a:endParaRPr lang="en-US" sz="2400" dirty="0" smtClean="0">
                <a:solidFill>
                  <a:srgbClr val="000000"/>
                </a:solidFill>
                <a:ea typeface="ヒラギノ角ゴ Pro W3"/>
                <a:cs typeface="Times New Roman" pitchFamily="18" charset="0"/>
              </a:endParaRPr>
            </a:p>
            <a:p>
              <a:pPr lvl="0"/>
              <a:r>
                <a:rPr lang="en-US" sz="2400" dirty="0" smtClean="0">
                  <a:solidFill>
                    <a:srgbClr val="000000"/>
                  </a:solidFill>
                  <a:ea typeface="ヒラギノ角ゴ Pro W3"/>
                  <a:cs typeface="Times New Roman" pitchFamily="18" charset="0"/>
                </a:rPr>
                <a:t>Especially,  in the image domain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48"/>
  <p:tag name="DEFAULTHEIGHT" val="20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27456</TotalTime>
  <Words>2752</Words>
  <Application>Microsoft Office PowerPoint</Application>
  <PresentationFormat>On-screen Show (4:3)</PresentationFormat>
  <Paragraphs>658</Paragraphs>
  <Slides>60</Slides>
  <Notes>17</Notes>
  <HiddenSlides>0</HiddenSlides>
  <MMClips>4</MMClips>
  <ScaleCrop>false</ScaleCrop>
  <HeadingPairs>
    <vt:vector size="8" baseType="variant">
      <vt:variant>
        <vt:lpstr>Theme</vt:lpstr>
      </vt:variant>
      <vt:variant>
        <vt:i4>1</vt:i4>
      </vt:variant>
      <vt:variant>
        <vt:lpstr>Links</vt:lpstr>
      </vt:variant>
      <vt:variant>
        <vt:i4>6</vt:i4>
      </vt:variant>
      <vt:variant>
        <vt:lpstr>Embedded OLE Servers</vt:lpstr>
      </vt:variant>
      <vt:variant>
        <vt:i4>8</vt:i4>
      </vt:variant>
      <vt:variant>
        <vt:lpstr>Slide Titles</vt:lpstr>
      </vt:variant>
      <vt:variant>
        <vt:i4>60</vt:i4>
      </vt:variant>
    </vt:vector>
  </HeadingPairs>
  <TitlesOfParts>
    <vt:vector size="75" baseType="lpstr">
      <vt:lpstr>Default Design</vt:lpstr>
      <vt:lpstr>C:\Zhu\grants\ONR_MURI\Figures\MURI_figures.vsd\Drawing\~Page-16\直线-曲线连接线.35</vt:lpstr>
      <vt:lpstr>C:\Zhu\grants\ONR_MURI\Figures\MURI_figures.vsd\Drawing\~Page-16\直线-曲线连接线.99</vt:lpstr>
      <vt:lpstr>C:\Zhu\grants\ONR_MURI\Figures\MURI_figures.vsd\Drawing\~Page-16\直线-曲线连接线.72</vt:lpstr>
      <vt:lpstr>C:\Zhu\grants\ONR_MURI\Figures\MURI_figures.vsd\Drawing\~Page-16\Line-curve connector.67</vt:lpstr>
      <vt:lpstr>C:\Zhu\grants\ONR_MURI\Figures\MURI_figures.vsd\Drawing\~Page-16\Sheet.68</vt:lpstr>
      <vt:lpstr>C:\Zhu\grants\ONR_MURI\Figures\MURI_figures.vsd\Drawing\~Page-16\Sheet.91</vt:lpstr>
      <vt:lpstr>Bitmap Image</vt:lpstr>
      <vt:lpstr>Package</vt:lpstr>
      <vt:lpstr>Equation</vt:lpstr>
      <vt:lpstr>Microsoft Equation 3.0</vt:lpstr>
      <vt:lpstr>Chart</vt:lpstr>
      <vt:lpstr>Visio</vt:lpstr>
      <vt:lpstr>Image</vt:lpstr>
      <vt:lpstr>Packager Shell Object</vt:lpstr>
      <vt:lpstr>Learning Visual Knowledge by Information Projection</vt:lpstr>
      <vt:lpstr>Slide 2</vt:lpstr>
      <vt:lpstr>We are hardwired for image understanding </vt:lpstr>
      <vt:lpstr>Slide 4</vt:lpstr>
      <vt:lpstr>Slide 5</vt:lpstr>
      <vt:lpstr>Slide 6</vt:lpstr>
      <vt:lpstr>Slide 7</vt:lpstr>
      <vt:lpstr>2, Can we learn visual knowledge automatically?</vt:lpstr>
      <vt:lpstr>Slide 9</vt:lpstr>
      <vt:lpstr>Slide 10</vt:lpstr>
      <vt:lpstr> Method 1,  Stochastic set in statistical physics </vt:lpstr>
      <vt:lpstr> It took 30-years to transfer this theory to vision</vt:lpstr>
      <vt:lpstr>Equivalence of deterministic set and probabilistic models</vt:lpstr>
      <vt:lpstr>Slide 14</vt:lpstr>
      <vt:lpstr>Stochastic set from sparse coding</vt:lpstr>
      <vt:lpstr>Slide 16</vt:lpstr>
      <vt:lpstr>Two regimes of stochastic sets</vt:lpstr>
      <vt:lpstr>Slide 18</vt:lpstr>
      <vt:lpstr>Slide 19</vt:lpstr>
      <vt:lpstr>3, Model pursuit in the universe of images</vt:lpstr>
      <vt:lpstr>Slide 21</vt:lpstr>
      <vt:lpstr>Slide 22</vt:lpstr>
      <vt:lpstr>Slide 23</vt:lpstr>
      <vt:lpstr>Slide 24</vt:lpstr>
      <vt:lpstr>Ex/implicit manifolds in natural images</vt:lpstr>
      <vt:lpstr>Slide 26</vt:lpstr>
      <vt:lpstr>Slide 27</vt:lpstr>
      <vt:lpstr>Unsupervised Learning of Hybrid Object Templates</vt:lpstr>
      <vt:lpstr>Slide 29</vt:lpstr>
      <vt:lpstr>Slide 30</vt:lpstr>
      <vt:lpstr>Slide 31</vt:lpstr>
      <vt:lpstr>Slide 32</vt:lpstr>
      <vt:lpstr>Slide 33</vt:lpstr>
      <vt:lpstr>Slide 34</vt:lpstr>
      <vt:lpstr>Method 3, Stochastic sets by And-Or composition (Grammar)</vt:lpstr>
      <vt:lpstr>And-Or graph, parse graphs, and configurations</vt:lpstr>
      <vt:lpstr>Slide 37</vt:lpstr>
      <vt:lpstr>Slide 38</vt:lpstr>
      <vt:lpstr>Slide 39</vt:lpstr>
      <vt:lpstr>Local computation is hugely ambiguous</vt:lpstr>
      <vt:lpstr>Composing Upper Body</vt:lpstr>
      <vt:lpstr>Composing parts in the hierarchy</vt:lpstr>
      <vt:lpstr>Top-down / bottom-up inference</vt:lpstr>
      <vt:lpstr>Top-down / bottom-up inference</vt:lpstr>
      <vt:lpstr>Slide 45</vt:lpstr>
      <vt:lpstr>Slide 46</vt:lpstr>
      <vt:lpstr>Slide 47</vt:lpstr>
      <vt:lpstr>Slide 48</vt:lpstr>
      <vt:lpstr>Event representation by Temporal AoG</vt:lpstr>
      <vt:lpstr>Slide 50</vt:lpstr>
      <vt:lpstr>Slide 51</vt:lpstr>
      <vt:lpstr>Causality concepts by Causal-AoG</vt:lpstr>
      <vt:lpstr>Slide 53</vt:lpstr>
      <vt:lpstr>Slide 54</vt:lpstr>
      <vt:lpstr>What is a fluent change?</vt:lpstr>
      <vt:lpstr>Pursuing causal relations</vt:lpstr>
      <vt:lpstr>Pursuing Causal Relations</vt:lpstr>
      <vt:lpstr>Pursuing Causal Relations</vt:lpstr>
      <vt:lpstr>Slide 59</vt:lpstr>
      <vt:lpstr>Slide 60</vt:lpstr>
    </vt:vector>
  </TitlesOfParts>
  <Company>ucla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Statistics Administrator</dc:creator>
  <cp:lastModifiedBy>Song-Chun Zhu</cp:lastModifiedBy>
  <cp:revision>233</cp:revision>
  <dcterms:created xsi:type="dcterms:W3CDTF">2004-01-16T18:04:28Z</dcterms:created>
  <dcterms:modified xsi:type="dcterms:W3CDTF">2012-01-31T20:07:54Z</dcterms:modified>
</cp:coreProperties>
</file>