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03" r:id="rId2"/>
    <p:sldId id="604" r:id="rId3"/>
    <p:sldId id="606" r:id="rId4"/>
    <p:sldId id="605" r:id="rId5"/>
    <p:sldId id="610" r:id="rId6"/>
    <p:sldId id="609" r:id="rId7"/>
    <p:sldId id="607" r:id="rId8"/>
    <p:sldId id="608" r:id="rId9"/>
    <p:sldId id="611" r:id="rId10"/>
    <p:sldId id="612" r:id="rId11"/>
    <p:sldId id="613" r:id="rId12"/>
  </p:sldIdLst>
  <p:sldSz cx="9144000" cy="6858000" type="screen4x3"/>
  <p:notesSz cx="7099300" cy="10234613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0000"/>
    <a:srgbClr val="009999"/>
    <a:srgbClr val="DDDDDD"/>
    <a:srgbClr val="C0C0C0"/>
    <a:srgbClr val="990033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6313" autoAdjust="0"/>
  </p:normalViewPr>
  <p:slideViewPr>
    <p:cSldViewPr>
      <p:cViewPr>
        <p:scale>
          <a:sx n="100" d="100"/>
          <a:sy n="100" d="100"/>
        </p:scale>
        <p:origin x="-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7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2412ECB0-E9E4-41EB-B0A6-51065C08DD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CBCBCECE-C110-437A-A7ED-4DD8D334B2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0E5B68-D319-4A2F-9AA9-BF3096BA61D7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457200" y="1154113"/>
            <a:ext cx="82296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457200" y="6248400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09600" y="381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sz="4400">
              <a:solidFill>
                <a:schemeClr val="tx2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jpeg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95400"/>
            <a:ext cx="8229600" cy="1371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 smtClean="0">
                <a:solidFill>
                  <a:srgbClr val="0070C0"/>
                </a:solidFill>
                <a:latin typeface="Arial Narrow" pitchFamily="34" charset="0"/>
              </a:rPr>
              <a:t>Hack, Math and </a:t>
            </a:r>
            <a:r>
              <a:rPr lang="en-US" sz="4800" dirty="0" smtClean="0">
                <a:solidFill>
                  <a:srgbClr val="0070C0"/>
                </a:solidFill>
                <a:latin typeface="Arial Narrow" pitchFamily="34" charset="0"/>
              </a:rPr>
              <a:t>Stat</a:t>
            </a:r>
            <a:r>
              <a:rPr lang="en-US" sz="3600" dirty="0" smtClean="0">
                <a:solidFill>
                  <a:srgbClr val="0070C0"/>
                </a:solidFill>
                <a:latin typeface="Arial Narrow" pitchFamily="34" charset="0"/>
              </a:rPr>
              <a:t/>
            </a:r>
            <a:br>
              <a:rPr lang="en-US" sz="3600" dirty="0" smtClean="0">
                <a:solidFill>
                  <a:srgbClr val="0070C0"/>
                </a:solidFill>
                <a:latin typeface="Arial Narrow" pitchFamily="34" charset="0"/>
              </a:rPr>
            </a:br>
            <a:r>
              <a:rPr lang="en-US" sz="3600" dirty="0" smtClean="0">
                <a:solidFill>
                  <a:srgbClr val="0070C0"/>
                </a:solidFill>
                <a:latin typeface="Arial Narrow" pitchFamily="34" charset="0"/>
              </a:rPr>
              <a:t>      </a:t>
            </a:r>
            <a:r>
              <a:rPr lang="en-US" sz="2400" dirty="0" smtClean="0">
                <a:solidFill>
                  <a:srgbClr val="0070C0"/>
                </a:solidFill>
                <a:latin typeface="Arial Narrow" pitchFamily="34" charset="0"/>
              </a:rPr>
              <a:t>--- call for a reconciliation between extreme views</a:t>
            </a:r>
            <a:endParaRPr lang="en-US" sz="2400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379907" name="Text Box 3"/>
          <p:cNvSpPr txBox="1">
            <a:spLocks noChangeArrowheads="1"/>
          </p:cNvSpPr>
          <p:nvPr/>
        </p:nvSpPr>
        <p:spPr bwMode="auto">
          <a:xfrm>
            <a:off x="533400" y="3886200"/>
            <a:ext cx="1670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Song-Chun Zhu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5638800"/>
            <a:ext cx="483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Frontiers of Vision Workshop, August 20-23,  2011.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81000"/>
            <a:ext cx="4750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Quotes from review comments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787908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From the far-left wing.</a:t>
            </a:r>
          </a:p>
          <a:p>
            <a:endParaRPr lang="en-US" sz="2800" dirty="0" smtClean="0">
              <a:solidFill>
                <a:srgbClr val="3333CC"/>
              </a:solidFill>
            </a:endParaRPr>
          </a:p>
          <a:p>
            <a:r>
              <a:rPr lang="en-US" sz="2000" dirty="0" smtClean="0">
                <a:solidFill>
                  <a:srgbClr val="3333CC"/>
                </a:solidFill>
              </a:rPr>
              <a:t>        </a:t>
            </a:r>
            <a:r>
              <a:rPr lang="en-US" sz="2000" dirty="0" smtClean="0"/>
              <a:t>Your method is trained and tested only on a finite, artificial dataset, </a:t>
            </a:r>
          </a:p>
          <a:p>
            <a:r>
              <a:rPr lang="en-US" sz="2000" dirty="0" smtClean="0"/>
              <a:t>               therefore it does not contribute to the solution of any real vision problem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3124200"/>
            <a:ext cx="7543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000" dirty="0" smtClean="0"/>
              <a:t>I am talking with mathematical certainty that it is impossible to reconstruct</a:t>
            </a:r>
          </a:p>
          <a:p>
            <a:r>
              <a:rPr lang="en-US" sz="2000" dirty="0" smtClean="0"/>
              <a:t>                a 3D scene from a single image. So this paper must be rejected.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838200" y="4191000"/>
            <a:ext cx="7467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000" dirty="0" smtClean="0"/>
              <a:t>With so many sub-problems unsolved, it makes no sense to solve a problem</a:t>
            </a:r>
          </a:p>
          <a:p>
            <a:r>
              <a:rPr lang="en-US" sz="2000" dirty="0" smtClean="0"/>
              <a:t>                 as complex as image parsing.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410200"/>
            <a:ext cx="61822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</a:rPr>
              <a:t>“Professor, your question was wrong …”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Song-Chun Zhu\Desktop\Reaching_the_Moon_by_Stepha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8305800" cy="6096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24825"/>
            <a:ext cx="70342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3333CC"/>
                </a:solidFill>
              </a:rPr>
              <a:t>Finally: How to reach the moon,  in 20 years? </a:t>
            </a:r>
            <a:endParaRPr lang="en-US" sz="3200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625" y="1762780"/>
            <a:ext cx="82230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Math</a:t>
            </a:r>
            <a:r>
              <a:rPr lang="en-US" sz="2400" dirty="0" smtClean="0"/>
              <a:t>: </a:t>
            </a:r>
            <a:r>
              <a:rPr lang="en-US" sz="2800" dirty="0" smtClean="0"/>
              <a:t>under certain conditions, things can be said analytically.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457200"/>
            <a:ext cx="60260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Hack, Math and Stat:  co-existing ingredients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57200" y="2296180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Stat</a:t>
            </a:r>
            <a:r>
              <a:rPr lang="en-US" sz="2400" dirty="0" smtClean="0">
                <a:solidFill>
                  <a:srgbClr val="0070C0"/>
                </a:solidFill>
              </a:rPr>
              <a:t>:   </a:t>
            </a:r>
            <a:r>
              <a:rPr lang="en-US" sz="2800" dirty="0" smtClean="0"/>
              <a:t>is, essentially, regression, fitting by weighted features</a:t>
            </a:r>
            <a:r>
              <a:rPr lang="en-US" sz="2800" dirty="0" smtClean="0">
                <a:solidFill>
                  <a:srgbClr val="0070C0"/>
                </a:solidFill>
              </a:rPr>
              <a:t>.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1295400"/>
            <a:ext cx="74589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Hack</a:t>
            </a:r>
            <a:r>
              <a:rPr lang="en-US" sz="2400" dirty="0" smtClean="0">
                <a:solidFill>
                  <a:srgbClr val="0070C0"/>
                </a:solidFill>
              </a:rPr>
              <a:t>: </a:t>
            </a:r>
            <a:r>
              <a:rPr lang="en-US" sz="2800" dirty="0" smtClean="0"/>
              <a:t>something, somehow,  works better somewhere.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905000" y="3124200"/>
            <a:ext cx="4333875" cy="2772569"/>
            <a:chOff x="2066925" y="3248025"/>
            <a:chExt cx="4333875" cy="2772569"/>
          </a:xfrm>
        </p:grpSpPr>
        <p:sp>
          <p:nvSpPr>
            <p:cNvPr id="7" name="Rectangle 6"/>
            <p:cNvSpPr/>
            <p:nvPr/>
          </p:nvSpPr>
          <p:spPr>
            <a:xfrm>
              <a:off x="3124200" y="3829050"/>
              <a:ext cx="3276600" cy="533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Hack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810000" y="4267200"/>
              <a:ext cx="1905000" cy="9144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Stat</a:t>
              </a:r>
            </a:p>
            <a:p>
              <a:pPr algn="ctr"/>
              <a:endParaRPr lang="en-US" dirty="0" smtClean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19600" y="4724400"/>
              <a:ext cx="685800" cy="12192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Math</a:t>
              </a:r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1676400" y="4953000"/>
              <a:ext cx="21336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3125788" y="3581400"/>
              <a:ext cx="3275012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4324350" y="3248025"/>
              <a:ext cx="829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breadth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6925" y="4724400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depth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324600"/>
            <a:ext cx="82736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* Berry 1898, A Short History of Astronomy,  p.240.                                     ** Stigler 1986,The History of Statistics, p.26.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457200" y="1371600"/>
            <a:ext cx="3171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9999"/>
                </a:solidFill>
              </a:rPr>
              <a:t>Hack</a:t>
            </a:r>
            <a:r>
              <a:rPr lang="en-US" sz="2400" dirty="0" smtClean="0">
                <a:solidFill>
                  <a:srgbClr val="009999"/>
                </a:solidFill>
              </a:rPr>
              <a:t>:  </a:t>
            </a:r>
            <a:r>
              <a:rPr lang="en-US" sz="2400" dirty="0" smtClean="0"/>
              <a:t>Celestial navigation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81000" y="457200"/>
            <a:ext cx="59426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For example, when people looked at the sky</a:t>
            </a:r>
            <a:endParaRPr lang="en-US" sz="28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457200" y="2667000"/>
            <a:ext cx="8686800" cy="1380530"/>
            <a:chOff x="457200" y="2667000"/>
            <a:chExt cx="8686800" cy="1380530"/>
          </a:xfrm>
        </p:grpSpPr>
        <p:sp>
          <p:nvSpPr>
            <p:cNvPr id="2" name="TextBox 1"/>
            <p:cNvSpPr txBox="1"/>
            <p:nvPr/>
          </p:nvSpPr>
          <p:spPr>
            <a:xfrm>
              <a:off x="457200" y="2667000"/>
              <a:ext cx="5456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9999"/>
                  </a:solidFill>
                </a:rPr>
                <a:t>Math</a:t>
              </a:r>
              <a:r>
                <a:rPr lang="en-US" sz="2400" dirty="0" smtClean="0"/>
                <a:t>:   Newtonian Gravitational Theory. 1680s </a:t>
              </a:r>
              <a:endParaRPr lang="en-US" sz="2400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729791" y="3124200"/>
              <a:ext cx="741420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Newton reportedly told Halley that lunar theory </a:t>
              </a:r>
            </a:p>
            <a:p>
              <a:r>
                <a:rPr lang="en-US" dirty="0" smtClean="0"/>
                <a:t>      (to represent mathematically the motion of moon )</a:t>
              </a:r>
            </a:p>
            <a:p>
              <a:r>
                <a:rPr lang="en-US" dirty="0" smtClean="0"/>
                <a:t> “</a:t>
              </a:r>
              <a:r>
                <a:rPr lang="en-US" dirty="0" smtClean="0">
                  <a:solidFill>
                    <a:srgbClr val="0070C0"/>
                  </a:solidFill>
                </a:rPr>
                <a:t>made his head ache and kept him awake so often that he would think of it no more</a:t>
              </a:r>
              <a:r>
                <a:rPr lang="en-US" dirty="0" smtClean="0"/>
                <a:t>”.*</a:t>
              </a:r>
              <a:endParaRPr lang="en-US" dirty="0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5943600" y="2667000"/>
            <a:ext cx="1066800" cy="533400"/>
          </p:xfrm>
          <a:graphic>
            <a:graphicData uri="http://schemas.openxmlformats.org/presentationml/2006/ole">
              <p:oleObj spid="_x0000_s1026" name="Equation" r:id="rId3" imgW="787320" imgH="393480" progId="Equation.3">
                <p:embed/>
              </p:oleObj>
            </a:graphicData>
          </a:graphic>
        </p:graphicFrame>
      </p:grpSp>
      <p:pic>
        <p:nvPicPr>
          <p:cNvPr id="1027" name="Picture 3" descr="C:\Users\Song-Chun Zhu\Desktop\Snap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0"/>
            <a:ext cx="2590800" cy="367665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371600" y="1752600"/>
            <a:ext cx="5151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e.g. the Chinese expedition in Ming Dynasty, 1405-1433. 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485283" y="4191000"/>
            <a:ext cx="8658717" cy="2001024"/>
            <a:chOff x="485283" y="4191000"/>
            <a:chExt cx="8658717" cy="2001024"/>
          </a:xfrm>
        </p:grpSpPr>
        <p:sp>
          <p:nvSpPr>
            <p:cNvPr id="5" name="TextBox 4"/>
            <p:cNvSpPr txBox="1"/>
            <p:nvPr/>
          </p:nvSpPr>
          <p:spPr>
            <a:xfrm>
              <a:off x="485283" y="4191000"/>
              <a:ext cx="86587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9999"/>
                  </a:solidFill>
                </a:rPr>
                <a:t>Stat</a:t>
              </a:r>
              <a:r>
                <a:rPr lang="en-US" sz="2400" dirty="0" smtClean="0"/>
                <a:t>:  Rescue the solar system by </a:t>
              </a:r>
              <a:r>
                <a:rPr lang="en-US" sz="2400" dirty="0" err="1" smtClean="0"/>
                <a:t>lsq</a:t>
              </a:r>
              <a:r>
                <a:rPr lang="en-US" sz="2400" dirty="0" smtClean="0"/>
                <a:t>  (Mayer, Legendre, Laplace, Euler)   </a:t>
              </a:r>
              <a:endParaRPr lang="en-US" sz="24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838200" y="4953000"/>
              <a:ext cx="1828800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81000" y="5410200"/>
              <a:ext cx="1524000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866775" y="4657725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n</a:t>
              </a:r>
              <a:endParaRPr lang="en-US" sz="1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76300" y="4950023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57250" y="5915025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75</a:t>
              </a:r>
              <a:endParaRPr lang="en-US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6775" y="5153025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95350" y="5267325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.</a:t>
              </a:r>
            </a:p>
            <a:p>
              <a:r>
                <a:rPr lang="en-US" sz="1200" b="1" dirty="0" smtClean="0"/>
                <a:t>.</a:t>
              </a:r>
            </a:p>
            <a:p>
              <a:r>
                <a:rPr lang="en-US" sz="1200" b="1" dirty="0" smtClean="0"/>
                <a:t>.</a:t>
              </a:r>
              <a:endParaRPr lang="en-US" sz="1200" b="1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5400000">
              <a:off x="1676400" y="5410200"/>
              <a:ext cx="1524000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219200" y="4667250"/>
              <a:ext cx="15263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1</a:t>
              </a:r>
              <a:r>
                <a:rPr lang="en-US" sz="1200" dirty="0" smtClean="0"/>
                <a:t>,    x</a:t>
              </a:r>
              <a:r>
                <a:rPr lang="en-US" sz="1200" baseline="-25000" dirty="0" smtClean="0"/>
                <a:t>2</a:t>
              </a:r>
              <a:r>
                <a:rPr lang="en-US" sz="1200" dirty="0" smtClean="0"/>
                <a:t>,   …,    </a:t>
              </a:r>
              <a:r>
                <a:rPr lang="en-US" sz="1200" dirty="0" err="1" smtClean="0"/>
                <a:t>x</a:t>
              </a:r>
              <a:r>
                <a:rPr lang="en-US" sz="1200" baseline="-25000" dirty="0" err="1" smtClean="0"/>
                <a:t>k</a:t>
              </a:r>
              <a:r>
                <a:rPr lang="en-US" sz="1200" baseline="-25000" dirty="0" smtClean="0"/>
                <a:t>            </a:t>
              </a:r>
              <a:r>
                <a:rPr lang="en-US" sz="1200" dirty="0" smtClean="0"/>
                <a:t>y</a:t>
              </a:r>
              <a:endParaRPr lang="en-US" sz="1200" dirty="0"/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/>
          </p:nvGraphicFramePr>
          <p:xfrm>
            <a:off x="3276600" y="4648200"/>
            <a:ext cx="4648200" cy="342724"/>
          </p:xfrm>
          <a:graphic>
            <a:graphicData uri="http://schemas.openxmlformats.org/presentationml/2006/ole">
              <p:oleObj spid="_x0000_s1028" name="Equation" r:id="rId5" imgW="2755800" imgH="203040" progId="Equation.3">
                <p:embed/>
              </p:oleObj>
            </a:graphicData>
          </a:graphic>
        </p:graphicFrame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3886200" y="4943475"/>
            <a:ext cx="4024313" cy="330388"/>
          </p:xfrm>
          <a:graphic>
            <a:graphicData uri="http://schemas.openxmlformats.org/presentationml/2006/ole">
              <p:oleObj spid="_x0000_s1029" name="Equation" r:id="rId6" imgW="2476440" imgH="203040" progId="Equation.3">
                <p:embed/>
              </p:oleObj>
            </a:graphicData>
          </a:graphic>
        </p:graphicFrame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3886200" y="5229225"/>
            <a:ext cx="3505200" cy="333976"/>
          </p:xfrm>
          <a:graphic>
            <a:graphicData uri="http://schemas.openxmlformats.org/presentationml/2006/ole">
              <p:oleObj spid="_x0000_s1030" name="Equation" r:id="rId7" imgW="2133360" imgH="203040" progId="Equation.3">
                <p:embed/>
              </p:oleObj>
            </a:graphicData>
          </a:graphic>
        </p:graphicFrame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3886200" y="5486400"/>
            <a:ext cx="3525838" cy="333375"/>
          </p:xfrm>
          <a:graphic>
            <a:graphicData uri="http://schemas.openxmlformats.org/presentationml/2006/ole">
              <p:oleObj spid="_x0000_s1031" name="Equation" r:id="rId8" imgW="2145960" imgH="203040" progId="Equation.3">
                <p:embed/>
              </p:oleObj>
            </a:graphicData>
          </a:graphic>
        </p:graphicFrame>
        <p:graphicFrame>
          <p:nvGraphicFramePr>
            <p:cNvPr id="1032" name="Object 8"/>
            <p:cNvGraphicFramePr>
              <a:graphicFrameLocks noChangeAspect="1"/>
            </p:cNvGraphicFramePr>
            <p:nvPr/>
          </p:nvGraphicFramePr>
          <p:xfrm>
            <a:off x="3886200" y="5791200"/>
            <a:ext cx="3359150" cy="333375"/>
          </p:xfrm>
          <a:graphic>
            <a:graphicData uri="http://schemas.openxmlformats.org/presentationml/2006/ole">
              <p:oleObj spid="_x0000_s1032" name="Equation" r:id="rId9" imgW="2044440" imgH="203040" progId="Equation.3">
                <p:embed/>
              </p:oleObj>
            </a:graphicData>
          </a:graphic>
        </p:graphicFrame>
        <p:sp>
          <p:nvSpPr>
            <p:cNvPr id="32" name="Rectangle 31"/>
            <p:cNvSpPr/>
            <p:nvPr/>
          </p:nvSpPr>
          <p:spPr>
            <a:xfrm>
              <a:off x="7696200" y="5791200"/>
              <a:ext cx="13035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** Euler 1749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3124200"/>
            <a:ext cx="6858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Math</a:t>
            </a:r>
            <a:r>
              <a:rPr lang="en-US" sz="2400" dirty="0" smtClean="0"/>
              <a:t>: ---  3D geometry,  lighting models, PDEs, …</a:t>
            </a:r>
          </a:p>
          <a:p>
            <a:r>
              <a:rPr lang="en-US" sz="2400" dirty="0" smtClean="0"/>
              <a:t>                 Pattern Theory.              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81000" y="457200"/>
            <a:ext cx="4044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When people look at images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57200" y="4495800"/>
            <a:ext cx="55899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Stat</a:t>
            </a:r>
            <a:r>
              <a:rPr lang="en-US" sz="2400" dirty="0" smtClean="0">
                <a:solidFill>
                  <a:srgbClr val="0070C0"/>
                </a:solidFill>
              </a:rPr>
              <a:t>:  </a:t>
            </a:r>
            <a:r>
              <a:rPr lang="en-US" sz="2400" dirty="0" smtClean="0"/>
              <a:t>--- Boosting,  Support vector machines</a:t>
            </a:r>
          </a:p>
          <a:p>
            <a:r>
              <a:rPr lang="en-US" sz="1600" dirty="0" smtClean="0"/>
              <a:t>                            (Regression with various loss functions and algorithms.)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81000" y="1295400"/>
            <a:ext cx="8196475" cy="1723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Hack</a:t>
            </a:r>
            <a:r>
              <a:rPr lang="en-US" sz="2400" dirty="0" smtClean="0">
                <a:solidFill>
                  <a:srgbClr val="0070C0"/>
                </a:solidFill>
              </a:rPr>
              <a:t>: --- </a:t>
            </a:r>
            <a:r>
              <a:rPr lang="en-US" sz="2400" dirty="0" smtClean="0"/>
              <a:t>good features (corner, SIFT, </a:t>
            </a:r>
            <a:r>
              <a:rPr lang="en-US" sz="2400" dirty="0" err="1" smtClean="0"/>
              <a:t>HoG</a:t>
            </a:r>
            <a:r>
              <a:rPr lang="en-US" sz="2400" dirty="0" smtClean="0"/>
              <a:t>, LBP, …),</a:t>
            </a:r>
          </a:p>
          <a:p>
            <a:r>
              <a:rPr lang="en-US" sz="2400" dirty="0" smtClean="0"/>
              <a:t>                algorithms that are not supposed to apply …</a:t>
            </a:r>
          </a:p>
          <a:p>
            <a:r>
              <a:rPr lang="en-US" dirty="0" smtClean="0"/>
              <a:t>                       (such as Loopy Belief Propagation)…</a:t>
            </a:r>
            <a:r>
              <a:rPr lang="en-US" sz="2400" dirty="0" smtClean="0"/>
              <a:t>    </a:t>
            </a:r>
            <a:r>
              <a:rPr lang="en-US" sz="1600" dirty="0" smtClean="0"/>
              <a:t>BTW, true for most vision algorithms, </a:t>
            </a:r>
          </a:p>
          <a:p>
            <a:r>
              <a:rPr lang="en-US" sz="1600" dirty="0" smtClean="0"/>
              <a:t>                            it is unclear what state spaces they are operating on, and whether or how it may converge.</a:t>
            </a:r>
          </a:p>
          <a:p>
            <a:r>
              <a:rPr lang="en-US" sz="1400" dirty="0" smtClean="0"/>
              <a:t>                         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0" y="5562600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What makes research exciting are the “discoveries” that connection them !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1457325" y="1485900"/>
            <a:ext cx="3126140" cy="2096532"/>
            <a:chOff x="1457325" y="1485900"/>
            <a:chExt cx="3126140" cy="2096532"/>
          </a:xfrm>
        </p:grpSpPr>
        <p:sp>
          <p:nvSpPr>
            <p:cNvPr id="601091" name="Text Box 3"/>
            <p:cNvSpPr txBox="1">
              <a:spLocks noChangeArrowheads="1"/>
            </p:cNvSpPr>
            <p:nvPr/>
          </p:nvSpPr>
          <p:spPr bwMode="auto">
            <a:xfrm>
              <a:off x="1457325" y="1485900"/>
              <a:ext cx="1665841" cy="36933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 err="1">
                  <a:latin typeface="Times New Roman" pitchFamily="18" charset="0"/>
                </a:rPr>
                <a:t>Julesz</a:t>
              </a:r>
              <a:r>
                <a:rPr lang="en-US" sz="1800" dirty="0">
                  <a:latin typeface="Times New Roman" pitchFamily="18" charset="0"/>
                </a:rPr>
                <a:t> </a:t>
              </a:r>
              <a:r>
                <a:rPr lang="en-US" sz="1800" dirty="0" smtClean="0">
                  <a:latin typeface="Times New Roman" pitchFamily="18" charset="0"/>
                </a:rPr>
                <a:t>1960-70s</a:t>
              </a:r>
              <a:endParaRPr lang="en-US" sz="1800" dirty="0">
                <a:latin typeface="Times New Roman" pitchFamily="18" charset="0"/>
              </a:endParaRPr>
            </a:p>
          </p:txBody>
        </p:sp>
        <p:sp>
          <p:nvSpPr>
            <p:cNvPr id="601092" name="Text Box 4"/>
            <p:cNvSpPr txBox="1">
              <a:spLocks noChangeArrowheads="1"/>
            </p:cNvSpPr>
            <p:nvPr/>
          </p:nvSpPr>
          <p:spPr bwMode="auto">
            <a:xfrm>
              <a:off x="1685925" y="3213100"/>
              <a:ext cx="1544012" cy="36933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</a:rPr>
                <a:t>Daugman</a:t>
              </a:r>
              <a:r>
                <a:rPr lang="en-US" sz="1800" dirty="0" smtClean="0">
                  <a:latin typeface="Times New Roman" pitchFamily="18" charset="0"/>
                </a:rPr>
                <a:t>1985</a:t>
              </a:r>
              <a:endParaRPr lang="en-US" sz="1800" dirty="0">
                <a:latin typeface="Times New Roman" pitchFamily="18" charset="0"/>
              </a:endParaRPr>
            </a:p>
          </p:txBody>
        </p:sp>
        <p:sp>
          <p:nvSpPr>
            <p:cNvPr id="601093" name="Text Box 5"/>
            <p:cNvSpPr txBox="1">
              <a:spLocks noChangeArrowheads="1"/>
            </p:cNvSpPr>
            <p:nvPr/>
          </p:nvSpPr>
          <p:spPr bwMode="auto">
            <a:xfrm>
              <a:off x="2577788" y="2173069"/>
              <a:ext cx="2005677" cy="646331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latin typeface="Times New Roman" pitchFamily="18" charset="0"/>
                </a:rPr>
                <a:t>Bergen, </a:t>
              </a:r>
              <a:r>
                <a:rPr lang="en-US" sz="1800" dirty="0" err="1" smtClean="0">
                  <a:latin typeface="Times New Roman" pitchFamily="18" charset="0"/>
                </a:rPr>
                <a:t>Adelson</a:t>
              </a:r>
              <a:endParaRPr lang="en-US" sz="1800" dirty="0" smtClean="0">
                <a:latin typeface="Times New Roman" pitchFamily="18" charset="0"/>
              </a:endParaRPr>
            </a:p>
            <a:p>
              <a:r>
                <a:rPr lang="en-US" dirty="0" err="1" smtClean="0">
                  <a:latin typeface="Times New Roman" pitchFamily="18" charset="0"/>
                </a:rPr>
                <a:t>Heeger</a:t>
              </a:r>
              <a:r>
                <a:rPr lang="en-US" dirty="0" smtClean="0">
                  <a:latin typeface="Times New Roman" pitchFamily="18" charset="0"/>
                </a:rPr>
                <a:t> …</a:t>
              </a:r>
              <a:r>
                <a:rPr lang="en-US" sz="1800" dirty="0" smtClean="0">
                  <a:latin typeface="Times New Roman" pitchFamily="18" charset="0"/>
                </a:rPr>
                <a:t> </a:t>
              </a:r>
              <a:r>
                <a:rPr lang="en-US" sz="1800" dirty="0">
                  <a:latin typeface="Times New Roman" pitchFamily="18" charset="0"/>
                </a:rPr>
                <a:t>1991</a:t>
              </a:r>
              <a:r>
                <a:rPr lang="en-US" sz="1800" dirty="0" smtClean="0">
                  <a:latin typeface="Times New Roman" pitchFamily="18" charset="0"/>
                </a:rPr>
                <a:t>, 95</a:t>
              </a:r>
              <a:endParaRPr lang="en-US" sz="1800" dirty="0">
                <a:latin typeface="Times New Roman" pitchFamily="18" charset="0"/>
              </a:endParaRPr>
            </a:p>
          </p:txBody>
        </p:sp>
        <p:sp>
          <p:nvSpPr>
            <p:cNvPr id="601098" name="Line 10"/>
            <p:cNvSpPr>
              <a:spLocks noChangeShapeType="1"/>
            </p:cNvSpPr>
            <p:nvPr/>
          </p:nvSpPr>
          <p:spPr bwMode="auto">
            <a:xfrm>
              <a:off x="2565400" y="1828800"/>
              <a:ext cx="660400" cy="36830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1099" name="Line 11"/>
            <p:cNvSpPr>
              <a:spLocks noChangeShapeType="1"/>
            </p:cNvSpPr>
            <p:nvPr/>
          </p:nvSpPr>
          <p:spPr bwMode="auto">
            <a:xfrm flipV="1">
              <a:off x="2628900" y="2832100"/>
              <a:ext cx="812800" cy="36830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572000" y="2374900"/>
            <a:ext cx="2811371" cy="369332"/>
            <a:chOff x="4572000" y="2374900"/>
            <a:chExt cx="2811371" cy="369332"/>
          </a:xfrm>
        </p:grpSpPr>
        <p:sp>
          <p:nvSpPr>
            <p:cNvPr id="601100" name="Text Box 12"/>
            <p:cNvSpPr txBox="1">
              <a:spLocks noChangeArrowheads="1"/>
            </p:cNvSpPr>
            <p:nvPr/>
          </p:nvSpPr>
          <p:spPr bwMode="auto">
            <a:xfrm>
              <a:off x="5127625" y="2374900"/>
              <a:ext cx="2255746" cy="369332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 err="1">
                  <a:latin typeface="Times New Roman" pitchFamily="18" charset="0"/>
                </a:rPr>
                <a:t>Julesz</a:t>
              </a:r>
              <a:r>
                <a:rPr lang="en-US" sz="1800" dirty="0">
                  <a:latin typeface="Times New Roman" pitchFamily="18" charset="0"/>
                </a:rPr>
                <a:t> ensemble, </a:t>
              </a:r>
              <a:r>
                <a:rPr lang="en-US" sz="1800" dirty="0" smtClean="0">
                  <a:latin typeface="Times New Roman" pitchFamily="18" charset="0"/>
                </a:rPr>
                <a:t>1999</a:t>
              </a:r>
              <a:endParaRPr lang="en-US" sz="1800" dirty="0">
                <a:latin typeface="Times New Roman" pitchFamily="18" charset="0"/>
              </a:endParaRPr>
            </a:p>
          </p:txBody>
        </p:sp>
        <p:sp>
          <p:nvSpPr>
            <p:cNvPr id="601104" name="Line 16"/>
            <p:cNvSpPr>
              <a:spLocks noChangeShapeType="1"/>
            </p:cNvSpPr>
            <p:nvPr/>
          </p:nvSpPr>
          <p:spPr bwMode="auto">
            <a:xfrm>
              <a:off x="4572000" y="2562225"/>
              <a:ext cx="508000" cy="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20725" y="2768600"/>
            <a:ext cx="7744713" cy="3175000"/>
            <a:chOff x="720725" y="2768600"/>
            <a:chExt cx="7744713" cy="3175000"/>
          </a:xfrm>
        </p:grpSpPr>
        <p:sp>
          <p:nvSpPr>
            <p:cNvPr id="601096" name="Text Box 8"/>
            <p:cNvSpPr txBox="1">
              <a:spLocks noChangeArrowheads="1"/>
            </p:cNvSpPr>
            <p:nvPr/>
          </p:nvSpPr>
          <p:spPr bwMode="auto">
            <a:xfrm>
              <a:off x="720725" y="5567362"/>
              <a:ext cx="1254125" cy="376238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Times New Roman" pitchFamily="18" charset="0"/>
                </a:rPr>
                <a:t>Gibbs 1902</a:t>
              </a:r>
            </a:p>
          </p:txBody>
        </p:sp>
        <p:sp>
          <p:nvSpPr>
            <p:cNvPr id="601102" name="Text Box 14"/>
            <p:cNvSpPr txBox="1">
              <a:spLocks noChangeArrowheads="1"/>
            </p:cNvSpPr>
            <p:nvPr/>
          </p:nvSpPr>
          <p:spPr bwMode="auto">
            <a:xfrm>
              <a:off x="6600825" y="3187700"/>
              <a:ext cx="1864613" cy="369332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latin typeface="Times New Roman" pitchFamily="18" charset="0"/>
                </a:rPr>
                <a:t>equivalence, 1999</a:t>
              </a:r>
              <a:endParaRPr lang="en-US" sz="1800" dirty="0">
                <a:latin typeface="Times New Roman" pitchFamily="18" charset="0"/>
              </a:endParaRPr>
            </a:p>
          </p:txBody>
        </p:sp>
        <p:sp>
          <p:nvSpPr>
            <p:cNvPr id="601105" name="Line 17"/>
            <p:cNvSpPr>
              <a:spLocks noChangeShapeType="1"/>
            </p:cNvSpPr>
            <p:nvPr/>
          </p:nvSpPr>
          <p:spPr bwMode="auto">
            <a:xfrm flipV="1">
              <a:off x="6553200" y="3562350"/>
              <a:ext cx="711200" cy="24765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1106" name="Line 18"/>
            <p:cNvSpPr>
              <a:spLocks noChangeShapeType="1"/>
            </p:cNvSpPr>
            <p:nvPr/>
          </p:nvSpPr>
          <p:spPr bwMode="auto">
            <a:xfrm>
              <a:off x="6654800" y="2768600"/>
              <a:ext cx="533400" cy="41910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1107" name="Text Box 19"/>
            <p:cNvSpPr txBox="1">
              <a:spLocks noChangeArrowheads="1"/>
            </p:cNvSpPr>
            <p:nvPr/>
          </p:nvSpPr>
          <p:spPr bwMode="auto">
            <a:xfrm>
              <a:off x="4340225" y="5567362"/>
              <a:ext cx="1419225" cy="376238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Times New Roman" pitchFamily="18" charset="0"/>
                </a:rPr>
                <a:t>Lewis etc. 95</a:t>
              </a:r>
            </a:p>
          </p:txBody>
        </p:sp>
        <p:sp>
          <p:nvSpPr>
            <p:cNvPr id="601108" name="Line 20"/>
            <p:cNvSpPr>
              <a:spLocks noChangeShapeType="1"/>
            </p:cNvSpPr>
            <p:nvPr/>
          </p:nvSpPr>
          <p:spPr bwMode="auto">
            <a:xfrm>
              <a:off x="1968500" y="5783262"/>
              <a:ext cx="2349500" cy="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1109" name="Line 21"/>
            <p:cNvSpPr>
              <a:spLocks noChangeShapeType="1"/>
            </p:cNvSpPr>
            <p:nvPr/>
          </p:nvSpPr>
          <p:spPr bwMode="auto">
            <a:xfrm flipV="1">
              <a:off x="5791200" y="3657600"/>
              <a:ext cx="1447800" cy="198120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Case study I: </a:t>
            </a:r>
            <a:r>
              <a:rPr lang="en-US" sz="3200" kern="0" dirty="0" smtClean="0">
                <a:solidFill>
                  <a:srgbClr val="0070C0"/>
                </a:solidFill>
                <a:ea typeface="+mj-ea"/>
                <a:cs typeface="+mj-cs"/>
              </a:rPr>
              <a:t>D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evelopment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of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MRF/texture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models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52400" y="4267200"/>
            <a:ext cx="4724400" cy="685800"/>
            <a:chOff x="152400" y="4267200"/>
            <a:chExt cx="4724400" cy="685800"/>
          </a:xfrm>
        </p:grpSpPr>
        <p:sp>
          <p:nvSpPr>
            <p:cNvPr id="601094" name="Text Box 6"/>
            <p:cNvSpPr txBox="1">
              <a:spLocks noChangeArrowheads="1"/>
            </p:cNvSpPr>
            <p:nvPr/>
          </p:nvSpPr>
          <p:spPr bwMode="auto">
            <a:xfrm>
              <a:off x="1876425" y="4456668"/>
              <a:ext cx="1295400" cy="369332"/>
            </a:xfrm>
            <a:prstGeom prst="rect">
              <a:avLst/>
            </a:prstGeom>
            <a:noFill/>
            <a:ln w="28575">
              <a:solidFill>
                <a:srgbClr val="00B0F0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800" dirty="0" err="1">
                  <a:latin typeface="Times New Roman" pitchFamily="18" charset="0"/>
                </a:rPr>
                <a:t>Besag</a:t>
              </a:r>
              <a:r>
                <a:rPr lang="en-US" sz="1800" dirty="0">
                  <a:latin typeface="Times New Roman" pitchFamily="18" charset="0"/>
                </a:rPr>
                <a:t> 1973</a:t>
              </a:r>
            </a:p>
          </p:txBody>
        </p:sp>
        <p:sp>
          <p:nvSpPr>
            <p:cNvPr id="601095" name="Text Box 7"/>
            <p:cNvSpPr txBox="1">
              <a:spLocks noChangeArrowheads="1"/>
            </p:cNvSpPr>
            <p:nvPr/>
          </p:nvSpPr>
          <p:spPr bwMode="auto">
            <a:xfrm>
              <a:off x="152400" y="4267200"/>
              <a:ext cx="1197764" cy="64633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 err="1" smtClean="0">
                  <a:latin typeface="Times New Roman" pitchFamily="18" charset="0"/>
                </a:rPr>
                <a:t>Ising</a:t>
              </a:r>
              <a:r>
                <a:rPr lang="en-US" sz="1800" dirty="0" smtClean="0">
                  <a:latin typeface="Times New Roman" pitchFamily="18" charset="0"/>
                </a:rPr>
                <a:t> 1920</a:t>
              </a:r>
            </a:p>
            <a:p>
              <a:r>
                <a:rPr lang="en-US" dirty="0" smtClean="0">
                  <a:latin typeface="Times New Roman" pitchFamily="18" charset="0"/>
                </a:rPr>
                <a:t>Potts 1957</a:t>
              </a:r>
              <a:endParaRPr lang="en-US" sz="1800" dirty="0">
                <a:latin typeface="Times New Roman" pitchFamily="18" charset="0"/>
              </a:endParaRPr>
            </a:p>
          </p:txBody>
        </p:sp>
        <p:sp>
          <p:nvSpPr>
            <p:cNvPr id="601097" name="Line 9"/>
            <p:cNvSpPr>
              <a:spLocks noChangeShapeType="1"/>
            </p:cNvSpPr>
            <p:nvPr/>
          </p:nvSpPr>
          <p:spPr bwMode="auto">
            <a:xfrm>
              <a:off x="1371600" y="4618593"/>
              <a:ext cx="533400" cy="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3657600" y="4306669"/>
              <a:ext cx="1219200" cy="646331"/>
            </a:xfrm>
            <a:prstGeom prst="rect">
              <a:avLst/>
            </a:prstGeom>
            <a:noFill/>
            <a:ln w="28575">
              <a:solidFill>
                <a:srgbClr val="00B0F0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800" dirty="0" smtClean="0">
                  <a:latin typeface="Times New Roman" pitchFamily="18" charset="0"/>
                </a:rPr>
                <a:t>Cross and </a:t>
              </a:r>
            </a:p>
            <a:p>
              <a:r>
                <a:rPr lang="en-US" sz="1800" dirty="0" smtClean="0">
                  <a:latin typeface="Times New Roman" pitchFamily="18" charset="0"/>
                </a:rPr>
                <a:t>Jain 1983</a:t>
              </a:r>
              <a:endParaRPr lang="en-US" sz="1800" dirty="0">
                <a:latin typeface="Times New Roman" pitchFamily="18" charset="0"/>
              </a:endParaRPr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>
              <a:off x="3124200" y="4637643"/>
              <a:ext cx="533400" cy="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276600" y="2819400"/>
            <a:ext cx="3261811" cy="1511300"/>
            <a:chOff x="3276600" y="2819400"/>
            <a:chExt cx="3261811" cy="1511300"/>
          </a:xfrm>
        </p:grpSpPr>
        <p:sp>
          <p:nvSpPr>
            <p:cNvPr id="601101" name="Text Box 13"/>
            <p:cNvSpPr txBox="1">
              <a:spLocks noChangeArrowheads="1"/>
            </p:cNvSpPr>
            <p:nvPr/>
          </p:nvSpPr>
          <p:spPr bwMode="auto">
            <a:xfrm>
              <a:off x="4981575" y="3609975"/>
              <a:ext cx="1556836" cy="369332"/>
            </a:xfrm>
            <a:prstGeom prst="rect">
              <a:avLst/>
            </a:prstGeom>
            <a:noFill/>
            <a:ln w="28575">
              <a:solidFill>
                <a:srgbClr val="00B0F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</a:rPr>
                <a:t>FRAME, </a:t>
              </a:r>
              <a:r>
                <a:rPr lang="en-US" sz="1800" dirty="0" smtClean="0">
                  <a:latin typeface="Times New Roman" pitchFamily="18" charset="0"/>
                </a:rPr>
                <a:t>1996</a:t>
              </a:r>
              <a:endParaRPr lang="en-US" sz="1800" dirty="0">
                <a:latin typeface="Times New Roman" pitchFamily="18" charset="0"/>
              </a:endParaRPr>
            </a:p>
          </p:txBody>
        </p:sp>
        <p:sp>
          <p:nvSpPr>
            <p:cNvPr id="601103" name="Line 15"/>
            <p:cNvSpPr>
              <a:spLocks noChangeShapeType="1"/>
            </p:cNvSpPr>
            <p:nvPr/>
          </p:nvSpPr>
          <p:spPr bwMode="auto">
            <a:xfrm>
              <a:off x="3276600" y="3429000"/>
              <a:ext cx="1676400" cy="30480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1110" name="Line 22"/>
            <p:cNvSpPr>
              <a:spLocks noChangeShapeType="1"/>
            </p:cNvSpPr>
            <p:nvPr/>
          </p:nvSpPr>
          <p:spPr bwMode="auto">
            <a:xfrm flipV="1">
              <a:off x="4267200" y="3886200"/>
              <a:ext cx="685800" cy="44450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>
              <a:off x="4114800" y="2819400"/>
              <a:ext cx="1219200" cy="76200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609600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rgbClr val="0070C0"/>
                </a:solidFill>
                <a:latin typeface="Arial Narrow" pitchFamily="34" charset="0"/>
              </a:rPr>
              <a:t>Case study II: </a:t>
            </a:r>
            <a:r>
              <a:rPr lang="en-US" sz="3200" dirty="0" smtClean="0">
                <a:solidFill>
                  <a:srgbClr val="0070C0"/>
                </a:solidFill>
                <a:latin typeface="Arial Narrow" pitchFamily="34" charset="0"/>
              </a:rPr>
              <a:t>Dev. MCMC/optimizing </a:t>
            </a:r>
            <a:r>
              <a:rPr lang="en-US" sz="3200" dirty="0" smtClean="0">
                <a:solidFill>
                  <a:srgbClr val="0070C0"/>
                </a:solidFill>
                <a:latin typeface="Arial Narrow" pitchFamily="34" charset="0"/>
              </a:rPr>
              <a:t>algorithms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5602288" y="1219200"/>
            <a:ext cx="1717675" cy="369888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Metropolis 1946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5715000" y="2006600"/>
            <a:ext cx="1657350" cy="400050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Hastings 1970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533400" y="1230312"/>
            <a:ext cx="2057400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/>
              <a:t>Waltz 1972 (labeling)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571500" y="2019300"/>
            <a:ext cx="3314700" cy="707886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Rosenfeld, Hummel, </a:t>
            </a:r>
            <a:r>
              <a:rPr lang="en-US" sz="2000" dirty="0" err="1"/>
              <a:t>Zucker</a:t>
            </a:r>
            <a:r>
              <a:rPr lang="en-US" sz="2000" dirty="0"/>
              <a:t> 1976 (</a:t>
            </a:r>
            <a:r>
              <a:rPr lang="en-US" sz="2000" dirty="0" smtClean="0"/>
              <a:t>relaxation-labeling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609600" y="3860800"/>
            <a:ext cx="3794125" cy="369888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Geman brothers 1984, (Gibbs sampler)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609600" y="4572000"/>
            <a:ext cx="3645100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/>
              <a:t>Swendsen</a:t>
            </a:r>
            <a:r>
              <a:rPr lang="en-US" sz="1800" dirty="0"/>
              <a:t>-Wang 1987 (</a:t>
            </a:r>
            <a:r>
              <a:rPr lang="en-US" sz="1800" dirty="0" smtClean="0"/>
              <a:t>cluster sampling</a:t>
            </a:r>
            <a:r>
              <a:rPr lang="en-US" sz="1800" dirty="0"/>
              <a:t>)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5410200" y="3581400"/>
            <a:ext cx="2293448" cy="646331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Jump-diffusion,</a:t>
            </a:r>
          </a:p>
          <a:p>
            <a:r>
              <a:rPr lang="en-US" sz="1800" dirty="0" smtClean="0"/>
              <a:t> Miller</a:t>
            </a:r>
            <a:r>
              <a:rPr lang="en-US" dirty="0"/>
              <a:t> </a:t>
            </a:r>
            <a:r>
              <a:rPr lang="en-US" dirty="0" smtClean="0"/>
              <a:t>&amp;</a:t>
            </a:r>
            <a:r>
              <a:rPr lang="en-US" sz="1800" dirty="0" smtClean="0"/>
              <a:t> </a:t>
            </a:r>
            <a:r>
              <a:rPr lang="en-US" sz="1800" dirty="0"/>
              <a:t>Grenander,1994</a:t>
            </a:r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1600200" y="1638300"/>
            <a:ext cx="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1600200" y="2743200"/>
            <a:ext cx="0" cy="1066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1600200" y="4254500"/>
            <a:ext cx="0" cy="3175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6477000" y="1625600"/>
            <a:ext cx="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4724400" y="2438400"/>
            <a:ext cx="1752600" cy="609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6477000" y="2438400"/>
            <a:ext cx="0" cy="1143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771900" y="3095625"/>
            <a:ext cx="1879600" cy="369888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smtClean="0"/>
              <a:t>Kirkpatrick, 1983</a:t>
            </a:r>
            <a:endParaRPr lang="en-US" sz="1800" dirty="0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 flipH="1">
            <a:off x="3505200" y="3492500"/>
            <a:ext cx="609600" cy="355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>
            <a:off x="6477000" y="4191000"/>
            <a:ext cx="0" cy="457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5257800" y="4648200"/>
            <a:ext cx="2651688" cy="369332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/>
              <a:t>Reversible jump, Green </a:t>
            </a:r>
            <a:r>
              <a:rPr lang="en-US" sz="1800" dirty="0"/>
              <a:t>1995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685800" y="5295900"/>
            <a:ext cx="2641600" cy="369888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Swendsen-Wang Cut 2003</a:t>
            </a:r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5499100" y="5715000"/>
            <a:ext cx="2293938" cy="369887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DDMCMC 2001-2005</a:t>
            </a:r>
          </a:p>
        </p:txBody>
      </p:sp>
      <p:sp>
        <p:nvSpPr>
          <p:cNvPr id="46104" name="Line 24"/>
          <p:cNvSpPr>
            <a:spLocks noChangeShapeType="1"/>
          </p:cNvSpPr>
          <p:nvPr/>
        </p:nvSpPr>
        <p:spPr bwMode="auto">
          <a:xfrm>
            <a:off x="1600200" y="4953000"/>
            <a:ext cx="0" cy="3429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>
            <a:off x="6477000" y="5029200"/>
            <a:ext cx="0" cy="609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06" name="Text Box 22"/>
          <p:cNvSpPr txBox="1">
            <a:spLocks noChangeArrowheads="1"/>
          </p:cNvSpPr>
          <p:nvPr/>
        </p:nvSpPr>
        <p:spPr bwMode="auto">
          <a:xfrm>
            <a:off x="609600" y="5954713"/>
            <a:ext cx="3657600" cy="369332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/>
              <a:t>C4: Clustering w. +/- Constraints,  </a:t>
            </a:r>
            <a:r>
              <a:rPr lang="en-US" sz="1800" dirty="0"/>
              <a:t>2009</a:t>
            </a:r>
          </a:p>
        </p:txBody>
      </p:sp>
      <p:sp>
        <p:nvSpPr>
          <p:cNvPr id="46107" name="Line 24"/>
          <p:cNvSpPr>
            <a:spLocks noChangeShapeType="1"/>
          </p:cNvSpPr>
          <p:nvPr/>
        </p:nvSpPr>
        <p:spPr bwMode="auto">
          <a:xfrm>
            <a:off x="1600200" y="5638800"/>
            <a:ext cx="0" cy="3429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381000"/>
            <a:ext cx="74302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Historic trends in vision, based on my perception</a:t>
            </a:r>
            <a:endParaRPr lang="en-US" sz="32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743200" y="17526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638800" y="1371600"/>
            <a:ext cx="6096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4267200" y="1676400"/>
            <a:ext cx="533400" cy="76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2743200" y="1447800"/>
            <a:ext cx="685800" cy="304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638800" y="1752600"/>
            <a:ext cx="615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Hack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258650" y="1752600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Stat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743200" y="1752600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Math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743200" y="33528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638800" y="2971800"/>
            <a:ext cx="6096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4267200" y="3124200"/>
            <a:ext cx="53340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2743200" y="3124200"/>
            <a:ext cx="685800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638800" y="3352800"/>
            <a:ext cx="615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Hack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258650" y="3352800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Stat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771775" y="3343275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Math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85800" y="1447800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 1990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85800" y="3036332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1990-2000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2743200" y="49530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638800" y="4267200"/>
            <a:ext cx="609600" cy="685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4267200" y="4419600"/>
            <a:ext cx="533400" cy="533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39" name="Rectangle 38"/>
          <p:cNvSpPr/>
          <p:nvPr/>
        </p:nvSpPr>
        <p:spPr>
          <a:xfrm>
            <a:off x="2743200" y="4800600"/>
            <a:ext cx="685800" cy="152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5638800" y="4953000"/>
            <a:ext cx="615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Hack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4258650" y="4953000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Stat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771775" y="4943475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Math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62000" y="4724400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2000-2005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381000"/>
            <a:ext cx="62327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The field is out of balance and polarized</a:t>
            </a:r>
            <a:endParaRPr lang="en-US" sz="3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819400" y="4126468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715000" y="2590800"/>
            <a:ext cx="609600" cy="153566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4285275" y="3962400"/>
            <a:ext cx="533400" cy="1640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2870369" y="4057650"/>
            <a:ext cx="609600" cy="76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15000" y="4126468"/>
            <a:ext cx="615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Hack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267200" y="4126468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Stat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898944" y="4126468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Math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81200" y="2743200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2006-now 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33400" y="4724400"/>
            <a:ext cx="75628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 only that hacks have become dominating, but original work</a:t>
            </a:r>
          </a:p>
          <a:p>
            <a:r>
              <a:rPr lang="en-US" sz="2400" dirty="0" smtClean="0"/>
              <a:t> on stat and math have been diminishing.   A longer term problem</a:t>
            </a:r>
          </a:p>
          <a:p>
            <a:r>
              <a:rPr lang="en-US" sz="2400" dirty="0" smtClean="0"/>
              <a:t> is its impacts on student training.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1000" y="1143000"/>
            <a:ext cx="838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Vision = Classification </a:t>
            </a:r>
            <a:r>
              <a:rPr lang="en-US" sz="2800" dirty="0" smtClean="0">
                <a:solidFill>
                  <a:srgbClr val="0070C0"/>
                </a:solidFill>
              </a:rPr>
              <a:t>+ </a:t>
            </a:r>
            <a:r>
              <a:rPr lang="en-US" sz="2800" dirty="0" smtClean="0">
                <a:solidFill>
                  <a:srgbClr val="0070C0"/>
                </a:solidFill>
                <a:latin typeface="Symbol" pitchFamily="18" charset="2"/>
              </a:rPr>
              <a:t>e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           = Datasets + Features + Classifiers + Curves </a:t>
            </a:r>
            <a:r>
              <a:rPr lang="en-US" sz="2800" dirty="0" smtClean="0">
                <a:solidFill>
                  <a:srgbClr val="0070C0"/>
                </a:solidFill>
              </a:rPr>
              <a:t>+ </a:t>
            </a:r>
            <a:r>
              <a:rPr lang="en-US" sz="2800" dirty="0" smtClean="0">
                <a:solidFill>
                  <a:srgbClr val="0070C0"/>
                </a:solidFill>
                <a:latin typeface="Symbol" pitchFamily="18" charset="2"/>
              </a:rPr>
              <a:t>e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81000"/>
            <a:ext cx="4750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Quotes from review comments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81000" y="1524000"/>
            <a:ext cx="8172174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From the far-right wing: 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  Why not you compare against X1, X2, X3 on datasets Y1, Y2, Y3  ???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1242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400" dirty="0" smtClean="0"/>
              <a:t>Mathematically rigorous methods usually do not work !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57200" y="3962400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I have no interest reading your theory until you show me performance better than the state-of-the-art.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47860" y="5257800"/>
            <a:ext cx="5779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If you are smart, why aren’t  you rich?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19111</TotalTime>
  <Words>674</Words>
  <Application>Microsoft Office PowerPoint</Application>
  <PresentationFormat>On-screen Show (4:3)</PresentationFormat>
  <Paragraphs>112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Equation</vt:lpstr>
      <vt:lpstr>Hack, Math and Stat       --- call for a reconciliation between extreme views</vt:lpstr>
      <vt:lpstr>Slide 2</vt:lpstr>
      <vt:lpstr>Slide 3</vt:lpstr>
      <vt:lpstr>Slide 4</vt:lpstr>
      <vt:lpstr>Slide 5</vt:lpstr>
      <vt:lpstr>Case study II: Dev. MCMC/optimizing algorithms</vt:lpstr>
      <vt:lpstr>Slide 7</vt:lpstr>
      <vt:lpstr>Slide 8</vt:lpstr>
      <vt:lpstr>Slide 9</vt:lpstr>
      <vt:lpstr>Slide 10</vt:lpstr>
      <vt:lpstr>Slide 11</vt:lpstr>
    </vt:vector>
  </TitlesOfParts>
  <Company>ucla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Statistics Administrator</dc:creator>
  <cp:lastModifiedBy>Song-Chun Zhu</cp:lastModifiedBy>
  <cp:revision>258</cp:revision>
  <dcterms:created xsi:type="dcterms:W3CDTF">2004-01-16T18:04:28Z</dcterms:created>
  <dcterms:modified xsi:type="dcterms:W3CDTF">2011-08-22T03:37:41Z</dcterms:modified>
</cp:coreProperties>
</file>