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603" r:id="rId2"/>
    <p:sldId id="725" r:id="rId3"/>
    <p:sldId id="741" r:id="rId4"/>
    <p:sldId id="740" r:id="rId5"/>
    <p:sldId id="727" r:id="rId6"/>
    <p:sldId id="743" r:id="rId7"/>
    <p:sldId id="717" r:id="rId8"/>
    <p:sldId id="726" r:id="rId9"/>
    <p:sldId id="722" r:id="rId10"/>
    <p:sldId id="721" r:id="rId11"/>
    <p:sldId id="664" r:id="rId12"/>
    <p:sldId id="732" r:id="rId13"/>
    <p:sldId id="536" r:id="rId14"/>
    <p:sldId id="515" r:id="rId15"/>
    <p:sldId id="733" r:id="rId16"/>
    <p:sldId id="734" r:id="rId17"/>
    <p:sldId id="735" r:id="rId18"/>
    <p:sldId id="647" r:id="rId19"/>
    <p:sldId id="580" r:id="rId20"/>
    <p:sldId id="579" r:id="rId21"/>
    <p:sldId id="736" r:id="rId22"/>
    <p:sldId id="673" r:id="rId23"/>
    <p:sldId id="738" r:id="rId24"/>
    <p:sldId id="705" r:id="rId25"/>
    <p:sldId id="731" r:id="rId26"/>
    <p:sldId id="744" r:id="rId27"/>
    <p:sldId id="737" r:id="rId28"/>
    <p:sldId id="713" r:id="rId29"/>
    <p:sldId id="709" r:id="rId30"/>
    <p:sldId id="724" r:id="rId31"/>
    <p:sldId id="728" r:id="rId32"/>
    <p:sldId id="730" r:id="rId33"/>
    <p:sldId id="729" r:id="rId34"/>
  </p:sldIdLst>
  <p:sldSz cx="9144000" cy="6858000" type="screen4x3"/>
  <p:notesSz cx="7099300" cy="10234613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9999"/>
    <a:srgbClr val="3333CC"/>
    <a:srgbClr val="DDDDDD"/>
    <a:srgbClr val="C0C0C0"/>
    <a:srgbClr val="990033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638" autoAdjust="0"/>
  </p:normalViewPr>
  <p:slideViewPr>
    <p:cSldViewPr>
      <p:cViewPr>
        <p:scale>
          <a:sx n="69" d="100"/>
          <a:sy n="69" d="100"/>
        </p:scale>
        <p:origin x="-1590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7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7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2412ECB0-E9E4-41EB-B0A6-51065C08DD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CBCBCECE-C110-437A-A7ED-4DD8D334B2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6DE378-53B6-466A-9C6B-3477F68A1EC9}" type="slidenum">
              <a:rPr lang="en-US"/>
              <a:pPr/>
              <a:t>20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D64F-CCFC-48EF-B496-D334153F29F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1154113"/>
            <a:ext cx="8229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09600" y="381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0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9.gif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5.jpeg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6.png"/><Relationship Id="rId11" Type="http://schemas.openxmlformats.org/officeDocument/2006/relationships/image" Target="../media/image61.jpe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7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9.jpe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68.jpeg"/><Relationship Id="rId10" Type="http://schemas.openxmlformats.org/officeDocument/2006/relationships/image" Target="../media/image71.jpeg"/><Relationship Id="rId4" Type="http://schemas.openxmlformats.org/officeDocument/2006/relationships/image" Target="../media/image67.jpeg"/><Relationship Id="rId9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78486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Arial Narrow" pitchFamily="34" charset="0"/>
              </a:rPr>
              <a:t>Visual Representation </a:t>
            </a:r>
            <a:endParaRPr lang="en-US" sz="540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248400"/>
            <a:ext cx="483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Frontiers of Vision Workshop, August 20-23,  2011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3581400"/>
            <a:ext cx="1670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Song-Chun Zhu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2880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dirty="0" smtClean="0">
                <a:solidFill>
                  <a:srgbClr val="0070C0"/>
                </a:solidFill>
                <a:latin typeface="Arial Narrow" pitchFamily="34" charset="0"/>
              </a:rPr>
              <a:t>Visual Conceptualization with Stochastic Sets </a:t>
            </a:r>
            <a:endParaRPr lang="en-US" sz="360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79907" name="Text Box 3"/>
          <p:cNvSpPr txBox="1">
            <a:spLocks noChangeArrowheads="1"/>
          </p:cNvSpPr>
          <p:nvPr/>
        </p:nvSpPr>
        <p:spPr bwMode="auto">
          <a:xfrm>
            <a:off x="609600" y="3581400"/>
            <a:ext cx="1670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Song-Chun Zhu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638800"/>
            <a:ext cx="483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Frontiers of Vision Workshop, August 20-23,  2011.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59426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Cognition: how do we represent a concept ?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89153" name="Rectangle 1"/>
          <p:cNvSpPr>
            <a:spLocks noChangeArrowheads="1"/>
          </p:cNvSpPr>
          <p:nvPr/>
        </p:nvSpPr>
        <p:spPr bwMode="auto">
          <a:xfrm>
            <a:off x="457200" y="12954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Times New Roman" pitchFamily="18" charset="0"/>
              </a:rPr>
              <a:t> In </a:t>
            </a:r>
            <a:r>
              <a:rPr lang="en-US" sz="2400" dirty="0" smtClean="0">
                <a:solidFill>
                  <a:srgbClr val="000000"/>
                </a:solidFill>
                <a:ea typeface="ヒラギノ角ゴ Pro W3"/>
                <a:cs typeface="Times New Roman" pitchFamily="18" charset="0"/>
              </a:rPr>
              <a:t>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Times New Roman" pitchFamily="18" charset="0"/>
              </a:rPr>
              <a:t>athematics and logic, concepts are </a:t>
            </a:r>
            <a:r>
              <a:rPr lang="en-US" sz="2400" dirty="0" smtClean="0">
                <a:solidFill>
                  <a:srgbClr val="000000"/>
                </a:solidFill>
                <a:ea typeface="ヒラギノ角ゴ Pro W3"/>
                <a:cs typeface="Times New Roman" pitchFamily="18" charset="0"/>
              </a:rPr>
              <a:t>equal to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Times New Roman" pitchFamily="18" charset="0"/>
              </a:rPr>
              <a:t>deterministic sets, e.g. Cantor, Boole, or spaces in continuous domain, and  their compositions through the “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ea typeface="ヒラギノ角ゴ Pro W3"/>
                <a:cs typeface="Times New Roman" pitchFamily="18" charset="0"/>
              </a:rPr>
              <a:t>and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Times New Roman" pitchFamily="18" charset="0"/>
              </a:rPr>
              <a:t>”, “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ea typeface="ヒラギノ角ゴ Pro W3"/>
                <a:cs typeface="Times New Roman" pitchFamily="18" charset="0"/>
              </a:rPr>
              <a:t>or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Times New Roman" pitchFamily="18" charset="0"/>
              </a:rPr>
              <a:t>”, and “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ea typeface="ヒラギノ角ゴ Pro W3"/>
                <a:cs typeface="Times New Roman" pitchFamily="18" charset="0"/>
              </a:rPr>
              <a:t>negation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ヒラギノ角ゴ Pro W3"/>
                <a:cs typeface="Times New Roman" pitchFamily="18" charset="0"/>
              </a:rPr>
              <a:t>” operators</a:t>
            </a:r>
            <a:r>
              <a:rPr lang="en-US" sz="2400" dirty="0" smtClean="0">
                <a:solidFill>
                  <a:srgbClr val="000000"/>
                </a:solidFill>
                <a:ea typeface="ヒラギノ角ゴ Pro W3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ヒラギノ角ゴ Pro W3"/>
              <a:cs typeface="Times New Roman" pitchFamily="18" charset="0"/>
            </a:endParaRPr>
          </a:p>
        </p:txBody>
      </p:sp>
      <p:sp>
        <p:nvSpPr>
          <p:cNvPr id="6891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8915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9191" y="2667000"/>
            <a:ext cx="3793009" cy="504825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685800" y="3600271"/>
            <a:ext cx="7467600" cy="2333149"/>
            <a:chOff x="685800" y="3600271"/>
            <a:chExt cx="7467600" cy="2333149"/>
          </a:xfrm>
        </p:grpSpPr>
        <p:sp>
          <p:nvSpPr>
            <p:cNvPr id="5" name="Rectangle 4"/>
            <p:cNvSpPr/>
            <p:nvPr/>
          </p:nvSpPr>
          <p:spPr>
            <a:xfrm>
              <a:off x="685800" y="5410200"/>
              <a:ext cx="7467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Ref.   [1]   D. Mumford. </a:t>
              </a:r>
              <a:r>
                <a:rPr lang="en-US" sz="1400" b="1" i="1" dirty="0" smtClean="0"/>
                <a:t>The Dawning of the Age of </a:t>
              </a:r>
              <a:r>
                <a:rPr lang="en-US" sz="1400" b="1" i="1" dirty="0" err="1" smtClean="0"/>
                <a:t>Stochasticity</a:t>
              </a:r>
              <a:r>
                <a:rPr lang="en-US" sz="1400" dirty="0" smtClean="0"/>
                <a:t>. 2000.</a:t>
              </a:r>
            </a:p>
            <a:p>
              <a:r>
                <a:rPr lang="en-US" sz="1400" dirty="0" smtClean="0"/>
                <a:t>          [2]   E. </a:t>
              </a:r>
              <a:r>
                <a:rPr lang="en-US" sz="1400" dirty="0" err="1" smtClean="0"/>
                <a:t>Jaynes</a:t>
              </a:r>
              <a:r>
                <a:rPr lang="en-US" sz="1400" dirty="0" smtClean="0"/>
                <a:t>. </a:t>
              </a:r>
              <a:r>
                <a:rPr lang="en-US" sz="1400" b="1" i="1" dirty="0" smtClean="0"/>
                <a:t>Probability Theory: the Logic of Science</a:t>
              </a:r>
              <a:r>
                <a:rPr lang="en-US" sz="1400" dirty="0" smtClean="0"/>
                <a:t>. Cambridge University Press, 2003.</a:t>
              </a:r>
              <a:endParaRPr lang="en-US" sz="1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800" y="3600271"/>
              <a:ext cx="7315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400" dirty="0" smtClean="0">
                  <a:solidFill>
                    <a:srgbClr val="000000"/>
                  </a:solidFill>
                  <a:ea typeface="ヒラギノ角ゴ Pro W3"/>
                  <a:cs typeface="Times New Roman" pitchFamily="18" charset="0"/>
                </a:rPr>
                <a:t>But the world to us is fundamentally stochastic ! </a:t>
              </a:r>
            </a:p>
            <a:p>
              <a:pPr lvl="0"/>
              <a:endParaRPr lang="en-US" sz="2400" dirty="0" smtClean="0">
                <a:solidFill>
                  <a:srgbClr val="000000"/>
                </a:solidFill>
                <a:ea typeface="ヒラギノ角ゴ Pro W3"/>
                <a:cs typeface="Times New Roman" pitchFamily="18" charset="0"/>
              </a:endParaRPr>
            </a:p>
            <a:p>
              <a:pPr lvl="0"/>
              <a:r>
                <a:rPr lang="en-US" sz="2400" dirty="0" smtClean="0">
                  <a:solidFill>
                    <a:srgbClr val="000000"/>
                  </a:solidFill>
                  <a:ea typeface="ヒラギノ角ゴ Pro W3"/>
                  <a:cs typeface="Times New Roman" pitchFamily="18" charset="0"/>
                </a:rPr>
                <a:t>Especially,  in the image domain 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53687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Stochastic sets in the image space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257800"/>
            <a:ext cx="652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Observation: This is </a:t>
            </a:r>
            <a:r>
              <a:rPr lang="en-US" sz="2400" dirty="0" smtClean="0">
                <a:solidFill>
                  <a:srgbClr val="C00000"/>
                </a:solidFill>
              </a:rPr>
              <a:t>the symbol grounding problem </a:t>
            </a:r>
            <a:r>
              <a:rPr lang="en-US" sz="2400" dirty="0" smtClean="0"/>
              <a:t>in AI.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295400"/>
            <a:ext cx="5054589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How do we define concepts as sets of image/video: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e.g.    noun concepts:  human face, willow tree, vehicle ?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       verbal concept:   opening a door, making coffee ?  </a:t>
            </a: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762000" y="2743200"/>
            <a:ext cx="8260487" cy="2121932"/>
            <a:chOff x="762000" y="3669268"/>
            <a:chExt cx="8260487" cy="2121932"/>
          </a:xfrm>
        </p:grpSpPr>
        <p:pic>
          <p:nvPicPr>
            <p:cNvPr id="2" name="Picture 3" descr="C:\images\texture\MSR_texture\ensemble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3669268"/>
              <a:ext cx="3690006" cy="16764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2209800" y="3897868"/>
              <a:ext cx="12602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image space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43000" y="5421868"/>
              <a:ext cx="30115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A point is an image or a video clip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76800" y="4278868"/>
              <a:ext cx="41456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What are the characteristics of such sets ?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7086600" cy="6858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dirty="0" smtClean="0">
                <a:solidFill>
                  <a:schemeClr val="accent2"/>
                </a:solidFill>
                <a:latin typeface="Arial Narrow" pitchFamily="34" charset="0"/>
              </a:rPr>
              <a:t> 1,  Stochastic set in statistical </a:t>
            </a:r>
            <a:r>
              <a:rPr lang="en-US" sz="3200" dirty="0">
                <a:solidFill>
                  <a:schemeClr val="accent2"/>
                </a:solidFill>
                <a:latin typeface="Arial Narrow" pitchFamily="34" charset="0"/>
              </a:rPr>
              <a:t>physics </a:t>
            </a: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72090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Statistical physics studies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macroscopic</a:t>
            </a:r>
            <a:r>
              <a:rPr lang="en-US" sz="2400" dirty="0">
                <a:cs typeface="Times New Roman" pitchFamily="18" charset="0"/>
              </a:rPr>
              <a:t> properties of systems </a:t>
            </a:r>
            <a:endParaRPr lang="en-US" sz="2400" dirty="0" smtClean="0"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that </a:t>
            </a:r>
            <a:r>
              <a:rPr lang="en-US" sz="2400" dirty="0">
                <a:cs typeface="Times New Roman" pitchFamily="18" charset="0"/>
              </a:rPr>
              <a:t>consist </a:t>
            </a:r>
            <a:r>
              <a:rPr lang="en-US" sz="2400" dirty="0" smtClean="0">
                <a:cs typeface="Times New Roman" pitchFamily="18" charset="0"/>
              </a:rPr>
              <a:t>of </a:t>
            </a:r>
            <a:r>
              <a:rPr lang="en-US" sz="2400" dirty="0">
                <a:cs typeface="Times New Roman" pitchFamily="18" charset="0"/>
              </a:rPr>
              <a:t>massive elements with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microscopic</a:t>
            </a:r>
            <a:r>
              <a:rPr lang="en-US" sz="2400" dirty="0">
                <a:cs typeface="Times New Roman" pitchFamily="18" charset="0"/>
              </a:rPr>
              <a:t> interactions.</a:t>
            </a: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609600" y="2041525"/>
            <a:ext cx="574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e.g.: a tank of insulated gas or 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</a:rPr>
              <a:t>ferro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-magnetic material</a:t>
            </a:r>
          </a:p>
        </p:txBody>
      </p:sp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1676400" y="2514600"/>
            <a:ext cx="973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N = 10</a:t>
            </a:r>
            <a:r>
              <a:rPr lang="en-US" baseline="30000">
                <a:solidFill>
                  <a:schemeClr val="tx2"/>
                </a:solidFill>
                <a:latin typeface="Times New Roman" pitchFamily="18" charset="0"/>
              </a:rPr>
              <a:t>23</a:t>
            </a:r>
            <a:endParaRPr lang="en-US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762000" y="4648200"/>
            <a:ext cx="2654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Micro-canonical Ensemble</a:t>
            </a: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4724400" y="3402012"/>
            <a:ext cx="1928813" cy="5191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3333CC"/>
                </a:solidFill>
                <a:latin typeface="Times New Roman" pitchFamily="18" charset="0"/>
              </a:rPr>
              <a:t>S </a:t>
            </a:r>
            <a:r>
              <a:rPr lang="en-US" sz="2800">
                <a:solidFill>
                  <a:srgbClr val="3333CC"/>
                </a:solidFill>
                <a:latin typeface="Times New Roman" pitchFamily="18" charset="0"/>
              </a:rPr>
              <a:t>= (x</a:t>
            </a:r>
            <a:r>
              <a:rPr lang="en-US" sz="2800" baseline="30000">
                <a:solidFill>
                  <a:srgbClr val="3333CC"/>
                </a:solidFill>
                <a:latin typeface="Times New Roman" pitchFamily="18" charset="0"/>
              </a:rPr>
              <a:t>N</a:t>
            </a:r>
            <a:r>
              <a:rPr lang="en-US" sz="2800">
                <a:solidFill>
                  <a:srgbClr val="3333CC"/>
                </a:solidFill>
                <a:latin typeface="Times New Roman" pitchFamily="18" charset="0"/>
              </a:rPr>
              <a:t>,  p</a:t>
            </a:r>
            <a:r>
              <a:rPr lang="en-US" sz="2800" baseline="30000">
                <a:solidFill>
                  <a:srgbClr val="3333CC"/>
                </a:solidFill>
                <a:latin typeface="Times New Roman" pitchFamily="18" charset="0"/>
              </a:rPr>
              <a:t>N</a:t>
            </a:r>
            <a:r>
              <a:rPr lang="en-US" sz="2800">
                <a:solidFill>
                  <a:srgbClr val="3333CC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346120" name="Group 8"/>
          <p:cNvGrpSpPr>
            <a:grpSpLocks/>
          </p:cNvGrpSpPr>
          <p:nvPr/>
        </p:nvGrpSpPr>
        <p:grpSpPr bwMode="auto">
          <a:xfrm>
            <a:off x="762000" y="2895600"/>
            <a:ext cx="2603500" cy="1739900"/>
            <a:chOff x="2256" y="2592"/>
            <a:chExt cx="1640" cy="1096"/>
          </a:xfrm>
        </p:grpSpPr>
        <p:sp>
          <p:nvSpPr>
            <p:cNvPr id="346121" name="Rectangle 9"/>
            <p:cNvSpPr>
              <a:spLocks noChangeArrowheads="1"/>
            </p:cNvSpPr>
            <p:nvPr/>
          </p:nvSpPr>
          <p:spPr bwMode="auto">
            <a:xfrm>
              <a:off x="2256" y="2592"/>
              <a:ext cx="1640" cy="10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346122" name="Rectangle 10"/>
            <p:cNvSpPr>
              <a:spLocks noChangeArrowheads="1"/>
            </p:cNvSpPr>
            <p:nvPr/>
          </p:nvSpPr>
          <p:spPr bwMode="auto">
            <a:xfrm>
              <a:off x="2304" y="2640"/>
              <a:ext cx="1536" cy="10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6123" name="Oval 11"/>
          <p:cNvSpPr>
            <a:spLocks noChangeArrowheads="1"/>
          </p:cNvSpPr>
          <p:nvPr/>
        </p:nvSpPr>
        <p:spPr bwMode="auto">
          <a:xfrm>
            <a:off x="1463675" y="39243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24" name="Oval 12"/>
          <p:cNvSpPr>
            <a:spLocks noChangeArrowheads="1"/>
          </p:cNvSpPr>
          <p:nvPr/>
        </p:nvSpPr>
        <p:spPr bwMode="auto">
          <a:xfrm>
            <a:off x="2362200" y="33528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25" name="Oval 13"/>
          <p:cNvSpPr>
            <a:spLocks noChangeArrowheads="1"/>
          </p:cNvSpPr>
          <p:nvPr/>
        </p:nvSpPr>
        <p:spPr bwMode="auto">
          <a:xfrm>
            <a:off x="1069975" y="30226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26" name="Oval 14"/>
          <p:cNvSpPr>
            <a:spLocks noChangeArrowheads="1"/>
          </p:cNvSpPr>
          <p:nvPr/>
        </p:nvSpPr>
        <p:spPr bwMode="auto">
          <a:xfrm>
            <a:off x="1108075" y="36703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27" name="Oval 15"/>
          <p:cNvSpPr>
            <a:spLocks noChangeArrowheads="1"/>
          </p:cNvSpPr>
          <p:nvPr/>
        </p:nvSpPr>
        <p:spPr bwMode="auto">
          <a:xfrm>
            <a:off x="990600" y="33528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28" name="Oval 16"/>
          <p:cNvSpPr>
            <a:spLocks noChangeArrowheads="1"/>
          </p:cNvSpPr>
          <p:nvPr/>
        </p:nvSpPr>
        <p:spPr bwMode="auto">
          <a:xfrm>
            <a:off x="2971800" y="37338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29" name="Oval 17"/>
          <p:cNvSpPr>
            <a:spLocks noChangeArrowheads="1"/>
          </p:cNvSpPr>
          <p:nvPr/>
        </p:nvSpPr>
        <p:spPr bwMode="auto">
          <a:xfrm>
            <a:off x="1752600" y="3962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30" name="Oval 18"/>
          <p:cNvSpPr>
            <a:spLocks noChangeArrowheads="1"/>
          </p:cNvSpPr>
          <p:nvPr/>
        </p:nvSpPr>
        <p:spPr bwMode="auto">
          <a:xfrm>
            <a:off x="2819400" y="3962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31" name="Oval 19"/>
          <p:cNvSpPr>
            <a:spLocks noChangeArrowheads="1"/>
          </p:cNvSpPr>
          <p:nvPr/>
        </p:nvSpPr>
        <p:spPr bwMode="auto">
          <a:xfrm>
            <a:off x="1447800" y="41148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32" name="Oval 20"/>
          <p:cNvSpPr>
            <a:spLocks noChangeArrowheads="1"/>
          </p:cNvSpPr>
          <p:nvPr/>
        </p:nvSpPr>
        <p:spPr bwMode="auto">
          <a:xfrm>
            <a:off x="1752600" y="33528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33" name="Oval 21"/>
          <p:cNvSpPr>
            <a:spLocks noChangeArrowheads="1"/>
          </p:cNvSpPr>
          <p:nvPr/>
        </p:nvSpPr>
        <p:spPr bwMode="auto">
          <a:xfrm>
            <a:off x="1095375" y="39878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34" name="Oval 22"/>
          <p:cNvSpPr>
            <a:spLocks noChangeArrowheads="1"/>
          </p:cNvSpPr>
          <p:nvPr/>
        </p:nvSpPr>
        <p:spPr bwMode="auto">
          <a:xfrm>
            <a:off x="1463675" y="43307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35" name="Oval 23"/>
          <p:cNvSpPr>
            <a:spLocks noChangeArrowheads="1"/>
          </p:cNvSpPr>
          <p:nvPr/>
        </p:nvSpPr>
        <p:spPr bwMode="auto">
          <a:xfrm>
            <a:off x="1311275" y="33401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36" name="Oval 24"/>
          <p:cNvSpPr>
            <a:spLocks noChangeArrowheads="1"/>
          </p:cNvSpPr>
          <p:nvPr/>
        </p:nvSpPr>
        <p:spPr bwMode="auto">
          <a:xfrm>
            <a:off x="1768475" y="31242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37" name="Oval 25"/>
          <p:cNvSpPr>
            <a:spLocks noChangeArrowheads="1"/>
          </p:cNvSpPr>
          <p:nvPr/>
        </p:nvSpPr>
        <p:spPr bwMode="auto">
          <a:xfrm>
            <a:off x="2492375" y="30988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38" name="Oval 26"/>
          <p:cNvSpPr>
            <a:spLocks noChangeArrowheads="1"/>
          </p:cNvSpPr>
          <p:nvPr/>
        </p:nvSpPr>
        <p:spPr bwMode="auto">
          <a:xfrm>
            <a:off x="1828800" y="3581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39" name="Oval 27"/>
          <p:cNvSpPr>
            <a:spLocks noChangeArrowheads="1"/>
          </p:cNvSpPr>
          <p:nvPr/>
        </p:nvSpPr>
        <p:spPr bwMode="auto">
          <a:xfrm>
            <a:off x="2667000" y="37338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40" name="Oval 28"/>
          <p:cNvSpPr>
            <a:spLocks noChangeArrowheads="1"/>
          </p:cNvSpPr>
          <p:nvPr/>
        </p:nvSpPr>
        <p:spPr bwMode="auto">
          <a:xfrm>
            <a:off x="2362200" y="4343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41" name="Oval 29"/>
          <p:cNvSpPr>
            <a:spLocks noChangeArrowheads="1"/>
          </p:cNvSpPr>
          <p:nvPr/>
        </p:nvSpPr>
        <p:spPr bwMode="auto">
          <a:xfrm>
            <a:off x="3127375" y="42291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42" name="Oval 30"/>
          <p:cNvSpPr>
            <a:spLocks noChangeArrowheads="1"/>
          </p:cNvSpPr>
          <p:nvPr/>
        </p:nvSpPr>
        <p:spPr bwMode="auto">
          <a:xfrm>
            <a:off x="2949575" y="31115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43" name="Oval 31"/>
          <p:cNvSpPr>
            <a:spLocks noChangeArrowheads="1"/>
          </p:cNvSpPr>
          <p:nvPr/>
        </p:nvSpPr>
        <p:spPr bwMode="auto">
          <a:xfrm>
            <a:off x="2362200" y="38100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44" name="Oval 32"/>
          <p:cNvSpPr>
            <a:spLocks noChangeArrowheads="1"/>
          </p:cNvSpPr>
          <p:nvPr/>
        </p:nvSpPr>
        <p:spPr bwMode="auto">
          <a:xfrm>
            <a:off x="2743200" y="35052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45" name="Oval 33"/>
          <p:cNvSpPr>
            <a:spLocks noChangeArrowheads="1"/>
          </p:cNvSpPr>
          <p:nvPr/>
        </p:nvSpPr>
        <p:spPr bwMode="auto">
          <a:xfrm>
            <a:off x="2819400" y="4343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46" name="Oval 34"/>
          <p:cNvSpPr>
            <a:spLocks noChangeArrowheads="1"/>
          </p:cNvSpPr>
          <p:nvPr/>
        </p:nvSpPr>
        <p:spPr bwMode="auto">
          <a:xfrm>
            <a:off x="1524000" y="37211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47" name="Oval 35"/>
          <p:cNvSpPr>
            <a:spLocks noChangeArrowheads="1"/>
          </p:cNvSpPr>
          <p:nvPr/>
        </p:nvSpPr>
        <p:spPr bwMode="auto">
          <a:xfrm>
            <a:off x="1981200" y="4343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48" name="Oval 36"/>
          <p:cNvSpPr>
            <a:spLocks noChangeArrowheads="1"/>
          </p:cNvSpPr>
          <p:nvPr/>
        </p:nvSpPr>
        <p:spPr bwMode="auto">
          <a:xfrm>
            <a:off x="2133600" y="40386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49" name="Oval 37"/>
          <p:cNvSpPr>
            <a:spLocks noChangeArrowheads="1"/>
          </p:cNvSpPr>
          <p:nvPr/>
        </p:nvSpPr>
        <p:spPr bwMode="auto">
          <a:xfrm>
            <a:off x="1968500" y="3581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50" name="Oval 38"/>
          <p:cNvSpPr>
            <a:spLocks noChangeArrowheads="1"/>
          </p:cNvSpPr>
          <p:nvPr/>
        </p:nvSpPr>
        <p:spPr bwMode="auto">
          <a:xfrm>
            <a:off x="990600" y="42672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51" name="Oval 39"/>
          <p:cNvSpPr>
            <a:spLocks noChangeArrowheads="1"/>
          </p:cNvSpPr>
          <p:nvPr/>
        </p:nvSpPr>
        <p:spPr bwMode="auto">
          <a:xfrm>
            <a:off x="1828800" y="37338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52" name="Oval 40"/>
          <p:cNvSpPr>
            <a:spLocks noChangeArrowheads="1"/>
          </p:cNvSpPr>
          <p:nvPr/>
        </p:nvSpPr>
        <p:spPr bwMode="auto">
          <a:xfrm>
            <a:off x="2133600" y="37338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53" name="Oval 41"/>
          <p:cNvSpPr>
            <a:spLocks noChangeArrowheads="1"/>
          </p:cNvSpPr>
          <p:nvPr/>
        </p:nvSpPr>
        <p:spPr bwMode="auto">
          <a:xfrm>
            <a:off x="2209800" y="3200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54" name="Oval 42"/>
          <p:cNvSpPr>
            <a:spLocks noChangeArrowheads="1"/>
          </p:cNvSpPr>
          <p:nvPr/>
        </p:nvSpPr>
        <p:spPr bwMode="auto">
          <a:xfrm>
            <a:off x="2362200" y="38100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55" name="Oval 43"/>
          <p:cNvSpPr>
            <a:spLocks noChangeArrowheads="1"/>
          </p:cNvSpPr>
          <p:nvPr/>
        </p:nvSpPr>
        <p:spPr bwMode="auto">
          <a:xfrm>
            <a:off x="2438400" y="40386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56" name="Oval 44"/>
          <p:cNvSpPr>
            <a:spLocks noChangeArrowheads="1"/>
          </p:cNvSpPr>
          <p:nvPr/>
        </p:nvSpPr>
        <p:spPr bwMode="auto">
          <a:xfrm>
            <a:off x="2438400" y="41910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57" name="Oval 45"/>
          <p:cNvSpPr>
            <a:spLocks noChangeArrowheads="1"/>
          </p:cNvSpPr>
          <p:nvPr/>
        </p:nvSpPr>
        <p:spPr bwMode="auto">
          <a:xfrm>
            <a:off x="1219200" y="38862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58" name="Oval 46"/>
          <p:cNvSpPr>
            <a:spLocks noChangeArrowheads="1"/>
          </p:cNvSpPr>
          <p:nvPr/>
        </p:nvSpPr>
        <p:spPr bwMode="auto">
          <a:xfrm>
            <a:off x="1295400" y="37338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59" name="Oval 47"/>
          <p:cNvSpPr>
            <a:spLocks noChangeArrowheads="1"/>
          </p:cNvSpPr>
          <p:nvPr/>
        </p:nvSpPr>
        <p:spPr bwMode="auto">
          <a:xfrm>
            <a:off x="1676400" y="41910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60" name="Oval 48"/>
          <p:cNvSpPr>
            <a:spLocks noChangeArrowheads="1"/>
          </p:cNvSpPr>
          <p:nvPr/>
        </p:nvSpPr>
        <p:spPr bwMode="auto">
          <a:xfrm>
            <a:off x="1920875" y="32766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61" name="Oval 49"/>
          <p:cNvSpPr>
            <a:spLocks noChangeArrowheads="1"/>
          </p:cNvSpPr>
          <p:nvPr/>
        </p:nvSpPr>
        <p:spPr bwMode="auto">
          <a:xfrm>
            <a:off x="2073275" y="34290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62" name="Oval 50"/>
          <p:cNvSpPr>
            <a:spLocks noChangeArrowheads="1"/>
          </p:cNvSpPr>
          <p:nvPr/>
        </p:nvSpPr>
        <p:spPr bwMode="auto">
          <a:xfrm>
            <a:off x="2286000" y="3581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63" name="Oval 51"/>
          <p:cNvSpPr>
            <a:spLocks noChangeArrowheads="1"/>
          </p:cNvSpPr>
          <p:nvPr/>
        </p:nvSpPr>
        <p:spPr bwMode="auto">
          <a:xfrm>
            <a:off x="2514600" y="3581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64" name="Oval 52"/>
          <p:cNvSpPr>
            <a:spLocks noChangeArrowheads="1"/>
          </p:cNvSpPr>
          <p:nvPr/>
        </p:nvSpPr>
        <p:spPr bwMode="auto">
          <a:xfrm>
            <a:off x="2530475" y="38862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65" name="Oval 53"/>
          <p:cNvSpPr>
            <a:spLocks noChangeArrowheads="1"/>
          </p:cNvSpPr>
          <p:nvPr/>
        </p:nvSpPr>
        <p:spPr bwMode="auto">
          <a:xfrm>
            <a:off x="2590800" y="42672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66" name="Oval 54"/>
          <p:cNvSpPr>
            <a:spLocks noChangeArrowheads="1"/>
          </p:cNvSpPr>
          <p:nvPr/>
        </p:nvSpPr>
        <p:spPr bwMode="auto">
          <a:xfrm>
            <a:off x="1676400" y="37338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67" name="Oval 55"/>
          <p:cNvSpPr>
            <a:spLocks noChangeArrowheads="1"/>
          </p:cNvSpPr>
          <p:nvPr/>
        </p:nvSpPr>
        <p:spPr bwMode="auto">
          <a:xfrm>
            <a:off x="1905000" y="38862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68" name="Oval 56"/>
          <p:cNvSpPr>
            <a:spLocks noChangeArrowheads="1"/>
          </p:cNvSpPr>
          <p:nvPr/>
        </p:nvSpPr>
        <p:spPr bwMode="auto">
          <a:xfrm>
            <a:off x="1981200" y="40386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69" name="Oval 57"/>
          <p:cNvSpPr>
            <a:spLocks noChangeArrowheads="1"/>
          </p:cNvSpPr>
          <p:nvPr/>
        </p:nvSpPr>
        <p:spPr bwMode="auto">
          <a:xfrm>
            <a:off x="2133600" y="41910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70" name="Oval 58"/>
          <p:cNvSpPr>
            <a:spLocks noChangeArrowheads="1"/>
          </p:cNvSpPr>
          <p:nvPr/>
        </p:nvSpPr>
        <p:spPr bwMode="auto">
          <a:xfrm>
            <a:off x="2209800" y="44069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71" name="Oval 59"/>
          <p:cNvSpPr>
            <a:spLocks noChangeArrowheads="1"/>
          </p:cNvSpPr>
          <p:nvPr/>
        </p:nvSpPr>
        <p:spPr bwMode="auto">
          <a:xfrm>
            <a:off x="3101975" y="32639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72" name="Oval 60"/>
          <p:cNvSpPr>
            <a:spLocks noChangeArrowheads="1"/>
          </p:cNvSpPr>
          <p:nvPr/>
        </p:nvSpPr>
        <p:spPr bwMode="auto">
          <a:xfrm>
            <a:off x="2895600" y="34290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73" name="Oval 61"/>
          <p:cNvSpPr>
            <a:spLocks noChangeArrowheads="1"/>
          </p:cNvSpPr>
          <p:nvPr/>
        </p:nvSpPr>
        <p:spPr bwMode="auto">
          <a:xfrm>
            <a:off x="2667000" y="3200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74" name="Oval 62"/>
          <p:cNvSpPr>
            <a:spLocks noChangeArrowheads="1"/>
          </p:cNvSpPr>
          <p:nvPr/>
        </p:nvSpPr>
        <p:spPr bwMode="auto">
          <a:xfrm>
            <a:off x="2667000" y="32766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75" name="Oval 63"/>
          <p:cNvSpPr>
            <a:spLocks noChangeArrowheads="1"/>
          </p:cNvSpPr>
          <p:nvPr/>
        </p:nvSpPr>
        <p:spPr bwMode="auto">
          <a:xfrm>
            <a:off x="2514600" y="33528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76" name="Oval 64"/>
          <p:cNvSpPr>
            <a:spLocks noChangeArrowheads="1"/>
          </p:cNvSpPr>
          <p:nvPr/>
        </p:nvSpPr>
        <p:spPr bwMode="auto">
          <a:xfrm>
            <a:off x="2949575" y="35560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77" name="Oval 65"/>
          <p:cNvSpPr>
            <a:spLocks noChangeArrowheads="1"/>
          </p:cNvSpPr>
          <p:nvPr/>
        </p:nvSpPr>
        <p:spPr bwMode="auto">
          <a:xfrm>
            <a:off x="1222375" y="31750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78" name="Oval 66"/>
          <p:cNvSpPr>
            <a:spLocks noChangeArrowheads="1"/>
          </p:cNvSpPr>
          <p:nvPr/>
        </p:nvSpPr>
        <p:spPr bwMode="auto">
          <a:xfrm>
            <a:off x="1524000" y="31242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79" name="Oval 67"/>
          <p:cNvSpPr>
            <a:spLocks noChangeArrowheads="1"/>
          </p:cNvSpPr>
          <p:nvPr/>
        </p:nvSpPr>
        <p:spPr bwMode="auto">
          <a:xfrm>
            <a:off x="1527175" y="34798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80" name="Oval 68"/>
          <p:cNvSpPr>
            <a:spLocks noChangeArrowheads="1"/>
          </p:cNvSpPr>
          <p:nvPr/>
        </p:nvSpPr>
        <p:spPr bwMode="auto">
          <a:xfrm>
            <a:off x="1679575" y="36322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81" name="Oval 69"/>
          <p:cNvSpPr>
            <a:spLocks noChangeArrowheads="1"/>
          </p:cNvSpPr>
          <p:nvPr/>
        </p:nvSpPr>
        <p:spPr bwMode="auto">
          <a:xfrm>
            <a:off x="1295400" y="35814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82" name="Oval 70"/>
          <p:cNvSpPr>
            <a:spLocks noChangeArrowheads="1"/>
          </p:cNvSpPr>
          <p:nvPr/>
        </p:nvSpPr>
        <p:spPr bwMode="auto">
          <a:xfrm>
            <a:off x="2057400" y="31242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83" name="Text Box 71"/>
          <p:cNvSpPr txBox="1">
            <a:spLocks noChangeArrowheads="1"/>
          </p:cNvSpPr>
          <p:nvPr/>
        </p:nvSpPr>
        <p:spPr bwMode="auto">
          <a:xfrm>
            <a:off x="457200" y="5334000"/>
            <a:ext cx="8434388" cy="4667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333CC"/>
                </a:solidFill>
                <a:latin typeface="Times New Roman" pitchFamily="18" charset="0"/>
              </a:rPr>
              <a:t>Micro-canonical Ensemble = </a:t>
            </a:r>
            <a:r>
              <a:rPr lang="en-US" sz="2400" dirty="0">
                <a:solidFill>
                  <a:srgbClr val="3333CC"/>
                </a:solidFill>
                <a:latin typeface="Symbol" pitchFamily="18" charset="2"/>
              </a:rPr>
              <a:t>W(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</a:rPr>
              <a:t>N, E, V) = { s :   h(S) = (N, E, V) }</a:t>
            </a:r>
          </a:p>
        </p:txBody>
      </p:sp>
      <p:sp>
        <p:nvSpPr>
          <p:cNvPr id="346184" name="Rectangle 72"/>
          <p:cNvSpPr>
            <a:spLocks noChangeArrowheads="1"/>
          </p:cNvSpPr>
          <p:nvPr/>
        </p:nvSpPr>
        <p:spPr bwMode="auto">
          <a:xfrm>
            <a:off x="3581400" y="2640012"/>
            <a:ext cx="533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A state of the system is specified by the position of the   N elements X</a:t>
            </a:r>
            <a:r>
              <a:rPr lang="en-US" sz="2000" baseline="30000" dirty="0"/>
              <a:t>N</a:t>
            </a:r>
            <a:r>
              <a:rPr lang="en-US" sz="2000" dirty="0"/>
              <a:t> and their </a:t>
            </a:r>
            <a:r>
              <a:rPr lang="en-US" sz="2000" dirty="0" err="1"/>
              <a:t>momenta</a:t>
            </a:r>
            <a:r>
              <a:rPr lang="en-US" sz="2000" dirty="0"/>
              <a:t> </a:t>
            </a:r>
            <a:r>
              <a:rPr lang="en-US" sz="2000" dirty="0" err="1"/>
              <a:t>p</a:t>
            </a:r>
            <a:r>
              <a:rPr lang="en-US" sz="2000" baseline="30000" dirty="0" err="1"/>
              <a:t>N</a:t>
            </a:r>
            <a:endParaRPr lang="en-US" sz="2000" baseline="30000" dirty="0"/>
          </a:p>
        </p:txBody>
      </p:sp>
      <p:sp>
        <p:nvSpPr>
          <p:cNvPr id="346185" name="Text Box 73"/>
          <p:cNvSpPr txBox="1">
            <a:spLocks noChangeArrowheads="1"/>
          </p:cNvSpPr>
          <p:nvPr/>
        </p:nvSpPr>
        <p:spPr bwMode="auto">
          <a:xfrm>
            <a:off x="3641725" y="4022725"/>
            <a:ext cx="4465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But we only care about some global properties</a:t>
            </a:r>
          </a:p>
          <a:p>
            <a:r>
              <a:rPr lang="en-US" sz="2000"/>
              <a:t>    Energy </a:t>
            </a:r>
            <a:r>
              <a:rPr lang="en-US" sz="2000">
                <a:solidFill>
                  <a:srgbClr val="3333CC"/>
                </a:solidFill>
              </a:rPr>
              <a:t>E</a:t>
            </a:r>
            <a:r>
              <a:rPr lang="en-US" sz="2000"/>
              <a:t>, Volume </a:t>
            </a:r>
            <a:r>
              <a:rPr lang="en-US" sz="2000">
                <a:solidFill>
                  <a:srgbClr val="3333CC"/>
                </a:solidFill>
              </a:rPr>
              <a:t>V</a:t>
            </a:r>
            <a:r>
              <a:rPr lang="en-US" sz="2000"/>
              <a:t>,  Pressure,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8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77200" cy="6096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dirty="0" smtClean="0">
                <a:solidFill>
                  <a:schemeClr val="accent2"/>
                </a:solidFill>
                <a:latin typeface="Arial Narrow" pitchFamily="34" charset="0"/>
                <a:ea typeface="华文仿宋" pitchFamily="2" charset="-122"/>
              </a:rPr>
              <a:t> It took us 30-years to transfer this theory to vision</a:t>
            </a:r>
            <a:endParaRPr lang="en-US" sz="3200" dirty="0">
              <a:solidFill>
                <a:schemeClr val="accent2"/>
              </a:solidFill>
              <a:latin typeface="Arial Narrow" pitchFamily="34" charset="0"/>
              <a:ea typeface="华文仿宋" pitchFamily="2" charset="-122"/>
            </a:endParaRPr>
          </a:p>
        </p:txBody>
      </p:sp>
      <p:pic>
        <p:nvPicPr>
          <p:cNvPr id="320515" name="Picture 3" descr="fur_o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5" y="2609850"/>
            <a:ext cx="1658938" cy="1504950"/>
          </a:xfrm>
          <a:prstGeom prst="rect">
            <a:avLst/>
          </a:prstGeom>
          <a:noFill/>
        </p:spPr>
      </p:pic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2447925" y="40767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</a:rPr>
              <a:t>I</a:t>
            </a:r>
            <a:r>
              <a:rPr lang="en-US" sz="1600" baseline="30000">
                <a:latin typeface="Times New Roman" pitchFamily="18" charset="0"/>
              </a:rPr>
              <a:t>obs</a:t>
            </a:r>
            <a:endParaRPr lang="en-US" sz="1600" baseline="-25000">
              <a:latin typeface="Times New Roman" pitchFamily="18" charset="0"/>
            </a:endParaRPr>
          </a:p>
        </p:txBody>
      </p:sp>
      <p:pic>
        <p:nvPicPr>
          <p:cNvPr id="320517" name="Picture 5" descr="fur_0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609850"/>
            <a:ext cx="1660525" cy="1504950"/>
          </a:xfrm>
          <a:prstGeom prst="rect">
            <a:avLst/>
          </a:prstGeom>
          <a:noFill/>
        </p:spPr>
      </p:pic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3933825" y="412432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I</a:t>
            </a:r>
            <a:r>
              <a:rPr lang="en-US" sz="1400" baseline="30000">
                <a:latin typeface="Times New Roman" pitchFamily="18" charset="0"/>
              </a:rPr>
              <a:t>syn</a:t>
            </a:r>
            <a:r>
              <a:rPr lang="en-US" sz="1400">
                <a:latin typeface="Times New Roman" pitchFamily="18" charset="0"/>
              </a:rPr>
              <a:t>  ~ </a:t>
            </a:r>
            <a:r>
              <a:rPr lang="en-US" sz="1400">
                <a:latin typeface="Symbol" pitchFamily="18" charset="2"/>
              </a:rPr>
              <a:t>W(</a:t>
            </a:r>
            <a:r>
              <a:rPr lang="en-US" sz="1400">
                <a:latin typeface="Times New Roman" pitchFamily="18" charset="0"/>
              </a:rPr>
              <a:t>h</a:t>
            </a:r>
            <a:r>
              <a:rPr lang="en-US" sz="1400">
                <a:latin typeface="Symbol" pitchFamily="18" charset="2"/>
              </a:rPr>
              <a:t>)</a:t>
            </a:r>
            <a:r>
              <a:rPr lang="en-US" sz="1400">
                <a:latin typeface="Times New Roman" pitchFamily="18" charset="0"/>
              </a:rPr>
              <a:t> k=0</a:t>
            </a:r>
          </a:p>
        </p:txBody>
      </p:sp>
      <p:pic>
        <p:nvPicPr>
          <p:cNvPr id="320519" name="Picture 7" descr="fur_2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609850"/>
            <a:ext cx="1676400" cy="1524000"/>
          </a:xfrm>
          <a:prstGeom prst="rect">
            <a:avLst/>
          </a:prstGeom>
          <a:noFill/>
        </p:spPr>
      </p:pic>
      <p:pic>
        <p:nvPicPr>
          <p:cNvPr id="320520" name="Picture 8" descr="fur_4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7125" y="4438650"/>
            <a:ext cx="1636713" cy="1482725"/>
          </a:xfrm>
          <a:prstGeom prst="rect">
            <a:avLst/>
          </a:prstGeom>
          <a:noFill/>
        </p:spPr>
      </p:pic>
      <p:pic>
        <p:nvPicPr>
          <p:cNvPr id="320521" name="Picture 9" descr="fur_3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2125" y="4438650"/>
            <a:ext cx="1638300" cy="1484313"/>
          </a:xfrm>
          <a:prstGeom prst="rect">
            <a:avLst/>
          </a:prstGeom>
          <a:noFill/>
        </p:spPr>
      </p:pic>
      <p:pic>
        <p:nvPicPr>
          <p:cNvPr id="320522" name="Picture 10" descr="fur_7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25" y="4438650"/>
            <a:ext cx="1597025" cy="1447800"/>
          </a:xfrm>
          <a:prstGeom prst="rect">
            <a:avLst/>
          </a:prstGeom>
          <a:noFill/>
        </p:spPr>
      </p:pic>
      <p:sp>
        <p:nvSpPr>
          <p:cNvPr id="320524" name="Rectangle 12"/>
          <p:cNvSpPr>
            <a:spLocks noChangeArrowheads="1"/>
          </p:cNvSpPr>
          <p:nvPr/>
        </p:nvSpPr>
        <p:spPr bwMode="auto">
          <a:xfrm>
            <a:off x="5800725" y="4114800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I</a:t>
            </a:r>
            <a:r>
              <a:rPr lang="en-US" sz="1400" baseline="30000">
                <a:latin typeface="Times New Roman" pitchFamily="18" charset="0"/>
              </a:rPr>
              <a:t>syn</a:t>
            </a:r>
            <a:r>
              <a:rPr lang="en-US" sz="1400">
                <a:latin typeface="Times New Roman" pitchFamily="18" charset="0"/>
              </a:rPr>
              <a:t>  ~ </a:t>
            </a:r>
            <a:r>
              <a:rPr lang="en-US" sz="1400">
                <a:latin typeface="Symbol" pitchFamily="18" charset="2"/>
              </a:rPr>
              <a:t>W(</a:t>
            </a:r>
            <a:r>
              <a:rPr lang="en-US" sz="1400">
                <a:latin typeface="Times New Roman" pitchFamily="18" charset="0"/>
              </a:rPr>
              <a:t>h</a:t>
            </a:r>
            <a:r>
              <a:rPr lang="en-US" sz="1400">
                <a:latin typeface="Symbol" pitchFamily="18" charset="2"/>
              </a:rPr>
              <a:t>)</a:t>
            </a:r>
            <a:r>
              <a:rPr lang="en-US" sz="1400">
                <a:latin typeface="Times New Roman" pitchFamily="18" charset="0"/>
              </a:rPr>
              <a:t> k=1</a:t>
            </a:r>
          </a:p>
        </p:txBody>
      </p:sp>
      <p:sp>
        <p:nvSpPr>
          <p:cNvPr id="320525" name="Rectangle 13"/>
          <p:cNvSpPr>
            <a:spLocks noChangeArrowheads="1"/>
          </p:cNvSpPr>
          <p:nvPr/>
        </p:nvSpPr>
        <p:spPr bwMode="auto">
          <a:xfrm>
            <a:off x="1924050" y="5943600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I</a:t>
            </a:r>
            <a:r>
              <a:rPr lang="en-US" sz="1400" baseline="30000">
                <a:latin typeface="Times New Roman" pitchFamily="18" charset="0"/>
              </a:rPr>
              <a:t>syn</a:t>
            </a:r>
            <a:r>
              <a:rPr lang="en-US" sz="1400">
                <a:latin typeface="Times New Roman" pitchFamily="18" charset="0"/>
              </a:rPr>
              <a:t>  ~ </a:t>
            </a:r>
            <a:r>
              <a:rPr lang="en-US" sz="1400">
                <a:latin typeface="Symbol" pitchFamily="18" charset="2"/>
              </a:rPr>
              <a:t>W(</a:t>
            </a:r>
            <a:r>
              <a:rPr lang="en-US" sz="1400">
                <a:latin typeface="Times New Roman" pitchFamily="18" charset="0"/>
              </a:rPr>
              <a:t>h</a:t>
            </a:r>
            <a:r>
              <a:rPr lang="en-US" sz="1400">
                <a:latin typeface="Symbol" pitchFamily="18" charset="2"/>
              </a:rPr>
              <a:t>)</a:t>
            </a:r>
            <a:r>
              <a:rPr lang="en-US" sz="1400">
                <a:latin typeface="Times New Roman" pitchFamily="18" charset="0"/>
              </a:rPr>
              <a:t> k=3</a:t>
            </a:r>
          </a:p>
        </p:txBody>
      </p:sp>
      <p:sp>
        <p:nvSpPr>
          <p:cNvPr id="320526" name="Rectangle 14"/>
          <p:cNvSpPr>
            <a:spLocks noChangeArrowheads="1"/>
          </p:cNvSpPr>
          <p:nvPr/>
        </p:nvSpPr>
        <p:spPr bwMode="auto">
          <a:xfrm>
            <a:off x="5743575" y="589597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I</a:t>
            </a:r>
            <a:r>
              <a:rPr lang="en-US" sz="1400" baseline="30000">
                <a:latin typeface="Times New Roman" pitchFamily="18" charset="0"/>
              </a:rPr>
              <a:t>syn</a:t>
            </a:r>
            <a:r>
              <a:rPr lang="en-US" sz="1400">
                <a:latin typeface="Times New Roman" pitchFamily="18" charset="0"/>
              </a:rPr>
              <a:t>  ~ </a:t>
            </a:r>
            <a:r>
              <a:rPr lang="en-US" sz="1400">
                <a:latin typeface="Symbol" pitchFamily="18" charset="2"/>
              </a:rPr>
              <a:t>W(</a:t>
            </a:r>
            <a:r>
              <a:rPr lang="en-US" sz="1400">
                <a:latin typeface="Times New Roman" pitchFamily="18" charset="0"/>
              </a:rPr>
              <a:t>h</a:t>
            </a:r>
            <a:r>
              <a:rPr lang="en-US" sz="1400">
                <a:latin typeface="Symbol" pitchFamily="18" charset="2"/>
              </a:rPr>
              <a:t>)</a:t>
            </a:r>
            <a:r>
              <a:rPr lang="en-US" sz="1400">
                <a:latin typeface="Times New Roman" pitchFamily="18" charset="0"/>
              </a:rPr>
              <a:t> k=7</a:t>
            </a:r>
          </a:p>
        </p:txBody>
      </p:sp>
      <p:sp>
        <p:nvSpPr>
          <p:cNvPr id="320527" name="Rectangle 15"/>
          <p:cNvSpPr>
            <a:spLocks noChangeArrowheads="1"/>
          </p:cNvSpPr>
          <p:nvPr/>
        </p:nvSpPr>
        <p:spPr bwMode="auto">
          <a:xfrm>
            <a:off x="3790950" y="5905500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I</a:t>
            </a:r>
            <a:r>
              <a:rPr lang="en-US" sz="1400" baseline="30000">
                <a:latin typeface="Times New Roman" pitchFamily="18" charset="0"/>
              </a:rPr>
              <a:t>syn</a:t>
            </a:r>
            <a:r>
              <a:rPr lang="en-US" sz="1400">
                <a:latin typeface="Times New Roman" pitchFamily="18" charset="0"/>
              </a:rPr>
              <a:t>  ~ </a:t>
            </a:r>
            <a:r>
              <a:rPr lang="en-US" sz="1400">
                <a:latin typeface="Symbol" pitchFamily="18" charset="2"/>
              </a:rPr>
              <a:t>W(</a:t>
            </a:r>
            <a:r>
              <a:rPr lang="en-US" sz="1400">
                <a:latin typeface="Times New Roman" pitchFamily="18" charset="0"/>
              </a:rPr>
              <a:t>h</a:t>
            </a:r>
            <a:r>
              <a:rPr lang="en-US" sz="1400">
                <a:latin typeface="Symbol" pitchFamily="18" charset="2"/>
              </a:rPr>
              <a:t>)</a:t>
            </a:r>
            <a:r>
              <a:rPr lang="en-US" sz="1400">
                <a:latin typeface="Times New Roman" pitchFamily="18" charset="0"/>
              </a:rPr>
              <a:t> k=4</a:t>
            </a:r>
          </a:p>
        </p:txBody>
      </p:sp>
      <p:graphicFrame>
        <p:nvGraphicFramePr>
          <p:cNvPr id="320528" name="Object 16"/>
          <p:cNvGraphicFramePr>
            <a:graphicFrameLocks noChangeAspect="1"/>
          </p:cNvGraphicFramePr>
          <p:nvPr/>
        </p:nvGraphicFramePr>
        <p:xfrm>
          <a:off x="1712913" y="1404938"/>
          <a:ext cx="5795962" cy="457200"/>
        </p:xfrm>
        <a:graphic>
          <a:graphicData uri="http://schemas.openxmlformats.org/presentationml/2006/ole">
            <p:oleObj spid="_x0000_s320528" name="Equation" r:id="rId9" imgW="3047760" imgH="241200" progId="Equation.3">
              <p:embed/>
            </p:oleObj>
          </a:graphicData>
        </a:graphic>
      </p:graphicFrame>
      <p:sp>
        <p:nvSpPr>
          <p:cNvPr id="320529" name="Text Box 17"/>
          <p:cNvSpPr txBox="1">
            <a:spLocks noChangeArrowheads="1"/>
          </p:cNvSpPr>
          <p:nvPr/>
        </p:nvSpPr>
        <p:spPr bwMode="auto">
          <a:xfrm>
            <a:off x="3657600" y="1981200"/>
            <a:ext cx="3256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/>
              <a:t>h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</a:t>
            </a:r>
            <a:r>
              <a:rPr lang="en-US" sz="2000" dirty="0"/>
              <a:t>are </a:t>
            </a:r>
            <a:r>
              <a:rPr lang="en-US" sz="2000" dirty="0">
                <a:solidFill>
                  <a:srgbClr val="CC0000"/>
                </a:solidFill>
              </a:rPr>
              <a:t>histograms</a:t>
            </a:r>
            <a:r>
              <a:rPr lang="en-US" sz="2000" dirty="0"/>
              <a:t> of </a:t>
            </a:r>
            <a:r>
              <a:rPr lang="en-US" sz="2000" dirty="0">
                <a:solidFill>
                  <a:srgbClr val="CC0000"/>
                </a:solidFill>
              </a:rPr>
              <a:t>Gabor </a:t>
            </a:r>
            <a:r>
              <a:rPr lang="en-US" sz="2000" dirty="0" smtClean="0">
                <a:solidFill>
                  <a:srgbClr val="CC0000"/>
                </a:solidFill>
              </a:rPr>
              <a:t>filters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31593" y="6324600"/>
            <a:ext cx="233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Zhu,Wu</a:t>
            </a:r>
            <a:r>
              <a:rPr lang="en-US" sz="1600" dirty="0" smtClean="0"/>
              <a:t>, Mumford 97,99,00)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4" grpId="0"/>
      <p:bldP spid="320525" grpId="0"/>
      <p:bldP spid="320526" grpId="0"/>
      <p:bldP spid="3205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610600" cy="6477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Arial Narrow" pitchFamily="34" charset="0"/>
              </a:rPr>
              <a:t>Equivalence of </a:t>
            </a:r>
            <a:r>
              <a:rPr lang="en-US" sz="3200" dirty="0" smtClean="0">
                <a:solidFill>
                  <a:srgbClr val="002060"/>
                </a:solidFill>
                <a:latin typeface="Arial Narrow" pitchFamily="34" charset="0"/>
              </a:rPr>
              <a:t>deterministic set and probabilistic models</a:t>
            </a:r>
            <a:endParaRPr lang="en-US" sz="32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50215" name="Text Box 7"/>
          <p:cNvSpPr txBox="1">
            <a:spLocks noChangeArrowheads="1"/>
          </p:cNvSpPr>
          <p:nvPr/>
        </p:nvSpPr>
        <p:spPr bwMode="auto">
          <a:xfrm>
            <a:off x="320675" y="2616200"/>
            <a:ext cx="81772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Theorem </a:t>
            </a:r>
            <a:r>
              <a:rPr lang="en-US" sz="2000" dirty="0" smtClean="0">
                <a:latin typeface="Times New Roman" pitchFamily="18" charset="0"/>
              </a:rPr>
              <a:t>1 </a:t>
            </a:r>
            <a:endParaRPr lang="en-US" sz="2000" dirty="0">
              <a:latin typeface="Times New Roman" pitchFamily="18" charset="0"/>
            </a:endParaRPr>
          </a:p>
          <a:p>
            <a:pPr marL="457200" indent="-457200"/>
            <a:r>
              <a:rPr lang="en-US" sz="2000" dirty="0">
                <a:latin typeface="Times New Roman" pitchFamily="18" charset="0"/>
              </a:rPr>
              <a:t>  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</a:rPr>
              <a:t>   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For a very large image from the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texture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ensemble                         any </a:t>
            </a:r>
          </a:p>
          <a:p>
            <a:pPr marL="457200" indent="-457200"/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     local patch  of  the image      given its neighborhood follows a  conditional </a:t>
            </a:r>
          </a:p>
          <a:p>
            <a:pPr marL="457200" indent="-457200"/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      distribution  specified by a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</a:rPr>
              <a:t>FRAME/MRF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model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</a:rPr>
              <a:t>                  </a:t>
            </a:r>
          </a:p>
        </p:txBody>
      </p:sp>
      <p:graphicFrame>
        <p:nvGraphicFramePr>
          <p:cNvPr id="350216" name="Object 8"/>
          <p:cNvGraphicFramePr>
            <a:graphicFrameLocks noChangeAspect="1"/>
          </p:cNvGraphicFramePr>
          <p:nvPr/>
        </p:nvGraphicFramePr>
        <p:xfrm>
          <a:off x="5943600" y="2914650"/>
          <a:ext cx="1435100" cy="485775"/>
        </p:xfrm>
        <a:graphic>
          <a:graphicData uri="http://schemas.openxmlformats.org/presentationml/2006/ole">
            <p:oleObj spid="_x0000_s797698" name="Equation" r:id="rId3" imgW="749160" imgH="253800" progId="Equation.3">
              <p:embed/>
            </p:oleObj>
          </a:graphicData>
        </a:graphic>
      </p:graphicFrame>
      <p:graphicFrame>
        <p:nvGraphicFramePr>
          <p:cNvPr id="350217" name="Object 9"/>
          <p:cNvGraphicFramePr>
            <a:graphicFrameLocks noChangeAspect="1"/>
          </p:cNvGraphicFramePr>
          <p:nvPr/>
        </p:nvGraphicFramePr>
        <p:xfrm>
          <a:off x="3378200" y="3200400"/>
          <a:ext cx="355600" cy="406400"/>
        </p:xfrm>
        <a:graphic>
          <a:graphicData uri="http://schemas.openxmlformats.org/presentationml/2006/ole">
            <p:oleObj spid="_x0000_s797699" name="Equation" r:id="rId4" imgW="177480" imgH="203040" progId="Equation.3">
              <p:embed/>
            </p:oleObj>
          </a:graphicData>
        </a:graphic>
      </p:graphicFrame>
      <p:graphicFrame>
        <p:nvGraphicFramePr>
          <p:cNvPr id="350218" name="Object 10"/>
          <p:cNvGraphicFramePr>
            <a:graphicFrameLocks noChangeAspect="1"/>
          </p:cNvGraphicFramePr>
          <p:nvPr/>
        </p:nvGraphicFramePr>
        <p:xfrm>
          <a:off x="5894388" y="3517900"/>
          <a:ext cx="1497012" cy="411163"/>
        </p:xfrm>
        <a:graphic>
          <a:graphicData uri="http://schemas.openxmlformats.org/presentationml/2006/ole">
            <p:oleObj spid="_x0000_s797700" name="Equation" r:id="rId5" imgW="787320" imgH="215640" progId="Equation.3">
              <p:embed/>
            </p:oleObj>
          </a:graphicData>
        </a:graphic>
      </p:graphicFrame>
      <p:sp>
        <p:nvSpPr>
          <p:cNvPr id="350224" name="Rectangle 16"/>
          <p:cNvSpPr>
            <a:spLocks noChangeArrowheads="1"/>
          </p:cNvSpPr>
          <p:nvPr/>
        </p:nvSpPr>
        <p:spPr bwMode="auto">
          <a:xfrm>
            <a:off x="2743200" y="1295400"/>
            <a:ext cx="2895600" cy="1182688"/>
          </a:xfrm>
          <a:prstGeom prst="rect">
            <a:avLst/>
          </a:prstGeom>
          <a:solidFill>
            <a:srgbClr val="009999"/>
          </a:solidFill>
          <a:ln w="9525">
            <a:solidFill>
              <a:srgbClr val="FF0066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225" name="Rectangle 17"/>
          <p:cNvSpPr>
            <a:spLocks noChangeArrowheads="1"/>
          </p:cNvSpPr>
          <p:nvPr/>
        </p:nvSpPr>
        <p:spPr bwMode="auto">
          <a:xfrm>
            <a:off x="3683000" y="1600200"/>
            <a:ext cx="904875" cy="511175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226" name="Rectangle 18"/>
          <p:cNvSpPr>
            <a:spLocks noChangeArrowheads="1"/>
          </p:cNvSpPr>
          <p:nvPr/>
        </p:nvSpPr>
        <p:spPr bwMode="auto">
          <a:xfrm>
            <a:off x="3762375" y="1681163"/>
            <a:ext cx="733425" cy="339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227" name="Rectangle 19"/>
          <p:cNvSpPr>
            <a:spLocks noChangeArrowheads="1"/>
          </p:cNvSpPr>
          <p:nvPr/>
        </p:nvSpPr>
        <p:spPr bwMode="auto">
          <a:xfrm>
            <a:off x="3929063" y="1601788"/>
            <a:ext cx="28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Symbol" pitchFamily="18" charset="2"/>
              </a:rPr>
              <a:t>L</a:t>
            </a:r>
          </a:p>
        </p:txBody>
      </p:sp>
      <p:sp>
        <p:nvSpPr>
          <p:cNvPr id="350228" name="Text Box 20"/>
          <p:cNvSpPr txBox="1">
            <a:spLocks noChangeArrowheads="1"/>
          </p:cNvSpPr>
          <p:nvPr/>
        </p:nvSpPr>
        <p:spPr bwMode="auto">
          <a:xfrm>
            <a:off x="5013325" y="1933575"/>
            <a:ext cx="522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  <a:latin typeface="Times New Roman" pitchFamily="18" charset="0"/>
              </a:rPr>
              <a:t>Z</a:t>
            </a:r>
            <a:r>
              <a:rPr lang="en-US" sz="2800" baseline="30000">
                <a:solidFill>
                  <a:schemeClr val="hlink"/>
                </a:solidFill>
                <a:latin typeface="Times New Roman" pitchFamily="18" charset="0"/>
              </a:rPr>
              <a:t>2</a:t>
            </a:r>
            <a:endParaRPr lang="en-US" sz="2800">
              <a:solidFill>
                <a:schemeClr val="hlink"/>
              </a:solidFill>
              <a:latin typeface="Times New Roman" pitchFamily="18" charset="0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457200" y="4013200"/>
            <a:ext cx="7940675" cy="2006600"/>
            <a:chOff x="457200" y="4013200"/>
            <a:chExt cx="7940675" cy="200660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57200" y="4013200"/>
              <a:ext cx="7940675" cy="1066800"/>
              <a:chOff x="296" y="2528"/>
              <a:chExt cx="5002" cy="672"/>
            </a:xfrm>
          </p:grpSpPr>
          <p:sp>
            <p:nvSpPr>
              <p:cNvPr id="350212" name="Text Box 4"/>
              <p:cNvSpPr txBox="1">
                <a:spLocks noChangeArrowheads="1"/>
              </p:cNvSpPr>
              <p:nvPr/>
            </p:nvSpPr>
            <p:spPr bwMode="auto">
              <a:xfrm>
                <a:off x="296" y="2528"/>
                <a:ext cx="5002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457200" indent="-457200"/>
                <a:r>
                  <a:rPr lang="en-US" sz="2000" dirty="0">
                    <a:latin typeface="Times New Roman" pitchFamily="18" charset="0"/>
                  </a:rPr>
                  <a:t>Theorem </a:t>
                </a:r>
                <a:r>
                  <a:rPr lang="en-US" sz="2000" dirty="0" smtClean="0">
                    <a:latin typeface="Times New Roman" pitchFamily="18" charset="0"/>
                  </a:rPr>
                  <a:t>2</a:t>
                </a:r>
                <a:endParaRPr lang="en-US" sz="2000" dirty="0">
                  <a:latin typeface="Times New Roman" pitchFamily="18" charset="0"/>
                </a:endParaRPr>
              </a:p>
              <a:p>
                <a:pPr marL="457200" indent="-457200"/>
                <a:r>
                  <a:rPr lang="en-US" sz="2000" dirty="0">
                    <a:solidFill>
                      <a:schemeClr val="accent2"/>
                    </a:solidFill>
                    <a:latin typeface="Times New Roman" pitchFamily="18" charset="0"/>
                  </a:rPr>
                  <a:t>      </a:t>
                </a:r>
                <a:r>
                  <a:rPr lang="en-US" sz="2000" dirty="0">
                    <a:latin typeface="Times New Roman" pitchFamily="18" charset="0"/>
                  </a:rPr>
                  <a:t>As the image lattice goes to infinity,               is the limit of the</a:t>
                </a:r>
              </a:p>
              <a:p>
                <a:pPr marL="457200" indent="-457200"/>
                <a:r>
                  <a:rPr lang="en-US" sz="2000" dirty="0">
                    <a:latin typeface="Times New Roman" pitchFamily="18" charset="0"/>
                  </a:rPr>
                  <a:t>      FRAME model                        ,  in the absence of phase transition</a:t>
                </a:r>
                <a:r>
                  <a:rPr lang="en-US" sz="2400" dirty="0">
                    <a:latin typeface="Times New Roman" pitchFamily="18" charset="0"/>
                  </a:rPr>
                  <a:t>.</a:t>
                </a:r>
                <a:r>
                  <a:rPr lang="en-US" sz="2400" i="1" dirty="0">
                    <a:solidFill>
                      <a:schemeClr val="accent2"/>
                    </a:solidFill>
                    <a:latin typeface="Times New Roman" pitchFamily="18" charset="0"/>
                  </a:rPr>
                  <a:t>             </a:t>
                </a:r>
              </a:p>
            </p:txBody>
          </p:sp>
          <p:graphicFrame>
            <p:nvGraphicFramePr>
              <p:cNvPr id="350213" name="Object 5"/>
              <p:cNvGraphicFramePr>
                <a:graphicFrameLocks noChangeAspect="1"/>
              </p:cNvGraphicFramePr>
              <p:nvPr/>
            </p:nvGraphicFramePr>
            <p:xfrm>
              <a:off x="2899" y="2741"/>
              <a:ext cx="585" cy="284"/>
            </p:xfrm>
            <a:graphic>
              <a:graphicData uri="http://schemas.openxmlformats.org/presentationml/2006/ole">
                <p:oleObj spid="_x0000_s797701" name="Equation" r:id="rId6" imgW="520560" imgH="253800" progId="Equation.3">
                  <p:embed/>
                </p:oleObj>
              </a:graphicData>
            </a:graphic>
          </p:graphicFrame>
          <p:graphicFrame>
            <p:nvGraphicFramePr>
              <p:cNvPr id="350214" name="Object 6"/>
              <p:cNvGraphicFramePr>
                <a:graphicFrameLocks noChangeAspect="1"/>
              </p:cNvGraphicFramePr>
              <p:nvPr/>
            </p:nvGraphicFramePr>
            <p:xfrm>
              <a:off x="1591" y="2928"/>
              <a:ext cx="943" cy="259"/>
            </p:xfrm>
            <a:graphic>
              <a:graphicData uri="http://schemas.openxmlformats.org/presentationml/2006/ole">
                <p:oleObj spid="_x0000_s797702" name="Equation" r:id="rId7" imgW="787320" imgH="215640" progId="Equation.3">
                  <p:embed/>
                </p:oleObj>
              </a:graphicData>
            </a:graphic>
          </p:graphicFrame>
        </p:grpSp>
        <p:graphicFrame>
          <p:nvGraphicFramePr>
            <p:cNvPr id="22" name="Object 10"/>
            <p:cNvGraphicFramePr>
              <a:graphicFrameLocks noChangeAspect="1"/>
            </p:cNvGraphicFramePr>
            <p:nvPr/>
          </p:nvGraphicFramePr>
          <p:xfrm>
            <a:off x="2209800" y="5257800"/>
            <a:ext cx="4591050" cy="762000"/>
          </p:xfrm>
          <a:graphic>
            <a:graphicData uri="http://schemas.openxmlformats.org/presentationml/2006/ole">
              <p:oleObj spid="_x0000_s797703" name="Equation" r:id="rId8" imgW="2679480" imgH="444240" progId="Equation.3">
                <p:embed/>
              </p:oleObj>
            </a:graphicData>
          </a:graphic>
        </p:graphicFrame>
      </p:grpSp>
      <p:sp>
        <p:nvSpPr>
          <p:cNvPr id="24" name="Rectangle 23"/>
          <p:cNvSpPr/>
          <p:nvPr/>
        </p:nvSpPr>
        <p:spPr>
          <a:xfrm>
            <a:off x="6781800" y="1447800"/>
            <a:ext cx="1744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Gibbs 1902,</a:t>
            </a:r>
          </a:p>
          <a:p>
            <a:r>
              <a:rPr lang="en-US" dirty="0" smtClean="0"/>
              <a:t>Wu and Zhu, 2000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14400" y="6324600"/>
            <a:ext cx="762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Ref.  Y. N. Wu, S. C. Zhu, “Equivalence of </a:t>
            </a:r>
            <a:r>
              <a:rPr lang="en-US" sz="1200" dirty="0" err="1" smtClean="0"/>
              <a:t>Julesz</a:t>
            </a:r>
            <a:r>
              <a:rPr lang="en-US" sz="1200" dirty="0" smtClean="0"/>
              <a:t> Ensemble and FRAME models,”  </a:t>
            </a:r>
            <a:r>
              <a:rPr lang="en-US" sz="1200" i="1" dirty="0" smtClean="0"/>
              <a:t>Int’l J. Computer Vision</a:t>
            </a:r>
            <a:r>
              <a:rPr lang="en-US" sz="1200" dirty="0" smtClean="0"/>
              <a:t>, 38(3), 247-265, July, 2000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5334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latin typeface="Arial Narrow" pitchFamily="34" charset="0"/>
              </a:rPr>
              <a:t>2, Stochastic set from sparse coding (origin: harmonic analysis)</a:t>
            </a:r>
            <a:endParaRPr lang="en-US" sz="1200" dirty="0" smtClean="0">
              <a:latin typeface="Arial Narrow" pitchFamily="34" charset="0"/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533400" y="1219200"/>
            <a:ext cx="5780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Learning an over-complete image basis from natural images</a:t>
            </a:r>
          </a:p>
        </p:txBody>
      </p:sp>
      <p:pic>
        <p:nvPicPr>
          <p:cNvPr id="598020" name="Picture 4" descr="Bruno_basis_s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4267200" cy="159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685800" y="1600200"/>
            <a:ext cx="2061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ahoma" pitchFamily="34" charset="0"/>
              </a:rPr>
              <a:t>I = </a:t>
            </a:r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baseline="-25000" dirty="0"/>
              <a:t>i </a:t>
            </a:r>
            <a:r>
              <a:rPr lang="en-US" sz="2400" dirty="0">
                <a:latin typeface="Symbol" pitchFamily="18" charset="2"/>
              </a:rPr>
              <a:t>a </a:t>
            </a:r>
            <a:r>
              <a:rPr lang="en-US" sz="2400" baseline="-25000" dirty="0" err="1"/>
              <a:t>i</a:t>
            </a:r>
            <a:r>
              <a:rPr lang="en-US" sz="2400" dirty="0"/>
              <a:t> </a:t>
            </a:r>
            <a:r>
              <a:rPr lang="en-US" sz="2400" dirty="0">
                <a:latin typeface="Symbol" pitchFamily="18" charset="2"/>
              </a:rPr>
              <a:t>y</a:t>
            </a:r>
            <a:r>
              <a:rPr lang="en-US" sz="2400" baseline="-25000" dirty="0"/>
              <a:t> 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n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953000" y="2133600"/>
            <a:ext cx="294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Olshausen</a:t>
            </a:r>
            <a:r>
              <a:rPr lang="en-US" dirty="0" smtClean="0"/>
              <a:t> and Fields, 1995-97)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33400" y="60592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. </a:t>
            </a:r>
          </a:p>
          <a:p>
            <a:r>
              <a:rPr lang="en-US" sz="1200" dirty="0" smtClean="0"/>
              <a:t>B. </a:t>
            </a:r>
            <a:r>
              <a:rPr lang="en-US" sz="1200" dirty="0" err="1" smtClean="0"/>
              <a:t>Olshausen</a:t>
            </a:r>
            <a:r>
              <a:rPr lang="en-US" sz="1200" dirty="0" smtClean="0"/>
              <a:t> and D. Fields, “Sparse Coding with an </a:t>
            </a:r>
            <a:r>
              <a:rPr lang="en-US" sz="1200" dirty="0" err="1" smtClean="0"/>
              <a:t>Overcomplete</a:t>
            </a:r>
            <a:r>
              <a:rPr lang="en-US" sz="1200" dirty="0" smtClean="0"/>
              <a:t> Basis Set: A Strategy Employed by V1?” </a:t>
            </a:r>
            <a:r>
              <a:rPr lang="en-US" sz="1200" i="1" dirty="0" smtClean="0"/>
              <a:t>Vision Research, 37</a:t>
            </a:r>
            <a:r>
              <a:rPr lang="en-US" sz="1200" dirty="0" smtClean="0"/>
              <a:t>: 3311-25, 1997.</a:t>
            </a:r>
          </a:p>
          <a:p>
            <a:r>
              <a:rPr lang="en-US" sz="1200" dirty="0" smtClean="0"/>
              <a:t>S.C. Zhu, C. E. </a:t>
            </a:r>
            <a:r>
              <a:rPr lang="en-US" sz="1200" dirty="0" err="1" smtClean="0"/>
              <a:t>Guo</a:t>
            </a:r>
            <a:r>
              <a:rPr lang="en-US" sz="1200" dirty="0" smtClean="0"/>
              <a:t>, Y.Z. Wang, and Z.J. Xu, </a:t>
            </a:r>
            <a:r>
              <a:rPr lang="en-US" sz="1200" b="1" dirty="0" smtClean="0"/>
              <a:t>“What are </a:t>
            </a:r>
            <a:r>
              <a:rPr lang="en-US" sz="1200" b="1" dirty="0" err="1" smtClean="0"/>
              <a:t>Textons</a:t>
            </a:r>
            <a:r>
              <a:rPr lang="en-US" sz="1200" dirty="0" smtClean="0"/>
              <a:t>?”   </a:t>
            </a:r>
            <a:r>
              <a:rPr lang="en-US" sz="1200" i="1" dirty="0" smtClean="0"/>
              <a:t>Int'l J. of Computer Vision,</a:t>
            </a:r>
            <a:r>
              <a:rPr lang="en-US" sz="1200" dirty="0" smtClean="0"/>
              <a:t> vol.62(1/2), 121-143, 2005.</a:t>
            </a:r>
            <a:endParaRPr lang="en-US" sz="1200" dirty="0"/>
          </a:p>
        </p:txBody>
      </p:sp>
      <p:pic>
        <p:nvPicPr>
          <p:cNvPr id="28" name="Picture 41" descr="sta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267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6"/>
          <p:cNvGrpSpPr/>
          <p:nvPr/>
        </p:nvGrpSpPr>
        <p:grpSpPr>
          <a:xfrm>
            <a:off x="2894510" y="4329112"/>
            <a:ext cx="5944690" cy="1655763"/>
            <a:chOff x="2894510" y="4329112"/>
            <a:chExt cx="5944690" cy="1655763"/>
          </a:xfrm>
        </p:grpSpPr>
        <p:graphicFrame>
          <p:nvGraphicFramePr>
            <p:cNvPr id="31" name="Object 2"/>
            <p:cNvGraphicFramePr>
              <a:graphicFrameLocks noChangeAspect="1"/>
            </p:cNvGraphicFramePr>
            <p:nvPr/>
          </p:nvGraphicFramePr>
          <p:xfrm>
            <a:off x="7237910" y="4466858"/>
            <a:ext cx="1601290" cy="1499922"/>
          </p:xfrm>
          <a:graphic>
            <a:graphicData uri="http://schemas.openxmlformats.org/presentationml/2006/ole">
              <p:oleObj spid="_x0000_s798722" name="Bitmap Image" r:id="rId5" imgW="1051651" imgH="1036410" progId="PBrush">
                <p:embed/>
              </p:oleObj>
            </a:graphicData>
          </a:graphic>
        </p:graphicFrame>
        <p:pic>
          <p:nvPicPr>
            <p:cNvPr id="32" name="Picture 3" descr="tmpl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85060" y="4927600"/>
              <a:ext cx="455613" cy="45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4" descr="tmpl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77135" y="4329112"/>
              <a:ext cx="279400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5" descr="tmpl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32610" y="5637212"/>
              <a:ext cx="280988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6" descr="tmpl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94510" y="4557712"/>
              <a:ext cx="279400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7" descr="tmpl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32773" y="5592762"/>
              <a:ext cx="280987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8" descr="tmpl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94510" y="5040312"/>
              <a:ext cx="280988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9" descr="tmpl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70873" y="4629150"/>
              <a:ext cx="280987" cy="2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Line 10"/>
            <p:cNvSpPr>
              <a:spLocks noChangeAspect="1" noChangeShapeType="1"/>
            </p:cNvSpPr>
            <p:nvPr/>
          </p:nvSpPr>
          <p:spPr bwMode="auto">
            <a:xfrm>
              <a:off x="3713660" y="4602162"/>
              <a:ext cx="0" cy="3635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1"/>
            <p:cNvSpPr>
              <a:spLocks noChangeAspect="1" noChangeShapeType="1"/>
            </p:cNvSpPr>
            <p:nvPr/>
          </p:nvSpPr>
          <p:spPr bwMode="auto">
            <a:xfrm flipV="1">
              <a:off x="3940673" y="4875212"/>
              <a:ext cx="317500" cy="1809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2"/>
            <p:cNvSpPr>
              <a:spLocks noChangeAspect="1" noChangeShapeType="1"/>
            </p:cNvSpPr>
            <p:nvPr/>
          </p:nvSpPr>
          <p:spPr bwMode="auto">
            <a:xfrm>
              <a:off x="3894635" y="5284787"/>
              <a:ext cx="363538" cy="317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"/>
            <p:cNvSpPr>
              <a:spLocks noChangeAspect="1" noChangeShapeType="1"/>
            </p:cNvSpPr>
            <p:nvPr/>
          </p:nvSpPr>
          <p:spPr bwMode="auto">
            <a:xfrm>
              <a:off x="3713660" y="5329237"/>
              <a:ext cx="0" cy="4095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"/>
            <p:cNvSpPr>
              <a:spLocks noChangeAspect="1" noChangeShapeType="1"/>
            </p:cNvSpPr>
            <p:nvPr/>
          </p:nvSpPr>
          <p:spPr bwMode="auto">
            <a:xfrm>
              <a:off x="3173910" y="4786312"/>
              <a:ext cx="325438" cy="161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5"/>
            <p:cNvSpPr>
              <a:spLocks noChangeAspect="1" noChangeShapeType="1"/>
            </p:cNvSpPr>
            <p:nvPr/>
          </p:nvSpPr>
          <p:spPr bwMode="auto">
            <a:xfrm flipH="1">
              <a:off x="3199310" y="5319712"/>
              <a:ext cx="363538" cy="317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8" name="Picture 16" descr="atom1_smb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28110" y="44958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7" descr="atom1_syn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028110" y="5526087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20" descr="atom3_smb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713910" y="44958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21" descr="atom3_syn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713910" y="5527675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22" descr="atom4_smb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514010" y="44958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23" descr="atom4_syn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514010" y="5527675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5256710" y="5029200"/>
              <a:ext cx="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31"/>
            <p:cNvSpPr>
              <a:spLocks noChangeShapeType="1"/>
            </p:cNvSpPr>
            <p:nvPr/>
          </p:nvSpPr>
          <p:spPr bwMode="auto">
            <a:xfrm>
              <a:off x="5942510" y="5029200"/>
              <a:ext cx="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2"/>
            <p:cNvSpPr>
              <a:spLocks noChangeShapeType="1"/>
            </p:cNvSpPr>
            <p:nvPr/>
          </p:nvSpPr>
          <p:spPr bwMode="auto">
            <a:xfrm>
              <a:off x="6742610" y="5029200"/>
              <a:ext cx="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0" name="Picture 36" descr="tmpl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80310" y="5700712"/>
              <a:ext cx="280988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Line 37"/>
            <p:cNvSpPr>
              <a:spLocks noChangeShapeType="1"/>
            </p:cNvSpPr>
            <p:nvPr/>
          </p:nvSpPr>
          <p:spPr bwMode="auto">
            <a:xfrm flipH="1">
              <a:off x="3186610" y="5180012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685800" y="3810000"/>
            <a:ext cx="838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Textons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/>
          <p:nvPr/>
        </p:nvGrpSpPr>
        <p:grpSpPr>
          <a:xfrm>
            <a:off x="1988788" y="2041045"/>
            <a:ext cx="1807363" cy="2096112"/>
            <a:chOff x="6905625" y="1590675"/>
            <a:chExt cx="1807363" cy="2096112"/>
          </a:xfrm>
        </p:grpSpPr>
        <p:cxnSp>
          <p:nvCxnSpPr>
            <p:cNvPr id="46" name="Straight Arrow Connector 45"/>
            <p:cNvCxnSpPr/>
            <p:nvPr/>
          </p:nvCxnSpPr>
          <p:spPr>
            <a:xfrm rot="16200000" flipH="1">
              <a:off x="7816047" y="2756703"/>
              <a:ext cx="15094" cy="1778788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7000875" y="2819400"/>
              <a:ext cx="1533525" cy="791187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 flipV="1">
              <a:off x="5895669" y="2600631"/>
              <a:ext cx="2096112" cy="7620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7"/>
          <p:cNvGrpSpPr/>
          <p:nvPr/>
        </p:nvGrpSpPr>
        <p:grpSpPr>
          <a:xfrm>
            <a:off x="2057400" y="2145820"/>
            <a:ext cx="1985902" cy="2197580"/>
            <a:chOff x="6955187" y="1752600"/>
            <a:chExt cx="1985902" cy="2197580"/>
          </a:xfrm>
        </p:grpSpPr>
        <p:cxnSp>
          <p:nvCxnSpPr>
            <p:cNvPr id="50" name="Straight Arrow Connector 49"/>
            <p:cNvCxnSpPr/>
            <p:nvPr/>
          </p:nvCxnSpPr>
          <p:spPr>
            <a:xfrm rot="5400000" flipH="1" flipV="1">
              <a:off x="6698154" y="2009633"/>
              <a:ext cx="1932568" cy="1418502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Isosceles Triangle 50"/>
            <p:cNvSpPr/>
            <p:nvPr/>
          </p:nvSpPr>
          <p:spPr>
            <a:xfrm rot="13470925">
              <a:off x="7310406" y="2180682"/>
              <a:ext cx="566214" cy="176949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V="1">
              <a:off x="6955187" y="2235742"/>
              <a:ext cx="1985902" cy="1449426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 rot="18938928">
              <a:off x="7313524" y="2642080"/>
              <a:ext cx="1043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subspace 1</a:t>
              </a:r>
              <a:endParaRPr lang="en-US" sz="1600" dirty="0"/>
            </a:p>
          </p:txBody>
        </p:sp>
      </p:grpSp>
      <p:grpSp>
        <p:nvGrpSpPr>
          <p:cNvPr id="4" name="Group 38"/>
          <p:cNvGrpSpPr/>
          <p:nvPr/>
        </p:nvGrpSpPr>
        <p:grpSpPr>
          <a:xfrm>
            <a:off x="807688" y="2355370"/>
            <a:ext cx="1292178" cy="1834963"/>
            <a:chOff x="5715000" y="1905000"/>
            <a:chExt cx="1292178" cy="1834963"/>
          </a:xfrm>
        </p:grpSpPr>
        <p:cxnSp>
          <p:nvCxnSpPr>
            <p:cNvPr id="55" name="Straight Arrow Connector 54"/>
            <p:cNvCxnSpPr/>
            <p:nvPr/>
          </p:nvCxnSpPr>
          <p:spPr>
            <a:xfrm rot="16200000" flipV="1">
              <a:off x="5797435" y="2508365"/>
              <a:ext cx="1770644" cy="563914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0800000">
              <a:off x="5715000" y="2590801"/>
              <a:ext cx="1292178" cy="1082107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Isosceles Triangle 56"/>
            <p:cNvSpPr/>
            <p:nvPr/>
          </p:nvSpPr>
          <p:spPr>
            <a:xfrm rot="8778112">
              <a:off x="6155297" y="2353206"/>
              <a:ext cx="836119" cy="1386757"/>
            </a:xfrm>
            <a:prstGeom prst="triangle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 rot="3443114">
              <a:off x="5950340" y="2666647"/>
              <a:ext cx="1043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subspace 2</a:t>
              </a:r>
              <a:endParaRPr lang="en-US" sz="1600" dirty="0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381000" y="381000"/>
            <a:ext cx="5915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Lower dimensional sets or subspaces</a:t>
            </a:r>
            <a:endParaRPr lang="en-US" sz="3200" dirty="0"/>
          </a:p>
        </p:txBody>
      </p:sp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91000"/>
            <a:ext cx="7086600" cy="249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1683" name="Object 3"/>
          <p:cNvGraphicFramePr>
            <a:graphicFrameLocks noChangeAspect="1"/>
          </p:cNvGraphicFramePr>
          <p:nvPr/>
        </p:nvGraphicFramePr>
        <p:xfrm>
          <a:off x="2819400" y="1295400"/>
          <a:ext cx="5507037" cy="650875"/>
        </p:xfrm>
        <a:graphic>
          <a:graphicData uri="http://schemas.openxmlformats.org/presentationml/2006/ole">
            <p:oleObj spid="_x0000_s799746" name="Equation" r:id="rId4" imgW="2895480" imgH="342720" progId="Equation.3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5105400" y="2057400"/>
            <a:ext cx="3147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is far smaller than the dimension </a:t>
            </a:r>
          </a:p>
          <a:p>
            <a:r>
              <a:rPr lang="en-US" dirty="0" smtClean="0"/>
              <a:t>of the image space.</a:t>
            </a:r>
          </a:p>
          <a:p>
            <a:r>
              <a:rPr lang="en-US" dirty="0" smtClean="0">
                <a:latin typeface="Symbol" pitchFamily="18" charset="2"/>
              </a:rPr>
              <a:t>j</a:t>
            </a:r>
            <a:r>
              <a:rPr lang="en-US" dirty="0" smtClean="0"/>
              <a:t> is a basis function</a:t>
            </a:r>
          </a:p>
          <a:p>
            <a:r>
              <a:rPr lang="en-US" dirty="0" smtClean="0"/>
              <a:t>  from a dictionary.</a:t>
            </a:r>
            <a:endParaRPr lang="en-US" dirty="0"/>
          </a:p>
        </p:txBody>
      </p:sp>
      <p:pic>
        <p:nvPicPr>
          <p:cNvPr id="63" name="Picture 2" descr="C:\Documents and Settings\admin\My Documents\ICCVAB\g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514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362200" y="1524000"/>
            <a:ext cx="3962400" cy="426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381000"/>
            <a:ext cx="5855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second look at the space of images</a:t>
            </a:r>
            <a:endParaRPr lang="en-US" sz="3200" dirty="0"/>
          </a:p>
        </p:txBody>
      </p:sp>
      <p:grpSp>
        <p:nvGrpSpPr>
          <p:cNvPr id="31" name="Group 30"/>
          <p:cNvGrpSpPr/>
          <p:nvPr/>
        </p:nvGrpSpPr>
        <p:grpSpPr>
          <a:xfrm rot="20143001">
            <a:off x="5406645" y="4222586"/>
            <a:ext cx="629324" cy="488685"/>
            <a:chOff x="3343275" y="4495800"/>
            <a:chExt cx="1162050" cy="676275"/>
          </a:xfrm>
        </p:grpSpPr>
        <p:sp>
          <p:nvSpPr>
            <p:cNvPr id="16" name="Freeform 15"/>
            <p:cNvSpPr/>
            <p:nvPr/>
          </p:nvSpPr>
          <p:spPr>
            <a:xfrm>
              <a:off x="3343275" y="4929188"/>
              <a:ext cx="1143000" cy="242887"/>
            </a:xfrm>
            <a:custGeom>
              <a:avLst/>
              <a:gdLst>
                <a:gd name="connsiteX0" fmla="*/ 0 w 1143000"/>
                <a:gd name="connsiteY0" fmla="*/ 242887 h 242887"/>
                <a:gd name="connsiteX1" fmla="*/ 485775 w 1143000"/>
                <a:gd name="connsiteY1" fmla="*/ 23812 h 242887"/>
                <a:gd name="connsiteX2" fmla="*/ 1143000 w 1143000"/>
                <a:gd name="connsiteY2" fmla="*/ 100012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0" h="242887">
                  <a:moveTo>
                    <a:pt x="0" y="242887"/>
                  </a:moveTo>
                  <a:cubicBezTo>
                    <a:pt x="147637" y="145255"/>
                    <a:pt x="295275" y="47624"/>
                    <a:pt x="485775" y="23812"/>
                  </a:cubicBezTo>
                  <a:cubicBezTo>
                    <a:pt x="676275" y="0"/>
                    <a:pt x="909637" y="50006"/>
                    <a:pt x="1143000" y="100012"/>
                  </a:cubicBez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352800" y="4495800"/>
              <a:ext cx="1143000" cy="242887"/>
            </a:xfrm>
            <a:custGeom>
              <a:avLst/>
              <a:gdLst>
                <a:gd name="connsiteX0" fmla="*/ 0 w 1143000"/>
                <a:gd name="connsiteY0" fmla="*/ 242887 h 242887"/>
                <a:gd name="connsiteX1" fmla="*/ 485775 w 1143000"/>
                <a:gd name="connsiteY1" fmla="*/ 23812 h 242887"/>
                <a:gd name="connsiteX2" fmla="*/ 1143000 w 1143000"/>
                <a:gd name="connsiteY2" fmla="*/ 100012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0" h="242887">
                  <a:moveTo>
                    <a:pt x="0" y="242887"/>
                  </a:moveTo>
                  <a:cubicBezTo>
                    <a:pt x="147637" y="145255"/>
                    <a:pt x="295275" y="47624"/>
                    <a:pt x="485775" y="23812"/>
                  </a:cubicBezTo>
                  <a:cubicBezTo>
                    <a:pt x="676275" y="0"/>
                    <a:pt x="909637" y="50006"/>
                    <a:pt x="1143000" y="100012"/>
                  </a:cubicBez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352800" y="4638675"/>
              <a:ext cx="1143000" cy="242887"/>
            </a:xfrm>
            <a:custGeom>
              <a:avLst/>
              <a:gdLst>
                <a:gd name="connsiteX0" fmla="*/ 0 w 1143000"/>
                <a:gd name="connsiteY0" fmla="*/ 242887 h 242887"/>
                <a:gd name="connsiteX1" fmla="*/ 485775 w 1143000"/>
                <a:gd name="connsiteY1" fmla="*/ 23812 h 242887"/>
                <a:gd name="connsiteX2" fmla="*/ 1143000 w 1143000"/>
                <a:gd name="connsiteY2" fmla="*/ 100012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0" h="242887">
                  <a:moveTo>
                    <a:pt x="0" y="242887"/>
                  </a:moveTo>
                  <a:cubicBezTo>
                    <a:pt x="147637" y="145255"/>
                    <a:pt x="295275" y="47624"/>
                    <a:pt x="485775" y="23812"/>
                  </a:cubicBezTo>
                  <a:cubicBezTo>
                    <a:pt x="676275" y="0"/>
                    <a:pt x="909637" y="50006"/>
                    <a:pt x="1143000" y="100012"/>
                  </a:cubicBez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352800" y="4772025"/>
              <a:ext cx="1143000" cy="242887"/>
            </a:xfrm>
            <a:custGeom>
              <a:avLst/>
              <a:gdLst>
                <a:gd name="connsiteX0" fmla="*/ 0 w 1143000"/>
                <a:gd name="connsiteY0" fmla="*/ 242887 h 242887"/>
                <a:gd name="connsiteX1" fmla="*/ 485775 w 1143000"/>
                <a:gd name="connsiteY1" fmla="*/ 23812 h 242887"/>
                <a:gd name="connsiteX2" fmla="*/ 1143000 w 1143000"/>
                <a:gd name="connsiteY2" fmla="*/ 100012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0" h="242887">
                  <a:moveTo>
                    <a:pt x="0" y="242887"/>
                  </a:moveTo>
                  <a:cubicBezTo>
                    <a:pt x="147637" y="145255"/>
                    <a:pt x="295275" y="47624"/>
                    <a:pt x="485775" y="23812"/>
                  </a:cubicBezTo>
                  <a:cubicBezTo>
                    <a:pt x="676275" y="0"/>
                    <a:pt x="909637" y="50006"/>
                    <a:pt x="1143000" y="100012"/>
                  </a:cubicBez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endCxn id="16" idx="0"/>
            </p:cNvCxnSpPr>
            <p:nvPr/>
          </p:nvCxnSpPr>
          <p:spPr>
            <a:xfrm rot="5400000">
              <a:off x="3124201" y="4943475"/>
              <a:ext cx="447675" cy="952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4276725" y="4791075"/>
              <a:ext cx="447675" cy="952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3262314" y="4852988"/>
              <a:ext cx="447675" cy="3809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3443289" y="4748213"/>
              <a:ext cx="447675" cy="7619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133850" y="4791075"/>
              <a:ext cx="447675" cy="952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3667125" y="4724400"/>
              <a:ext cx="447675" cy="952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3829050" y="4752975"/>
              <a:ext cx="447675" cy="952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3990975" y="4762500"/>
              <a:ext cx="447675" cy="952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rot="2068040">
            <a:off x="5304018" y="2571091"/>
            <a:ext cx="667337" cy="639626"/>
            <a:chOff x="3343275" y="4495800"/>
            <a:chExt cx="1162050" cy="676275"/>
          </a:xfrm>
        </p:grpSpPr>
        <p:sp>
          <p:nvSpPr>
            <p:cNvPr id="33" name="Freeform 32"/>
            <p:cNvSpPr/>
            <p:nvPr/>
          </p:nvSpPr>
          <p:spPr>
            <a:xfrm>
              <a:off x="3343275" y="4929188"/>
              <a:ext cx="1143000" cy="242887"/>
            </a:xfrm>
            <a:custGeom>
              <a:avLst/>
              <a:gdLst>
                <a:gd name="connsiteX0" fmla="*/ 0 w 1143000"/>
                <a:gd name="connsiteY0" fmla="*/ 242887 h 242887"/>
                <a:gd name="connsiteX1" fmla="*/ 485775 w 1143000"/>
                <a:gd name="connsiteY1" fmla="*/ 23812 h 242887"/>
                <a:gd name="connsiteX2" fmla="*/ 1143000 w 1143000"/>
                <a:gd name="connsiteY2" fmla="*/ 100012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0" h="242887">
                  <a:moveTo>
                    <a:pt x="0" y="242887"/>
                  </a:moveTo>
                  <a:cubicBezTo>
                    <a:pt x="147637" y="145255"/>
                    <a:pt x="295275" y="47624"/>
                    <a:pt x="485775" y="23812"/>
                  </a:cubicBezTo>
                  <a:cubicBezTo>
                    <a:pt x="676275" y="0"/>
                    <a:pt x="909637" y="50006"/>
                    <a:pt x="1143000" y="100012"/>
                  </a:cubicBez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52800" y="4495800"/>
              <a:ext cx="1143000" cy="242887"/>
            </a:xfrm>
            <a:custGeom>
              <a:avLst/>
              <a:gdLst>
                <a:gd name="connsiteX0" fmla="*/ 0 w 1143000"/>
                <a:gd name="connsiteY0" fmla="*/ 242887 h 242887"/>
                <a:gd name="connsiteX1" fmla="*/ 485775 w 1143000"/>
                <a:gd name="connsiteY1" fmla="*/ 23812 h 242887"/>
                <a:gd name="connsiteX2" fmla="*/ 1143000 w 1143000"/>
                <a:gd name="connsiteY2" fmla="*/ 100012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0" h="242887">
                  <a:moveTo>
                    <a:pt x="0" y="242887"/>
                  </a:moveTo>
                  <a:cubicBezTo>
                    <a:pt x="147637" y="145255"/>
                    <a:pt x="295275" y="47624"/>
                    <a:pt x="485775" y="23812"/>
                  </a:cubicBezTo>
                  <a:cubicBezTo>
                    <a:pt x="676275" y="0"/>
                    <a:pt x="909637" y="50006"/>
                    <a:pt x="1143000" y="100012"/>
                  </a:cubicBez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352800" y="4638675"/>
              <a:ext cx="1143000" cy="242887"/>
            </a:xfrm>
            <a:custGeom>
              <a:avLst/>
              <a:gdLst>
                <a:gd name="connsiteX0" fmla="*/ 0 w 1143000"/>
                <a:gd name="connsiteY0" fmla="*/ 242887 h 242887"/>
                <a:gd name="connsiteX1" fmla="*/ 485775 w 1143000"/>
                <a:gd name="connsiteY1" fmla="*/ 23812 h 242887"/>
                <a:gd name="connsiteX2" fmla="*/ 1143000 w 1143000"/>
                <a:gd name="connsiteY2" fmla="*/ 100012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0" h="242887">
                  <a:moveTo>
                    <a:pt x="0" y="242887"/>
                  </a:moveTo>
                  <a:cubicBezTo>
                    <a:pt x="147637" y="145255"/>
                    <a:pt x="295275" y="47624"/>
                    <a:pt x="485775" y="23812"/>
                  </a:cubicBezTo>
                  <a:cubicBezTo>
                    <a:pt x="676275" y="0"/>
                    <a:pt x="909637" y="50006"/>
                    <a:pt x="1143000" y="100012"/>
                  </a:cubicBez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352800" y="4772025"/>
              <a:ext cx="1143000" cy="242887"/>
            </a:xfrm>
            <a:custGeom>
              <a:avLst/>
              <a:gdLst>
                <a:gd name="connsiteX0" fmla="*/ 0 w 1143000"/>
                <a:gd name="connsiteY0" fmla="*/ 242887 h 242887"/>
                <a:gd name="connsiteX1" fmla="*/ 485775 w 1143000"/>
                <a:gd name="connsiteY1" fmla="*/ 23812 h 242887"/>
                <a:gd name="connsiteX2" fmla="*/ 1143000 w 1143000"/>
                <a:gd name="connsiteY2" fmla="*/ 100012 h 24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0" h="242887">
                  <a:moveTo>
                    <a:pt x="0" y="242887"/>
                  </a:moveTo>
                  <a:cubicBezTo>
                    <a:pt x="147637" y="145255"/>
                    <a:pt x="295275" y="47624"/>
                    <a:pt x="485775" y="23812"/>
                  </a:cubicBezTo>
                  <a:cubicBezTo>
                    <a:pt x="676275" y="0"/>
                    <a:pt x="909637" y="50006"/>
                    <a:pt x="1143000" y="100012"/>
                  </a:cubicBez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>
              <a:endCxn id="33" idx="0"/>
            </p:cNvCxnSpPr>
            <p:nvPr/>
          </p:nvCxnSpPr>
          <p:spPr>
            <a:xfrm rot="5400000">
              <a:off x="3124201" y="4943475"/>
              <a:ext cx="447675" cy="952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276725" y="4791075"/>
              <a:ext cx="447675" cy="952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262314" y="4852988"/>
              <a:ext cx="447675" cy="3809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3443289" y="4748213"/>
              <a:ext cx="447675" cy="7619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133850" y="4791075"/>
              <a:ext cx="447675" cy="952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3667125" y="4724400"/>
              <a:ext cx="447675" cy="952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3829050" y="4752975"/>
              <a:ext cx="447675" cy="952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3990975" y="4762500"/>
              <a:ext cx="447675" cy="952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reeform 44"/>
          <p:cNvSpPr/>
          <p:nvPr/>
        </p:nvSpPr>
        <p:spPr>
          <a:xfrm>
            <a:off x="2514600" y="2286000"/>
            <a:ext cx="1797049" cy="1577974"/>
          </a:xfrm>
          <a:custGeom>
            <a:avLst/>
            <a:gdLst>
              <a:gd name="connsiteX0" fmla="*/ 658812 w 1797049"/>
              <a:gd name="connsiteY0" fmla="*/ 515937 h 1577974"/>
              <a:gd name="connsiteX1" fmla="*/ 420687 w 1797049"/>
              <a:gd name="connsiteY1" fmla="*/ 744537 h 1577974"/>
              <a:gd name="connsiteX2" fmla="*/ 115887 w 1797049"/>
              <a:gd name="connsiteY2" fmla="*/ 792162 h 1577974"/>
              <a:gd name="connsiteX3" fmla="*/ 20637 w 1797049"/>
              <a:gd name="connsiteY3" fmla="*/ 1049337 h 1577974"/>
              <a:gd name="connsiteX4" fmla="*/ 239712 w 1797049"/>
              <a:gd name="connsiteY4" fmla="*/ 1516062 h 1577974"/>
              <a:gd name="connsiteX5" fmla="*/ 544512 w 1797049"/>
              <a:gd name="connsiteY5" fmla="*/ 1420812 h 1577974"/>
              <a:gd name="connsiteX6" fmla="*/ 649287 w 1797049"/>
              <a:gd name="connsiteY6" fmla="*/ 1163637 h 1577974"/>
              <a:gd name="connsiteX7" fmla="*/ 1173162 w 1797049"/>
              <a:gd name="connsiteY7" fmla="*/ 1173162 h 1577974"/>
              <a:gd name="connsiteX8" fmla="*/ 1658937 w 1797049"/>
              <a:gd name="connsiteY8" fmla="*/ 696912 h 1577974"/>
              <a:gd name="connsiteX9" fmla="*/ 1725612 w 1797049"/>
              <a:gd name="connsiteY9" fmla="*/ 173037 h 1577974"/>
              <a:gd name="connsiteX10" fmla="*/ 1230312 w 1797049"/>
              <a:gd name="connsiteY10" fmla="*/ 134937 h 1577974"/>
              <a:gd name="connsiteX11" fmla="*/ 1011237 w 1797049"/>
              <a:gd name="connsiteY11" fmla="*/ 11112 h 1577974"/>
              <a:gd name="connsiteX12" fmla="*/ 735012 w 1797049"/>
              <a:gd name="connsiteY12" fmla="*/ 68262 h 1577974"/>
              <a:gd name="connsiteX13" fmla="*/ 773112 w 1797049"/>
              <a:gd name="connsiteY13" fmla="*/ 373062 h 1577974"/>
              <a:gd name="connsiteX14" fmla="*/ 658812 w 1797049"/>
              <a:gd name="connsiteY14" fmla="*/ 515937 h 157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7049" h="1577974">
                <a:moveTo>
                  <a:pt x="658812" y="515937"/>
                </a:moveTo>
                <a:cubicBezTo>
                  <a:pt x="600075" y="577849"/>
                  <a:pt x="511175" y="698500"/>
                  <a:pt x="420687" y="744537"/>
                </a:cubicBezTo>
                <a:cubicBezTo>
                  <a:pt x="330200" y="790575"/>
                  <a:pt x="182562" y="741362"/>
                  <a:pt x="115887" y="792162"/>
                </a:cubicBezTo>
                <a:cubicBezTo>
                  <a:pt x="49212" y="842962"/>
                  <a:pt x="0" y="928687"/>
                  <a:pt x="20637" y="1049337"/>
                </a:cubicBezTo>
                <a:cubicBezTo>
                  <a:pt x="41274" y="1169987"/>
                  <a:pt x="152400" y="1454150"/>
                  <a:pt x="239712" y="1516062"/>
                </a:cubicBezTo>
                <a:cubicBezTo>
                  <a:pt x="327024" y="1577974"/>
                  <a:pt x="476250" y="1479550"/>
                  <a:pt x="544512" y="1420812"/>
                </a:cubicBezTo>
                <a:cubicBezTo>
                  <a:pt x="612775" y="1362075"/>
                  <a:pt x="544512" y="1204912"/>
                  <a:pt x="649287" y="1163637"/>
                </a:cubicBezTo>
                <a:cubicBezTo>
                  <a:pt x="754062" y="1122362"/>
                  <a:pt x="1004887" y="1250949"/>
                  <a:pt x="1173162" y="1173162"/>
                </a:cubicBezTo>
                <a:cubicBezTo>
                  <a:pt x="1341437" y="1095375"/>
                  <a:pt x="1566862" y="863599"/>
                  <a:pt x="1658937" y="696912"/>
                </a:cubicBezTo>
                <a:cubicBezTo>
                  <a:pt x="1751012" y="530225"/>
                  <a:pt x="1797049" y="266699"/>
                  <a:pt x="1725612" y="173037"/>
                </a:cubicBezTo>
                <a:cubicBezTo>
                  <a:pt x="1654175" y="79375"/>
                  <a:pt x="1349374" y="161924"/>
                  <a:pt x="1230312" y="134937"/>
                </a:cubicBezTo>
                <a:cubicBezTo>
                  <a:pt x="1111250" y="107950"/>
                  <a:pt x="1093787" y="22224"/>
                  <a:pt x="1011237" y="11112"/>
                </a:cubicBezTo>
                <a:cubicBezTo>
                  <a:pt x="928687" y="0"/>
                  <a:pt x="774700" y="7937"/>
                  <a:pt x="735012" y="68262"/>
                </a:cubicBezTo>
                <a:cubicBezTo>
                  <a:pt x="695324" y="128587"/>
                  <a:pt x="787400" y="295275"/>
                  <a:pt x="773112" y="373062"/>
                </a:cubicBezTo>
                <a:cubicBezTo>
                  <a:pt x="758825" y="450850"/>
                  <a:pt x="717549" y="454025"/>
                  <a:pt x="658812" y="51593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5943600" y="1676400"/>
            <a:ext cx="3048000" cy="1231834"/>
            <a:chOff x="5943600" y="1676400"/>
            <a:chExt cx="3048000" cy="1231834"/>
          </a:xfrm>
        </p:grpSpPr>
        <p:pic>
          <p:nvPicPr>
            <p:cNvPr id="6584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29400" y="1676400"/>
              <a:ext cx="2362200" cy="1231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7" name="Straight Arrow Connector 46"/>
            <p:cNvCxnSpPr/>
            <p:nvPr/>
          </p:nvCxnSpPr>
          <p:spPr>
            <a:xfrm flipV="1">
              <a:off x="5943600" y="2362200"/>
              <a:ext cx="609600" cy="304800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943600" y="4038600"/>
            <a:ext cx="2895600" cy="1493762"/>
            <a:chOff x="6096000" y="3383038"/>
            <a:chExt cx="2895600" cy="1493762"/>
          </a:xfrm>
        </p:grpSpPr>
        <p:pic>
          <p:nvPicPr>
            <p:cNvPr id="658441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3383038"/>
              <a:ext cx="2362200" cy="1493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8" name="Straight Arrow Connector 47"/>
            <p:cNvCxnSpPr/>
            <p:nvPr/>
          </p:nvCxnSpPr>
          <p:spPr>
            <a:xfrm>
              <a:off x="6096000" y="3962400"/>
              <a:ext cx="533400" cy="76200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Freeform 53"/>
          <p:cNvSpPr/>
          <p:nvPr/>
        </p:nvSpPr>
        <p:spPr>
          <a:xfrm>
            <a:off x="2732088" y="4225925"/>
            <a:ext cx="1646237" cy="1176338"/>
          </a:xfrm>
          <a:custGeom>
            <a:avLst/>
            <a:gdLst>
              <a:gd name="connsiteX0" fmla="*/ 401637 w 1646237"/>
              <a:gd name="connsiteY0" fmla="*/ 155575 h 1176338"/>
              <a:gd name="connsiteX1" fmla="*/ 906462 w 1646237"/>
              <a:gd name="connsiteY1" fmla="*/ 60325 h 1176338"/>
              <a:gd name="connsiteX2" fmla="*/ 906462 w 1646237"/>
              <a:gd name="connsiteY2" fmla="*/ 517525 h 1176338"/>
              <a:gd name="connsiteX3" fmla="*/ 1563687 w 1646237"/>
              <a:gd name="connsiteY3" fmla="*/ 727075 h 1176338"/>
              <a:gd name="connsiteX4" fmla="*/ 1401762 w 1646237"/>
              <a:gd name="connsiteY4" fmla="*/ 1127125 h 1176338"/>
              <a:gd name="connsiteX5" fmla="*/ 830262 w 1646237"/>
              <a:gd name="connsiteY5" fmla="*/ 1022350 h 1176338"/>
              <a:gd name="connsiteX6" fmla="*/ 449262 w 1646237"/>
              <a:gd name="connsiteY6" fmla="*/ 660400 h 1176338"/>
              <a:gd name="connsiteX7" fmla="*/ 77787 w 1646237"/>
              <a:gd name="connsiteY7" fmla="*/ 565150 h 1176338"/>
              <a:gd name="connsiteX8" fmla="*/ 58737 w 1646237"/>
              <a:gd name="connsiteY8" fmla="*/ 298450 h 1176338"/>
              <a:gd name="connsiteX9" fmla="*/ 401637 w 1646237"/>
              <a:gd name="connsiteY9" fmla="*/ 155575 h 117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6237" h="1176338">
                <a:moveTo>
                  <a:pt x="401637" y="155575"/>
                </a:moveTo>
                <a:cubicBezTo>
                  <a:pt x="542924" y="115888"/>
                  <a:pt x="822325" y="0"/>
                  <a:pt x="906462" y="60325"/>
                </a:cubicBezTo>
                <a:cubicBezTo>
                  <a:pt x="990599" y="120650"/>
                  <a:pt x="796925" y="406400"/>
                  <a:pt x="906462" y="517525"/>
                </a:cubicBezTo>
                <a:cubicBezTo>
                  <a:pt x="1016000" y="628650"/>
                  <a:pt x="1481137" y="625475"/>
                  <a:pt x="1563687" y="727075"/>
                </a:cubicBezTo>
                <a:cubicBezTo>
                  <a:pt x="1646237" y="828675"/>
                  <a:pt x="1524000" y="1077913"/>
                  <a:pt x="1401762" y="1127125"/>
                </a:cubicBezTo>
                <a:cubicBezTo>
                  <a:pt x="1279525" y="1176338"/>
                  <a:pt x="989012" y="1100137"/>
                  <a:pt x="830262" y="1022350"/>
                </a:cubicBezTo>
                <a:cubicBezTo>
                  <a:pt x="671512" y="944563"/>
                  <a:pt x="574674" y="736600"/>
                  <a:pt x="449262" y="660400"/>
                </a:cubicBezTo>
                <a:cubicBezTo>
                  <a:pt x="323850" y="584200"/>
                  <a:pt x="142874" y="625475"/>
                  <a:pt x="77787" y="565150"/>
                </a:cubicBezTo>
                <a:cubicBezTo>
                  <a:pt x="12700" y="504825"/>
                  <a:pt x="0" y="366713"/>
                  <a:pt x="58737" y="298450"/>
                </a:cubicBezTo>
                <a:cubicBezTo>
                  <a:pt x="117475" y="230188"/>
                  <a:pt x="260350" y="195262"/>
                  <a:pt x="401637" y="1555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1200150" y="1600199"/>
            <a:ext cx="2305050" cy="1371601"/>
            <a:chOff x="1200150" y="1600199"/>
            <a:chExt cx="2305050" cy="1371601"/>
          </a:xfrm>
        </p:grpSpPr>
        <p:pic>
          <p:nvPicPr>
            <p:cNvPr id="65843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00150" y="1600199"/>
              <a:ext cx="409575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843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0751" y="1600201"/>
              <a:ext cx="40732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8440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76400" y="1600200"/>
              <a:ext cx="4095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Oval 50"/>
            <p:cNvSpPr/>
            <p:nvPr/>
          </p:nvSpPr>
          <p:spPr>
            <a:xfrm>
              <a:off x="3124200" y="28956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276600" y="28956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429000" y="266700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rot="10800000">
              <a:off x="1981200" y="2133600"/>
              <a:ext cx="1143000" cy="762000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066800" y="4419600"/>
            <a:ext cx="2657474" cy="1447800"/>
            <a:chOff x="1066800" y="4419600"/>
            <a:chExt cx="2657474" cy="1447800"/>
          </a:xfrm>
        </p:grpSpPr>
        <p:pic>
          <p:nvPicPr>
            <p:cNvPr id="658436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33600" y="54102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8437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66800" y="54102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8438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00200" y="5410200"/>
              <a:ext cx="43355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5" name="TextBox 54"/>
            <p:cNvSpPr txBox="1"/>
            <p:nvPr/>
          </p:nvSpPr>
          <p:spPr>
            <a:xfrm>
              <a:off x="3124200" y="44196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+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76600" y="457200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+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429000" y="481226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+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rot="10800000" flipV="1">
              <a:off x="2286000" y="4800600"/>
              <a:ext cx="1066800" cy="533400"/>
            </a:xfrm>
            <a:prstGeom prst="straightConnector1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3560643" y="3505200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image space</a:t>
            </a:r>
            <a:endParaRPr lang="en-US" sz="2400" dirty="0"/>
          </a:p>
        </p:txBody>
      </p:sp>
      <p:sp>
        <p:nvSpPr>
          <p:cNvPr id="68" name="Rectangle 67"/>
          <p:cNvSpPr/>
          <p:nvPr/>
        </p:nvSpPr>
        <p:spPr>
          <a:xfrm>
            <a:off x="4648200" y="4724400"/>
            <a:ext cx="14606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explicit manifolds</a:t>
            </a:r>
            <a:endParaRPr lang="en-US" sz="1600" dirty="0"/>
          </a:p>
        </p:txBody>
      </p:sp>
      <p:sp>
        <p:nvSpPr>
          <p:cNvPr id="69" name="Rectangle 68"/>
          <p:cNvSpPr/>
          <p:nvPr/>
        </p:nvSpPr>
        <p:spPr>
          <a:xfrm>
            <a:off x="2960546" y="1981200"/>
            <a:ext cx="1459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implicit manifolds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accent2"/>
                </a:solidFill>
                <a:latin typeface="Arial Narrow" pitchFamily="34" charset="0"/>
              </a:rPr>
              <a:t>Two regimes of stochastic sets</a:t>
            </a:r>
            <a:endParaRPr lang="en-US" sz="320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47676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 call them </a:t>
            </a:r>
          </a:p>
          <a:p>
            <a:r>
              <a:rPr lang="en-US" sz="2800" i="1" dirty="0" smtClean="0">
                <a:solidFill>
                  <a:srgbClr val="3333CC"/>
                </a:solidFill>
              </a:rPr>
              <a:t> </a:t>
            </a:r>
            <a:r>
              <a:rPr lang="en-US" sz="2800" dirty="0" smtClean="0">
                <a:solidFill>
                  <a:srgbClr val="3333CC"/>
                </a:solidFill>
              </a:rPr>
              <a:t>the</a:t>
            </a:r>
            <a:r>
              <a:rPr lang="en-US" sz="2800" i="1" dirty="0" smtClean="0">
                <a:solidFill>
                  <a:srgbClr val="3333CC"/>
                </a:solidFill>
              </a:rPr>
              <a:t>  implicit</a:t>
            </a:r>
            <a:r>
              <a:rPr lang="en-US" sz="2800" dirty="0" smtClean="0"/>
              <a:t>  vs. </a:t>
            </a:r>
            <a:r>
              <a:rPr lang="en-US" sz="2800" i="1" dirty="0" smtClean="0">
                <a:solidFill>
                  <a:srgbClr val="3333CC"/>
                </a:solidFill>
              </a:rPr>
              <a:t>explicit </a:t>
            </a:r>
            <a:r>
              <a:rPr lang="en-US" sz="2800" dirty="0" smtClean="0">
                <a:solidFill>
                  <a:schemeClr val="accent2"/>
                </a:solidFill>
              </a:rPr>
              <a:t>manifolds</a:t>
            </a:r>
            <a:endParaRPr lang="en-US" sz="2800" i="1" dirty="0">
              <a:solidFill>
                <a:srgbClr val="3333CC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092450"/>
          <a:ext cx="114300" cy="215900"/>
        </p:xfrm>
        <a:graphic>
          <a:graphicData uri="http://schemas.openxmlformats.org/presentationml/2006/ole">
            <p:oleObj spid="_x0000_s388099" name="Equation" r:id="rId3" imgW="114120" imgH="2156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14850" y="3092450"/>
          <a:ext cx="114300" cy="215900"/>
        </p:xfrm>
        <a:graphic>
          <a:graphicData uri="http://schemas.openxmlformats.org/presentationml/2006/ole">
            <p:oleObj spid="_x0000_s388100" name="Equation" r:id="rId4" imgW="114120" imgH="215640" progId="Equation.3">
              <p:embed/>
            </p:oleObj>
          </a:graphicData>
        </a:graphic>
      </p:graphicFrame>
      <p:sp>
        <p:nvSpPr>
          <p:cNvPr id="388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8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8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81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81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8109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514600"/>
            <a:ext cx="3048000" cy="500895"/>
          </a:xfrm>
          <a:prstGeom prst="rect">
            <a:avLst/>
          </a:prstGeom>
          <a:noFill/>
        </p:spPr>
      </p:pic>
      <p:sp>
        <p:nvSpPr>
          <p:cNvPr id="3881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8111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114800"/>
            <a:ext cx="3377119" cy="510368"/>
          </a:xfrm>
          <a:prstGeom prst="rect">
            <a:avLst/>
          </a:prstGeom>
          <a:noFill/>
        </p:spPr>
      </p:pic>
      <p:sp>
        <p:nvSpPr>
          <p:cNvPr id="3881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8113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6850" y="5029200"/>
            <a:ext cx="2781300" cy="342900"/>
          </a:xfrm>
          <a:prstGeom prst="rect">
            <a:avLst/>
          </a:prstGeom>
          <a:noFill/>
        </p:spPr>
      </p:pic>
      <p:sp>
        <p:nvSpPr>
          <p:cNvPr id="3881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8115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334000"/>
            <a:ext cx="2600325" cy="342900"/>
          </a:xfrm>
          <a:prstGeom prst="rect">
            <a:avLst/>
          </a:prstGeom>
          <a:noFill/>
        </p:spPr>
      </p:pic>
      <p:sp>
        <p:nvSpPr>
          <p:cNvPr id="38811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8117" name="Picture 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638800"/>
            <a:ext cx="1733550" cy="342900"/>
          </a:xfrm>
          <a:prstGeom prst="rect">
            <a:avLst/>
          </a:prstGeom>
          <a:noFill/>
        </p:spPr>
      </p:pic>
      <p:sp>
        <p:nvSpPr>
          <p:cNvPr id="38812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8119" name="Picture 2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124200"/>
            <a:ext cx="4114800" cy="354916"/>
          </a:xfrm>
          <a:prstGeom prst="rect">
            <a:avLst/>
          </a:prstGeom>
          <a:noFill/>
        </p:spPr>
      </p:pic>
      <p:pic>
        <p:nvPicPr>
          <p:cNvPr id="23" name="Picture 487" descr="universe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3600" y="1295400"/>
            <a:ext cx="2941729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5562600" y="3209925"/>
            <a:ext cx="2133600" cy="1295400"/>
          </a:xfrm>
          <a:prstGeom prst="ellipse">
            <a:avLst/>
          </a:prstGeom>
          <a:noFill/>
          <a:ln>
            <a:solidFill>
              <a:srgbClr val="FFC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286000"/>
            <a:ext cx="6477000" cy="3200400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dirty="0" smtClean="0">
                <a:solidFill>
                  <a:srgbClr val="0070C0"/>
                </a:solidFill>
                <a:latin typeface="Arial Narrow" pitchFamily="34" charset="0"/>
              </a:rPr>
              <a:t>Marr’s observation: studying </a:t>
            </a:r>
            <a:r>
              <a:rPr lang="en-US" sz="3200" smtClean="0">
                <a:solidFill>
                  <a:srgbClr val="0070C0"/>
                </a:solidFill>
                <a:latin typeface="Arial Narrow" pitchFamily="34" charset="0"/>
              </a:rPr>
              <a:t>vision at </a:t>
            </a:r>
            <a:r>
              <a:rPr lang="en-US" sz="3200" dirty="0" smtClean="0">
                <a:solidFill>
                  <a:srgbClr val="0070C0"/>
                </a:solidFill>
                <a:latin typeface="Arial Narrow" pitchFamily="34" charset="0"/>
              </a:rPr>
              <a:t>3 levels</a:t>
            </a:r>
            <a:endParaRPr lang="en-US" sz="320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248400"/>
            <a:ext cx="483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Frontiers of Vision Workshop, August 20-23,  2011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Arc 13"/>
          <p:cNvSpPr/>
          <p:nvPr/>
        </p:nvSpPr>
        <p:spPr>
          <a:xfrm>
            <a:off x="4191000" y="3810000"/>
            <a:ext cx="76200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8002" name="Picture 2" descr="D:\Talks\Overview_Talks\Frontier_Vision_Workshop\bal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8425" y="2600325"/>
            <a:ext cx="2743200" cy="2571750"/>
          </a:xfrm>
          <a:prstGeom prst="rect">
            <a:avLst/>
          </a:prstGeom>
          <a:noFill/>
        </p:spPr>
      </p:pic>
      <p:grpSp>
        <p:nvGrpSpPr>
          <p:cNvPr id="2" name="Group 17"/>
          <p:cNvGrpSpPr/>
          <p:nvPr/>
        </p:nvGrpSpPr>
        <p:grpSpPr>
          <a:xfrm>
            <a:off x="1828800" y="2209800"/>
            <a:ext cx="2298357" cy="2438400"/>
            <a:chOff x="609600" y="1752600"/>
            <a:chExt cx="2298357" cy="2438400"/>
          </a:xfrm>
        </p:grpSpPr>
        <p:pic>
          <p:nvPicPr>
            <p:cNvPr id="768001" name="Picture 1" descr="C:\Users\Song-Chun Zhu\Desktop\magnifier-clip-art\Magnifier_clip_art_mediu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09600" y="1752600"/>
              <a:ext cx="2298357" cy="24384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 rot="18695947">
              <a:off x="624775" y="3381504"/>
              <a:ext cx="8723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tasks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68003" name="Picture 3" descr="D:\Talks\Overview_Talks\Frontier_Vision_Workshop\sphere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352800"/>
            <a:ext cx="90487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005" name="Picture 5" descr="D:\Talks\Overview_Talks\Frontier_Vision_Worksh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3657600"/>
            <a:ext cx="381000" cy="381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19400" y="3124200"/>
            <a:ext cx="23278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Visual 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Representations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348609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Algorithms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3825" y="3448050"/>
            <a:ext cx="121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3333CC"/>
                </a:solidFill>
              </a:rPr>
              <a:t>Implementation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29350" y="3276600"/>
            <a:ext cx="914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10275" y="3352800"/>
            <a:ext cx="228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4770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Supplementary: continuous spectrum of entropy pattern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3100" name="Picture 12" descr="C:\Documents and Settings\Lisa\My Documents\WURESEARCH\CVPR_Witkin_Range2005\img_eps1\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2866828"/>
            <a:ext cx="1531937" cy="117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13" descr="C:\Documents and Settings\Lisa\My Documents\WURESEARCH\CVPR_Witkin_Range2005\img_eps1\l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874572"/>
            <a:ext cx="1536871" cy="115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" name="Picture 14" descr="C:\Documents and Settings\Lisa\My Documents\WURESEARCH\CVPR_Witkin_Range2005\img_eps1\l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1" y="2857500"/>
            <a:ext cx="1736896" cy="115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1"/>
          <p:cNvGraphicFramePr>
            <a:graphicFrameLocks noChangeAspect="1"/>
          </p:cNvGraphicFramePr>
          <p:nvPr/>
        </p:nvGraphicFramePr>
        <p:xfrm>
          <a:off x="2324100" y="2854151"/>
          <a:ext cx="1586210" cy="1193974"/>
        </p:xfrm>
        <a:graphic>
          <a:graphicData uri="http://schemas.openxmlformats.org/presentationml/2006/ole">
            <p:oleObj spid="_x0000_s387075" name="Image" r:id="rId7" imgW="2374603" imgH="1790476" progId="">
              <p:embed/>
            </p:oleObj>
          </a:graphicData>
        </a:graphic>
      </p:graphicFrame>
      <p:graphicFrame>
        <p:nvGraphicFramePr>
          <p:cNvPr id="3076" name="Object 2"/>
          <p:cNvGraphicFramePr>
            <a:graphicFrameLocks noChangeAspect="1"/>
          </p:cNvGraphicFramePr>
          <p:nvPr/>
        </p:nvGraphicFramePr>
        <p:xfrm>
          <a:off x="704850" y="2869638"/>
          <a:ext cx="1620746" cy="1159437"/>
        </p:xfrm>
        <a:graphic>
          <a:graphicData uri="http://schemas.openxmlformats.org/presentationml/2006/ole">
            <p:oleObj spid="_x0000_s387076" name="Image" r:id="rId8" imgW="939683" imgH="672779" progId="">
              <p:embed/>
            </p:oleObj>
          </a:graphicData>
        </a:graphic>
      </p:graphicFrame>
      <p:pic>
        <p:nvPicPr>
          <p:cNvPr id="3103" name="Picture 20" descr="C:\Documents and Settings\admin\My Documents\WURESEARCH\CVPR_Witkin_Range2005\fengye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1668461"/>
            <a:ext cx="1628147" cy="117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4" name="Picture 22" descr="C:\Documents and Settings\admin\My Documents\WURESEARCH\CVPR_Witkin_Range2005\fengy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44395" y="1668462"/>
            <a:ext cx="1541805" cy="11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7" name="Object 3"/>
          <p:cNvGraphicFramePr>
            <a:graphicFrameLocks noChangeAspect="1"/>
          </p:cNvGraphicFramePr>
          <p:nvPr/>
        </p:nvGraphicFramePr>
        <p:xfrm>
          <a:off x="685800" y="1668462"/>
          <a:ext cx="1684886" cy="1147104"/>
        </p:xfrm>
        <a:graphic>
          <a:graphicData uri="http://schemas.openxmlformats.org/presentationml/2006/ole">
            <p:oleObj spid="_x0000_s387077" name="Image" r:id="rId11" imgW="2031746" imgH="1383639" progId="">
              <p:embed/>
            </p:oleObj>
          </a:graphicData>
        </a:graphic>
      </p:graphicFrame>
      <p:graphicFrame>
        <p:nvGraphicFramePr>
          <p:cNvPr id="3078" name="Object 4"/>
          <p:cNvGraphicFramePr>
            <a:graphicFrameLocks noChangeAspect="1"/>
          </p:cNvGraphicFramePr>
          <p:nvPr/>
        </p:nvGraphicFramePr>
        <p:xfrm>
          <a:off x="6896113" y="1684632"/>
          <a:ext cx="1714487" cy="1134768"/>
        </p:xfrm>
        <a:graphic>
          <a:graphicData uri="http://schemas.openxmlformats.org/presentationml/2006/ole">
            <p:oleObj spid="_x0000_s387078" name="Image" r:id="rId12" imgW="4393651" imgH="2907937" progId="">
              <p:embed/>
            </p:oleObj>
          </a:graphicData>
        </a:graphic>
      </p:graphicFrame>
      <p:graphicFrame>
        <p:nvGraphicFramePr>
          <p:cNvPr id="3079" name="Object 5"/>
          <p:cNvGraphicFramePr>
            <a:graphicFrameLocks noChangeAspect="1"/>
          </p:cNvGraphicFramePr>
          <p:nvPr/>
        </p:nvGraphicFramePr>
        <p:xfrm>
          <a:off x="5353050" y="1676400"/>
          <a:ext cx="1541806" cy="1129835"/>
        </p:xfrm>
        <a:graphic>
          <a:graphicData uri="http://schemas.openxmlformats.org/presentationml/2006/ole">
            <p:oleObj spid="_x0000_s387079" name="Image" r:id="rId13" imgW="5460317" imgH="4012698" progId="">
              <p:embed/>
            </p:oleObj>
          </a:graphicData>
        </a:graphic>
      </p:graphicFrame>
      <p:sp>
        <p:nvSpPr>
          <p:cNvPr id="3108" name="Rectangle 47"/>
          <p:cNvSpPr>
            <a:spLocks noChangeArrowheads="1"/>
          </p:cNvSpPr>
          <p:nvPr/>
        </p:nvSpPr>
        <p:spPr bwMode="auto">
          <a:xfrm>
            <a:off x="365760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09" name="Rectangle 49"/>
          <p:cNvSpPr>
            <a:spLocks noChangeArrowheads="1"/>
          </p:cNvSpPr>
          <p:nvPr/>
        </p:nvSpPr>
        <p:spPr bwMode="auto">
          <a:xfrm>
            <a:off x="4291013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10" name="Rectangle 51"/>
          <p:cNvSpPr>
            <a:spLocks noChangeArrowheads="1"/>
          </p:cNvSpPr>
          <p:nvPr/>
        </p:nvSpPr>
        <p:spPr bwMode="auto">
          <a:xfrm>
            <a:off x="449580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11" name="Rectangle 53"/>
          <p:cNvSpPr>
            <a:spLocks noChangeArrowheads="1"/>
          </p:cNvSpPr>
          <p:nvPr/>
        </p:nvSpPr>
        <p:spPr bwMode="auto">
          <a:xfrm>
            <a:off x="449580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12" name="Rectangle 55"/>
          <p:cNvSpPr>
            <a:spLocks noChangeArrowheads="1"/>
          </p:cNvSpPr>
          <p:nvPr/>
        </p:nvSpPr>
        <p:spPr bwMode="auto">
          <a:xfrm>
            <a:off x="449580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13" name="Rectangle 57"/>
          <p:cNvSpPr>
            <a:spLocks noChangeArrowheads="1"/>
          </p:cNvSpPr>
          <p:nvPr/>
        </p:nvSpPr>
        <p:spPr bwMode="auto">
          <a:xfrm>
            <a:off x="449580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14" name="Rectangle 59"/>
          <p:cNvSpPr>
            <a:spLocks noChangeArrowheads="1"/>
          </p:cNvSpPr>
          <p:nvPr/>
        </p:nvSpPr>
        <p:spPr bwMode="auto">
          <a:xfrm>
            <a:off x="0" y="310991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/>
          </a:p>
        </p:txBody>
      </p:sp>
      <p:sp>
        <p:nvSpPr>
          <p:cNvPr id="3115" name="Rectangle 61"/>
          <p:cNvSpPr>
            <a:spLocks noChangeArrowheads="1"/>
          </p:cNvSpPr>
          <p:nvPr/>
        </p:nvSpPr>
        <p:spPr bwMode="auto">
          <a:xfrm>
            <a:off x="4510088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16" name="Rectangle 63"/>
          <p:cNvSpPr>
            <a:spLocks noChangeArrowheads="1"/>
          </p:cNvSpPr>
          <p:nvPr/>
        </p:nvSpPr>
        <p:spPr bwMode="auto">
          <a:xfrm>
            <a:off x="4510088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17" name="Rectangle 65"/>
          <p:cNvSpPr>
            <a:spLocks noChangeArrowheads="1"/>
          </p:cNvSpPr>
          <p:nvPr/>
        </p:nvSpPr>
        <p:spPr bwMode="auto">
          <a:xfrm>
            <a:off x="4510088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18" name="Rectangle 67"/>
          <p:cNvSpPr>
            <a:spLocks noChangeArrowheads="1"/>
          </p:cNvSpPr>
          <p:nvPr/>
        </p:nvSpPr>
        <p:spPr bwMode="auto">
          <a:xfrm>
            <a:off x="4510088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62000" y="4191000"/>
            <a:ext cx="73914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09563" y="4355068"/>
            <a:ext cx="540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Scaling (zoom-out) increases the image entropy (dimensions)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33400" y="6248400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Ref: Y.N. Wu, C.E. </a:t>
            </a:r>
            <a:r>
              <a:rPr lang="en-US" sz="1200" dirty="0" err="1" smtClean="0"/>
              <a:t>Guo</a:t>
            </a:r>
            <a:r>
              <a:rPr lang="en-US" sz="1200" dirty="0" smtClean="0"/>
              <a:t>, and S.C. Zhu, “From Information Scaling of Natural Images to Regimes of Statistical Models,”  </a:t>
            </a:r>
            <a:br>
              <a:rPr lang="en-US" sz="1200" dirty="0" smtClean="0"/>
            </a:br>
            <a:r>
              <a:rPr lang="en-US" sz="1200" dirty="0" smtClean="0"/>
              <a:t>        </a:t>
            </a:r>
            <a:r>
              <a:rPr lang="en-US" sz="1200" i="1" dirty="0" smtClean="0"/>
              <a:t>Quarterly of Applied Mathematics,</a:t>
            </a:r>
            <a:r>
              <a:rPr lang="en-US" sz="1200" dirty="0" smtClean="0"/>
              <a:t> 2007.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838200" y="5105400"/>
            <a:ext cx="6200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Where are the </a:t>
            </a:r>
            <a:r>
              <a:rPr lang="en-US" sz="3200" dirty="0" err="1" smtClean="0"/>
              <a:t>HoG</a:t>
            </a:r>
            <a:r>
              <a:rPr lang="en-US" sz="3200" dirty="0" smtClean="0"/>
              <a:t>, SIFT, LBP good at?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69900"/>
          </a:xfrm>
          <a:noFill/>
        </p:spPr>
        <p:txBody>
          <a:bodyPr/>
          <a:lstStyle/>
          <a:p>
            <a:pPr algn="l" eaLnBrk="1" hangingPunct="1"/>
            <a:r>
              <a:rPr lang="en-US" sz="3200" dirty="0" smtClean="0">
                <a:latin typeface="Arial Narrow" pitchFamily="34" charset="0"/>
              </a:rPr>
              <a:t>3, Stochastic sets by And-Or composition  (Grammar)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2014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A  ::=  </a:t>
            </a:r>
            <a:r>
              <a:rPr lang="en-US" sz="1800" dirty="0" err="1"/>
              <a:t>aB</a:t>
            </a:r>
            <a:r>
              <a:rPr lang="en-US" sz="1800" dirty="0"/>
              <a:t>  </a:t>
            </a:r>
            <a:r>
              <a:rPr lang="en-US" sz="1800" dirty="0">
                <a:solidFill>
                  <a:schemeClr val="hlink"/>
                </a:solidFill>
              </a:rPr>
              <a:t>|</a:t>
            </a:r>
            <a:r>
              <a:rPr lang="en-US" sz="1800" dirty="0"/>
              <a:t>  a  </a:t>
            </a:r>
            <a:r>
              <a:rPr lang="en-US" sz="1800" dirty="0">
                <a:solidFill>
                  <a:schemeClr val="hlink"/>
                </a:solidFill>
              </a:rPr>
              <a:t>|</a:t>
            </a:r>
            <a:r>
              <a:rPr lang="en-US" sz="1800" dirty="0"/>
              <a:t>  </a:t>
            </a:r>
            <a:r>
              <a:rPr lang="en-US" sz="1800" dirty="0" err="1"/>
              <a:t>aBc</a:t>
            </a:r>
            <a:r>
              <a:rPr lang="en-US" sz="1800" dirty="0"/>
              <a:t>  </a:t>
            </a:r>
          </a:p>
        </p:txBody>
      </p:sp>
      <p:sp>
        <p:nvSpPr>
          <p:cNvPr id="40966" name="Oval 5"/>
          <p:cNvSpPr>
            <a:spLocks noChangeArrowheads="1"/>
          </p:cNvSpPr>
          <p:nvPr/>
        </p:nvSpPr>
        <p:spPr bwMode="auto">
          <a:xfrm>
            <a:off x="4800600" y="1447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/>
              <a:t>A</a:t>
            </a:r>
          </a:p>
        </p:txBody>
      </p:sp>
      <p:sp>
        <p:nvSpPr>
          <p:cNvPr id="40967" name="Oval 6"/>
          <p:cNvSpPr>
            <a:spLocks noChangeArrowheads="1"/>
          </p:cNvSpPr>
          <p:nvPr/>
        </p:nvSpPr>
        <p:spPr bwMode="auto">
          <a:xfrm>
            <a:off x="3638550" y="244792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A</a:t>
            </a:r>
            <a:r>
              <a:rPr lang="en-US" sz="1800" baseline="-25000"/>
              <a:t>1</a:t>
            </a:r>
          </a:p>
        </p:txBody>
      </p:sp>
      <p:sp>
        <p:nvSpPr>
          <p:cNvPr id="40968" name="Oval 7"/>
          <p:cNvSpPr>
            <a:spLocks noChangeArrowheads="1"/>
          </p:cNvSpPr>
          <p:nvPr/>
        </p:nvSpPr>
        <p:spPr bwMode="auto">
          <a:xfrm>
            <a:off x="4829175" y="244792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A</a:t>
            </a:r>
            <a:r>
              <a:rPr lang="en-US" sz="1800" baseline="-25000"/>
              <a:t>2</a:t>
            </a:r>
          </a:p>
        </p:txBody>
      </p:sp>
      <p:sp>
        <p:nvSpPr>
          <p:cNvPr id="40969" name="Oval 8"/>
          <p:cNvSpPr>
            <a:spLocks noChangeArrowheads="1"/>
          </p:cNvSpPr>
          <p:nvPr/>
        </p:nvSpPr>
        <p:spPr bwMode="auto">
          <a:xfrm>
            <a:off x="6000750" y="2438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A</a:t>
            </a:r>
            <a:r>
              <a:rPr lang="en-US" sz="1800" baseline="-25000"/>
              <a:t>3</a:t>
            </a:r>
          </a:p>
        </p:txBody>
      </p:sp>
      <p:sp>
        <p:nvSpPr>
          <p:cNvPr id="40970" name="Line 9"/>
          <p:cNvSpPr>
            <a:spLocks noChangeShapeType="1"/>
          </p:cNvSpPr>
          <p:nvPr/>
        </p:nvSpPr>
        <p:spPr bwMode="auto">
          <a:xfrm flipH="1">
            <a:off x="3886200" y="1762125"/>
            <a:ext cx="9715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Line 10"/>
          <p:cNvSpPr>
            <a:spLocks noChangeShapeType="1"/>
          </p:cNvSpPr>
          <p:nvPr/>
        </p:nvSpPr>
        <p:spPr bwMode="auto">
          <a:xfrm>
            <a:off x="5000625" y="1838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Line 11"/>
          <p:cNvSpPr>
            <a:spLocks noChangeShapeType="1"/>
          </p:cNvSpPr>
          <p:nvPr/>
        </p:nvSpPr>
        <p:spPr bwMode="auto">
          <a:xfrm>
            <a:off x="5162550" y="1762125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Text Box 12"/>
          <p:cNvSpPr txBox="1">
            <a:spLocks noChangeArrowheads="1"/>
          </p:cNvSpPr>
          <p:nvPr/>
        </p:nvSpPr>
        <p:spPr bwMode="auto">
          <a:xfrm>
            <a:off x="7585075" y="1454150"/>
            <a:ext cx="87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Or-node</a:t>
            </a:r>
          </a:p>
        </p:txBody>
      </p:sp>
      <p:sp>
        <p:nvSpPr>
          <p:cNvPr id="40974" name="Text Box 13"/>
          <p:cNvSpPr txBox="1">
            <a:spLocks noChangeArrowheads="1"/>
          </p:cNvSpPr>
          <p:nvPr/>
        </p:nvSpPr>
        <p:spPr bwMode="auto">
          <a:xfrm>
            <a:off x="7543800" y="2390775"/>
            <a:ext cx="1093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And-nodes</a:t>
            </a:r>
          </a:p>
        </p:txBody>
      </p:sp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7543800" y="3733800"/>
            <a:ext cx="966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Or-nodes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7391400" y="449580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terminal nodes</a:t>
            </a:r>
          </a:p>
        </p:txBody>
      </p:sp>
      <p:sp>
        <p:nvSpPr>
          <p:cNvPr id="40977" name="Oval 16"/>
          <p:cNvSpPr>
            <a:spLocks noChangeArrowheads="1"/>
          </p:cNvSpPr>
          <p:nvPr/>
        </p:nvSpPr>
        <p:spPr bwMode="auto">
          <a:xfrm>
            <a:off x="3124200" y="3733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40978" name="Oval 17"/>
          <p:cNvSpPr>
            <a:spLocks noChangeArrowheads="1"/>
          </p:cNvSpPr>
          <p:nvPr/>
        </p:nvSpPr>
        <p:spPr bwMode="auto">
          <a:xfrm>
            <a:off x="3962400" y="3733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B</a:t>
            </a:r>
            <a:r>
              <a:rPr lang="en-US" sz="1800" baseline="-25000"/>
              <a:t>1</a:t>
            </a:r>
          </a:p>
        </p:txBody>
      </p:sp>
      <p:sp>
        <p:nvSpPr>
          <p:cNvPr id="40980" name="Oval 19"/>
          <p:cNvSpPr>
            <a:spLocks noChangeArrowheads="1"/>
          </p:cNvSpPr>
          <p:nvPr/>
        </p:nvSpPr>
        <p:spPr bwMode="auto">
          <a:xfrm>
            <a:off x="6172200" y="3733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B</a:t>
            </a:r>
            <a:r>
              <a:rPr lang="en-US" sz="1800" baseline="-25000"/>
              <a:t>2</a:t>
            </a:r>
          </a:p>
        </p:txBody>
      </p:sp>
      <p:sp>
        <p:nvSpPr>
          <p:cNvPr id="40981" name="Oval 20"/>
          <p:cNvSpPr>
            <a:spLocks noChangeArrowheads="1"/>
          </p:cNvSpPr>
          <p:nvPr/>
        </p:nvSpPr>
        <p:spPr bwMode="auto">
          <a:xfrm>
            <a:off x="6781800" y="3733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40982" name="Oval 21"/>
          <p:cNvSpPr>
            <a:spLocks noChangeArrowheads="1"/>
          </p:cNvSpPr>
          <p:nvPr/>
        </p:nvSpPr>
        <p:spPr bwMode="auto">
          <a:xfrm>
            <a:off x="5562600" y="3733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40983" name="Rectangle 22"/>
          <p:cNvSpPr>
            <a:spLocks noChangeArrowheads="1"/>
          </p:cNvSpPr>
          <p:nvPr/>
        </p:nvSpPr>
        <p:spPr bwMode="auto">
          <a:xfrm>
            <a:off x="3181350" y="4581525"/>
            <a:ext cx="3048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a</a:t>
            </a:r>
            <a:r>
              <a:rPr lang="en-US" sz="1800" baseline="-25000"/>
              <a:t>1</a:t>
            </a:r>
          </a:p>
        </p:txBody>
      </p:sp>
      <p:sp>
        <p:nvSpPr>
          <p:cNvPr id="40984" name="Rectangle 23"/>
          <p:cNvSpPr>
            <a:spLocks noChangeArrowheads="1"/>
          </p:cNvSpPr>
          <p:nvPr/>
        </p:nvSpPr>
        <p:spPr bwMode="auto">
          <a:xfrm>
            <a:off x="4838700" y="4572000"/>
            <a:ext cx="3048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a</a:t>
            </a:r>
            <a:r>
              <a:rPr lang="en-US" sz="1800" baseline="-25000"/>
              <a:t>2</a:t>
            </a:r>
          </a:p>
        </p:txBody>
      </p:sp>
      <p:sp>
        <p:nvSpPr>
          <p:cNvPr id="40985" name="Rectangle 24"/>
          <p:cNvSpPr>
            <a:spLocks noChangeArrowheads="1"/>
          </p:cNvSpPr>
          <p:nvPr/>
        </p:nvSpPr>
        <p:spPr bwMode="auto">
          <a:xfrm>
            <a:off x="5629275" y="4572000"/>
            <a:ext cx="3048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a</a:t>
            </a:r>
            <a:r>
              <a:rPr lang="en-US" sz="1800" baseline="-25000"/>
              <a:t>3</a:t>
            </a:r>
          </a:p>
        </p:txBody>
      </p:sp>
      <p:sp>
        <p:nvSpPr>
          <p:cNvPr id="40986" name="Rectangle 25"/>
          <p:cNvSpPr>
            <a:spLocks noChangeArrowheads="1"/>
          </p:cNvSpPr>
          <p:nvPr/>
        </p:nvSpPr>
        <p:spPr bwMode="auto">
          <a:xfrm>
            <a:off x="6838950" y="4562475"/>
            <a:ext cx="3048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/>
              <a:t>c</a:t>
            </a:r>
            <a:endParaRPr lang="en-US" sz="1800" baseline="-25000"/>
          </a:p>
        </p:txBody>
      </p:sp>
      <p:grpSp>
        <p:nvGrpSpPr>
          <p:cNvPr id="41" name="Group 40"/>
          <p:cNvGrpSpPr/>
          <p:nvPr/>
        </p:nvGrpSpPr>
        <p:grpSpPr>
          <a:xfrm>
            <a:off x="3324225" y="4114801"/>
            <a:ext cx="3657600" cy="457200"/>
            <a:chOff x="3324225" y="4114800"/>
            <a:chExt cx="3657600" cy="1000125"/>
          </a:xfrm>
        </p:grpSpPr>
        <p:sp>
          <p:nvSpPr>
            <p:cNvPr id="40987" name="Line 26"/>
            <p:cNvSpPr>
              <a:spLocks noChangeShapeType="1"/>
            </p:cNvSpPr>
            <p:nvPr/>
          </p:nvSpPr>
          <p:spPr bwMode="auto">
            <a:xfrm>
              <a:off x="3324225" y="4124325"/>
              <a:ext cx="0" cy="990600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27"/>
            <p:cNvSpPr>
              <a:spLocks noChangeShapeType="1"/>
            </p:cNvSpPr>
            <p:nvPr/>
          </p:nvSpPr>
          <p:spPr bwMode="auto">
            <a:xfrm>
              <a:off x="6981825" y="4114800"/>
              <a:ext cx="0" cy="990600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Line 28"/>
            <p:cNvSpPr>
              <a:spLocks noChangeShapeType="1"/>
            </p:cNvSpPr>
            <p:nvPr/>
          </p:nvSpPr>
          <p:spPr bwMode="auto">
            <a:xfrm>
              <a:off x="5762625" y="4114800"/>
              <a:ext cx="0" cy="990600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29"/>
            <p:cNvSpPr>
              <a:spLocks noChangeShapeType="1"/>
            </p:cNvSpPr>
            <p:nvPr/>
          </p:nvSpPr>
          <p:spPr bwMode="auto">
            <a:xfrm>
              <a:off x="5010150" y="4114800"/>
              <a:ext cx="0" cy="990600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91" name="Line 30"/>
          <p:cNvSpPr>
            <a:spLocks noChangeShapeType="1"/>
          </p:cNvSpPr>
          <p:nvPr/>
        </p:nvSpPr>
        <p:spPr bwMode="auto">
          <a:xfrm flipH="1">
            <a:off x="3371850" y="2819400"/>
            <a:ext cx="36195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92" name="Line 31"/>
          <p:cNvSpPr>
            <a:spLocks noChangeShapeType="1"/>
          </p:cNvSpPr>
          <p:nvPr/>
        </p:nvSpPr>
        <p:spPr bwMode="auto">
          <a:xfrm>
            <a:off x="3886200" y="28194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93" name="Line 32"/>
          <p:cNvSpPr>
            <a:spLocks noChangeShapeType="1"/>
          </p:cNvSpPr>
          <p:nvPr/>
        </p:nvSpPr>
        <p:spPr bwMode="auto">
          <a:xfrm>
            <a:off x="5010150" y="2819400"/>
            <a:ext cx="1905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94" name="Line 33"/>
          <p:cNvSpPr>
            <a:spLocks noChangeShapeType="1"/>
          </p:cNvSpPr>
          <p:nvPr/>
        </p:nvSpPr>
        <p:spPr bwMode="auto">
          <a:xfrm flipH="1">
            <a:off x="5753100" y="2819400"/>
            <a:ext cx="36195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95" name="Line 34"/>
          <p:cNvSpPr>
            <a:spLocks noChangeShapeType="1"/>
          </p:cNvSpPr>
          <p:nvPr/>
        </p:nvSpPr>
        <p:spPr bwMode="auto">
          <a:xfrm>
            <a:off x="6305550" y="2790825"/>
            <a:ext cx="628650" cy="94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96" name="Line 35"/>
          <p:cNvSpPr>
            <a:spLocks noChangeShapeType="1"/>
          </p:cNvSpPr>
          <p:nvPr/>
        </p:nvSpPr>
        <p:spPr bwMode="auto">
          <a:xfrm>
            <a:off x="6210300" y="2819400"/>
            <a:ext cx="1238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97" name="Text Box 36"/>
          <p:cNvSpPr txBox="1">
            <a:spLocks noChangeArrowheads="1"/>
          </p:cNvSpPr>
          <p:nvPr/>
        </p:nvSpPr>
        <p:spPr bwMode="auto">
          <a:xfrm>
            <a:off x="533400" y="2209800"/>
            <a:ext cx="21275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/>
              <a:t>A production rule</a:t>
            </a:r>
          </a:p>
          <a:p>
            <a:r>
              <a:rPr lang="en-US" dirty="0" smtClean="0"/>
              <a:t>c</a:t>
            </a:r>
            <a:r>
              <a:rPr lang="en-US" sz="1800" dirty="0" smtClean="0"/>
              <a:t>an be represented </a:t>
            </a:r>
            <a:r>
              <a:rPr lang="en-US" sz="1800" dirty="0"/>
              <a:t>by </a:t>
            </a:r>
            <a:endParaRPr lang="en-US" sz="1800" dirty="0" smtClean="0"/>
          </a:p>
          <a:p>
            <a:r>
              <a:rPr lang="en-US" sz="1800" dirty="0" smtClean="0"/>
              <a:t>an </a:t>
            </a:r>
            <a:r>
              <a:rPr lang="en-US" sz="1800" dirty="0"/>
              <a:t>And-Or tree</a:t>
            </a:r>
          </a:p>
        </p:txBody>
      </p:sp>
      <p:sp>
        <p:nvSpPr>
          <p:cNvPr id="40998" name="Freeform 37"/>
          <p:cNvSpPr>
            <a:spLocks/>
          </p:cNvSpPr>
          <p:nvPr/>
        </p:nvSpPr>
        <p:spPr bwMode="auto">
          <a:xfrm>
            <a:off x="3676650" y="2952750"/>
            <a:ext cx="228600" cy="76200"/>
          </a:xfrm>
          <a:custGeom>
            <a:avLst/>
            <a:gdLst>
              <a:gd name="T0" fmla="*/ 0 w 144"/>
              <a:gd name="T1" fmla="*/ 0 h 48"/>
              <a:gd name="T2" fmla="*/ 2147483647 w 144"/>
              <a:gd name="T3" fmla="*/ 2147483647 h 48"/>
              <a:gd name="T4" fmla="*/ 2147483647 w 144"/>
              <a:gd name="T5" fmla="*/ 0 h 48"/>
              <a:gd name="T6" fmla="*/ 0 60000 65536"/>
              <a:gd name="T7" fmla="*/ 0 60000 65536"/>
              <a:gd name="T8" fmla="*/ 0 60000 65536"/>
              <a:gd name="T9" fmla="*/ 0 w 144"/>
              <a:gd name="T10" fmla="*/ 0 h 48"/>
              <a:gd name="T11" fmla="*/ 144 w 14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">
                <a:moveTo>
                  <a:pt x="0" y="0"/>
                </a:moveTo>
                <a:cubicBezTo>
                  <a:pt x="36" y="24"/>
                  <a:pt x="72" y="48"/>
                  <a:pt x="96" y="48"/>
                </a:cubicBezTo>
                <a:cubicBezTo>
                  <a:pt x="120" y="48"/>
                  <a:pt x="132" y="24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9" name="Freeform 38"/>
          <p:cNvSpPr>
            <a:spLocks/>
          </p:cNvSpPr>
          <p:nvPr/>
        </p:nvSpPr>
        <p:spPr bwMode="auto">
          <a:xfrm>
            <a:off x="6115050" y="2867025"/>
            <a:ext cx="228600" cy="76200"/>
          </a:xfrm>
          <a:custGeom>
            <a:avLst/>
            <a:gdLst>
              <a:gd name="T0" fmla="*/ 0 w 144"/>
              <a:gd name="T1" fmla="*/ 0 h 48"/>
              <a:gd name="T2" fmla="*/ 2147483647 w 144"/>
              <a:gd name="T3" fmla="*/ 2147483647 h 48"/>
              <a:gd name="T4" fmla="*/ 2147483647 w 144"/>
              <a:gd name="T5" fmla="*/ 0 h 48"/>
              <a:gd name="T6" fmla="*/ 0 60000 65536"/>
              <a:gd name="T7" fmla="*/ 0 60000 65536"/>
              <a:gd name="T8" fmla="*/ 0 60000 65536"/>
              <a:gd name="T9" fmla="*/ 0 w 144"/>
              <a:gd name="T10" fmla="*/ 0 h 48"/>
              <a:gd name="T11" fmla="*/ 144 w 14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">
                <a:moveTo>
                  <a:pt x="0" y="0"/>
                </a:moveTo>
                <a:cubicBezTo>
                  <a:pt x="36" y="24"/>
                  <a:pt x="72" y="48"/>
                  <a:pt x="96" y="48"/>
                </a:cubicBezTo>
                <a:cubicBezTo>
                  <a:pt x="120" y="48"/>
                  <a:pt x="132" y="24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800600" y="3733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graphicFrame>
        <p:nvGraphicFramePr>
          <p:cNvPr id="809985" name="Object 7"/>
          <p:cNvGraphicFramePr>
            <a:graphicFrameLocks noChangeAspect="1"/>
          </p:cNvGraphicFramePr>
          <p:nvPr/>
        </p:nvGraphicFramePr>
        <p:xfrm>
          <a:off x="2057400" y="5562600"/>
          <a:ext cx="3608387" cy="546100"/>
        </p:xfrm>
        <a:graphic>
          <a:graphicData uri="http://schemas.openxmlformats.org/presentationml/2006/ole">
            <p:oleObj spid="_x0000_s809985" name="Equation" r:id="rId3" imgW="2019240" imgH="304560" progId="Equation.3">
              <p:embed/>
            </p:oleObj>
          </a:graphicData>
        </a:graphic>
      </p:graphicFrame>
      <p:sp>
        <p:nvSpPr>
          <p:cNvPr id="42" name="Rectangle 41"/>
          <p:cNvSpPr/>
          <p:nvPr/>
        </p:nvSpPr>
        <p:spPr>
          <a:xfrm>
            <a:off x="457200" y="5105400"/>
            <a:ext cx="8551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The language is </a:t>
            </a:r>
            <a:r>
              <a:rPr lang="en-US" sz="2400" b="1" i="1" dirty="0" smtClean="0">
                <a:solidFill>
                  <a:srgbClr val="FF0000"/>
                </a:solidFill>
              </a:rPr>
              <a:t>the set of all valid configurations </a:t>
            </a:r>
            <a:r>
              <a:rPr lang="en-US" sz="2400" dirty="0" smtClean="0">
                <a:solidFill>
                  <a:srgbClr val="0070C0"/>
                </a:solidFill>
              </a:rPr>
              <a:t>derived from a note A.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6553200" cy="685800"/>
          </a:xfrm>
        </p:spPr>
        <p:txBody>
          <a:bodyPr anchor="t"/>
          <a:lstStyle/>
          <a:p>
            <a:pPr algn="l"/>
            <a:r>
              <a:rPr lang="en-US" sz="2800" smtClean="0">
                <a:latin typeface="Arial Narrow" pitchFamily="34" charset="0"/>
              </a:rPr>
              <a:t>And-Or graph, parse graphs, and configurations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90600"/>
            <a:ext cx="16605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031875"/>
            <a:ext cx="1401763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613275"/>
            <a:ext cx="20907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613275"/>
            <a:ext cx="19812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5400000">
            <a:off x="1373188" y="3697287"/>
            <a:ext cx="5334000" cy="317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5065" name="Picture 9" descr="C:\Documents and Settings\Song-Chun Zhu\Desktop\and_or_graph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066800"/>
            <a:ext cx="35496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C:\Documents and Settings\Song-Chun Zhu\Desktop\and_or_graph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3688" y="1055688"/>
            <a:ext cx="35814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" y="63246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Zhu and Mumford, 2006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http://www.stat.ucla.edu/~ywu/AB/rabbitclusterRRpng/000template1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599" y="3463674"/>
            <a:ext cx="533400" cy="533400"/>
          </a:xfrm>
          <a:prstGeom prst="rect">
            <a:avLst/>
          </a:prstGeom>
          <a:noFill/>
        </p:spPr>
      </p:pic>
      <p:pic>
        <p:nvPicPr>
          <p:cNvPr id="35" name="Picture 3" descr="C:\Users\admin\Documents\MyPapers\Thesis\thesis_zhangzhang\img\aot\Clustering\Rabbit\habmorph\template_cluster2_iter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799" y="2133600"/>
            <a:ext cx="609600" cy="6096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 rot="21045915">
            <a:off x="942387" y="2329514"/>
            <a:ext cx="7471719" cy="38011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169918">
            <a:off x="1796033" y="3990711"/>
            <a:ext cx="2345281" cy="20329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42999" y="2092074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 Narrow" pitchFamily="34" charset="0"/>
              </a:rPr>
              <a:t>Union space (OR)</a:t>
            </a:r>
            <a:endParaRPr lang="en-US" i="1" dirty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1295400"/>
            <a:ext cx="627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does the space of a compositional set look like? 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4724399" y="4682874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 Narrow" pitchFamily="34" charset="0"/>
              </a:rPr>
              <a:t>Product space (AND)</a:t>
            </a:r>
            <a:endParaRPr lang="en-US" i="1" dirty="0">
              <a:latin typeface="Arial Narrow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4190999" y="2653787"/>
            <a:ext cx="2971799" cy="20329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264228" y="4073274"/>
            <a:ext cx="502557" cy="1719943"/>
          </a:xfrm>
          <a:custGeom>
            <a:avLst/>
            <a:gdLst>
              <a:gd name="connsiteX0" fmla="*/ 326571 w 502557"/>
              <a:gd name="connsiteY0" fmla="*/ 0 h 1730829"/>
              <a:gd name="connsiteX1" fmla="*/ 435428 w 502557"/>
              <a:gd name="connsiteY1" fmla="*/ 381000 h 1730829"/>
              <a:gd name="connsiteX2" fmla="*/ 478971 w 502557"/>
              <a:gd name="connsiteY2" fmla="*/ 849086 h 1730829"/>
              <a:gd name="connsiteX3" fmla="*/ 293914 w 502557"/>
              <a:gd name="connsiteY3" fmla="*/ 1426029 h 1730829"/>
              <a:gd name="connsiteX4" fmla="*/ 0 w 502557"/>
              <a:gd name="connsiteY4" fmla="*/ 1730829 h 173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557" h="1730829">
                <a:moveTo>
                  <a:pt x="326571" y="0"/>
                </a:moveTo>
                <a:cubicBezTo>
                  <a:pt x="368299" y="119743"/>
                  <a:pt x="410028" y="239486"/>
                  <a:pt x="435428" y="381000"/>
                </a:cubicBezTo>
                <a:cubicBezTo>
                  <a:pt x="460828" y="522514"/>
                  <a:pt x="502557" y="674915"/>
                  <a:pt x="478971" y="849086"/>
                </a:cubicBezTo>
                <a:cubicBezTo>
                  <a:pt x="455385" y="1023257"/>
                  <a:pt x="373742" y="1279072"/>
                  <a:pt x="293914" y="1426029"/>
                </a:cubicBezTo>
                <a:cubicBezTo>
                  <a:pt x="214086" y="1572986"/>
                  <a:pt x="107043" y="1651907"/>
                  <a:pt x="0" y="1730829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2743199" y="4301874"/>
            <a:ext cx="947057" cy="520700"/>
          </a:xfrm>
          <a:custGeom>
            <a:avLst/>
            <a:gdLst>
              <a:gd name="connsiteX0" fmla="*/ 0 w 892628"/>
              <a:gd name="connsiteY0" fmla="*/ 478971 h 520700"/>
              <a:gd name="connsiteX1" fmla="*/ 511628 w 892628"/>
              <a:gd name="connsiteY1" fmla="*/ 478971 h 520700"/>
              <a:gd name="connsiteX2" fmla="*/ 794657 w 892628"/>
              <a:gd name="connsiteY2" fmla="*/ 228600 h 520700"/>
              <a:gd name="connsiteX3" fmla="*/ 892628 w 892628"/>
              <a:gd name="connsiteY3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2628" h="520700">
                <a:moveTo>
                  <a:pt x="0" y="478971"/>
                </a:moveTo>
                <a:cubicBezTo>
                  <a:pt x="189592" y="499835"/>
                  <a:pt x="379185" y="520700"/>
                  <a:pt x="511628" y="478971"/>
                </a:cubicBezTo>
                <a:cubicBezTo>
                  <a:pt x="644071" y="437243"/>
                  <a:pt x="731157" y="308429"/>
                  <a:pt x="794657" y="228600"/>
                </a:cubicBezTo>
                <a:cubicBezTo>
                  <a:pt x="858157" y="148772"/>
                  <a:pt x="875392" y="74386"/>
                  <a:pt x="892628" y="0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3178628" y="4835274"/>
            <a:ext cx="805542" cy="816429"/>
          </a:xfrm>
          <a:custGeom>
            <a:avLst/>
            <a:gdLst>
              <a:gd name="connsiteX0" fmla="*/ 0 w 805542"/>
              <a:gd name="connsiteY0" fmla="*/ 0 h 816429"/>
              <a:gd name="connsiteX1" fmla="*/ 76200 w 805542"/>
              <a:gd name="connsiteY1" fmla="*/ 315686 h 816429"/>
              <a:gd name="connsiteX2" fmla="*/ 446314 w 805542"/>
              <a:gd name="connsiteY2" fmla="*/ 598714 h 816429"/>
              <a:gd name="connsiteX3" fmla="*/ 805542 w 805542"/>
              <a:gd name="connsiteY3" fmla="*/ 816429 h 81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5542" h="816429">
                <a:moveTo>
                  <a:pt x="0" y="0"/>
                </a:moveTo>
                <a:cubicBezTo>
                  <a:pt x="907" y="107950"/>
                  <a:pt x="1814" y="215900"/>
                  <a:pt x="76200" y="315686"/>
                </a:cubicBezTo>
                <a:cubicBezTo>
                  <a:pt x="150586" y="415472"/>
                  <a:pt x="324757" y="515257"/>
                  <a:pt x="446314" y="598714"/>
                </a:cubicBezTo>
                <a:cubicBezTo>
                  <a:pt x="567871" y="682171"/>
                  <a:pt x="686706" y="749300"/>
                  <a:pt x="805542" y="816429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2873828" y="5314245"/>
            <a:ext cx="555171" cy="707572"/>
          </a:xfrm>
          <a:custGeom>
            <a:avLst/>
            <a:gdLst>
              <a:gd name="connsiteX0" fmla="*/ 555171 w 555171"/>
              <a:gd name="connsiteY0" fmla="*/ 0 h 707572"/>
              <a:gd name="connsiteX1" fmla="*/ 228600 w 555171"/>
              <a:gd name="connsiteY1" fmla="*/ 130629 h 707572"/>
              <a:gd name="connsiteX2" fmla="*/ 130628 w 555171"/>
              <a:gd name="connsiteY2" fmla="*/ 446315 h 707572"/>
              <a:gd name="connsiteX3" fmla="*/ 0 w 555171"/>
              <a:gd name="connsiteY3" fmla="*/ 707572 h 70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171" h="707572">
                <a:moveTo>
                  <a:pt x="555171" y="0"/>
                </a:moveTo>
                <a:cubicBezTo>
                  <a:pt x="427264" y="28121"/>
                  <a:pt x="299357" y="56243"/>
                  <a:pt x="228600" y="130629"/>
                </a:cubicBezTo>
                <a:cubicBezTo>
                  <a:pt x="157843" y="205015"/>
                  <a:pt x="168728" y="350158"/>
                  <a:pt x="130628" y="446315"/>
                </a:cubicBezTo>
                <a:cubicBezTo>
                  <a:pt x="92528" y="542472"/>
                  <a:pt x="0" y="707572"/>
                  <a:pt x="0" y="707572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386942" y="2984703"/>
            <a:ext cx="2373086" cy="604156"/>
          </a:xfrm>
          <a:custGeom>
            <a:avLst/>
            <a:gdLst>
              <a:gd name="connsiteX0" fmla="*/ 0 w 2373086"/>
              <a:gd name="connsiteY0" fmla="*/ 206828 h 604156"/>
              <a:gd name="connsiteX1" fmla="*/ 261257 w 2373086"/>
              <a:gd name="connsiteY1" fmla="*/ 478971 h 604156"/>
              <a:gd name="connsiteX2" fmla="*/ 598714 w 2373086"/>
              <a:gd name="connsiteY2" fmla="*/ 587828 h 604156"/>
              <a:gd name="connsiteX3" fmla="*/ 1045028 w 2373086"/>
              <a:gd name="connsiteY3" fmla="*/ 576942 h 604156"/>
              <a:gd name="connsiteX4" fmla="*/ 1491343 w 2373086"/>
              <a:gd name="connsiteY4" fmla="*/ 457200 h 604156"/>
              <a:gd name="connsiteX5" fmla="*/ 1915886 w 2373086"/>
              <a:gd name="connsiteY5" fmla="*/ 326571 h 604156"/>
              <a:gd name="connsiteX6" fmla="*/ 2275114 w 2373086"/>
              <a:gd name="connsiteY6" fmla="*/ 76200 h 604156"/>
              <a:gd name="connsiteX7" fmla="*/ 2373086 w 2373086"/>
              <a:gd name="connsiteY7" fmla="*/ 0 h 6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3086" h="604156">
                <a:moveTo>
                  <a:pt x="0" y="206828"/>
                </a:moveTo>
                <a:cubicBezTo>
                  <a:pt x="80735" y="311149"/>
                  <a:pt x="161471" y="415471"/>
                  <a:pt x="261257" y="478971"/>
                </a:cubicBezTo>
                <a:cubicBezTo>
                  <a:pt x="361043" y="542471"/>
                  <a:pt x="468086" y="571500"/>
                  <a:pt x="598714" y="587828"/>
                </a:cubicBezTo>
                <a:cubicBezTo>
                  <a:pt x="729342" y="604156"/>
                  <a:pt x="896257" y="598713"/>
                  <a:pt x="1045028" y="576942"/>
                </a:cubicBezTo>
                <a:cubicBezTo>
                  <a:pt x="1193800" y="555171"/>
                  <a:pt x="1346200" y="498929"/>
                  <a:pt x="1491343" y="457200"/>
                </a:cubicBezTo>
                <a:cubicBezTo>
                  <a:pt x="1636486" y="415472"/>
                  <a:pt x="1785258" y="390071"/>
                  <a:pt x="1915886" y="326571"/>
                </a:cubicBezTo>
                <a:cubicBezTo>
                  <a:pt x="2046514" y="263071"/>
                  <a:pt x="2198914" y="130629"/>
                  <a:pt x="2275114" y="76200"/>
                </a:cubicBezTo>
                <a:cubicBezTo>
                  <a:pt x="2351314" y="21772"/>
                  <a:pt x="2362200" y="10886"/>
                  <a:pt x="2373086" y="0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4778828" y="3550760"/>
            <a:ext cx="246743" cy="1001485"/>
          </a:xfrm>
          <a:custGeom>
            <a:avLst/>
            <a:gdLst>
              <a:gd name="connsiteX0" fmla="*/ 0 w 246743"/>
              <a:gd name="connsiteY0" fmla="*/ 0 h 1001485"/>
              <a:gd name="connsiteX1" fmla="*/ 108857 w 246743"/>
              <a:gd name="connsiteY1" fmla="*/ 119743 h 1001485"/>
              <a:gd name="connsiteX2" fmla="*/ 228600 w 246743"/>
              <a:gd name="connsiteY2" fmla="*/ 674914 h 1001485"/>
              <a:gd name="connsiteX3" fmla="*/ 217714 w 246743"/>
              <a:gd name="connsiteY3" fmla="*/ 1001485 h 100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43" h="1001485">
                <a:moveTo>
                  <a:pt x="0" y="0"/>
                </a:moveTo>
                <a:cubicBezTo>
                  <a:pt x="35378" y="3628"/>
                  <a:pt x="70757" y="7257"/>
                  <a:pt x="108857" y="119743"/>
                </a:cubicBezTo>
                <a:cubicBezTo>
                  <a:pt x="146957" y="232229"/>
                  <a:pt x="210457" y="527957"/>
                  <a:pt x="228600" y="674914"/>
                </a:cubicBezTo>
                <a:cubicBezTo>
                  <a:pt x="246743" y="821871"/>
                  <a:pt x="232228" y="911678"/>
                  <a:pt x="217714" y="1001485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4985656" y="3322160"/>
            <a:ext cx="1320800" cy="791028"/>
          </a:xfrm>
          <a:custGeom>
            <a:avLst/>
            <a:gdLst>
              <a:gd name="connsiteX0" fmla="*/ 0 w 1320800"/>
              <a:gd name="connsiteY0" fmla="*/ 664028 h 791028"/>
              <a:gd name="connsiteX1" fmla="*/ 228600 w 1320800"/>
              <a:gd name="connsiteY1" fmla="*/ 707571 h 791028"/>
              <a:gd name="connsiteX2" fmla="*/ 685800 w 1320800"/>
              <a:gd name="connsiteY2" fmla="*/ 762000 h 791028"/>
              <a:gd name="connsiteX3" fmla="*/ 1132114 w 1320800"/>
              <a:gd name="connsiteY3" fmla="*/ 533400 h 791028"/>
              <a:gd name="connsiteX4" fmla="*/ 1295400 w 1320800"/>
              <a:gd name="connsiteY4" fmla="*/ 195943 h 791028"/>
              <a:gd name="connsiteX5" fmla="*/ 1284514 w 1320800"/>
              <a:gd name="connsiteY5" fmla="*/ 0 h 7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800" h="791028">
                <a:moveTo>
                  <a:pt x="0" y="664028"/>
                </a:moveTo>
                <a:cubicBezTo>
                  <a:pt x="57150" y="677635"/>
                  <a:pt x="114300" y="691242"/>
                  <a:pt x="228600" y="707571"/>
                </a:cubicBezTo>
                <a:cubicBezTo>
                  <a:pt x="342900" y="723900"/>
                  <a:pt x="535214" y="791028"/>
                  <a:pt x="685800" y="762000"/>
                </a:cubicBezTo>
                <a:cubicBezTo>
                  <a:pt x="836386" y="732972"/>
                  <a:pt x="1030514" y="627743"/>
                  <a:pt x="1132114" y="533400"/>
                </a:cubicBezTo>
                <a:cubicBezTo>
                  <a:pt x="1233714" y="439057"/>
                  <a:pt x="1270000" y="284843"/>
                  <a:pt x="1295400" y="195943"/>
                </a:cubicBezTo>
                <a:cubicBezTo>
                  <a:pt x="1320800" y="107043"/>
                  <a:pt x="1302657" y="53521"/>
                  <a:pt x="1284514" y="0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987142" y="3975303"/>
            <a:ext cx="424543" cy="576942"/>
          </a:xfrm>
          <a:custGeom>
            <a:avLst/>
            <a:gdLst>
              <a:gd name="connsiteX0" fmla="*/ 0 w 424543"/>
              <a:gd name="connsiteY0" fmla="*/ 0 h 576942"/>
              <a:gd name="connsiteX1" fmla="*/ 130628 w 424543"/>
              <a:gd name="connsiteY1" fmla="*/ 43542 h 576942"/>
              <a:gd name="connsiteX2" fmla="*/ 283028 w 424543"/>
              <a:gd name="connsiteY2" fmla="*/ 217714 h 576942"/>
              <a:gd name="connsiteX3" fmla="*/ 402771 w 424543"/>
              <a:gd name="connsiteY3" fmla="*/ 457200 h 576942"/>
              <a:gd name="connsiteX4" fmla="*/ 413657 w 424543"/>
              <a:gd name="connsiteY4" fmla="*/ 576942 h 57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543" h="576942">
                <a:moveTo>
                  <a:pt x="0" y="0"/>
                </a:moveTo>
                <a:cubicBezTo>
                  <a:pt x="41728" y="3628"/>
                  <a:pt x="83457" y="7256"/>
                  <a:pt x="130628" y="43542"/>
                </a:cubicBezTo>
                <a:cubicBezTo>
                  <a:pt x="177799" y="79828"/>
                  <a:pt x="237671" y="148771"/>
                  <a:pt x="283028" y="217714"/>
                </a:cubicBezTo>
                <a:cubicBezTo>
                  <a:pt x="328385" y="286657"/>
                  <a:pt x="381000" y="397329"/>
                  <a:pt x="402771" y="457200"/>
                </a:cubicBezTo>
                <a:cubicBezTo>
                  <a:pt x="424543" y="517071"/>
                  <a:pt x="419100" y="547006"/>
                  <a:pt x="413657" y="576942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21" idx="3"/>
            <a:endCxn id="194562" idx="0"/>
          </p:cNvCxnSpPr>
          <p:nvPr/>
        </p:nvCxnSpPr>
        <p:spPr>
          <a:xfrm flipH="1">
            <a:off x="2400299" y="2276740"/>
            <a:ext cx="443807" cy="1186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1" idx="3"/>
            <a:endCxn id="35" idx="1"/>
          </p:cNvCxnSpPr>
          <p:nvPr/>
        </p:nvCxnSpPr>
        <p:spPr>
          <a:xfrm>
            <a:off x="2844106" y="2276740"/>
            <a:ext cx="2413693" cy="161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2057399" y="4682874"/>
            <a:ext cx="457200" cy="4572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2895599" y="4149474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2743199" y="4987674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3505199" y="4759074"/>
            <a:ext cx="457200" cy="457200"/>
          </a:xfrm>
          <a:prstGeom prst="ellipse">
            <a:avLst/>
          </a:prstGeom>
          <a:solidFill>
            <a:srgbClr val="DF9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</a:t>
            </a:r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3200399" y="5444874"/>
            <a:ext cx="457200" cy="457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</a:t>
            </a:r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4343399" y="3616074"/>
            <a:ext cx="457200" cy="4572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5410199" y="4149474"/>
            <a:ext cx="457200" cy="457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</a:t>
            </a:r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6400799" y="3539874"/>
            <a:ext cx="457200" cy="457200"/>
          </a:xfrm>
          <a:prstGeom prst="ellipse">
            <a:avLst/>
          </a:prstGeom>
          <a:solidFill>
            <a:srgbClr val="DF9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</a:t>
            </a:r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5105399" y="2930274"/>
            <a:ext cx="457200" cy="4572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</a:t>
            </a:r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5410199" y="3539874"/>
            <a:ext cx="457200" cy="457200"/>
          </a:xfrm>
          <a:prstGeom prst="ellipse">
            <a:avLst/>
          </a:prstGeom>
          <a:solidFill>
            <a:srgbClr val="9AD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</a:t>
            </a:r>
            <a:endParaRPr lang="en-US" dirty="0"/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57200" y="1524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400" dirty="0"/>
              <a:t>Each category is conceptualized to a grammar whose </a:t>
            </a:r>
            <a:r>
              <a:rPr lang="en-US" sz="2400" dirty="0">
                <a:solidFill>
                  <a:srgbClr val="3333CC"/>
                </a:solidFill>
              </a:rPr>
              <a:t>language</a:t>
            </a:r>
            <a:r>
              <a:rPr lang="en-US" sz="2400" dirty="0"/>
              <a:t> defines a set or </a:t>
            </a:r>
            <a:r>
              <a:rPr lang="en-US" sz="2400" dirty="0" smtClean="0"/>
              <a:t> </a:t>
            </a:r>
            <a:r>
              <a:rPr lang="en-US" sz="2400" dirty="0"/>
              <a:t>“</a:t>
            </a:r>
            <a:r>
              <a:rPr lang="en-US" sz="2400" dirty="0">
                <a:solidFill>
                  <a:srgbClr val="3333CC"/>
                </a:solidFill>
              </a:rPr>
              <a:t>equivalence class</a:t>
            </a:r>
            <a:r>
              <a:rPr lang="en-US" sz="2400" dirty="0"/>
              <a:t>” </a:t>
            </a:r>
            <a:r>
              <a:rPr lang="en-US" sz="2400" dirty="0" smtClean="0"/>
              <a:t>of </a:t>
            </a:r>
            <a:r>
              <a:rPr lang="en-US" sz="2400" dirty="0"/>
              <a:t>all </a:t>
            </a:r>
            <a:r>
              <a:rPr lang="en-US" sz="2400" dirty="0" smtClean="0"/>
              <a:t>valid configurations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564385" y="6248400"/>
            <a:ext cx="219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Zhangzhang Si 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throck\Dropbox\Work\Scratch\Ao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7772400" cy="39976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457200"/>
            <a:ext cx="856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70C0"/>
                </a:solidFill>
                <a:cs typeface="Arial" pitchFamily="34" charset="0"/>
              </a:rPr>
              <a:t>Spatial-</a:t>
            </a:r>
            <a:r>
              <a:rPr lang="en-US" sz="3200" b="0" dirty="0" err="1" smtClean="0">
                <a:solidFill>
                  <a:srgbClr val="0070C0"/>
                </a:solidFill>
                <a:cs typeface="Arial" pitchFamily="34" charset="0"/>
              </a:rPr>
              <a:t>AoG</a:t>
            </a:r>
            <a:r>
              <a:rPr lang="en-US" sz="3200" b="0" dirty="0" smtClean="0">
                <a:solidFill>
                  <a:srgbClr val="0070C0"/>
                </a:solidFill>
                <a:cs typeface="Arial" pitchFamily="34" charset="0"/>
              </a:rPr>
              <a:t> for objects:                         </a:t>
            </a:r>
            <a:r>
              <a:rPr lang="en-US" sz="2000" b="0" dirty="0" smtClean="0">
                <a:solidFill>
                  <a:srgbClr val="0070C0"/>
                </a:solidFill>
                <a:cs typeface="Arial" pitchFamily="34" charset="0"/>
              </a:rPr>
              <a:t>Example on human figures</a:t>
            </a:r>
            <a:endParaRPr lang="en-US" sz="2000" b="0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730113" name="Picture 1" descr="C:\Users\Song-Chun Zhu\Desktop\Sna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8874691" cy="99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53200" y="6477000"/>
            <a:ext cx="220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Rothrock and Zhu,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rants\ONR_MURI\Meetings\ONR_program_review_June_2011\images\Brandon_appea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19200"/>
            <a:ext cx="5638800" cy="55120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533400"/>
            <a:ext cx="8396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0070C0"/>
                </a:solidFill>
                <a:cs typeface="Arial" pitchFamily="34" charset="0"/>
              </a:rPr>
              <a:t>Appearance model </a:t>
            </a:r>
            <a:r>
              <a:rPr lang="en-US" sz="2800" dirty="0" smtClean="0">
                <a:solidFill>
                  <a:srgbClr val="0070C0"/>
                </a:solidFill>
                <a:cs typeface="Arial" pitchFamily="34" charset="0"/>
              </a:rPr>
              <a:t>for terminals,                         </a:t>
            </a:r>
            <a:r>
              <a:rPr lang="en-US" sz="2000" b="0" dirty="0" smtClean="0">
                <a:solidFill>
                  <a:srgbClr val="0070C0"/>
                </a:solidFill>
                <a:cs typeface="Arial" pitchFamily="34" charset="0"/>
              </a:rPr>
              <a:t>learned from images</a:t>
            </a:r>
            <a:endParaRPr lang="en-US" sz="2000" b="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213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cs typeface="Arial" pitchFamily="34" charset="0"/>
              </a:rPr>
              <a:t>Grounding the symbols</a:t>
            </a:r>
            <a:endParaRPr lang="en-US" b="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274" name="Picture 2" descr="C:\Users\Song-Chun Zhu\Desktop\Sna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1376363"/>
            <a:ext cx="7115175" cy="41052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91180"/>
            <a:ext cx="7164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800" b="0" dirty="0" smtClean="0">
                <a:solidFill>
                  <a:srgbClr val="0070C0"/>
                </a:solidFill>
                <a:cs typeface="Arial" pitchFamily="34" charset="0"/>
              </a:rPr>
              <a:t>Synthesis (Computer Dream) by sampling the S-</a:t>
            </a:r>
            <a:r>
              <a:rPr lang="en-US" sz="2800" b="0" dirty="0" err="1" smtClean="0">
                <a:solidFill>
                  <a:srgbClr val="0070C0"/>
                </a:solidFill>
                <a:cs typeface="Arial" pitchFamily="34" charset="0"/>
              </a:rPr>
              <a:t>AoG</a:t>
            </a:r>
            <a:endParaRPr lang="en-US" sz="2800" b="0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6477000"/>
            <a:ext cx="220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Rothrock and Zhu,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70C0"/>
                </a:solidFill>
                <a:cs typeface="Arial" pitchFamily="34" charset="0"/>
              </a:rPr>
              <a:t>Spatial-</a:t>
            </a:r>
            <a:r>
              <a:rPr lang="en-US" sz="2800" dirty="0" err="1" smtClean="0">
                <a:solidFill>
                  <a:srgbClr val="0070C0"/>
                </a:solidFill>
                <a:cs typeface="Arial" pitchFamily="34" charset="0"/>
              </a:rPr>
              <a:t>AoG</a:t>
            </a:r>
            <a:r>
              <a:rPr lang="en-US" sz="2800" dirty="0" smtClean="0">
                <a:solidFill>
                  <a:srgbClr val="0070C0"/>
                </a:solidFill>
                <a:cs typeface="Arial" pitchFamily="34" charset="0"/>
              </a:rPr>
              <a:t> for scene:                 </a:t>
            </a:r>
            <a:r>
              <a:rPr lang="en-US" sz="2000" b="0" dirty="0" smtClean="0">
                <a:solidFill>
                  <a:srgbClr val="0070C0"/>
                </a:solidFill>
                <a:ea typeface="ＭＳ Ｐゴシック" pitchFamily="-108" charset="-128"/>
                <a:cs typeface="Arial" pitchFamily="34" charset="0"/>
              </a:rPr>
              <a:t>Example on indoor scene configurations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ＭＳ Ｐゴシック" pitchFamily="-108" charset="-128"/>
              <a:cs typeface="Arial" pitchFamily="34" charset="0"/>
            </a:endParaRPr>
          </a:p>
        </p:txBody>
      </p:sp>
      <p:pic>
        <p:nvPicPr>
          <p:cNvPr id="105474" name="Picture 2" descr="C:\Users\Song-Chun Zhu\Desktop\MURI_review\images\Sna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76400"/>
            <a:ext cx="1914525" cy="1143000"/>
          </a:xfrm>
          <a:prstGeom prst="rect">
            <a:avLst/>
          </a:prstGeom>
          <a:noFill/>
        </p:spPr>
      </p:pic>
      <p:pic>
        <p:nvPicPr>
          <p:cNvPr id="105475" name="Picture 3" descr="C:\Users\Song-Chun Zhu\Desktop\MURI_review\images\Scene_parsing_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4267200" cy="4339069"/>
          </a:xfrm>
          <a:prstGeom prst="rect">
            <a:avLst/>
          </a:prstGeom>
          <a:noFill/>
        </p:spPr>
      </p:pic>
      <p:pic>
        <p:nvPicPr>
          <p:cNvPr id="105480" name="Picture 8" descr="C:\Users\Song-Chun Zhu\Desktop\MURI_review\images\Snap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524000"/>
            <a:ext cx="1895475" cy="1295400"/>
          </a:xfrm>
          <a:prstGeom prst="rect">
            <a:avLst/>
          </a:prstGeom>
          <a:noFill/>
        </p:spPr>
      </p:pic>
      <p:pic>
        <p:nvPicPr>
          <p:cNvPr id="105481" name="Picture 9" descr="C:\Users\Song-Chun Zhu\Desktop\MURI_review\images\Snap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301181"/>
            <a:ext cx="3352800" cy="1223319"/>
          </a:xfrm>
          <a:prstGeom prst="rect">
            <a:avLst/>
          </a:prstGeom>
          <a:noFill/>
        </p:spPr>
      </p:pic>
      <p:pic>
        <p:nvPicPr>
          <p:cNvPr id="105482" name="Picture 10" descr="C:\Users\Song-Chun Zhu\Desktop\MURI_review\images\Snap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124200"/>
            <a:ext cx="3352800" cy="1223319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029200" y="2819400"/>
            <a:ext cx="25698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/>
              <a:t>Results on the UCLA dataset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934200" y="1371600"/>
            <a:ext cx="1792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3D reconstruction</a:t>
            </a:r>
            <a:endParaRPr lang="en-US" sz="1600" b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6477000"/>
            <a:ext cx="19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Zhao  and Zhu,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533510" cy="405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533400"/>
            <a:ext cx="8382000" cy="4572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800" kern="0" dirty="0" smtClean="0">
                <a:solidFill>
                  <a:srgbClr val="0070C0"/>
                </a:solidFill>
              </a:rPr>
              <a:t>Temporal </a:t>
            </a:r>
            <a:r>
              <a:rPr lang="en-US" sz="2800" kern="0" dirty="0" err="1" smtClean="0">
                <a:solidFill>
                  <a:srgbClr val="0070C0"/>
                </a:solidFill>
              </a:rPr>
              <a:t>AoG</a:t>
            </a:r>
            <a:r>
              <a:rPr lang="en-US" sz="2800" kern="0" dirty="0" smtClean="0">
                <a:solidFill>
                  <a:srgbClr val="0070C0"/>
                </a:solidFill>
              </a:rPr>
              <a:t> for action / events</a:t>
            </a:r>
            <a:endParaRPr lang="en-US" sz="2800" kern="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324600"/>
            <a:ext cx="7067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Ref. M. Pei and S.C. Zhu, “Parsing Video Events with Goal inference and Intent Prediction,” ICCV, 2011.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6"/>
          <p:cNvGrpSpPr/>
          <p:nvPr/>
        </p:nvGrpSpPr>
        <p:grpSpPr>
          <a:xfrm>
            <a:off x="762000" y="2590800"/>
            <a:ext cx="7772400" cy="2743200"/>
            <a:chOff x="71438" y="2309824"/>
            <a:chExt cx="8915400" cy="3100376"/>
          </a:xfrm>
        </p:grpSpPr>
        <p:sp>
          <p:nvSpPr>
            <p:cNvPr id="4" name="Oval 3"/>
            <p:cNvSpPr/>
            <p:nvPr/>
          </p:nvSpPr>
          <p:spPr bwMode="auto">
            <a:xfrm>
              <a:off x="1085850" y="4041775"/>
              <a:ext cx="285750" cy="28575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1863725" y="4041775"/>
              <a:ext cx="285750" cy="28575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657475" y="4041775"/>
              <a:ext cx="285750" cy="28575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316038" y="4613275"/>
              <a:ext cx="285750" cy="28575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19088" y="4052888"/>
              <a:ext cx="285750" cy="28575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339975" y="4613275"/>
              <a:ext cx="285750" cy="28575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411538" y="4041775"/>
              <a:ext cx="285750" cy="28575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133850" y="4041775"/>
              <a:ext cx="285750" cy="28575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864100" y="4041775"/>
              <a:ext cx="285750" cy="28575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548313" y="4041775"/>
              <a:ext cx="285750" cy="28575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081713" y="4041775"/>
              <a:ext cx="285750" cy="28575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796088" y="4041775"/>
              <a:ext cx="285750" cy="28575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564438" y="4041775"/>
              <a:ext cx="285750" cy="28575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8334375" y="4041775"/>
              <a:ext cx="285750" cy="28575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Curved Connector 17"/>
            <p:cNvCxnSpPr>
              <a:stCxn id="102" idx="0"/>
              <a:endCxn id="5" idx="4"/>
            </p:cNvCxnSpPr>
            <p:nvPr/>
          </p:nvCxnSpPr>
          <p:spPr>
            <a:xfrm rot="16200000" flipV="1">
              <a:off x="1859756" y="4474369"/>
              <a:ext cx="296863" cy="317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103" idx="0"/>
              <a:endCxn id="10" idx="4"/>
            </p:cNvCxnSpPr>
            <p:nvPr/>
          </p:nvCxnSpPr>
          <p:spPr>
            <a:xfrm rot="16200000" flipV="1">
              <a:off x="3409950" y="4471988"/>
              <a:ext cx="296863" cy="7937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>
              <a:stCxn id="95" idx="0"/>
              <a:endCxn id="11" idx="4"/>
            </p:cNvCxnSpPr>
            <p:nvPr/>
          </p:nvCxnSpPr>
          <p:spPr>
            <a:xfrm rot="16200000" flipV="1">
              <a:off x="4129881" y="4474369"/>
              <a:ext cx="296863" cy="317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652588" y="3041650"/>
              <a:ext cx="1111250" cy="261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latin typeface="Calibri" pitchFamily="34" charset="0"/>
                </a:rPr>
                <a:t>Door fluent</a:t>
              </a:r>
              <a:endParaRPr lang="zh-CN" altLang="en-US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89475" y="3041650"/>
              <a:ext cx="968375" cy="261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latin typeface="Calibri" pitchFamily="34" charset="0"/>
                </a:rPr>
                <a:t>Light fluent</a:t>
              </a:r>
              <a:endParaRPr lang="zh-CN" altLang="en-US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46963" y="3041650"/>
              <a:ext cx="1228725" cy="261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latin typeface="Calibri" pitchFamily="34" charset="0"/>
                </a:rPr>
                <a:t>Screen fluent</a:t>
              </a:r>
              <a:endParaRPr lang="zh-CN" altLang="en-US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58849" y="3541712"/>
              <a:ext cx="643515" cy="318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rgbClr val="000000"/>
                  </a:solidFill>
                  <a:latin typeface="Calibri" pitchFamily="34" charset="0"/>
                </a:rPr>
                <a:t>close</a:t>
              </a:r>
              <a:endParaRPr lang="zh-CN" altLang="en-US" sz="11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59038" y="3541712"/>
              <a:ext cx="674254" cy="318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rgbClr val="000000"/>
                  </a:solidFill>
                  <a:latin typeface="Calibri" pitchFamily="34" charset="0"/>
                </a:rPr>
                <a:t>open</a:t>
              </a:r>
              <a:endParaRPr lang="zh-CN" altLang="en-US" sz="11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30663" y="3541713"/>
              <a:ext cx="500062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latin typeface="Calibri" pitchFamily="34" charset="0"/>
                </a:rPr>
                <a:t>on</a:t>
              </a:r>
              <a:endParaRPr lang="zh-CN" altLang="en-US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29250" y="3541713"/>
              <a:ext cx="500063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latin typeface="Calibri" pitchFamily="34" charset="0"/>
                </a:rPr>
                <a:t>off</a:t>
              </a:r>
              <a:endParaRPr lang="zh-CN" altLang="en-US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84963" y="3541713"/>
              <a:ext cx="500062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latin typeface="Calibri" pitchFamily="34" charset="0"/>
                </a:rPr>
                <a:t>off</a:t>
              </a:r>
              <a:endParaRPr lang="zh-CN" altLang="en-US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61338" y="3541713"/>
              <a:ext cx="500062" cy="261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latin typeface="Calibri" pitchFamily="34" charset="0"/>
                </a:rPr>
                <a:t>on</a:t>
              </a:r>
              <a:endParaRPr lang="zh-CN" altLang="en-US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79725" y="4049713"/>
              <a:ext cx="334963" cy="2460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1000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r>
                <a:rPr lang="en-US" altLang="zh-CN" sz="1000" baseline="-250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endParaRPr lang="zh-CN" altLang="en-US" sz="1000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" name="Arc 30"/>
            <p:cNvSpPr/>
            <p:nvPr/>
          </p:nvSpPr>
          <p:spPr>
            <a:xfrm rot="6790018">
              <a:off x="1057276" y="4260850"/>
              <a:ext cx="214312" cy="357187"/>
            </a:xfrm>
            <a:prstGeom prst="arc">
              <a:avLst>
                <a:gd name="adj1" fmla="val 15780112"/>
                <a:gd name="adj2" fmla="val 200426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88" idx="0"/>
              <a:endCxn id="4" idx="4"/>
            </p:cNvCxnSpPr>
            <p:nvPr/>
          </p:nvCxnSpPr>
          <p:spPr>
            <a:xfrm rot="5400000" flipH="1" flipV="1">
              <a:off x="954882" y="4339431"/>
              <a:ext cx="285750" cy="2619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7" idx="0"/>
              <a:endCxn id="4" idx="4"/>
            </p:cNvCxnSpPr>
            <p:nvPr/>
          </p:nvCxnSpPr>
          <p:spPr>
            <a:xfrm rot="16200000" flipV="1">
              <a:off x="1200944" y="4355306"/>
              <a:ext cx="285750" cy="2301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0"/>
              <a:endCxn id="6" idx="4"/>
            </p:cNvCxnSpPr>
            <p:nvPr/>
          </p:nvCxnSpPr>
          <p:spPr>
            <a:xfrm rot="5400000" flipH="1" flipV="1">
              <a:off x="2498725" y="4311650"/>
              <a:ext cx="285750" cy="3175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94" idx="0"/>
              <a:endCxn id="6" idx="4"/>
            </p:cNvCxnSpPr>
            <p:nvPr/>
          </p:nvCxnSpPr>
          <p:spPr>
            <a:xfrm rot="16200000" flipV="1">
              <a:off x="2806700" y="4321175"/>
              <a:ext cx="290513" cy="30321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/>
            <p:cNvSpPr/>
            <p:nvPr/>
          </p:nvSpPr>
          <p:spPr>
            <a:xfrm rot="8121470">
              <a:off x="2589213" y="4198938"/>
              <a:ext cx="411162" cy="339725"/>
            </a:xfrm>
            <a:prstGeom prst="arc">
              <a:avLst>
                <a:gd name="adj1" fmla="val 15220903"/>
                <a:gd name="adj2" fmla="val 63245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21225" y="2447925"/>
              <a:ext cx="647700" cy="2603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latin typeface="Calibri" pitchFamily="34" charset="0"/>
                </a:rPr>
                <a:t>fluent</a:t>
              </a:r>
              <a:endParaRPr lang="zh-CN" altLang="en-US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38" name="Curved Connector 37"/>
            <p:cNvCxnSpPr/>
            <p:nvPr/>
          </p:nvCxnSpPr>
          <p:spPr>
            <a:xfrm rot="5400000" flipH="1" flipV="1">
              <a:off x="2928938" y="1392237"/>
              <a:ext cx="285750" cy="301307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/>
            <p:nvPr/>
          </p:nvCxnSpPr>
          <p:spPr>
            <a:xfrm rot="16200000" flipH="1">
              <a:off x="5826125" y="1508125"/>
              <a:ext cx="285750" cy="278130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/>
            <p:nvPr/>
          </p:nvCxnSpPr>
          <p:spPr>
            <a:xfrm rot="5400000" flipH="1" flipV="1">
              <a:off x="1106487" y="3082926"/>
              <a:ext cx="214313" cy="70326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/>
            <p:nvPr/>
          </p:nvCxnSpPr>
          <p:spPr>
            <a:xfrm rot="16200000" flipV="1">
              <a:off x="1861343" y="3031332"/>
              <a:ext cx="214313" cy="80645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/>
            <p:nvPr/>
          </p:nvCxnSpPr>
          <p:spPr>
            <a:xfrm rot="5400000" flipH="1" flipV="1">
              <a:off x="4153693" y="3117057"/>
              <a:ext cx="214313" cy="63500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/>
            <p:nvPr/>
          </p:nvCxnSpPr>
          <p:spPr>
            <a:xfrm rot="16200000" flipV="1">
              <a:off x="4856956" y="3048794"/>
              <a:ext cx="214313" cy="77152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/>
            <p:nvPr/>
          </p:nvCxnSpPr>
          <p:spPr>
            <a:xfrm rot="5400000" flipH="1" flipV="1">
              <a:off x="6871493" y="3053557"/>
              <a:ext cx="214313" cy="76200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/>
            <p:nvPr/>
          </p:nvCxnSpPr>
          <p:spPr>
            <a:xfrm rot="16200000" flipV="1">
              <a:off x="7604918" y="3082132"/>
              <a:ext cx="214313" cy="70485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/>
            <p:nvPr/>
          </p:nvCxnSpPr>
          <p:spPr>
            <a:xfrm rot="5400000" flipH="1" flipV="1">
              <a:off x="557213" y="3736975"/>
              <a:ext cx="214312" cy="39528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>
              <a:stCxn id="4" idx="0"/>
            </p:cNvCxnSpPr>
            <p:nvPr/>
          </p:nvCxnSpPr>
          <p:spPr>
            <a:xfrm rot="16200000" flipV="1">
              <a:off x="938213" y="3751263"/>
              <a:ext cx="214312" cy="36671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>
              <a:stCxn id="5" idx="0"/>
            </p:cNvCxnSpPr>
            <p:nvPr/>
          </p:nvCxnSpPr>
          <p:spPr>
            <a:xfrm rot="5400000" flipH="1" flipV="1">
              <a:off x="2082007" y="3752056"/>
              <a:ext cx="214312" cy="36512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48"/>
            <p:cNvCxnSpPr>
              <a:stCxn id="6" idx="0"/>
            </p:cNvCxnSpPr>
            <p:nvPr/>
          </p:nvCxnSpPr>
          <p:spPr>
            <a:xfrm rot="16200000" flipV="1">
              <a:off x="2478882" y="3720306"/>
              <a:ext cx="214312" cy="42862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urved Connector 49"/>
            <p:cNvCxnSpPr>
              <a:stCxn id="10" idx="0"/>
            </p:cNvCxnSpPr>
            <p:nvPr/>
          </p:nvCxnSpPr>
          <p:spPr>
            <a:xfrm rot="5400000" flipH="1" flipV="1">
              <a:off x="3641726" y="3740150"/>
              <a:ext cx="214312" cy="388937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urved Connector 50"/>
            <p:cNvCxnSpPr>
              <a:stCxn id="11" idx="0"/>
            </p:cNvCxnSpPr>
            <p:nvPr/>
          </p:nvCxnSpPr>
          <p:spPr>
            <a:xfrm rot="16200000" flipV="1">
              <a:off x="4002882" y="3767931"/>
              <a:ext cx="214312" cy="333375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urved Connector 51"/>
            <p:cNvCxnSpPr>
              <a:stCxn id="12" idx="0"/>
            </p:cNvCxnSpPr>
            <p:nvPr/>
          </p:nvCxnSpPr>
          <p:spPr>
            <a:xfrm rot="5400000" flipH="1" flipV="1">
              <a:off x="5071269" y="3763169"/>
              <a:ext cx="214312" cy="34290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52"/>
            <p:cNvCxnSpPr>
              <a:stCxn id="13" idx="0"/>
            </p:cNvCxnSpPr>
            <p:nvPr/>
          </p:nvCxnSpPr>
          <p:spPr>
            <a:xfrm rot="16200000" flipV="1">
              <a:off x="5413376" y="3763962"/>
              <a:ext cx="214312" cy="34131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>
              <a:stCxn id="14" idx="0"/>
            </p:cNvCxnSpPr>
            <p:nvPr/>
          </p:nvCxnSpPr>
          <p:spPr>
            <a:xfrm rot="5400000" flipH="1" flipV="1">
              <a:off x="6303963" y="3748088"/>
              <a:ext cx="214312" cy="37306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15" idx="0"/>
            </p:cNvCxnSpPr>
            <p:nvPr/>
          </p:nvCxnSpPr>
          <p:spPr>
            <a:xfrm rot="16200000" flipV="1">
              <a:off x="6661151" y="3763962"/>
              <a:ext cx="214312" cy="34131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urved Connector 55"/>
            <p:cNvCxnSpPr>
              <a:stCxn id="16" idx="0"/>
            </p:cNvCxnSpPr>
            <p:nvPr/>
          </p:nvCxnSpPr>
          <p:spPr>
            <a:xfrm rot="5400000" flipH="1" flipV="1">
              <a:off x="7778751" y="3756025"/>
              <a:ext cx="214312" cy="357187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>
              <a:stCxn id="17" idx="0"/>
            </p:cNvCxnSpPr>
            <p:nvPr/>
          </p:nvCxnSpPr>
          <p:spPr>
            <a:xfrm rot="16200000" flipV="1">
              <a:off x="8163719" y="3728244"/>
              <a:ext cx="214312" cy="41275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11400000">
              <a:off x="973138" y="3935413"/>
              <a:ext cx="142875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21120000">
              <a:off x="585788" y="3940175"/>
              <a:ext cx="14446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91" idx="0"/>
              <a:endCxn id="9" idx="4"/>
            </p:cNvCxnSpPr>
            <p:nvPr/>
          </p:nvCxnSpPr>
          <p:spPr>
            <a:xfrm rot="5400000" flipH="1" flipV="1">
              <a:off x="2153443" y="4866482"/>
              <a:ext cx="296863" cy="3619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93" idx="0"/>
              <a:endCxn id="9" idx="4"/>
            </p:cNvCxnSpPr>
            <p:nvPr/>
          </p:nvCxnSpPr>
          <p:spPr>
            <a:xfrm rot="16200000" flipV="1">
              <a:off x="2540793" y="4841082"/>
              <a:ext cx="296863" cy="4127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92" idx="0"/>
              <a:endCxn id="9" idx="4"/>
            </p:cNvCxnSpPr>
            <p:nvPr/>
          </p:nvCxnSpPr>
          <p:spPr>
            <a:xfrm rot="16200000" flipV="1">
              <a:off x="2345531" y="5036344"/>
              <a:ext cx="296863" cy="222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89" idx="0"/>
              <a:endCxn id="7" idx="4"/>
            </p:cNvCxnSpPr>
            <p:nvPr/>
          </p:nvCxnSpPr>
          <p:spPr>
            <a:xfrm rot="5400000" flipH="1" flipV="1">
              <a:off x="1212851" y="4938712"/>
              <a:ext cx="285750" cy="2063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90" idx="0"/>
              <a:endCxn id="7" idx="4"/>
            </p:cNvCxnSpPr>
            <p:nvPr/>
          </p:nvCxnSpPr>
          <p:spPr>
            <a:xfrm rot="16200000" flipV="1">
              <a:off x="1418432" y="4939506"/>
              <a:ext cx="285750" cy="2047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urved Connector 64"/>
            <p:cNvCxnSpPr>
              <a:stCxn id="116" idx="0"/>
            </p:cNvCxnSpPr>
            <p:nvPr/>
          </p:nvCxnSpPr>
          <p:spPr>
            <a:xfrm rot="16200000" flipV="1">
              <a:off x="4425157" y="2909093"/>
              <a:ext cx="311150" cy="4763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21120000">
              <a:off x="2141538" y="3930650"/>
              <a:ext cx="14446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21120000">
              <a:off x="3703638" y="3930650"/>
              <a:ext cx="14446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21060000">
              <a:off x="5121275" y="3930650"/>
              <a:ext cx="144463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21120000">
              <a:off x="6351588" y="3937000"/>
              <a:ext cx="14446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21120000">
              <a:off x="7847013" y="3930650"/>
              <a:ext cx="142875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1400000">
              <a:off x="2505075" y="3933825"/>
              <a:ext cx="144463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1400000">
              <a:off x="4029075" y="3933825"/>
              <a:ext cx="144463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11400000">
              <a:off x="5429250" y="3933825"/>
              <a:ext cx="144463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1400000">
              <a:off x="6661150" y="3927475"/>
              <a:ext cx="142875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11400000">
              <a:off x="8166100" y="3933825"/>
              <a:ext cx="142875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55600" y="4265613"/>
              <a:ext cx="214313" cy="15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/>
            <p:nvPr/>
          </p:nvCxnSpPr>
          <p:spPr>
            <a:xfrm>
              <a:off x="1109663" y="4124325"/>
              <a:ext cx="215900" cy="142875"/>
            </a:xfrm>
            <a:prstGeom prst="bentConnector3">
              <a:avLst>
                <a:gd name="adj1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895475" y="4124325"/>
              <a:ext cx="214313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441700" y="4124325"/>
              <a:ext cx="214313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902200" y="4265613"/>
              <a:ext cx="214313" cy="15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116638" y="4265613"/>
              <a:ext cx="214312" cy="15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604125" y="4124325"/>
              <a:ext cx="214313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/>
            <p:nvPr/>
          </p:nvCxnSpPr>
          <p:spPr>
            <a:xfrm>
              <a:off x="5583238" y="4113213"/>
              <a:ext cx="215900" cy="142875"/>
            </a:xfrm>
            <a:prstGeom prst="bentConnector3">
              <a:avLst>
                <a:gd name="adj1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lbow Connector 83"/>
            <p:cNvCxnSpPr/>
            <p:nvPr/>
          </p:nvCxnSpPr>
          <p:spPr>
            <a:xfrm>
              <a:off x="6835775" y="4113213"/>
              <a:ext cx="215900" cy="142875"/>
            </a:xfrm>
            <a:prstGeom prst="bentConnector3">
              <a:avLst>
                <a:gd name="adj1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84"/>
            <p:cNvCxnSpPr/>
            <p:nvPr/>
          </p:nvCxnSpPr>
          <p:spPr>
            <a:xfrm flipV="1">
              <a:off x="2695575" y="4111625"/>
              <a:ext cx="217488" cy="144463"/>
            </a:xfrm>
            <a:prstGeom prst="bentConnector3">
              <a:avLst>
                <a:gd name="adj1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85"/>
            <p:cNvCxnSpPr/>
            <p:nvPr/>
          </p:nvCxnSpPr>
          <p:spPr>
            <a:xfrm flipV="1">
              <a:off x="4167188" y="4108450"/>
              <a:ext cx="215900" cy="142875"/>
            </a:xfrm>
            <a:prstGeom prst="bentConnector3">
              <a:avLst>
                <a:gd name="adj1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lbow Connector 86"/>
            <p:cNvCxnSpPr/>
            <p:nvPr/>
          </p:nvCxnSpPr>
          <p:spPr>
            <a:xfrm flipV="1">
              <a:off x="8374063" y="4106863"/>
              <a:ext cx="215900" cy="142875"/>
            </a:xfrm>
            <a:prstGeom prst="bentConnector3">
              <a:avLst>
                <a:gd name="adj1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823913" y="4613275"/>
              <a:ext cx="285750" cy="21431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en-US" altLang="zh-CN" sz="1200">
                  <a:solidFill>
                    <a:srgbClr val="000000"/>
                  </a:solidFill>
                  <a:cs typeface="Arial" charset="0"/>
                </a:rPr>
                <a:t>a</a:t>
              </a:r>
              <a:r>
                <a:rPr lang="en-US" altLang="zh-CN" sz="1200" baseline="-25000">
                  <a:solidFill>
                    <a:srgbClr val="000000"/>
                  </a:solidFill>
                  <a:cs typeface="Arial" charset="0"/>
                </a:rPr>
                <a:t>1</a:t>
              </a:r>
              <a:endParaRPr lang="zh-CN" altLang="en-US" sz="12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109663" y="5184775"/>
              <a:ext cx="285750" cy="21431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en-US" altLang="zh-CN" sz="1200">
                  <a:solidFill>
                    <a:srgbClr val="000000"/>
                  </a:solidFill>
                  <a:cs typeface="Arial" charset="0"/>
                </a:rPr>
                <a:t>a</a:t>
              </a:r>
              <a:r>
                <a:rPr lang="en-US" altLang="zh-CN" sz="1200" baseline="-25000">
                  <a:solidFill>
                    <a:srgbClr val="000000"/>
                  </a:solidFill>
                  <a:cs typeface="Arial" charset="0"/>
                </a:rPr>
                <a:t>2</a:t>
              </a:r>
              <a:endParaRPr lang="zh-CN" altLang="en-US" sz="12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520825" y="5184775"/>
              <a:ext cx="285750" cy="21431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en-US" altLang="zh-CN" sz="1200">
                  <a:solidFill>
                    <a:srgbClr val="000000"/>
                  </a:solidFill>
                  <a:cs typeface="Arial" charset="0"/>
                </a:rPr>
                <a:t>a</a:t>
              </a:r>
              <a:r>
                <a:rPr lang="en-US" altLang="zh-CN" sz="1200" baseline="-25000">
                  <a:solidFill>
                    <a:srgbClr val="000000"/>
                  </a:solidFill>
                  <a:cs typeface="Arial" charset="0"/>
                </a:rPr>
                <a:t>3</a:t>
              </a:r>
              <a:endParaRPr lang="zh-CN" altLang="en-US" sz="12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978025" y="5195888"/>
              <a:ext cx="285750" cy="2143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en-US" altLang="zh-CN" sz="1200">
                  <a:solidFill>
                    <a:srgbClr val="000000"/>
                  </a:solidFill>
                  <a:cs typeface="Arial" charset="0"/>
                </a:rPr>
                <a:t>a</a:t>
              </a:r>
              <a:r>
                <a:rPr lang="en-US" altLang="zh-CN" sz="1200" baseline="-25000">
                  <a:solidFill>
                    <a:srgbClr val="000000"/>
                  </a:solidFill>
                  <a:cs typeface="Arial" charset="0"/>
                </a:rPr>
                <a:t>4</a:t>
              </a:r>
              <a:endParaRPr lang="zh-CN" altLang="en-US" sz="12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362200" y="5195888"/>
              <a:ext cx="285750" cy="2143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en-US" altLang="zh-CN" sz="1200">
                  <a:solidFill>
                    <a:srgbClr val="000000"/>
                  </a:solidFill>
                  <a:cs typeface="Arial" charset="0"/>
                </a:rPr>
                <a:t>a</a:t>
              </a:r>
              <a:r>
                <a:rPr lang="en-US" altLang="zh-CN" sz="1200" baseline="-25000">
                  <a:solidFill>
                    <a:srgbClr val="000000"/>
                  </a:solidFill>
                  <a:cs typeface="Arial" charset="0"/>
                </a:rPr>
                <a:t>5</a:t>
              </a:r>
              <a:endParaRPr lang="zh-CN" altLang="en-US" sz="12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752725" y="5195888"/>
              <a:ext cx="285750" cy="2143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en-US" altLang="zh-CN" sz="1200">
                  <a:solidFill>
                    <a:srgbClr val="000000"/>
                  </a:solidFill>
                  <a:cs typeface="Arial" charset="0"/>
                </a:rPr>
                <a:t>a</a:t>
              </a:r>
              <a:r>
                <a:rPr lang="en-US" altLang="zh-CN" sz="1200" baseline="-25000">
                  <a:solidFill>
                    <a:srgbClr val="000000"/>
                  </a:solidFill>
                  <a:cs typeface="Arial" charset="0"/>
                </a:rPr>
                <a:t>3</a:t>
              </a:r>
              <a:endParaRPr lang="zh-CN" altLang="en-US" sz="12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960688" y="4618038"/>
              <a:ext cx="285750" cy="2143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en-US" altLang="zh-CN" sz="1200">
                  <a:solidFill>
                    <a:srgbClr val="000000"/>
                  </a:solidFill>
                  <a:cs typeface="Arial" charset="0"/>
                </a:rPr>
                <a:t>a</a:t>
              </a:r>
              <a:r>
                <a:rPr lang="en-US" altLang="zh-CN" sz="1200" baseline="-25000">
                  <a:solidFill>
                    <a:srgbClr val="000000"/>
                  </a:solidFill>
                  <a:cs typeface="Arial" charset="0"/>
                </a:rPr>
                <a:t>1</a:t>
              </a:r>
              <a:endParaRPr lang="zh-CN" altLang="en-US" sz="12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137025" y="4624388"/>
              <a:ext cx="285750" cy="2143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en-US" altLang="zh-CN" sz="1200">
                  <a:solidFill>
                    <a:srgbClr val="000000"/>
                  </a:solidFill>
                  <a:cs typeface="Arial" charset="0"/>
                </a:rPr>
                <a:t>a</a:t>
              </a:r>
              <a:r>
                <a:rPr lang="en-US" altLang="zh-CN" sz="1200" baseline="-25000">
                  <a:solidFill>
                    <a:srgbClr val="000000"/>
                  </a:solidFill>
                  <a:cs typeface="Arial" charset="0"/>
                </a:rPr>
                <a:t>6</a:t>
              </a:r>
              <a:endParaRPr lang="zh-CN" altLang="en-US" sz="12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557838" y="4624388"/>
              <a:ext cx="285750" cy="2143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en-US" altLang="zh-CN" sz="1200">
                  <a:solidFill>
                    <a:srgbClr val="000000"/>
                  </a:solidFill>
                  <a:cs typeface="Arial" charset="0"/>
                </a:rPr>
                <a:t>a</a:t>
              </a:r>
              <a:r>
                <a:rPr lang="en-US" altLang="zh-CN" sz="1200" baseline="-25000">
                  <a:solidFill>
                    <a:srgbClr val="000000"/>
                  </a:solidFill>
                  <a:cs typeface="Arial" charset="0"/>
                </a:rPr>
                <a:t>7</a:t>
              </a:r>
              <a:endParaRPr lang="zh-CN" altLang="en-US" sz="12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807200" y="4624388"/>
              <a:ext cx="285750" cy="2143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en-US" altLang="zh-CN" sz="1200">
                  <a:solidFill>
                    <a:srgbClr val="000000"/>
                  </a:solidFill>
                  <a:cs typeface="Arial" charset="0"/>
                </a:rPr>
                <a:t>a</a:t>
              </a:r>
              <a:r>
                <a:rPr lang="en-US" altLang="zh-CN" sz="1200" baseline="-25000">
                  <a:solidFill>
                    <a:srgbClr val="000000"/>
                  </a:solidFill>
                  <a:cs typeface="Arial" charset="0"/>
                </a:rPr>
                <a:t>10</a:t>
              </a:r>
              <a:endParaRPr lang="zh-CN" altLang="en-US" sz="12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010525" y="4633913"/>
              <a:ext cx="285750" cy="2143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en-US" altLang="zh-CN" sz="1200">
                  <a:solidFill>
                    <a:srgbClr val="000000"/>
                  </a:solidFill>
                  <a:cs typeface="Arial" charset="0"/>
                </a:rPr>
                <a:t>a</a:t>
              </a:r>
              <a:r>
                <a:rPr lang="en-US" altLang="zh-CN" sz="1200" baseline="-25000">
                  <a:solidFill>
                    <a:srgbClr val="000000"/>
                  </a:solidFill>
                  <a:cs typeface="Arial" charset="0"/>
                </a:rPr>
                <a:t>8</a:t>
              </a:r>
              <a:endParaRPr lang="zh-CN" altLang="en-US" sz="12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358188" y="4633913"/>
              <a:ext cx="285750" cy="2143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en-US" altLang="zh-CN" sz="1200">
                  <a:solidFill>
                    <a:srgbClr val="000000"/>
                  </a:solidFill>
                  <a:cs typeface="Arial" charset="0"/>
                </a:rPr>
                <a:t>a</a:t>
              </a:r>
              <a:r>
                <a:rPr lang="en-US" altLang="zh-CN" sz="1200" baseline="-25000">
                  <a:solidFill>
                    <a:srgbClr val="000000"/>
                  </a:solidFill>
                  <a:cs typeface="Arial" charset="0"/>
                </a:rPr>
                <a:t>9</a:t>
              </a:r>
              <a:endParaRPr lang="zh-CN" altLang="en-US" sz="12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701088" y="4633913"/>
              <a:ext cx="285750" cy="2143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en-US" altLang="zh-CN" sz="1200">
                  <a:solidFill>
                    <a:srgbClr val="000000"/>
                  </a:solidFill>
                  <a:cs typeface="Arial" charset="0"/>
                </a:rPr>
                <a:t>a</a:t>
              </a:r>
              <a:r>
                <a:rPr lang="en-US" altLang="zh-CN" sz="1200" baseline="-25000">
                  <a:solidFill>
                    <a:srgbClr val="000000"/>
                  </a:solidFill>
                  <a:cs typeface="Arial" charset="0"/>
                </a:rPr>
                <a:t>10</a:t>
              </a:r>
              <a:endParaRPr lang="zh-CN" altLang="en-US" sz="12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17500" y="4606925"/>
              <a:ext cx="285750" cy="214313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en-US" altLang="zh-CN" sz="1200">
                  <a:solidFill>
                    <a:srgbClr val="000000"/>
                  </a:solidFill>
                  <a:cs typeface="Arial" charset="0"/>
                </a:rPr>
                <a:t>a</a:t>
              </a:r>
              <a:r>
                <a:rPr lang="en-US" altLang="zh-CN" sz="1200" baseline="-25000">
                  <a:solidFill>
                    <a:srgbClr val="000000"/>
                  </a:solidFill>
                  <a:cs typeface="Arial" charset="0"/>
                </a:rPr>
                <a:t>0</a:t>
              </a:r>
              <a:endParaRPr lang="zh-CN" altLang="en-US" sz="12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866900" y="4624388"/>
              <a:ext cx="285750" cy="2143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en-US" altLang="zh-CN" sz="1200">
                  <a:solidFill>
                    <a:srgbClr val="000000"/>
                  </a:solidFill>
                  <a:cs typeface="Arial" charset="0"/>
                </a:rPr>
                <a:t>a</a:t>
              </a:r>
              <a:r>
                <a:rPr lang="en-US" altLang="zh-CN" sz="1200" baseline="-25000">
                  <a:solidFill>
                    <a:srgbClr val="000000"/>
                  </a:solidFill>
                  <a:cs typeface="Arial" charset="0"/>
                </a:rPr>
                <a:t>0</a:t>
              </a:r>
              <a:endParaRPr lang="zh-CN" altLang="en-US" sz="12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419475" y="4624388"/>
              <a:ext cx="285750" cy="2143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en-US" altLang="zh-CN" sz="1200">
                  <a:solidFill>
                    <a:srgbClr val="000000"/>
                  </a:solidFill>
                  <a:cs typeface="Arial" charset="0"/>
                </a:rPr>
                <a:t>a</a:t>
              </a:r>
              <a:r>
                <a:rPr lang="en-US" altLang="zh-CN" sz="1200" baseline="-25000">
                  <a:solidFill>
                    <a:srgbClr val="000000"/>
                  </a:solidFill>
                  <a:cs typeface="Arial" charset="0"/>
                </a:rPr>
                <a:t>0</a:t>
              </a:r>
              <a:endParaRPr lang="zh-CN" altLang="en-US" sz="12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864100" y="4624388"/>
              <a:ext cx="285750" cy="2143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en-US" altLang="zh-CN" sz="1200">
                  <a:solidFill>
                    <a:srgbClr val="000000"/>
                  </a:solidFill>
                  <a:cs typeface="Arial" charset="0"/>
                </a:rPr>
                <a:t>a</a:t>
              </a:r>
              <a:r>
                <a:rPr lang="en-US" altLang="zh-CN" sz="1200" baseline="-25000">
                  <a:solidFill>
                    <a:srgbClr val="000000"/>
                  </a:solidFill>
                  <a:cs typeface="Arial" charset="0"/>
                </a:rPr>
                <a:t>0</a:t>
              </a:r>
              <a:endParaRPr lang="zh-CN" altLang="en-US" sz="12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094413" y="4624388"/>
              <a:ext cx="285750" cy="2143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en-US" altLang="zh-CN" sz="1200">
                  <a:solidFill>
                    <a:srgbClr val="000000"/>
                  </a:solidFill>
                  <a:cs typeface="Arial" charset="0"/>
                </a:rPr>
                <a:t>a</a:t>
              </a:r>
              <a:r>
                <a:rPr lang="en-US" altLang="zh-CN" sz="1200" baseline="-25000">
                  <a:solidFill>
                    <a:srgbClr val="000000"/>
                  </a:solidFill>
                  <a:cs typeface="Arial" charset="0"/>
                </a:rPr>
                <a:t>0</a:t>
              </a:r>
              <a:endParaRPr lang="zh-CN" altLang="en-US" sz="12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577138" y="4624388"/>
              <a:ext cx="285750" cy="2143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en-US" altLang="zh-CN" sz="1200">
                  <a:solidFill>
                    <a:srgbClr val="000000"/>
                  </a:solidFill>
                  <a:cs typeface="Arial" charset="0"/>
                </a:rPr>
                <a:t>a</a:t>
              </a:r>
              <a:r>
                <a:rPr lang="en-US" altLang="zh-CN" sz="1200" baseline="-25000">
                  <a:solidFill>
                    <a:srgbClr val="000000"/>
                  </a:solidFill>
                  <a:cs typeface="Arial" charset="0"/>
                </a:rPr>
                <a:t>0</a:t>
              </a:r>
              <a:endParaRPr lang="zh-CN" altLang="en-US" sz="12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1438" y="2309824"/>
              <a:ext cx="1214437" cy="92868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 bwMode="auto">
            <a:xfrm>
              <a:off x="179388" y="2708286"/>
              <a:ext cx="212725" cy="212725"/>
            </a:xfrm>
            <a:prstGeom prst="ellipse">
              <a:avLst/>
            </a:prstGeom>
            <a:solidFill>
              <a:schemeClr val="bg1">
                <a:lumMod val="75000"/>
                <a:alpha val="59000"/>
              </a:schemeClr>
            </a:solidFill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sz="1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76238" y="2371736"/>
              <a:ext cx="676275" cy="261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latin typeface="Calibri" pitchFamily="34" charset="0"/>
                </a:rPr>
                <a:t>Fluent</a:t>
              </a:r>
              <a:endParaRPr lang="zh-CN" altLang="en-US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76238" y="2638425"/>
              <a:ext cx="1195387" cy="4302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altLang="zh-CN" sz="1100" dirty="0">
                  <a:solidFill>
                    <a:srgbClr val="000000"/>
                  </a:solidFill>
                  <a:latin typeface="Calibri" pitchFamily="34" charset="0"/>
                </a:rPr>
                <a:t>Fluent Transit     Action </a:t>
              </a:r>
              <a:endParaRPr lang="zh-CN" altLang="en-US" sz="11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1" name="Rectangle 110"/>
            <p:cNvSpPr>
              <a:spLocks noChangeAspect="1"/>
            </p:cNvSpPr>
            <p:nvPr/>
          </p:nvSpPr>
          <p:spPr>
            <a:xfrm>
              <a:off x="176213" y="3041661"/>
              <a:ext cx="217487" cy="161925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0000"/>
              </a:scheme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endParaRPr lang="zh-CN" altLang="en-US" sz="1200" baseline="-25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76238" y="2987686"/>
              <a:ext cx="676275" cy="2619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altLang="zh-CN" sz="1100">
                  <a:solidFill>
                    <a:srgbClr val="000000"/>
                  </a:solidFill>
                  <a:latin typeface="Calibri" pitchFamily="34" charset="0"/>
                </a:rPr>
                <a:t> Action</a:t>
              </a:r>
              <a:endParaRPr lang="zh-CN" altLang="en-US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3" name="Isosceles Triangle 112"/>
            <p:cNvSpPr>
              <a:spLocks noChangeAspect="1"/>
            </p:cNvSpPr>
            <p:nvPr/>
          </p:nvSpPr>
          <p:spPr>
            <a:xfrm>
              <a:off x="4429125" y="2495550"/>
              <a:ext cx="339725" cy="271463"/>
            </a:xfrm>
            <a:prstGeom prst="triangl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4" name="Isosceles Triangle 113"/>
            <p:cNvSpPr>
              <a:spLocks noChangeAspect="1"/>
            </p:cNvSpPr>
            <p:nvPr/>
          </p:nvSpPr>
          <p:spPr>
            <a:xfrm>
              <a:off x="1395413" y="3043238"/>
              <a:ext cx="339725" cy="271462"/>
            </a:xfrm>
            <a:prstGeom prst="triangl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5" name="Isosceles Triangle 114"/>
            <p:cNvSpPr>
              <a:spLocks noChangeAspect="1"/>
            </p:cNvSpPr>
            <p:nvPr/>
          </p:nvSpPr>
          <p:spPr>
            <a:xfrm>
              <a:off x="7180263" y="3033713"/>
              <a:ext cx="339725" cy="271462"/>
            </a:xfrm>
            <a:prstGeom prst="triangl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6" name="Isosceles Triangle 115"/>
            <p:cNvSpPr>
              <a:spLocks noChangeAspect="1"/>
            </p:cNvSpPr>
            <p:nvPr/>
          </p:nvSpPr>
          <p:spPr>
            <a:xfrm>
              <a:off x="4413250" y="3067050"/>
              <a:ext cx="339725" cy="271463"/>
            </a:xfrm>
            <a:prstGeom prst="triangl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7" name="Isosceles Triangle 116"/>
            <p:cNvSpPr>
              <a:spLocks noChangeAspect="1"/>
            </p:cNvSpPr>
            <p:nvPr/>
          </p:nvSpPr>
          <p:spPr>
            <a:xfrm>
              <a:off x="688975" y="3548063"/>
              <a:ext cx="339725" cy="271462"/>
            </a:xfrm>
            <a:prstGeom prst="triangl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8" name="Isosceles Triangle 117"/>
            <p:cNvSpPr>
              <a:spLocks noChangeAspect="1"/>
            </p:cNvSpPr>
            <p:nvPr/>
          </p:nvSpPr>
          <p:spPr>
            <a:xfrm>
              <a:off x="2205038" y="3557588"/>
              <a:ext cx="339725" cy="271462"/>
            </a:xfrm>
            <a:prstGeom prst="triangl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9" name="Isosceles Triangle 118"/>
            <p:cNvSpPr>
              <a:spLocks noChangeAspect="1"/>
            </p:cNvSpPr>
            <p:nvPr/>
          </p:nvSpPr>
          <p:spPr>
            <a:xfrm>
              <a:off x="3767138" y="3548063"/>
              <a:ext cx="339725" cy="271462"/>
            </a:xfrm>
            <a:prstGeom prst="triangl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0" name="Isosceles Triangle 119"/>
            <p:cNvSpPr>
              <a:spLocks noChangeAspect="1"/>
            </p:cNvSpPr>
            <p:nvPr/>
          </p:nvSpPr>
          <p:spPr>
            <a:xfrm>
              <a:off x="5189538" y="3543300"/>
              <a:ext cx="339725" cy="271463"/>
            </a:xfrm>
            <a:prstGeom prst="triangl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1" name="Isosceles Triangle 120"/>
            <p:cNvSpPr>
              <a:spLocks noChangeAspect="1"/>
            </p:cNvSpPr>
            <p:nvPr/>
          </p:nvSpPr>
          <p:spPr>
            <a:xfrm>
              <a:off x="6432550" y="3538538"/>
              <a:ext cx="339725" cy="271462"/>
            </a:xfrm>
            <a:prstGeom prst="triangl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2" name="Isosceles Triangle 121"/>
            <p:cNvSpPr>
              <a:spLocks noChangeAspect="1"/>
            </p:cNvSpPr>
            <p:nvPr/>
          </p:nvSpPr>
          <p:spPr>
            <a:xfrm>
              <a:off x="7904163" y="3557588"/>
              <a:ext cx="339725" cy="271462"/>
            </a:xfrm>
            <a:prstGeom prst="triangl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3" name="Isosceles Triangle 122"/>
            <p:cNvSpPr>
              <a:spLocks noChangeAspect="1"/>
            </p:cNvSpPr>
            <p:nvPr/>
          </p:nvSpPr>
          <p:spPr>
            <a:xfrm>
              <a:off x="142875" y="2390786"/>
              <a:ext cx="277813" cy="222250"/>
            </a:xfrm>
            <a:prstGeom prst="triangl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124" name="Straight Arrow Connector 123"/>
            <p:cNvCxnSpPr>
              <a:stCxn id="101" idx="0"/>
              <a:endCxn id="8" idx="4"/>
            </p:cNvCxnSpPr>
            <p:nvPr/>
          </p:nvCxnSpPr>
          <p:spPr>
            <a:xfrm rot="5400000" flipH="1" flipV="1">
              <a:off x="327025" y="4471988"/>
              <a:ext cx="268287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04" idx="0"/>
              <a:endCxn id="12" idx="4"/>
            </p:cNvCxnSpPr>
            <p:nvPr/>
          </p:nvCxnSpPr>
          <p:spPr>
            <a:xfrm rot="5400000" flipH="1" flipV="1">
              <a:off x="4859338" y="4476750"/>
              <a:ext cx="29686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96" idx="0"/>
              <a:endCxn id="13" idx="4"/>
            </p:cNvCxnSpPr>
            <p:nvPr/>
          </p:nvCxnSpPr>
          <p:spPr>
            <a:xfrm rot="16200000" flipV="1">
              <a:off x="5547519" y="4471194"/>
              <a:ext cx="296863" cy="95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05" idx="0"/>
              <a:endCxn id="14" idx="4"/>
            </p:cNvCxnSpPr>
            <p:nvPr/>
          </p:nvCxnSpPr>
          <p:spPr>
            <a:xfrm rot="16200000" flipV="1">
              <a:off x="6082506" y="4469607"/>
              <a:ext cx="296863" cy="127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97" idx="0"/>
              <a:endCxn id="15" idx="4"/>
            </p:cNvCxnSpPr>
            <p:nvPr/>
          </p:nvCxnSpPr>
          <p:spPr>
            <a:xfrm rot="16200000" flipV="1">
              <a:off x="6796087" y="4470401"/>
              <a:ext cx="296863" cy="111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106" idx="0"/>
              <a:endCxn id="16" idx="4"/>
            </p:cNvCxnSpPr>
            <p:nvPr/>
          </p:nvCxnSpPr>
          <p:spPr>
            <a:xfrm rot="16200000" flipV="1">
              <a:off x="7565231" y="4469607"/>
              <a:ext cx="296863" cy="127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98" idx="0"/>
              <a:endCxn id="17" idx="4"/>
            </p:cNvCxnSpPr>
            <p:nvPr/>
          </p:nvCxnSpPr>
          <p:spPr>
            <a:xfrm rot="5400000" flipH="1" flipV="1">
              <a:off x="8162131" y="4318794"/>
              <a:ext cx="306388" cy="3238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99" idx="0"/>
              <a:endCxn id="17" idx="4"/>
            </p:cNvCxnSpPr>
            <p:nvPr/>
          </p:nvCxnSpPr>
          <p:spPr>
            <a:xfrm rot="16200000" flipV="1">
              <a:off x="8335963" y="4468812"/>
              <a:ext cx="306388" cy="2381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100" idx="0"/>
              <a:endCxn id="17" idx="4"/>
            </p:cNvCxnSpPr>
            <p:nvPr/>
          </p:nvCxnSpPr>
          <p:spPr>
            <a:xfrm rot="16200000" flipV="1">
              <a:off x="8507413" y="4297362"/>
              <a:ext cx="306388" cy="36671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>
              <a:off x="1317625" y="4052888"/>
              <a:ext cx="334963" cy="2460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1000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r>
                <a:rPr lang="en-US" altLang="zh-CN" sz="1000" baseline="-250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zh-CN" altLang="en-US" sz="1000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364038" y="4059238"/>
              <a:ext cx="333375" cy="2460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1000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r>
                <a:rPr lang="en-US" altLang="zh-CN" sz="1000" baseline="-250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endParaRPr lang="zh-CN" altLang="en-US" sz="1000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768975" y="4052888"/>
              <a:ext cx="334963" cy="2460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1000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r>
                <a:rPr lang="en-US" altLang="zh-CN" sz="1000" baseline="-25000">
                  <a:solidFill>
                    <a:srgbClr val="000000"/>
                  </a:solidFill>
                  <a:latin typeface="Calibri" pitchFamily="34" charset="0"/>
                </a:rPr>
                <a:t>4</a:t>
              </a:r>
              <a:endParaRPr lang="zh-CN" altLang="en-US" sz="1000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018338" y="4046538"/>
              <a:ext cx="333375" cy="2476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1000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r>
                <a:rPr lang="en-US" altLang="zh-CN" sz="1000" baseline="-25000">
                  <a:solidFill>
                    <a:srgbClr val="000000"/>
                  </a:solidFill>
                  <a:latin typeface="Calibri" pitchFamily="34" charset="0"/>
                </a:rPr>
                <a:t>5</a:t>
              </a:r>
              <a:endParaRPr lang="zh-CN" altLang="en-US" sz="1000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8561388" y="4059238"/>
              <a:ext cx="334962" cy="2460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1000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r>
                <a:rPr lang="en-US" altLang="zh-CN" sz="1000" baseline="-25000">
                  <a:solidFill>
                    <a:srgbClr val="000000"/>
                  </a:solidFill>
                  <a:latin typeface="Calibri" pitchFamily="34" charset="0"/>
                </a:rPr>
                <a:t>6</a:t>
              </a:r>
              <a:endParaRPr lang="zh-CN" altLang="en-US" sz="1000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28638" y="4070350"/>
              <a:ext cx="334962" cy="2460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1000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r>
                <a:rPr lang="en-US" altLang="zh-CN" sz="1000" baseline="-25000">
                  <a:solidFill>
                    <a:srgbClr val="000000"/>
                  </a:solidFill>
                  <a:latin typeface="Calibri" pitchFamily="34" charset="0"/>
                </a:rPr>
                <a:t>0</a:t>
              </a:r>
              <a:endParaRPr lang="zh-CN" altLang="en-US" sz="1000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089150" y="4052888"/>
              <a:ext cx="333375" cy="2460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1000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r>
                <a:rPr lang="en-US" altLang="zh-CN" sz="1000" baseline="-25000">
                  <a:solidFill>
                    <a:srgbClr val="000000"/>
                  </a:solidFill>
                  <a:latin typeface="Calibri" pitchFamily="34" charset="0"/>
                </a:rPr>
                <a:t>0</a:t>
              </a:r>
              <a:endParaRPr lang="zh-CN" altLang="en-US" sz="1000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633788" y="4059238"/>
              <a:ext cx="334962" cy="2460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1000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r>
                <a:rPr lang="en-US" altLang="zh-CN" sz="1000" baseline="-25000">
                  <a:solidFill>
                    <a:srgbClr val="000000"/>
                  </a:solidFill>
                  <a:latin typeface="Calibri" pitchFamily="34" charset="0"/>
                </a:rPr>
                <a:t>0</a:t>
              </a:r>
              <a:endParaRPr lang="zh-CN" altLang="en-US" sz="1000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081588" y="4059238"/>
              <a:ext cx="334962" cy="2460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1000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r>
                <a:rPr lang="en-US" altLang="zh-CN" sz="1000" baseline="-25000">
                  <a:solidFill>
                    <a:srgbClr val="000000"/>
                  </a:solidFill>
                  <a:latin typeface="Calibri" pitchFamily="34" charset="0"/>
                </a:rPr>
                <a:t>0</a:t>
              </a:r>
              <a:endParaRPr lang="zh-CN" altLang="en-US" sz="1000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297613" y="4059238"/>
              <a:ext cx="334962" cy="2460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1000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r>
                <a:rPr lang="en-US" altLang="zh-CN" sz="1000" baseline="-25000">
                  <a:solidFill>
                    <a:srgbClr val="000000"/>
                  </a:solidFill>
                  <a:latin typeface="Calibri" pitchFamily="34" charset="0"/>
                </a:rPr>
                <a:t>0</a:t>
              </a:r>
              <a:endParaRPr lang="zh-CN" altLang="en-US" sz="1000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786688" y="4052888"/>
              <a:ext cx="334962" cy="2460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1000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r>
                <a:rPr lang="en-US" altLang="zh-CN" sz="1000" baseline="-25000">
                  <a:solidFill>
                    <a:srgbClr val="000000"/>
                  </a:solidFill>
                  <a:latin typeface="Calibri" pitchFamily="34" charset="0"/>
                </a:rPr>
                <a:t>0</a:t>
              </a:r>
              <a:endParaRPr lang="zh-CN" altLang="en-US" sz="1000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533400" y="14478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 smtClean="0">
                <a:latin typeface="Arial" pitchFamily="34" charset="0"/>
                <a:cs typeface="Arial" pitchFamily="34" charset="0"/>
              </a:rPr>
              <a:t>Causality between actions and fluent changes. </a:t>
            </a:r>
            <a:endParaRPr lang="zh-CN" alt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TextBox 10"/>
          <p:cNvSpPr txBox="1">
            <a:spLocks noChangeArrowheads="1"/>
          </p:cNvSpPr>
          <p:nvPr/>
        </p:nvSpPr>
        <p:spPr bwMode="auto">
          <a:xfrm>
            <a:off x="533400" y="457200"/>
            <a:ext cx="82445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cs typeface="Arial" pitchFamily="34" charset="0"/>
              </a:rPr>
              <a:t>Causal-AOG:                                  </a:t>
            </a:r>
            <a:r>
              <a:rPr lang="en-US" altLang="zh-CN" sz="2000" dirty="0" smtClean="0">
                <a:solidFill>
                  <a:srgbClr val="0070C0"/>
                </a:solidFill>
                <a:cs typeface="Arial" pitchFamily="34" charset="0"/>
              </a:rPr>
              <a:t>learned from </a:t>
            </a:r>
            <a:r>
              <a:rPr lang="en-US" sz="2000" b="0" dirty="0" smtClean="0">
                <a:solidFill>
                  <a:srgbClr val="0070C0"/>
                </a:solidFill>
                <a:cs typeface="Arial" pitchFamily="34" charset="0"/>
              </a:rPr>
              <a:t>from video events</a:t>
            </a:r>
            <a:endParaRPr lang="en-US" sz="2000" b="0" dirty="0">
              <a:solidFill>
                <a:srgbClr val="0070C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dirty="0" smtClean="0">
                <a:solidFill>
                  <a:srgbClr val="0070C0"/>
                </a:solidFill>
                <a:latin typeface="Arial Narrow" pitchFamily="34" charset="0"/>
              </a:rPr>
              <a:t>Representing Two Types of Visual Knowledge</a:t>
            </a:r>
            <a:endParaRPr lang="en-US" sz="320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33400" y="1447800"/>
            <a:ext cx="8229600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Axiomatic </a:t>
            </a:r>
            <a:r>
              <a:rPr lang="en-US" sz="2400" kern="0" dirty="0" smtClean="0">
                <a:solidFill>
                  <a:srgbClr val="0070C0"/>
                </a:solidFill>
                <a:ea typeface="+mj-ea"/>
                <a:cs typeface="+mj-cs"/>
              </a:rPr>
              <a:t>visual </a:t>
            </a:r>
            <a:r>
              <a:rPr lang="en-US" sz="2400" kern="0" dirty="0" err="1" smtClean="0">
                <a:solidFill>
                  <a:srgbClr val="0070C0"/>
                </a:solidFill>
                <a:ea typeface="+mj-ea"/>
                <a:cs typeface="+mj-cs"/>
              </a:rPr>
              <a:t>kn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owledge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:                ---- for parsing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ea typeface="+mj-ea"/>
                <a:cs typeface="+mj-cs"/>
              </a:rPr>
              <a:t>        </a:t>
            </a:r>
            <a:r>
              <a:rPr lang="en-US" sz="2000" kern="0" dirty="0" smtClean="0">
                <a:ea typeface="+mj-ea"/>
                <a:cs typeface="+mj-cs"/>
              </a:rPr>
              <a:t>e.g.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  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A face has two eyes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ea typeface="+mj-ea"/>
                <a:cs typeface="+mj-cs"/>
              </a:rPr>
              <a:t>                     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Vehicle has four subtypes: Sedan, hunchback, Van, and SUV.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" y="3200400"/>
            <a:ext cx="7391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kern="0" dirty="0" smtClean="0">
                <a:solidFill>
                  <a:srgbClr val="0070C0"/>
                </a:solidFill>
              </a:rPr>
              <a:t>Domain visual knowledge: :                 ---- for reasoning</a:t>
            </a:r>
          </a:p>
          <a:p>
            <a:pPr lvl="0">
              <a:defRPr/>
            </a:pPr>
            <a:r>
              <a:rPr lang="en-US" sz="2000" kern="0" dirty="0" smtClean="0">
                <a:solidFill>
                  <a:srgbClr val="0070C0"/>
                </a:solidFill>
              </a:rPr>
              <a:t>         </a:t>
            </a:r>
            <a:r>
              <a:rPr lang="en-US" sz="2000" kern="0" dirty="0" smtClean="0"/>
              <a:t>e.g.     Room G403 has three chairs,  a table, ….</a:t>
            </a:r>
          </a:p>
          <a:p>
            <a:pPr lvl="0">
              <a:defRPr/>
            </a:pPr>
            <a:r>
              <a:rPr lang="en-US" sz="2000" kern="0" dirty="0" smtClean="0"/>
              <a:t>                    Sarah ate cornflake with milk as breakfast, …</a:t>
            </a:r>
          </a:p>
          <a:p>
            <a:pPr lvl="0">
              <a:defRPr/>
            </a:pPr>
            <a:r>
              <a:rPr lang="en-US" sz="2000" kern="0" dirty="0" smtClean="0"/>
              <a:t>                    A </a:t>
            </a:r>
            <a:r>
              <a:rPr lang="en-US" sz="2000" kern="0" dirty="0" err="1" smtClean="0"/>
              <a:t>Volve</a:t>
            </a:r>
            <a:r>
              <a:rPr lang="en-US" sz="2000" kern="0" dirty="0" smtClean="0"/>
              <a:t> x90 parked in lot 3 during 1:30-2:30pm, … </a:t>
            </a:r>
          </a:p>
          <a:p>
            <a:pPr lvl="0">
              <a:defRPr/>
            </a:pPr>
            <a:r>
              <a:rPr lang="en-US" sz="2000" kern="0" dirty="0" smtClean="0">
                <a:solidFill>
                  <a:srgbClr val="0070C0"/>
                </a:solidFill>
              </a:rPr>
              <a:t>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5140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Summary: Visual representations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05000" y="5334000"/>
            <a:ext cx="4648200" cy="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952500" y="4381501"/>
            <a:ext cx="1905000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905000" y="5334001"/>
            <a:ext cx="2057400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457700" y="4381501"/>
            <a:ext cx="1905000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905000" y="3429000"/>
            <a:ext cx="3505200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5410202" y="4495800"/>
            <a:ext cx="990599" cy="82867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1943100" y="3543300"/>
            <a:ext cx="1905000" cy="0"/>
          </a:xfrm>
          <a:prstGeom prst="line">
            <a:avLst/>
          </a:prstGeom>
          <a:ln w="28575">
            <a:solidFill>
              <a:srgbClr val="CC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438776" y="3560762"/>
            <a:ext cx="1905000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1914526" y="2590800"/>
            <a:ext cx="981075" cy="82867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5410201" y="2608262"/>
            <a:ext cx="971551" cy="82073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2905125" y="4503736"/>
            <a:ext cx="3505200" cy="2"/>
          </a:xfrm>
          <a:prstGeom prst="line">
            <a:avLst/>
          </a:prstGeom>
          <a:ln w="28575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2914650" y="2608259"/>
            <a:ext cx="3429000" cy="1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05000" y="3716339"/>
            <a:ext cx="1905000" cy="1600200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456406" y="3886995"/>
            <a:ext cx="2895600" cy="15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15000" y="5410200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Spatial 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rot="16200000">
            <a:off x="1226868" y="2887933"/>
            <a:ext cx="96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Temporal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 rot="19047586">
            <a:off x="3185222" y="395656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Causal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57200" y="1295400"/>
            <a:ext cx="74260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Axiomatic knowledge: textures, </a:t>
            </a:r>
            <a:r>
              <a:rPr lang="en-US" sz="2400" dirty="0" err="1" smtClean="0">
                <a:solidFill>
                  <a:schemeClr val="accent2"/>
                </a:solidFill>
              </a:rPr>
              <a:t>textons</a:t>
            </a:r>
            <a:r>
              <a:rPr lang="en-US" sz="2400" dirty="0" smtClean="0">
                <a:solidFill>
                  <a:schemeClr val="accent2"/>
                </a:solidFill>
              </a:rPr>
              <a:t>  +  S/T/C And-Or graphs 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Domain Knowledge:    parse graphs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05200" y="2819400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 [ parse graphs]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092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Capacity and </a:t>
            </a:r>
            <a:r>
              <a:rPr lang="en-US" sz="3200" dirty="0" err="1" smtClean="0">
                <a:solidFill>
                  <a:srgbClr val="0070C0"/>
                </a:solidFill>
              </a:rPr>
              <a:t>learnability</a:t>
            </a:r>
            <a:r>
              <a:rPr lang="en-US" sz="3200" dirty="0" smtClean="0">
                <a:solidFill>
                  <a:srgbClr val="0070C0"/>
                </a:solidFill>
              </a:rPr>
              <a:t> of the stochastic sets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33400" y="3048000"/>
            <a:ext cx="3352800" cy="2590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953000" y="3048000"/>
            <a:ext cx="3352800" cy="2590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400800" y="446766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371600" y="4111282"/>
            <a:ext cx="1280160" cy="1070317"/>
          </a:xfrm>
          <a:custGeom>
            <a:avLst/>
            <a:gdLst>
              <a:gd name="connsiteX0" fmla="*/ 433754 w 1242646"/>
              <a:gd name="connsiteY0" fmla="*/ 16412 h 895644"/>
              <a:gd name="connsiteX1" fmla="*/ 110197 w 1242646"/>
              <a:gd name="connsiteY1" fmla="*/ 100819 h 895644"/>
              <a:gd name="connsiteX2" fmla="*/ 53926 w 1242646"/>
              <a:gd name="connsiteY2" fmla="*/ 466579 h 895644"/>
              <a:gd name="connsiteX3" fmla="*/ 433754 w 1242646"/>
              <a:gd name="connsiteY3" fmla="*/ 874542 h 895644"/>
              <a:gd name="connsiteX4" fmla="*/ 715108 w 1242646"/>
              <a:gd name="connsiteY4" fmla="*/ 593188 h 895644"/>
              <a:gd name="connsiteX5" fmla="*/ 1193409 w 1242646"/>
              <a:gd name="connsiteY5" fmla="*/ 382172 h 895644"/>
              <a:gd name="connsiteX6" fmla="*/ 1010529 w 1242646"/>
              <a:gd name="connsiteY6" fmla="*/ 58615 h 895644"/>
              <a:gd name="connsiteX7" fmla="*/ 433754 w 1242646"/>
              <a:gd name="connsiteY7" fmla="*/ 16412 h 89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2646" h="895644">
                <a:moveTo>
                  <a:pt x="433754" y="16412"/>
                </a:moveTo>
                <a:cubicBezTo>
                  <a:pt x="283699" y="23446"/>
                  <a:pt x="173502" y="25791"/>
                  <a:pt x="110197" y="100819"/>
                </a:cubicBezTo>
                <a:cubicBezTo>
                  <a:pt x="46892" y="175847"/>
                  <a:pt x="0" y="337625"/>
                  <a:pt x="53926" y="466579"/>
                </a:cubicBezTo>
                <a:cubicBezTo>
                  <a:pt x="107852" y="595533"/>
                  <a:pt x="323557" y="853440"/>
                  <a:pt x="433754" y="874542"/>
                </a:cubicBezTo>
                <a:cubicBezTo>
                  <a:pt x="543951" y="895644"/>
                  <a:pt x="588499" y="675250"/>
                  <a:pt x="715108" y="593188"/>
                </a:cubicBezTo>
                <a:cubicBezTo>
                  <a:pt x="841717" y="511126"/>
                  <a:pt x="1144172" y="471268"/>
                  <a:pt x="1193409" y="382172"/>
                </a:cubicBezTo>
                <a:cubicBezTo>
                  <a:pt x="1242646" y="293077"/>
                  <a:pt x="1137138" y="117230"/>
                  <a:pt x="1010529" y="58615"/>
                </a:cubicBezTo>
                <a:cubicBezTo>
                  <a:pt x="883920" y="0"/>
                  <a:pt x="583809" y="9378"/>
                  <a:pt x="433754" y="1641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>
            <a:off x="4459480" y="2548575"/>
            <a:ext cx="67386" cy="380943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15000" y="26670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Representation space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6670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Image space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00200" y="4419600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28800" y="4419600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0" y="4419600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3962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52600" y="4724400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00200" y="3810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19200" y="4648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33600" y="3733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81200" y="4267200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477000" y="4267200"/>
          <a:ext cx="304800" cy="381000"/>
        </p:xfrm>
        <a:graphic>
          <a:graphicData uri="http://schemas.openxmlformats.org/presentationml/2006/ole">
            <p:oleObj spid="_x0000_s796674" name="Equation" r:id="rId3" imgW="152280" imgH="203040" progId="Equation.3">
              <p:embed/>
            </p:oleObj>
          </a:graphicData>
        </a:graphic>
      </p:graphicFrame>
      <p:sp>
        <p:nvSpPr>
          <p:cNvPr id="20" name="Freeform 19"/>
          <p:cNvSpPr/>
          <p:nvPr/>
        </p:nvSpPr>
        <p:spPr>
          <a:xfrm>
            <a:off x="1447800" y="4038600"/>
            <a:ext cx="1371600" cy="990600"/>
          </a:xfrm>
          <a:custGeom>
            <a:avLst/>
            <a:gdLst>
              <a:gd name="connsiteX0" fmla="*/ 1041009 w 1366911"/>
              <a:gd name="connsiteY0" fmla="*/ 98473 h 874541"/>
              <a:gd name="connsiteX1" fmla="*/ 604911 w 1366911"/>
              <a:gd name="connsiteY1" fmla="*/ 28135 h 874541"/>
              <a:gd name="connsiteX2" fmla="*/ 70338 w 1366911"/>
              <a:gd name="connsiteY2" fmla="*/ 112541 h 874541"/>
              <a:gd name="connsiteX3" fmla="*/ 182880 w 1366911"/>
              <a:gd name="connsiteY3" fmla="*/ 703384 h 874541"/>
              <a:gd name="connsiteX4" fmla="*/ 492369 w 1366911"/>
              <a:gd name="connsiteY4" fmla="*/ 872196 h 874541"/>
              <a:gd name="connsiteX5" fmla="*/ 984738 w 1366911"/>
              <a:gd name="connsiteY5" fmla="*/ 689316 h 874541"/>
              <a:gd name="connsiteX6" fmla="*/ 1364566 w 1366911"/>
              <a:gd name="connsiteY6" fmla="*/ 196947 h 874541"/>
              <a:gd name="connsiteX7" fmla="*/ 1041009 w 1366911"/>
              <a:gd name="connsiteY7" fmla="*/ 98473 h 87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6911" h="874541">
                <a:moveTo>
                  <a:pt x="1041009" y="98473"/>
                </a:moveTo>
                <a:cubicBezTo>
                  <a:pt x="914400" y="70338"/>
                  <a:pt x="766689" y="25790"/>
                  <a:pt x="604911" y="28135"/>
                </a:cubicBezTo>
                <a:cubicBezTo>
                  <a:pt x="443133" y="30480"/>
                  <a:pt x="140676" y="0"/>
                  <a:pt x="70338" y="112541"/>
                </a:cubicBezTo>
                <a:cubicBezTo>
                  <a:pt x="0" y="225082"/>
                  <a:pt x="112542" y="576775"/>
                  <a:pt x="182880" y="703384"/>
                </a:cubicBezTo>
                <a:cubicBezTo>
                  <a:pt x="253218" y="829993"/>
                  <a:pt x="358726" y="874541"/>
                  <a:pt x="492369" y="872196"/>
                </a:cubicBezTo>
                <a:cubicBezTo>
                  <a:pt x="626012" y="869851"/>
                  <a:pt x="839372" y="801857"/>
                  <a:pt x="984738" y="689316"/>
                </a:cubicBezTo>
                <a:cubicBezTo>
                  <a:pt x="1130104" y="576775"/>
                  <a:pt x="1362221" y="293076"/>
                  <a:pt x="1364566" y="196947"/>
                </a:cubicBezTo>
                <a:cubicBezTo>
                  <a:pt x="1366911" y="100818"/>
                  <a:pt x="1167618" y="126608"/>
                  <a:pt x="1041009" y="98473"/>
                </a:cubicBezTo>
                <a:close/>
              </a:path>
            </a:pathLst>
          </a:cu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53200" y="4696264"/>
            <a:ext cx="76200" cy="762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2590801" y="4715586"/>
            <a:ext cx="3959493" cy="8814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705600" y="4606925"/>
          <a:ext cx="304800" cy="309563"/>
        </p:xfrm>
        <a:graphic>
          <a:graphicData uri="http://schemas.openxmlformats.org/presentationml/2006/ole">
            <p:oleObj spid="_x0000_s796675" name="Equation" r:id="rId4" imgW="152280" imgH="164880" progId="Equation.3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905000" y="4419600"/>
          <a:ext cx="425450" cy="425450"/>
        </p:xfrm>
        <a:graphic>
          <a:graphicData uri="http://schemas.openxmlformats.org/presentationml/2006/ole">
            <p:oleObj spid="_x0000_s796676" name="Equation" r:id="rId5" imgW="241200" imgH="241200" progId="Equation.3">
              <p:embed/>
            </p:oleObj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/>
        </p:nvGraphicFramePr>
        <p:xfrm>
          <a:off x="2297113" y="4800600"/>
          <a:ext cx="403225" cy="425450"/>
        </p:xfrm>
        <a:graphic>
          <a:graphicData uri="http://schemas.openxmlformats.org/presentationml/2006/ole">
            <p:oleObj spid="_x0000_s796677" name="Equation" r:id="rId6" imgW="228600" imgH="241200" progId="Equation.3">
              <p:embed/>
            </p:oleObj>
          </a:graphicData>
        </a:graphic>
      </p:graphicFrame>
      <p:sp>
        <p:nvSpPr>
          <p:cNvPr id="26" name="Freeform 25"/>
          <p:cNvSpPr/>
          <p:nvPr/>
        </p:nvSpPr>
        <p:spPr>
          <a:xfrm>
            <a:off x="6051452" y="3965917"/>
            <a:ext cx="1263748" cy="1139483"/>
          </a:xfrm>
          <a:custGeom>
            <a:avLst/>
            <a:gdLst>
              <a:gd name="connsiteX0" fmla="*/ 225084 w 1263748"/>
              <a:gd name="connsiteY0" fmla="*/ 344658 h 1139483"/>
              <a:gd name="connsiteX1" fmla="*/ 28136 w 1263748"/>
              <a:gd name="connsiteY1" fmla="*/ 583809 h 1139483"/>
              <a:gd name="connsiteX2" fmla="*/ 154745 w 1263748"/>
              <a:gd name="connsiteY2" fmla="*/ 991772 h 1139483"/>
              <a:gd name="connsiteX3" fmla="*/ 956604 w 1263748"/>
              <a:gd name="connsiteY3" fmla="*/ 1033975 h 1139483"/>
              <a:gd name="connsiteX4" fmla="*/ 1252025 w 1263748"/>
              <a:gd name="connsiteY4" fmla="*/ 358726 h 1139483"/>
              <a:gd name="connsiteX5" fmla="*/ 886265 w 1263748"/>
              <a:gd name="connsiteY5" fmla="*/ 21101 h 1139483"/>
              <a:gd name="connsiteX6" fmla="*/ 450167 w 1263748"/>
              <a:gd name="connsiteY6" fmla="*/ 232117 h 1139483"/>
              <a:gd name="connsiteX7" fmla="*/ 225084 w 1263748"/>
              <a:gd name="connsiteY7" fmla="*/ 344658 h 113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3748" h="1139483">
                <a:moveTo>
                  <a:pt x="225084" y="344658"/>
                </a:moveTo>
                <a:cubicBezTo>
                  <a:pt x="154746" y="403273"/>
                  <a:pt x="39859" y="475957"/>
                  <a:pt x="28136" y="583809"/>
                </a:cubicBezTo>
                <a:cubicBezTo>
                  <a:pt x="16413" y="691661"/>
                  <a:pt x="0" y="916744"/>
                  <a:pt x="154745" y="991772"/>
                </a:cubicBezTo>
                <a:cubicBezTo>
                  <a:pt x="309490" y="1066800"/>
                  <a:pt x="773724" y="1139483"/>
                  <a:pt x="956604" y="1033975"/>
                </a:cubicBezTo>
                <a:cubicBezTo>
                  <a:pt x="1139484" y="928467"/>
                  <a:pt x="1263748" y="527538"/>
                  <a:pt x="1252025" y="358726"/>
                </a:cubicBezTo>
                <a:cubicBezTo>
                  <a:pt x="1240302" y="189914"/>
                  <a:pt x="1019908" y="42203"/>
                  <a:pt x="886265" y="21101"/>
                </a:cubicBezTo>
                <a:cubicBezTo>
                  <a:pt x="752622" y="0"/>
                  <a:pt x="555675" y="178191"/>
                  <a:pt x="450167" y="232117"/>
                </a:cubicBezTo>
                <a:cubicBezTo>
                  <a:pt x="344659" y="286043"/>
                  <a:pt x="295423" y="286043"/>
                  <a:pt x="225084" y="344658"/>
                </a:cubicBez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086600" y="381000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solidFill>
                  <a:srgbClr val="00B0F0"/>
                </a:solidFill>
              </a:rPr>
              <a:t>(</a:t>
            </a:r>
            <a:r>
              <a:rPr lang="en-US" dirty="0" err="1" smtClean="0">
                <a:solidFill>
                  <a:srgbClr val="00B0F0"/>
                </a:solidFill>
              </a:rPr>
              <a:t>smp</a:t>
            </a:r>
            <a:r>
              <a:rPr lang="en-US" dirty="0" smtClean="0">
                <a:solidFill>
                  <a:srgbClr val="00B0F0"/>
                </a:solidFill>
              </a:rPr>
              <a:t>(m))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124136" y="4083148"/>
            <a:ext cx="962464" cy="869852"/>
          </a:xfrm>
          <a:custGeom>
            <a:avLst/>
            <a:gdLst>
              <a:gd name="connsiteX0" fmla="*/ 51581 w 691660"/>
              <a:gd name="connsiteY0" fmla="*/ 72683 h 780756"/>
              <a:gd name="connsiteX1" fmla="*/ 65649 w 691660"/>
              <a:gd name="connsiteY1" fmla="*/ 494714 h 780756"/>
              <a:gd name="connsiteX2" fmla="*/ 445476 w 691660"/>
              <a:gd name="connsiteY2" fmla="*/ 776067 h 780756"/>
              <a:gd name="connsiteX3" fmla="*/ 670559 w 691660"/>
              <a:gd name="connsiteY3" fmla="*/ 522849 h 780756"/>
              <a:gd name="connsiteX4" fmla="*/ 318867 w 691660"/>
              <a:gd name="connsiteY4" fmla="*/ 72683 h 780756"/>
              <a:gd name="connsiteX5" fmla="*/ 51581 w 691660"/>
              <a:gd name="connsiteY5" fmla="*/ 72683 h 78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1660" h="780756">
                <a:moveTo>
                  <a:pt x="51581" y="72683"/>
                </a:moveTo>
                <a:cubicBezTo>
                  <a:pt x="9378" y="143021"/>
                  <a:pt x="0" y="377483"/>
                  <a:pt x="65649" y="494714"/>
                </a:cubicBezTo>
                <a:cubicBezTo>
                  <a:pt x="131298" y="611945"/>
                  <a:pt x="344658" y="771378"/>
                  <a:pt x="445476" y="776067"/>
                </a:cubicBezTo>
                <a:cubicBezTo>
                  <a:pt x="546294" y="780756"/>
                  <a:pt x="691660" y="640080"/>
                  <a:pt x="670559" y="522849"/>
                </a:cubicBezTo>
                <a:cubicBezTo>
                  <a:pt x="649458" y="405618"/>
                  <a:pt x="422030" y="145366"/>
                  <a:pt x="318867" y="72683"/>
                </a:cubicBezTo>
                <a:cubicBezTo>
                  <a:pt x="215704" y="0"/>
                  <a:pt x="93784" y="2345"/>
                  <a:pt x="51581" y="72683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791200" y="3810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solidFill>
                  <a:srgbClr val="C00000"/>
                </a:solidFill>
                <a:latin typeface="Symbol" pitchFamily="18" charset="2"/>
              </a:rPr>
              <a:t>e</a:t>
            </a:r>
            <a:endParaRPr lang="en-US" baseline="-25000" dirty="0">
              <a:solidFill>
                <a:srgbClr val="C00000"/>
              </a:solidFill>
              <a:latin typeface="Symbol" pitchFamily="18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" y="1295400"/>
            <a:ext cx="6774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1, Structures of the image space</a:t>
            </a:r>
          </a:p>
          <a:p>
            <a:r>
              <a:rPr lang="en-US" sz="2400" dirty="0" smtClean="0"/>
              <a:t>2, Structures and capacity of the model (hypothesis) space</a:t>
            </a:r>
          </a:p>
          <a:p>
            <a:r>
              <a:rPr lang="en-US" sz="2400" dirty="0" smtClean="0"/>
              <a:t>3, </a:t>
            </a:r>
            <a:r>
              <a:rPr lang="en-US" sz="2400" dirty="0" err="1" smtClean="0"/>
              <a:t>Learnability</a:t>
            </a:r>
            <a:r>
              <a:rPr lang="en-US" sz="2400" dirty="0" smtClean="0"/>
              <a:t> of the concepts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924800" cy="639762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accent2"/>
                </a:solidFill>
                <a:latin typeface="Arial Narrow" pitchFamily="34" charset="0"/>
              </a:rPr>
              <a:t>Learning = Pursuing stochastic sets in the image universe</a:t>
            </a:r>
            <a:endParaRPr lang="en-US" sz="280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14600" y="2590800"/>
            <a:ext cx="4724400" cy="32004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3505200"/>
            <a:ext cx="13716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4"/>
          <p:cNvGrpSpPr/>
          <p:nvPr/>
        </p:nvGrpSpPr>
        <p:grpSpPr>
          <a:xfrm>
            <a:off x="3124200" y="3200400"/>
            <a:ext cx="2819400" cy="1816100"/>
            <a:chOff x="3124200" y="2819400"/>
            <a:chExt cx="2819400" cy="1816100"/>
          </a:xfrm>
        </p:grpSpPr>
        <p:sp>
          <p:nvSpPr>
            <p:cNvPr id="10" name="Oval 9"/>
            <p:cNvSpPr/>
            <p:nvPr/>
          </p:nvSpPr>
          <p:spPr>
            <a:xfrm>
              <a:off x="3352800" y="2971800"/>
              <a:ext cx="1981200" cy="1447800"/>
            </a:xfrm>
            <a:prstGeom prst="ellipse">
              <a:avLst/>
            </a:prstGeom>
            <a:noFill/>
            <a:ln w="190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5143500" y="2857500"/>
              <a:ext cx="304800" cy="228600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3962400" y="4483100"/>
              <a:ext cx="228600" cy="76200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 flipV="1">
              <a:off x="5181600" y="4191000"/>
              <a:ext cx="228600" cy="228600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0800000" flipV="1">
              <a:off x="5486400" y="3581400"/>
              <a:ext cx="457200" cy="76200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124200" y="3810000"/>
              <a:ext cx="228600" cy="1588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H="1">
              <a:off x="3733800" y="2895600"/>
              <a:ext cx="228600" cy="76200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3"/>
          <p:cNvGrpSpPr/>
          <p:nvPr/>
        </p:nvGrpSpPr>
        <p:grpSpPr>
          <a:xfrm>
            <a:off x="2590800" y="2971800"/>
            <a:ext cx="4267200" cy="2590800"/>
            <a:chOff x="2590800" y="2590800"/>
            <a:chExt cx="4267200" cy="2590800"/>
          </a:xfrm>
        </p:grpSpPr>
        <p:sp>
          <p:nvSpPr>
            <p:cNvPr id="9" name="Oval 8"/>
            <p:cNvSpPr/>
            <p:nvPr/>
          </p:nvSpPr>
          <p:spPr>
            <a:xfrm>
              <a:off x="2971800" y="2590800"/>
              <a:ext cx="3200400" cy="2133600"/>
            </a:xfrm>
            <a:prstGeom prst="ellipse">
              <a:avLst/>
            </a:prstGeom>
            <a:noFill/>
            <a:ln w="19050"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0800000" flipV="1">
              <a:off x="5943600" y="2667000"/>
              <a:ext cx="381000" cy="304800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4191794" y="5028406"/>
              <a:ext cx="304800" cy="1588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>
              <a:off x="5715000" y="4572000"/>
              <a:ext cx="381000" cy="304800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>
              <a:off x="6248400" y="3733800"/>
              <a:ext cx="609600" cy="1588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3048000" y="4419600"/>
              <a:ext cx="152400" cy="152400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3048000" y="2895600"/>
              <a:ext cx="152400" cy="152400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590800" y="3886200"/>
              <a:ext cx="228600" cy="1588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5"/>
          <p:cNvGrpSpPr/>
          <p:nvPr/>
        </p:nvGrpSpPr>
        <p:grpSpPr>
          <a:xfrm>
            <a:off x="3429000" y="3429000"/>
            <a:ext cx="1752600" cy="1371600"/>
            <a:chOff x="3429000" y="3048000"/>
            <a:chExt cx="1752600" cy="1371600"/>
          </a:xfrm>
        </p:grpSpPr>
        <p:cxnSp>
          <p:nvCxnSpPr>
            <p:cNvPr id="43" name="Straight Arrow Connector 42"/>
            <p:cNvCxnSpPr/>
            <p:nvPr/>
          </p:nvCxnSpPr>
          <p:spPr>
            <a:xfrm rot="5400000">
              <a:off x="4610100" y="3086100"/>
              <a:ext cx="152400" cy="76200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6200000" flipV="1">
              <a:off x="4457700" y="4305300"/>
              <a:ext cx="152400" cy="76200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10800000" flipV="1">
              <a:off x="4953000" y="3657600"/>
              <a:ext cx="228600" cy="76200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429000" y="3429000"/>
              <a:ext cx="152400" cy="76200"/>
            </a:xfrm>
            <a:prstGeom prst="straightConnector1">
              <a:avLst/>
            </a:prstGeom>
            <a:ln w="190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Oval 56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81"/>
          <p:cNvGrpSpPr/>
          <p:nvPr/>
        </p:nvGrpSpPr>
        <p:grpSpPr>
          <a:xfrm>
            <a:off x="3962400" y="3810000"/>
            <a:ext cx="685800" cy="533400"/>
            <a:chOff x="3962400" y="3429000"/>
            <a:chExt cx="685800" cy="533400"/>
          </a:xfrm>
        </p:grpSpPr>
        <p:sp>
          <p:nvSpPr>
            <p:cNvPr id="58" name="Oval 57"/>
            <p:cNvSpPr/>
            <p:nvPr/>
          </p:nvSpPr>
          <p:spPr>
            <a:xfrm>
              <a:off x="3962400" y="3429000"/>
              <a:ext cx="685800" cy="533400"/>
            </a:xfrm>
            <a:prstGeom prst="ellipse">
              <a:avLst/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4356100" y="3695700"/>
              <a:ext cx="228600" cy="1588"/>
            </a:xfrm>
            <a:prstGeom prst="straightConnector1">
              <a:avLst/>
            </a:prstGeom>
            <a:ln w="28575">
              <a:solidFill>
                <a:srgbClr val="0099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>
              <a:off x="4173491" y="3816350"/>
              <a:ext cx="214359" cy="26941"/>
            </a:xfrm>
            <a:prstGeom prst="straightConnector1">
              <a:avLst/>
            </a:prstGeom>
            <a:ln w="28575">
              <a:solidFill>
                <a:srgbClr val="0099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0800000">
              <a:off x="4089400" y="3581400"/>
              <a:ext cx="152400" cy="76200"/>
            </a:xfrm>
            <a:prstGeom prst="straightConnector1">
              <a:avLst/>
            </a:prstGeom>
            <a:ln w="28575">
              <a:solidFill>
                <a:srgbClr val="0099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4"/>
          <p:cNvGrpSpPr/>
          <p:nvPr/>
        </p:nvGrpSpPr>
        <p:grpSpPr>
          <a:xfrm>
            <a:off x="3733800" y="3657600"/>
            <a:ext cx="1143000" cy="914400"/>
            <a:chOff x="228600" y="1676400"/>
            <a:chExt cx="1143000" cy="914400"/>
          </a:xfrm>
        </p:grpSpPr>
        <p:sp>
          <p:nvSpPr>
            <p:cNvPr id="59" name="Oval 58"/>
            <p:cNvSpPr/>
            <p:nvPr/>
          </p:nvSpPr>
          <p:spPr>
            <a:xfrm>
              <a:off x="228600" y="1676400"/>
              <a:ext cx="1143000" cy="914400"/>
            </a:xfrm>
            <a:prstGeom prst="ellipse">
              <a:avLst/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1130300" y="2209800"/>
              <a:ext cx="165100" cy="114300"/>
            </a:xfrm>
            <a:prstGeom prst="straightConnector1">
              <a:avLst/>
            </a:prstGeom>
            <a:ln w="28575">
              <a:solidFill>
                <a:srgbClr val="0099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endCxn id="59" idx="2"/>
            </p:cNvCxnSpPr>
            <p:nvPr/>
          </p:nvCxnSpPr>
          <p:spPr>
            <a:xfrm rot="10800000">
              <a:off x="228600" y="2133600"/>
              <a:ext cx="228600" cy="1588"/>
            </a:xfrm>
            <a:prstGeom prst="straightConnector1">
              <a:avLst/>
            </a:prstGeom>
            <a:ln w="28575">
              <a:solidFill>
                <a:srgbClr val="0099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endCxn id="59" idx="0"/>
            </p:cNvCxnSpPr>
            <p:nvPr/>
          </p:nvCxnSpPr>
          <p:spPr>
            <a:xfrm rot="16200000" flipV="1">
              <a:off x="742950" y="1733550"/>
              <a:ext cx="152400" cy="38100"/>
            </a:xfrm>
            <a:prstGeom prst="straightConnector1">
              <a:avLst/>
            </a:prstGeom>
            <a:ln w="28575">
              <a:solidFill>
                <a:srgbClr val="0099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>
              <a:off x="565149" y="2470150"/>
              <a:ext cx="214359" cy="26941"/>
            </a:xfrm>
            <a:prstGeom prst="straightConnector1">
              <a:avLst/>
            </a:prstGeom>
            <a:ln w="28575">
              <a:solidFill>
                <a:srgbClr val="0099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352425" y="3348335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1,  </a:t>
            </a:r>
            <a:r>
              <a:rPr lang="en-US" sz="2400" i="1" dirty="0" smtClean="0">
                <a:solidFill>
                  <a:schemeClr val="accent2"/>
                </a:solidFill>
              </a:rPr>
              <a:t>q = </a:t>
            </a:r>
            <a:r>
              <a:rPr lang="en-US" sz="2400" i="1" dirty="0" err="1" smtClean="0">
                <a:solidFill>
                  <a:schemeClr val="accent2"/>
                </a:solidFill>
              </a:rPr>
              <a:t>unif</a:t>
            </a:r>
            <a:r>
              <a:rPr lang="en-US" sz="2400" i="1" dirty="0" smtClean="0">
                <a:solidFill>
                  <a:schemeClr val="accent2"/>
                </a:solidFill>
              </a:rPr>
              <a:t>() </a:t>
            </a:r>
            <a:endParaRPr lang="en-US" sz="2400" i="1" dirty="0">
              <a:solidFill>
                <a:schemeClr val="accent6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63334" y="3886200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2</a:t>
            </a:r>
            <a:r>
              <a:rPr lang="en-US" sz="2400" dirty="0" smtClean="0">
                <a:solidFill>
                  <a:srgbClr val="0070C0"/>
                </a:solidFill>
              </a:rPr>
              <a:t>,   </a:t>
            </a:r>
            <a:r>
              <a:rPr lang="en-US" sz="2400" i="1" dirty="0" smtClean="0">
                <a:solidFill>
                  <a:srgbClr val="0070C0"/>
                </a:solidFill>
              </a:rPr>
              <a:t>q =  </a:t>
            </a:r>
            <a:r>
              <a:rPr lang="en-US" sz="2400" i="1" dirty="0" smtClean="0">
                <a:solidFill>
                  <a:srgbClr val="0070C0"/>
                </a:solidFill>
                <a:latin typeface="Symbol" pitchFamily="18" charset="2"/>
              </a:rPr>
              <a:t>d()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905000"/>
            <a:ext cx="3686175" cy="381000"/>
          </a:xfrm>
          <a:prstGeom prst="rect">
            <a:avLst/>
          </a:prstGeom>
          <a:noFill/>
        </p:spPr>
      </p:pic>
      <p:sp>
        <p:nvSpPr>
          <p:cNvPr id="391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117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2450" y="3352800"/>
            <a:ext cx="161925" cy="381000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533400" y="1295400"/>
            <a:ext cx="5283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f </a:t>
            </a:r>
            <a:r>
              <a:rPr lang="en-US" sz="2000" dirty="0" smtClean="0"/>
              <a:t>: target distribution;     </a:t>
            </a:r>
            <a:r>
              <a:rPr lang="en-US" sz="2000" i="1" dirty="0" smtClean="0"/>
              <a:t>p</a:t>
            </a:r>
            <a:r>
              <a:rPr lang="en-US" sz="2000" dirty="0" smtClean="0"/>
              <a:t>:  our model;    </a:t>
            </a:r>
            <a:r>
              <a:rPr lang="en-US" sz="2000" i="1" dirty="0" smtClean="0"/>
              <a:t>q</a:t>
            </a:r>
            <a:r>
              <a:rPr lang="en-US" sz="2000" dirty="0" smtClean="0"/>
              <a:t>:  initial model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715000" y="2438400"/>
            <a:ext cx="2347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   image universe: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every point is an image.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023467" y="5867400"/>
            <a:ext cx="4201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 model  ~  image set  ~  manifold  ~  cluster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7" grpId="0" animBg="1"/>
      <p:bldP spid="86" grpId="0"/>
      <p:bldP spid="87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7415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 unified foundation for visual knowledge representation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163971" y="1522492"/>
            <a:ext cx="4267200" cy="914400"/>
          </a:xfrm>
          <a:custGeom>
            <a:avLst/>
            <a:gdLst>
              <a:gd name="connsiteX0" fmla="*/ 1035050 w 3692525"/>
              <a:gd name="connsiteY0" fmla="*/ 231775 h 920750"/>
              <a:gd name="connsiteX1" fmla="*/ 796925 w 3692525"/>
              <a:gd name="connsiteY1" fmla="*/ 231775 h 920750"/>
              <a:gd name="connsiteX2" fmla="*/ 44450 w 3692525"/>
              <a:gd name="connsiteY2" fmla="*/ 527050 h 920750"/>
              <a:gd name="connsiteX3" fmla="*/ 1063625 w 3692525"/>
              <a:gd name="connsiteY3" fmla="*/ 841375 h 920750"/>
              <a:gd name="connsiteX4" fmla="*/ 1758950 w 3692525"/>
              <a:gd name="connsiteY4" fmla="*/ 917575 h 920750"/>
              <a:gd name="connsiteX5" fmla="*/ 2797175 w 3692525"/>
              <a:gd name="connsiteY5" fmla="*/ 860425 h 920750"/>
              <a:gd name="connsiteX6" fmla="*/ 3606800 w 3692525"/>
              <a:gd name="connsiteY6" fmla="*/ 612775 h 920750"/>
              <a:gd name="connsiteX7" fmla="*/ 3311525 w 3692525"/>
              <a:gd name="connsiteY7" fmla="*/ 346075 h 920750"/>
              <a:gd name="connsiteX8" fmla="*/ 2730500 w 3692525"/>
              <a:gd name="connsiteY8" fmla="*/ 41275 h 920750"/>
              <a:gd name="connsiteX9" fmla="*/ 2168525 w 3692525"/>
              <a:gd name="connsiteY9" fmla="*/ 98425 h 920750"/>
              <a:gd name="connsiteX10" fmla="*/ 1739900 w 3692525"/>
              <a:gd name="connsiteY10" fmla="*/ 212725 h 920750"/>
              <a:gd name="connsiteX11" fmla="*/ 1330325 w 3692525"/>
              <a:gd name="connsiteY11" fmla="*/ 184150 h 920750"/>
              <a:gd name="connsiteX12" fmla="*/ 1035050 w 3692525"/>
              <a:gd name="connsiteY12" fmla="*/ 231775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92525" h="920750">
                <a:moveTo>
                  <a:pt x="1035050" y="231775"/>
                </a:moveTo>
                <a:cubicBezTo>
                  <a:pt x="946150" y="239712"/>
                  <a:pt x="962025" y="182563"/>
                  <a:pt x="796925" y="231775"/>
                </a:cubicBezTo>
                <a:cubicBezTo>
                  <a:pt x="631825" y="280987"/>
                  <a:pt x="0" y="425450"/>
                  <a:pt x="44450" y="527050"/>
                </a:cubicBezTo>
                <a:cubicBezTo>
                  <a:pt x="88900" y="628650"/>
                  <a:pt x="777875" y="776287"/>
                  <a:pt x="1063625" y="841375"/>
                </a:cubicBezTo>
                <a:cubicBezTo>
                  <a:pt x="1349375" y="906463"/>
                  <a:pt x="1470025" y="914400"/>
                  <a:pt x="1758950" y="917575"/>
                </a:cubicBezTo>
                <a:cubicBezTo>
                  <a:pt x="2047875" y="920750"/>
                  <a:pt x="2489200" y="911225"/>
                  <a:pt x="2797175" y="860425"/>
                </a:cubicBezTo>
                <a:cubicBezTo>
                  <a:pt x="3105150" y="809625"/>
                  <a:pt x="3521075" y="698500"/>
                  <a:pt x="3606800" y="612775"/>
                </a:cubicBezTo>
                <a:cubicBezTo>
                  <a:pt x="3692525" y="527050"/>
                  <a:pt x="3457575" y="441325"/>
                  <a:pt x="3311525" y="346075"/>
                </a:cubicBezTo>
                <a:cubicBezTo>
                  <a:pt x="3165475" y="250825"/>
                  <a:pt x="2921000" y="82550"/>
                  <a:pt x="2730500" y="41275"/>
                </a:cubicBezTo>
                <a:cubicBezTo>
                  <a:pt x="2540000" y="0"/>
                  <a:pt x="2333625" y="69850"/>
                  <a:pt x="2168525" y="98425"/>
                </a:cubicBezTo>
                <a:cubicBezTo>
                  <a:pt x="2003425" y="127000"/>
                  <a:pt x="1879600" y="198437"/>
                  <a:pt x="1739900" y="212725"/>
                </a:cubicBezTo>
                <a:cubicBezTo>
                  <a:pt x="1600200" y="227013"/>
                  <a:pt x="1441450" y="182563"/>
                  <a:pt x="1330325" y="184150"/>
                </a:cubicBezTo>
                <a:cubicBezTo>
                  <a:pt x="1219200" y="185738"/>
                  <a:pt x="1123950" y="223838"/>
                  <a:pt x="1035050" y="231775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90750" y="1141492"/>
            <a:ext cx="4280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regimes of representations / models </a:t>
            </a:r>
            <a:endParaRPr lang="en-US" sz="2400" dirty="0"/>
          </a:p>
        </p:txBody>
      </p:sp>
      <p:grpSp>
        <p:nvGrpSpPr>
          <p:cNvPr id="2" name="Group 24"/>
          <p:cNvGrpSpPr/>
          <p:nvPr/>
        </p:nvGrpSpPr>
        <p:grpSpPr>
          <a:xfrm>
            <a:off x="3359552" y="2501900"/>
            <a:ext cx="2157219" cy="2316162"/>
            <a:chOff x="3359552" y="2501900"/>
            <a:chExt cx="2157219" cy="2316162"/>
          </a:xfrm>
        </p:grpSpPr>
        <p:sp>
          <p:nvSpPr>
            <p:cNvPr id="13" name="Freeform 12"/>
            <p:cNvSpPr/>
            <p:nvPr/>
          </p:nvSpPr>
          <p:spPr>
            <a:xfrm>
              <a:off x="3459371" y="2501900"/>
              <a:ext cx="2057400" cy="2316162"/>
            </a:xfrm>
            <a:custGeom>
              <a:avLst/>
              <a:gdLst>
                <a:gd name="connsiteX0" fmla="*/ 382587 w 1676399"/>
                <a:gd name="connsiteY0" fmla="*/ 627062 h 2392362"/>
                <a:gd name="connsiteX1" fmla="*/ 515937 w 1676399"/>
                <a:gd name="connsiteY1" fmla="*/ 1055687 h 2392362"/>
                <a:gd name="connsiteX2" fmla="*/ 534987 w 1676399"/>
                <a:gd name="connsiteY2" fmla="*/ 1636712 h 2392362"/>
                <a:gd name="connsiteX3" fmla="*/ 411162 w 1676399"/>
                <a:gd name="connsiteY3" fmla="*/ 1998662 h 2392362"/>
                <a:gd name="connsiteX4" fmla="*/ 268287 w 1676399"/>
                <a:gd name="connsiteY4" fmla="*/ 2198687 h 2392362"/>
                <a:gd name="connsiteX5" fmla="*/ 601662 w 1676399"/>
                <a:gd name="connsiteY5" fmla="*/ 2379662 h 2392362"/>
                <a:gd name="connsiteX6" fmla="*/ 1154112 w 1676399"/>
                <a:gd name="connsiteY6" fmla="*/ 2274887 h 2392362"/>
                <a:gd name="connsiteX7" fmla="*/ 1087437 w 1676399"/>
                <a:gd name="connsiteY7" fmla="*/ 1998662 h 2392362"/>
                <a:gd name="connsiteX8" fmla="*/ 973137 w 1676399"/>
                <a:gd name="connsiteY8" fmla="*/ 1589087 h 2392362"/>
                <a:gd name="connsiteX9" fmla="*/ 963612 w 1676399"/>
                <a:gd name="connsiteY9" fmla="*/ 922337 h 2392362"/>
                <a:gd name="connsiteX10" fmla="*/ 1220787 w 1676399"/>
                <a:gd name="connsiteY10" fmla="*/ 541337 h 2392362"/>
                <a:gd name="connsiteX11" fmla="*/ 1487487 w 1676399"/>
                <a:gd name="connsiteY11" fmla="*/ 417512 h 2392362"/>
                <a:gd name="connsiteX12" fmla="*/ 1649412 w 1676399"/>
                <a:gd name="connsiteY12" fmla="*/ 274637 h 2392362"/>
                <a:gd name="connsiteX13" fmla="*/ 1325562 w 1676399"/>
                <a:gd name="connsiteY13" fmla="*/ 26987 h 2392362"/>
                <a:gd name="connsiteX14" fmla="*/ 992187 w 1676399"/>
                <a:gd name="connsiteY14" fmla="*/ 312737 h 2392362"/>
                <a:gd name="connsiteX15" fmla="*/ 744537 w 1676399"/>
                <a:gd name="connsiteY15" fmla="*/ 360362 h 2392362"/>
                <a:gd name="connsiteX16" fmla="*/ 334962 w 1676399"/>
                <a:gd name="connsiteY16" fmla="*/ 46037 h 2392362"/>
                <a:gd name="connsiteX17" fmla="*/ 20637 w 1676399"/>
                <a:gd name="connsiteY17" fmla="*/ 84137 h 2392362"/>
                <a:gd name="connsiteX18" fmla="*/ 211137 w 1676399"/>
                <a:gd name="connsiteY18" fmla="*/ 474662 h 2392362"/>
                <a:gd name="connsiteX19" fmla="*/ 382587 w 1676399"/>
                <a:gd name="connsiteY19" fmla="*/ 627062 h 239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6399" h="2392362">
                  <a:moveTo>
                    <a:pt x="382587" y="627062"/>
                  </a:moveTo>
                  <a:cubicBezTo>
                    <a:pt x="433387" y="723899"/>
                    <a:pt x="490537" y="887412"/>
                    <a:pt x="515937" y="1055687"/>
                  </a:cubicBezTo>
                  <a:cubicBezTo>
                    <a:pt x="541337" y="1223962"/>
                    <a:pt x="552449" y="1479550"/>
                    <a:pt x="534987" y="1636712"/>
                  </a:cubicBezTo>
                  <a:cubicBezTo>
                    <a:pt x="517525" y="1793874"/>
                    <a:pt x="455612" y="1905000"/>
                    <a:pt x="411162" y="1998662"/>
                  </a:cubicBezTo>
                  <a:cubicBezTo>
                    <a:pt x="366712" y="2092324"/>
                    <a:pt x="236537" y="2135187"/>
                    <a:pt x="268287" y="2198687"/>
                  </a:cubicBezTo>
                  <a:cubicBezTo>
                    <a:pt x="300037" y="2262187"/>
                    <a:pt x="454025" y="2366962"/>
                    <a:pt x="601662" y="2379662"/>
                  </a:cubicBezTo>
                  <a:cubicBezTo>
                    <a:pt x="749299" y="2392362"/>
                    <a:pt x="1073150" y="2338387"/>
                    <a:pt x="1154112" y="2274887"/>
                  </a:cubicBezTo>
                  <a:cubicBezTo>
                    <a:pt x="1235074" y="2211387"/>
                    <a:pt x="1117599" y="2112962"/>
                    <a:pt x="1087437" y="1998662"/>
                  </a:cubicBezTo>
                  <a:cubicBezTo>
                    <a:pt x="1057275" y="1884362"/>
                    <a:pt x="993775" y="1768475"/>
                    <a:pt x="973137" y="1589087"/>
                  </a:cubicBezTo>
                  <a:cubicBezTo>
                    <a:pt x="952499" y="1409699"/>
                    <a:pt x="922337" y="1096962"/>
                    <a:pt x="963612" y="922337"/>
                  </a:cubicBezTo>
                  <a:cubicBezTo>
                    <a:pt x="1004887" y="747712"/>
                    <a:pt x="1133474" y="625475"/>
                    <a:pt x="1220787" y="541337"/>
                  </a:cubicBezTo>
                  <a:cubicBezTo>
                    <a:pt x="1308100" y="457199"/>
                    <a:pt x="1416050" y="461962"/>
                    <a:pt x="1487487" y="417512"/>
                  </a:cubicBezTo>
                  <a:cubicBezTo>
                    <a:pt x="1558924" y="373062"/>
                    <a:pt x="1676399" y="339724"/>
                    <a:pt x="1649412" y="274637"/>
                  </a:cubicBezTo>
                  <a:cubicBezTo>
                    <a:pt x="1622425" y="209550"/>
                    <a:pt x="1435099" y="20637"/>
                    <a:pt x="1325562" y="26987"/>
                  </a:cubicBezTo>
                  <a:cubicBezTo>
                    <a:pt x="1216025" y="33337"/>
                    <a:pt x="1089024" y="257175"/>
                    <a:pt x="992187" y="312737"/>
                  </a:cubicBezTo>
                  <a:cubicBezTo>
                    <a:pt x="895350" y="368299"/>
                    <a:pt x="854074" y="404812"/>
                    <a:pt x="744537" y="360362"/>
                  </a:cubicBezTo>
                  <a:cubicBezTo>
                    <a:pt x="635000" y="315912"/>
                    <a:pt x="455612" y="92074"/>
                    <a:pt x="334962" y="46037"/>
                  </a:cubicBezTo>
                  <a:cubicBezTo>
                    <a:pt x="214312" y="0"/>
                    <a:pt x="41274" y="12700"/>
                    <a:pt x="20637" y="84137"/>
                  </a:cubicBezTo>
                  <a:cubicBezTo>
                    <a:pt x="0" y="155574"/>
                    <a:pt x="150812" y="382587"/>
                    <a:pt x="211137" y="474662"/>
                  </a:cubicBezTo>
                  <a:cubicBezTo>
                    <a:pt x="271462" y="566737"/>
                    <a:pt x="331787" y="530225"/>
                    <a:pt x="382587" y="62706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59552" y="2690793"/>
              <a:ext cx="208101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Stochastic grammar</a:t>
              </a:r>
            </a:p>
            <a:p>
              <a:r>
                <a:rPr lang="en-US" sz="1400" dirty="0" smtClean="0"/>
                <a:t>                </a:t>
              </a:r>
              <a:r>
                <a:rPr lang="en-US" sz="1200" dirty="0" err="1" smtClean="0"/>
                <a:t>partonomy</a:t>
              </a:r>
              <a:r>
                <a:rPr lang="en-US" sz="1200" dirty="0" smtClean="0"/>
                <a:t>, </a:t>
              </a:r>
            </a:p>
            <a:p>
              <a:r>
                <a:rPr lang="en-US" sz="1200" dirty="0" smtClean="0"/>
                <a:t>                   taxonomy,</a:t>
              </a:r>
            </a:p>
            <a:p>
              <a:r>
                <a:rPr lang="en-US" sz="1200" dirty="0" smtClean="0"/>
                <a:t>                    relations</a:t>
              </a:r>
              <a:endParaRPr lang="en-US" sz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230771" y="1775917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Logics </a:t>
            </a:r>
          </a:p>
          <a:p>
            <a:pPr algn="ctr"/>
            <a:r>
              <a:rPr lang="en-US" sz="1400" dirty="0" smtClean="0"/>
              <a:t>(common sense, domain knowledge)</a:t>
            </a:r>
            <a:endParaRPr lang="en-US" sz="1400" dirty="0"/>
          </a:p>
        </p:txBody>
      </p:sp>
      <p:grpSp>
        <p:nvGrpSpPr>
          <p:cNvPr id="3" name="Group 21"/>
          <p:cNvGrpSpPr/>
          <p:nvPr/>
        </p:nvGrpSpPr>
        <p:grpSpPr>
          <a:xfrm>
            <a:off x="2316372" y="4611648"/>
            <a:ext cx="2057399" cy="1738312"/>
            <a:chOff x="2316372" y="4611648"/>
            <a:chExt cx="2057399" cy="1738312"/>
          </a:xfrm>
        </p:grpSpPr>
        <p:sp>
          <p:nvSpPr>
            <p:cNvPr id="28" name="Freeform 27"/>
            <p:cNvSpPr/>
            <p:nvPr/>
          </p:nvSpPr>
          <p:spPr>
            <a:xfrm rot="473160">
              <a:off x="2316372" y="4611648"/>
              <a:ext cx="1971674" cy="1738312"/>
            </a:xfrm>
            <a:custGeom>
              <a:avLst/>
              <a:gdLst>
                <a:gd name="connsiteX0" fmla="*/ 265112 w 2036762"/>
                <a:gd name="connsiteY0" fmla="*/ 1122362 h 1738312"/>
                <a:gd name="connsiteX1" fmla="*/ 350837 w 2036762"/>
                <a:gd name="connsiteY1" fmla="*/ 1084262 h 1738312"/>
                <a:gd name="connsiteX2" fmla="*/ 560387 w 2036762"/>
                <a:gd name="connsiteY2" fmla="*/ 846137 h 1738312"/>
                <a:gd name="connsiteX3" fmla="*/ 722312 w 2036762"/>
                <a:gd name="connsiteY3" fmla="*/ 160337 h 1738312"/>
                <a:gd name="connsiteX4" fmla="*/ 1274762 w 2036762"/>
                <a:gd name="connsiteY4" fmla="*/ 26987 h 1738312"/>
                <a:gd name="connsiteX5" fmla="*/ 1760537 w 2036762"/>
                <a:gd name="connsiteY5" fmla="*/ 322262 h 1738312"/>
                <a:gd name="connsiteX6" fmla="*/ 1941512 w 2036762"/>
                <a:gd name="connsiteY6" fmla="*/ 998537 h 1738312"/>
                <a:gd name="connsiteX7" fmla="*/ 1189037 w 2036762"/>
                <a:gd name="connsiteY7" fmla="*/ 1646237 h 1738312"/>
                <a:gd name="connsiteX8" fmla="*/ 1465262 w 2036762"/>
                <a:gd name="connsiteY8" fmla="*/ 1265237 h 1738312"/>
                <a:gd name="connsiteX9" fmla="*/ 1589087 w 2036762"/>
                <a:gd name="connsiteY9" fmla="*/ 941387 h 1738312"/>
                <a:gd name="connsiteX10" fmla="*/ 1293812 w 2036762"/>
                <a:gd name="connsiteY10" fmla="*/ 1312862 h 1738312"/>
                <a:gd name="connsiteX11" fmla="*/ 798512 w 2036762"/>
                <a:gd name="connsiteY11" fmla="*/ 1684337 h 1738312"/>
                <a:gd name="connsiteX12" fmla="*/ 1112837 w 2036762"/>
                <a:gd name="connsiteY12" fmla="*/ 1360487 h 1738312"/>
                <a:gd name="connsiteX13" fmla="*/ 1341437 w 2036762"/>
                <a:gd name="connsiteY13" fmla="*/ 969962 h 1738312"/>
                <a:gd name="connsiteX14" fmla="*/ 1112837 w 2036762"/>
                <a:gd name="connsiteY14" fmla="*/ 1189037 h 1738312"/>
                <a:gd name="connsiteX15" fmla="*/ 608012 w 2036762"/>
                <a:gd name="connsiteY15" fmla="*/ 1712912 h 1738312"/>
                <a:gd name="connsiteX16" fmla="*/ 836612 w 2036762"/>
                <a:gd name="connsiteY16" fmla="*/ 1341437 h 1738312"/>
                <a:gd name="connsiteX17" fmla="*/ 1074737 w 2036762"/>
                <a:gd name="connsiteY17" fmla="*/ 1008062 h 1738312"/>
                <a:gd name="connsiteX18" fmla="*/ 779462 w 2036762"/>
                <a:gd name="connsiteY18" fmla="*/ 1255712 h 1738312"/>
                <a:gd name="connsiteX19" fmla="*/ 188912 w 2036762"/>
                <a:gd name="connsiteY19" fmla="*/ 1493837 h 1738312"/>
                <a:gd name="connsiteX20" fmla="*/ 712787 w 2036762"/>
                <a:gd name="connsiteY20" fmla="*/ 1217612 h 1738312"/>
                <a:gd name="connsiteX21" fmla="*/ 874712 w 2036762"/>
                <a:gd name="connsiteY21" fmla="*/ 969962 h 1738312"/>
                <a:gd name="connsiteX22" fmla="*/ 598487 w 2036762"/>
                <a:gd name="connsiteY22" fmla="*/ 1198562 h 1738312"/>
                <a:gd name="connsiteX23" fmla="*/ 36512 w 2036762"/>
                <a:gd name="connsiteY23" fmla="*/ 1293812 h 1738312"/>
                <a:gd name="connsiteX24" fmla="*/ 379412 w 2036762"/>
                <a:gd name="connsiteY24" fmla="*/ 1103312 h 1738312"/>
                <a:gd name="connsiteX25" fmla="*/ 398462 w 2036762"/>
                <a:gd name="connsiteY25" fmla="*/ 1065212 h 1738312"/>
                <a:gd name="connsiteX26" fmla="*/ 265112 w 2036762"/>
                <a:gd name="connsiteY26" fmla="*/ 1122362 h 173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36762" h="1738312">
                  <a:moveTo>
                    <a:pt x="265112" y="1122362"/>
                  </a:moveTo>
                  <a:cubicBezTo>
                    <a:pt x="257174" y="1125537"/>
                    <a:pt x="301624" y="1130300"/>
                    <a:pt x="350837" y="1084262"/>
                  </a:cubicBezTo>
                  <a:cubicBezTo>
                    <a:pt x="400050" y="1038224"/>
                    <a:pt x="498475" y="1000125"/>
                    <a:pt x="560387" y="846137"/>
                  </a:cubicBezTo>
                  <a:cubicBezTo>
                    <a:pt x="622300" y="692150"/>
                    <a:pt x="603250" y="296862"/>
                    <a:pt x="722312" y="160337"/>
                  </a:cubicBezTo>
                  <a:cubicBezTo>
                    <a:pt x="841375" y="23812"/>
                    <a:pt x="1101725" y="0"/>
                    <a:pt x="1274762" y="26987"/>
                  </a:cubicBezTo>
                  <a:cubicBezTo>
                    <a:pt x="1447799" y="53974"/>
                    <a:pt x="1649412" y="160337"/>
                    <a:pt x="1760537" y="322262"/>
                  </a:cubicBezTo>
                  <a:cubicBezTo>
                    <a:pt x="1871662" y="484187"/>
                    <a:pt x="2036762" y="777875"/>
                    <a:pt x="1941512" y="998537"/>
                  </a:cubicBezTo>
                  <a:cubicBezTo>
                    <a:pt x="1846262" y="1219199"/>
                    <a:pt x="1268412" y="1601787"/>
                    <a:pt x="1189037" y="1646237"/>
                  </a:cubicBezTo>
                  <a:cubicBezTo>
                    <a:pt x="1109662" y="1690687"/>
                    <a:pt x="1398587" y="1382712"/>
                    <a:pt x="1465262" y="1265237"/>
                  </a:cubicBezTo>
                  <a:cubicBezTo>
                    <a:pt x="1531937" y="1147762"/>
                    <a:pt x="1617662" y="933449"/>
                    <a:pt x="1589087" y="941387"/>
                  </a:cubicBezTo>
                  <a:cubicBezTo>
                    <a:pt x="1560512" y="949325"/>
                    <a:pt x="1425575" y="1189037"/>
                    <a:pt x="1293812" y="1312862"/>
                  </a:cubicBezTo>
                  <a:cubicBezTo>
                    <a:pt x="1162050" y="1436687"/>
                    <a:pt x="828675" y="1676399"/>
                    <a:pt x="798512" y="1684337"/>
                  </a:cubicBezTo>
                  <a:cubicBezTo>
                    <a:pt x="768349" y="1692275"/>
                    <a:pt x="1022350" y="1479550"/>
                    <a:pt x="1112837" y="1360487"/>
                  </a:cubicBezTo>
                  <a:cubicBezTo>
                    <a:pt x="1203325" y="1241425"/>
                    <a:pt x="1341437" y="998537"/>
                    <a:pt x="1341437" y="969962"/>
                  </a:cubicBezTo>
                  <a:cubicBezTo>
                    <a:pt x="1341437" y="941387"/>
                    <a:pt x="1235075" y="1065212"/>
                    <a:pt x="1112837" y="1189037"/>
                  </a:cubicBezTo>
                  <a:cubicBezTo>
                    <a:pt x="990600" y="1312862"/>
                    <a:pt x="654049" y="1687512"/>
                    <a:pt x="608012" y="1712912"/>
                  </a:cubicBezTo>
                  <a:cubicBezTo>
                    <a:pt x="561975" y="1738312"/>
                    <a:pt x="758825" y="1458912"/>
                    <a:pt x="836612" y="1341437"/>
                  </a:cubicBezTo>
                  <a:cubicBezTo>
                    <a:pt x="914400" y="1223962"/>
                    <a:pt x="1084262" y="1022349"/>
                    <a:pt x="1074737" y="1008062"/>
                  </a:cubicBezTo>
                  <a:cubicBezTo>
                    <a:pt x="1065212" y="993775"/>
                    <a:pt x="927100" y="1174750"/>
                    <a:pt x="779462" y="1255712"/>
                  </a:cubicBezTo>
                  <a:cubicBezTo>
                    <a:pt x="631825" y="1336675"/>
                    <a:pt x="200024" y="1500187"/>
                    <a:pt x="188912" y="1493837"/>
                  </a:cubicBezTo>
                  <a:cubicBezTo>
                    <a:pt x="177800" y="1487487"/>
                    <a:pt x="598487" y="1304924"/>
                    <a:pt x="712787" y="1217612"/>
                  </a:cubicBezTo>
                  <a:cubicBezTo>
                    <a:pt x="827087" y="1130300"/>
                    <a:pt x="893762" y="973137"/>
                    <a:pt x="874712" y="969962"/>
                  </a:cubicBezTo>
                  <a:cubicBezTo>
                    <a:pt x="855662" y="966787"/>
                    <a:pt x="738187" y="1144587"/>
                    <a:pt x="598487" y="1198562"/>
                  </a:cubicBezTo>
                  <a:cubicBezTo>
                    <a:pt x="458787" y="1252537"/>
                    <a:pt x="73025" y="1309687"/>
                    <a:pt x="36512" y="1293812"/>
                  </a:cubicBezTo>
                  <a:cubicBezTo>
                    <a:pt x="0" y="1277937"/>
                    <a:pt x="319087" y="1141412"/>
                    <a:pt x="379412" y="1103312"/>
                  </a:cubicBezTo>
                  <a:cubicBezTo>
                    <a:pt x="439737" y="1065212"/>
                    <a:pt x="415925" y="1062037"/>
                    <a:pt x="398462" y="1065212"/>
                  </a:cubicBezTo>
                  <a:cubicBezTo>
                    <a:pt x="381000" y="1068387"/>
                    <a:pt x="273050" y="1119187"/>
                    <a:pt x="265112" y="1122362"/>
                  </a:cubicBezTo>
                  <a:close/>
                </a:path>
              </a:pathLst>
            </a:custGeom>
            <a:solidFill>
              <a:srgbClr val="C0C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21171" y="4864100"/>
              <a:ext cx="175260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Sparse coding</a:t>
              </a:r>
            </a:p>
            <a:p>
              <a:pPr algn="ctr"/>
              <a:r>
                <a:rPr lang="en-US" sz="1400" dirty="0" smtClean="0"/>
                <a:t>(low-D manifolds, </a:t>
              </a:r>
            </a:p>
            <a:p>
              <a:pPr algn="ctr"/>
              <a:r>
                <a:rPr lang="en-US" sz="1400" dirty="0" err="1" smtClean="0"/>
                <a:t>textons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4297571" y="4787900"/>
            <a:ext cx="2052638" cy="1460500"/>
            <a:chOff x="4297571" y="4787900"/>
            <a:chExt cx="2052638" cy="1460500"/>
          </a:xfrm>
        </p:grpSpPr>
        <p:sp>
          <p:nvSpPr>
            <p:cNvPr id="27" name="Freeform 26"/>
            <p:cNvSpPr/>
            <p:nvPr/>
          </p:nvSpPr>
          <p:spPr>
            <a:xfrm>
              <a:off x="4297571" y="4787900"/>
              <a:ext cx="2052638" cy="1460500"/>
            </a:xfrm>
            <a:custGeom>
              <a:avLst/>
              <a:gdLst>
                <a:gd name="connsiteX0" fmla="*/ 190500 w 2052638"/>
                <a:gd name="connsiteY0" fmla="*/ 473075 h 1460500"/>
                <a:gd name="connsiteX1" fmla="*/ 209550 w 2052638"/>
                <a:gd name="connsiteY1" fmla="*/ 406400 h 1460500"/>
                <a:gd name="connsiteX2" fmla="*/ 247650 w 2052638"/>
                <a:gd name="connsiteY2" fmla="*/ 149225 h 1460500"/>
                <a:gd name="connsiteX3" fmla="*/ 438150 w 2052638"/>
                <a:gd name="connsiteY3" fmla="*/ 44450 h 1460500"/>
                <a:gd name="connsiteX4" fmla="*/ 666750 w 2052638"/>
                <a:gd name="connsiteY4" fmla="*/ 15875 h 1460500"/>
                <a:gd name="connsiteX5" fmla="*/ 1038225 w 2052638"/>
                <a:gd name="connsiteY5" fmla="*/ 139700 h 1460500"/>
                <a:gd name="connsiteX6" fmla="*/ 1371600 w 2052638"/>
                <a:gd name="connsiteY6" fmla="*/ 520700 h 1460500"/>
                <a:gd name="connsiteX7" fmla="*/ 1781175 w 2052638"/>
                <a:gd name="connsiteY7" fmla="*/ 977900 h 1460500"/>
                <a:gd name="connsiteX8" fmla="*/ 1552575 w 2052638"/>
                <a:gd name="connsiteY8" fmla="*/ 844550 h 1460500"/>
                <a:gd name="connsiteX9" fmla="*/ 1352550 w 2052638"/>
                <a:gd name="connsiteY9" fmla="*/ 701675 h 1460500"/>
                <a:gd name="connsiteX10" fmla="*/ 1695450 w 2052638"/>
                <a:gd name="connsiteY10" fmla="*/ 1111250 h 1460500"/>
                <a:gd name="connsiteX11" fmla="*/ 2028825 w 2052638"/>
                <a:gd name="connsiteY11" fmla="*/ 1358900 h 1460500"/>
                <a:gd name="connsiteX12" fmla="*/ 1552575 w 2052638"/>
                <a:gd name="connsiteY12" fmla="*/ 1130300 h 1460500"/>
                <a:gd name="connsiteX13" fmla="*/ 1409700 w 2052638"/>
                <a:gd name="connsiteY13" fmla="*/ 939800 h 1460500"/>
                <a:gd name="connsiteX14" fmla="*/ 1200150 w 2052638"/>
                <a:gd name="connsiteY14" fmla="*/ 692150 h 1460500"/>
                <a:gd name="connsiteX15" fmla="*/ 1276350 w 2052638"/>
                <a:gd name="connsiteY15" fmla="*/ 901700 h 1460500"/>
                <a:gd name="connsiteX16" fmla="*/ 1466850 w 2052638"/>
                <a:gd name="connsiteY16" fmla="*/ 1158875 h 1460500"/>
                <a:gd name="connsiteX17" fmla="*/ 1162050 w 2052638"/>
                <a:gd name="connsiteY17" fmla="*/ 930275 h 1460500"/>
                <a:gd name="connsiteX18" fmla="*/ 1123950 w 2052638"/>
                <a:gd name="connsiteY18" fmla="*/ 806450 h 1460500"/>
                <a:gd name="connsiteX19" fmla="*/ 1085850 w 2052638"/>
                <a:gd name="connsiteY19" fmla="*/ 930275 h 1460500"/>
                <a:gd name="connsiteX20" fmla="*/ 1304925 w 2052638"/>
                <a:gd name="connsiteY20" fmla="*/ 1225550 h 1460500"/>
                <a:gd name="connsiteX21" fmla="*/ 1047750 w 2052638"/>
                <a:gd name="connsiteY21" fmla="*/ 1044575 h 1460500"/>
                <a:gd name="connsiteX22" fmla="*/ 952500 w 2052638"/>
                <a:gd name="connsiteY22" fmla="*/ 863600 h 1460500"/>
                <a:gd name="connsiteX23" fmla="*/ 933450 w 2052638"/>
                <a:gd name="connsiteY23" fmla="*/ 1368425 h 1460500"/>
                <a:gd name="connsiteX24" fmla="*/ 876300 w 2052638"/>
                <a:gd name="connsiteY24" fmla="*/ 1054100 h 1460500"/>
                <a:gd name="connsiteX25" fmla="*/ 838200 w 2052638"/>
                <a:gd name="connsiteY25" fmla="*/ 911225 h 1460500"/>
                <a:gd name="connsiteX26" fmla="*/ 752475 w 2052638"/>
                <a:gd name="connsiteY26" fmla="*/ 1406525 h 1460500"/>
                <a:gd name="connsiteX27" fmla="*/ 714375 w 2052638"/>
                <a:gd name="connsiteY27" fmla="*/ 1235075 h 1460500"/>
                <a:gd name="connsiteX28" fmla="*/ 742950 w 2052638"/>
                <a:gd name="connsiteY28" fmla="*/ 873125 h 1460500"/>
                <a:gd name="connsiteX29" fmla="*/ 561975 w 2052638"/>
                <a:gd name="connsiteY29" fmla="*/ 1425575 h 1460500"/>
                <a:gd name="connsiteX30" fmla="*/ 619125 w 2052638"/>
                <a:gd name="connsiteY30" fmla="*/ 1082675 h 1460500"/>
                <a:gd name="connsiteX31" fmla="*/ 628650 w 2052638"/>
                <a:gd name="connsiteY31" fmla="*/ 901700 h 1460500"/>
                <a:gd name="connsiteX32" fmla="*/ 200025 w 2052638"/>
                <a:gd name="connsiteY32" fmla="*/ 1358900 h 1460500"/>
                <a:gd name="connsiteX33" fmla="*/ 371475 w 2052638"/>
                <a:gd name="connsiteY33" fmla="*/ 996950 h 1460500"/>
                <a:gd name="connsiteX34" fmla="*/ 352425 w 2052638"/>
                <a:gd name="connsiteY34" fmla="*/ 825500 h 1460500"/>
                <a:gd name="connsiteX35" fmla="*/ 19050 w 2052638"/>
                <a:gd name="connsiteY35" fmla="*/ 1387475 h 1460500"/>
                <a:gd name="connsiteX36" fmla="*/ 238125 w 2052638"/>
                <a:gd name="connsiteY36" fmla="*/ 749300 h 1460500"/>
                <a:gd name="connsiteX37" fmla="*/ 190500 w 2052638"/>
                <a:gd name="connsiteY37" fmla="*/ 473075 h 146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52638" h="1460500">
                  <a:moveTo>
                    <a:pt x="190500" y="473075"/>
                  </a:moveTo>
                  <a:cubicBezTo>
                    <a:pt x="185738" y="415925"/>
                    <a:pt x="200025" y="460375"/>
                    <a:pt x="209550" y="406400"/>
                  </a:cubicBezTo>
                  <a:cubicBezTo>
                    <a:pt x="219075" y="352425"/>
                    <a:pt x="209550" y="209550"/>
                    <a:pt x="247650" y="149225"/>
                  </a:cubicBezTo>
                  <a:cubicBezTo>
                    <a:pt x="285750" y="88900"/>
                    <a:pt x="368300" y="66675"/>
                    <a:pt x="438150" y="44450"/>
                  </a:cubicBezTo>
                  <a:cubicBezTo>
                    <a:pt x="508000" y="22225"/>
                    <a:pt x="566738" y="0"/>
                    <a:pt x="666750" y="15875"/>
                  </a:cubicBezTo>
                  <a:cubicBezTo>
                    <a:pt x="766762" y="31750"/>
                    <a:pt x="920750" y="55563"/>
                    <a:pt x="1038225" y="139700"/>
                  </a:cubicBezTo>
                  <a:cubicBezTo>
                    <a:pt x="1155700" y="223838"/>
                    <a:pt x="1247775" y="381000"/>
                    <a:pt x="1371600" y="520700"/>
                  </a:cubicBezTo>
                  <a:cubicBezTo>
                    <a:pt x="1495425" y="660400"/>
                    <a:pt x="1751013" y="923925"/>
                    <a:pt x="1781175" y="977900"/>
                  </a:cubicBezTo>
                  <a:cubicBezTo>
                    <a:pt x="1811338" y="1031875"/>
                    <a:pt x="1624012" y="890587"/>
                    <a:pt x="1552575" y="844550"/>
                  </a:cubicBezTo>
                  <a:cubicBezTo>
                    <a:pt x="1481138" y="798513"/>
                    <a:pt x="1328738" y="657225"/>
                    <a:pt x="1352550" y="701675"/>
                  </a:cubicBezTo>
                  <a:cubicBezTo>
                    <a:pt x="1376362" y="746125"/>
                    <a:pt x="1582738" y="1001713"/>
                    <a:pt x="1695450" y="1111250"/>
                  </a:cubicBezTo>
                  <a:cubicBezTo>
                    <a:pt x="1808162" y="1220787"/>
                    <a:pt x="2052638" y="1355725"/>
                    <a:pt x="2028825" y="1358900"/>
                  </a:cubicBezTo>
                  <a:cubicBezTo>
                    <a:pt x="2005013" y="1362075"/>
                    <a:pt x="1655762" y="1200150"/>
                    <a:pt x="1552575" y="1130300"/>
                  </a:cubicBezTo>
                  <a:cubicBezTo>
                    <a:pt x="1449388" y="1060450"/>
                    <a:pt x="1468437" y="1012825"/>
                    <a:pt x="1409700" y="939800"/>
                  </a:cubicBezTo>
                  <a:cubicBezTo>
                    <a:pt x="1350963" y="866775"/>
                    <a:pt x="1222375" y="698500"/>
                    <a:pt x="1200150" y="692150"/>
                  </a:cubicBezTo>
                  <a:cubicBezTo>
                    <a:pt x="1177925" y="685800"/>
                    <a:pt x="1231900" y="823913"/>
                    <a:pt x="1276350" y="901700"/>
                  </a:cubicBezTo>
                  <a:cubicBezTo>
                    <a:pt x="1320800" y="979488"/>
                    <a:pt x="1485900" y="1154113"/>
                    <a:pt x="1466850" y="1158875"/>
                  </a:cubicBezTo>
                  <a:cubicBezTo>
                    <a:pt x="1447800" y="1163637"/>
                    <a:pt x="1219200" y="989012"/>
                    <a:pt x="1162050" y="930275"/>
                  </a:cubicBezTo>
                  <a:cubicBezTo>
                    <a:pt x="1104900" y="871538"/>
                    <a:pt x="1136650" y="806450"/>
                    <a:pt x="1123950" y="806450"/>
                  </a:cubicBezTo>
                  <a:cubicBezTo>
                    <a:pt x="1111250" y="806450"/>
                    <a:pt x="1055687" y="860425"/>
                    <a:pt x="1085850" y="930275"/>
                  </a:cubicBezTo>
                  <a:cubicBezTo>
                    <a:pt x="1116013" y="1000125"/>
                    <a:pt x="1311275" y="1206500"/>
                    <a:pt x="1304925" y="1225550"/>
                  </a:cubicBezTo>
                  <a:cubicBezTo>
                    <a:pt x="1298575" y="1244600"/>
                    <a:pt x="1106487" y="1104900"/>
                    <a:pt x="1047750" y="1044575"/>
                  </a:cubicBezTo>
                  <a:cubicBezTo>
                    <a:pt x="989013" y="984250"/>
                    <a:pt x="971550" y="809625"/>
                    <a:pt x="952500" y="863600"/>
                  </a:cubicBezTo>
                  <a:cubicBezTo>
                    <a:pt x="933450" y="917575"/>
                    <a:pt x="946150" y="1336675"/>
                    <a:pt x="933450" y="1368425"/>
                  </a:cubicBezTo>
                  <a:cubicBezTo>
                    <a:pt x="920750" y="1400175"/>
                    <a:pt x="892175" y="1130300"/>
                    <a:pt x="876300" y="1054100"/>
                  </a:cubicBezTo>
                  <a:cubicBezTo>
                    <a:pt x="860425" y="977900"/>
                    <a:pt x="858837" y="852488"/>
                    <a:pt x="838200" y="911225"/>
                  </a:cubicBezTo>
                  <a:cubicBezTo>
                    <a:pt x="817563" y="969962"/>
                    <a:pt x="773113" y="1352550"/>
                    <a:pt x="752475" y="1406525"/>
                  </a:cubicBezTo>
                  <a:cubicBezTo>
                    <a:pt x="731838" y="1460500"/>
                    <a:pt x="715962" y="1323975"/>
                    <a:pt x="714375" y="1235075"/>
                  </a:cubicBezTo>
                  <a:cubicBezTo>
                    <a:pt x="712788" y="1146175"/>
                    <a:pt x="768350" y="841375"/>
                    <a:pt x="742950" y="873125"/>
                  </a:cubicBezTo>
                  <a:cubicBezTo>
                    <a:pt x="717550" y="904875"/>
                    <a:pt x="582613" y="1390650"/>
                    <a:pt x="561975" y="1425575"/>
                  </a:cubicBezTo>
                  <a:cubicBezTo>
                    <a:pt x="541337" y="1460500"/>
                    <a:pt x="608013" y="1169987"/>
                    <a:pt x="619125" y="1082675"/>
                  </a:cubicBezTo>
                  <a:cubicBezTo>
                    <a:pt x="630237" y="995363"/>
                    <a:pt x="698500" y="855663"/>
                    <a:pt x="628650" y="901700"/>
                  </a:cubicBezTo>
                  <a:cubicBezTo>
                    <a:pt x="558800" y="947737"/>
                    <a:pt x="242887" y="1343025"/>
                    <a:pt x="200025" y="1358900"/>
                  </a:cubicBezTo>
                  <a:cubicBezTo>
                    <a:pt x="157163" y="1374775"/>
                    <a:pt x="346075" y="1085850"/>
                    <a:pt x="371475" y="996950"/>
                  </a:cubicBezTo>
                  <a:cubicBezTo>
                    <a:pt x="396875" y="908050"/>
                    <a:pt x="411162" y="760413"/>
                    <a:pt x="352425" y="825500"/>
                  </a:cubicBezTo>
                  <a:cubicBezTo>
                    <a:pt x="293688" y="890587"/>
                    <a:pt x="38100" y="1400175"/>
                    <a:pt x="19050" y="1387475"/>
                  </a:cubicBezTo>
                  <a:cubicBezTo>
                    <a:pt x="0" y="1374775"/>
                    <a:pt x="207963" y="900112"/>
                    <a:pt x="238125" y="749300"/>
                  </a:cubicBezTo>
                  <a:cubicBezTo>
                    <a:pt x="268287" y="598488"/>
                    <a:pt x="195263" y="530225"/>
                    <a:pt x="190500" y="473075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97571" y="4864100"/>
              <a:ext cx="198120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Markov, Gibbs Fields</a:t>
              </a:r>
            </a:p>
            <a:p>
              <a:pPr algn="ctr"/>
              <a:r>
                <a:rPr lang="en-US" sz="1400" dirty="0" smtClean="0"/>
                <a:t>(hi-D manifolds, </a:t>
              </a:r>
            </a:p>
            <a:p>
              <a:pPr algn="ctr"/>
              <a:r>
                <a:rPr lang="en-US" sz="1400" dirty="0" smtClean="0"/>
                <a:t>textures)</a:t>
              </a:r>
              <a:endParaRPr lang="en-US" sz="1400" dirty="0"/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457200" y="1739900"/>
            <a:ext cx="1186543" cy="3810000"/>
            <a:chOff x="457200" y="1447800"/>
            <a:chExt cx="1186543" cy="3810000"/>
          </a:xfrm>
        </p:grpSpPr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990600" y="3810000"/>
              <a:ext cx="0" cy="1066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3400" y="1447800"/>
              <a:ext cx="1091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Reasoning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3400" y="2209800"/>
              <a:ext cx="986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Cognition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7200" y="3352800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Recognition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9600" y="4888468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Coding</a:t>
              </a: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990600" y="2667000"/>
              <a:ext cx="0" cy="685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990600" y="1828800"/>
              <a:ext cx="0" cy="3810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39762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0070C0"/>
                </a:solidFill>
                <a:latin typeface="Arial Narrow" pitchFamily="34" charset="0"/>
              </a:rPr>
              <a:t>Issues</a:t>
            </a:r>
            <a:endParaRPr lang="en-US" sz="32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85589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2,   What are the math principles/requirements for a general representation?</a:t>
            </a:r>
          </a:p>
          <a:p>
            <a:r>
              <a:rPr lang="en-US" sz="2400" dirty="0" smtClean="0"/>
              <a:t>     </a:t>
            </a:r>
            <a:r>
              <a:rPr lang="en-US" sz="2000" dirty="0" smtClean="0"/>
              <a:t>---- Why are </a:t>
            </a:r>
            <a:r>
              <a:rPr lang="en-US" sz="2000" dirty="0" smtClean="0">
                <a:solidFill>
                  <a:srgbClr val="FF0000"/>
                </a:solidFill>
              </a:rPr>
              <a:t>grammar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logic</a:t>
            </a:r>
            <a:r>
              <a:rPr lang="en-US" sz="2000" dirty="0" smtClean="0"/>
              <a:t> back to vision?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153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1, General vs. task-specific representations</a:t>
            </a:r>
          </a:p>
          <a:p>
            <a:r>
              <a:rPr lang="en-US" dirty="0" smtClean="0"/>
              <a:t>      ---- Do we need levels of abstraction between features and categories;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   An observation: popular research in the past decade were mostly task-specific,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                             and had a big setback to general vision.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43434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3,   Challenge: unsupervised learning of hierarchical representations</a:t>
            </a:r>
          </a:p>
          <a:p>
            <a:r>
              <a:rPr lang="en-US" sz="2400" dirty="0" smtClean="0"/>
              <a:t>    </a:t>
            </a:r>
            <a:r>
              <a:rPr lang="en-US" sz="2000" dirty="0" smtClean="0"/>
              <a:t>---- How do we evaluate a representation, especially for unsupervised learning.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dirty="0" smtClean="0">
                <a:solidFill>
                  <a:schemeClr val="accent2"/>
                </a:solidFill>
                <a:latin typeface="Arial Narrow" pitchFamily="34" charset="0"/>
              </a:rPr>
              <a:t>Deciphering Marr’s message</a:t>
            </a:r>
            <a:endParaRPr lang="en-US" sz="320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52260" name="Text Box 4"/>
          <p:cNvSpPr txBox="1">
            <a:spLocks noChangeArrowheads="1"/>
          </p:cNvSpPr>
          <p:nvPr/>
        </p:nvSpPr>
        <p:spPr bwMode="auto">
          <a:xfrm>
            <a:off x="457200" y="2432050"/>
            <a:ext cx="103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Texture</a:t>
            </a:r>
          </a:p>
        </p:txBody>
      </p:sp>
      <p:sp>
        <p:nvSpPr>
          <p:cNvPr id="352261" name="Text Box 5"/>
          <p:cNvSpPr txBox="1">
            <a:spLocks noChangeArrowheads="1"/>
          </p:cNvSpPr>
          <p:nvPr/>
        </p:nvSpPr>
        <p:spPr bwMode="auto">
          <a:xfrm>
            <a:off x="457200" y="4032250"/>
            <a:ext cx="10054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/>
              <a:t>Texton</a:t>
            </a:r>
            <a:endParaRPr lang="en-US" sz="2400" dirty="0" smtClean="0"/>
          </a:p>
          <a:p>
            <a:r>
              <a:rPr lang="en-US" sz="1600" dirty="0" smtClean="0"/>
              <a:t>(primitives)</a:t>
            </a:r>
            <a:endParaRPr lang="en-US" sz="1600" dirty="0"/>
          </a:p>
        </p:txBody>
      </p:sp>
      <p:sp>
        <p:nvSpPr>
          <p:cNvPr id="352262" name="Line 6"/>
          <p:cNvSpPr>
            <a:spLocks noChangeShapeType="1"/>
          </p:cNvSpPr>
          <p:nvPr/>
        </p:nvSpPr>
        <p:spPr bwMode="auto">
          <a:xfrm>
            <a:off x="1524000" y="2736850"/>
            <a:ext cx="533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263" name="Line 7"/>
          <p:cNvSpPr>
            <a:spLocks noChangeShapeType="1"/>
          </p:cNvSpPr>
          <p:nvPr/>
        </p:nvSpPr>
        <p:spPr bwMode="auto">
          <a:xfrm flipV="1">
            <a:off x="1524000" y="3575050"/>
            <a:ext cx="5461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264" name="Text Box 8"/>
          <p:cNvSpPr txBox="1">
            <a:spLocks noChangeArrowheads="1"/>
          </p:cNvSpPr>
          <p:nvPr/>
        </p:nvSpPr>
        <p:spPr bwMode="auto">
          <a:xfrm>
            <a:off x="2070100" y="3206750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Primal Sketch</a:t>
            </a:r>
          </a:p>
        </p:txBody>
      </p:sp>
      <p:sp>
        <p:nvSpPr>
          <p:cNvPr id="352265" name="Freeform 9"/>
          <p:cNvSpPr>
            <a:spLocks/>
          </p:cNvSpPr>
          <p:nvPr/>
        </p:nvSpPr>
        <p:spPr bwMode="auto">
          <a:xfrm>
            <a:off x="2667000" y="2635250"/>
            <a:ext cx="685800" cy="635000"/>
          </a:xfrm>
          <a:custGeom>
            <a:avLst/>
            <a:gdLst/>
            <a:ahLst/>
            <a:cxnLst>
              <a:cxn ang="0">
                <a:pos x="352" y="544"/>
              </a:cxn>
              <a:cxn ang="0">
                <a:pos x="640" y="160"/>
              </a:cxn>
              <a:cxn ang="0">
                <a:pos x="304" y="16"/>
              </a:cxn>
              <a:cxn ang="0">
                <a:pos x="16" y="256"/>
              </a:cxn>
              <a:cxn ang="0">
                <a:pos x="208" y="544"/>
              </a:cxn>
            </a:cxnLst>
            <a:rect l="0" t="0" r="r" b="b"/>
            <a:pathLst>
              <a:path w="648" h="544">
                <a:moveTo>
                  <a:pt x="352" y="544"/>
                </a:moveTo>
                <a:cubicBezTo>
                  <a:pt x="500" y="396"/>
                  <a:pt x="648" y="248"/>
                  <a:pt x="640" y="160"/>
                </a:cubicBezTo>
                <a:cubicBezTo>
                  <a:pt x="632" y="72"/>
                  <a:pt x="408" y="0"/>
                  <a:pt x="304" y="16"/>
                </a:cubicBezTo>
                <a:cubicBezTo>
                  <a:pt x="200" y="32"/>
                  <a:pt x="32" y="168"/>
                  <a:pt x="16" y="256"/>
                </a:cubicBezTo>
                <a:cubicBezTo>
                  <a:pt x="0" y="344"/>
                  <a:pt x="104" y="444"/>
                  <a:pt x="208" y="54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266" name="Line 10"/>
          <p:cNvSpPr>
            <a:spLocks noChangeShapeType="1"/>
          </p:cNvSpPr>
          <p:nvPr/>
        </p:nvSpPr>
        <p:spPr bwMode="auto">
          <a:xfrm>
            <a:off x="3810000" y="3600450"/>
            <a:ext cx="685800" cy="6604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267" name="Line 11"/>
          <p:cNvSpPr>
            <a:spLocks noChangeShapeType="1"/>
          </p:cNvSpPr>
          <p:nvPr/>
        </p:nvSpPr>
        <p:spPr bwMode="auto">
          <a:xfrm flipV="1">
            <a:off x="3810000" y="2584450"/>
            <a:ext cx="685800" cy="7620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268" name="Text Box 12"/>
          <p:cNvSpPr txBox="1">
            <a:spLocks noChangeArrowheads="1"/>
          </p:cNvSpPr>
          <p:nvPr/>
        </p:nvSpPr>
        <p:spPr bwMode="auto">
          <a:xfrm>
            <a:off x="2573535" y="2209800"/>
            <a:ext cx="9316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9999"/>
                </a:solidFill>
              </a:rPr>
              <a:t>Scaling</a:t>
            </a:r>
            <a:endParaRPr lang="en-US" sz="2000" b="1" dirty="0">
              <a:solidFill>
                <a:srgbClr val="009999"/>
              </a:solidFill>
            </a:endParaRPr>
          </a:p>
        </p:txBody>
      </p:sp>
      <p:sp>
        <p:nvSpPr>
          <p:cNvPr id="352269" name="Text Box 13"/>
          <p:cNvSpPr txBox="1">
            <a:spLocks noChangeArrowheads="1"/>
          </p:cNvSpPr>
          <p:nvPr/>
        </p:nvSpPr>
        <p:spPr bwMode="auto">
          <a:xfrm>
            <a:off x="4495800" y="2066925"/>
            <a:ext cx="950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 </a:t>
            </a:r>
            <a:r>
              <a:rPr lang="en-US" sz="2400">
                <a:solidFill>
                  <a:schemeClr val="accent2"/>
                </a:solidFill>
              </a:rPr>
              <a:t>2.1D </a:t>
            </a:r>
          </a:p>
          <a:p>
            <a:r>
              <a:rPr lang="en-US" sz="2400">
                <a:solidFill>
                  <a:schemeClr val="accent2"/>
                </a:solidFill>
              </a:rPr>
              <a:t>Sketch</a:t>
            </a:r>
          </a:p>
        </p:txBody>
      </p:sp>
      <p:sp>
        <p:nvSpPr>
          <p:cNvPr id="352270" name="Text Box 14"/>
          <p:cNvSpPr txBox="1">
            <a:spLocks noChangeArrowheads="1"/>
          </p:cNvSpPr>
          <p:nvPr/>
        </p:nvSpPr>
        <p:spPr bwMode="auto">
          <a:xfrm>
            <a:off x="5907088" y="2066925"/>
            <a:ext cx="9509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 </a:t>
            </a:r>
            <a:r>
              <a:rPr lang="en-US" sz="2400">
                <a:solidFill>
                  <a:schemeClr val="accent2"/>
                </a:solidFill>
              </a:rPr>
              <a:t>2.5D </a:t>
            </a:r>
          </a:p>
          <a:p>
            <a:r>
              <a:rPr lang="en-US" sz="2400">
                <a:solidFill>
                  <a:schemeClr val="accent2"/>
                </a:solidFill>
              </a:rPr>
              <a:t>Sketch</a:t>
            </a:r>
          </a:p>
        </p:txBody>
      </p:sp>
      <p:sp>
        <p:nvSpPr>
          <p:cNvPr id="352271" name="Text Box 15"/>
          <p:cNvSpPr txBox="1">
            <a:spLocks noChangeArrowheads="1"/>
          </p:cNvSpPr>
          <p:nvPr/>
        </p:nvSpPr>
        <p:spPr bwMode="auto">
          <a:xfrm>
            <a:off x="7315200" y="2066925"/>
            <a:ext cx="950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   </a:t>
            </a:r>
            <a:r>
              <a:rPr lang="en-US" sz="2400">
                <a:solidFill>
                  <a:schemeClr val="accent2"/>
                </a:solidFill>
              </a:rPr>
              <a:t>3D </a:t>
            </a:r>
          </a:p>
          <a:p>
            <a:r>
              <a:rPr lang="en-US" sz="2400">
                <a:solidFill>
                  <a:schemeClr val="accent2"/>
                </a:solidFill>
              </a:rPr>
              <a:t>Sketch</a:t>
            </a:r>
          </a:p>
        </p:txBody>
      </p:sp>
      <p:sp>
        <p:nvSpPr>
          <p:cNvPr id="352272" name="Line 16"/>
          <p:cNvSpPr>
            <a:spLocks noChangeShapeType="1"/>
          </p:cNvSpPr>
          <p:nvPr/>
        </p:nvSpPr>
        <p:spPr bwMode="auto">
          <a:xfrm>
            <a:off x="5410200" y="2524125"/>
            <a:ext cx="5334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273" name="Line 17"/>
          <p:cNvSpPr>
            <a:spLocks noChangeShapeType="1"/>
          </p:cNvSpPr>
          <p:nvPr/>
        </p:nvSpPr>
        <p:spPr bwMode="auto">
          <a:xfrm>
            <a:off x="6781800" y="2524125"/>
            <a:ext cx="5334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274" name="Line 18"/>
          <p:cNvSpPr>
            <a:spLocks noChangeShapeType="1"/>
          </p:cNvSpPr>
          <p:nvPr/>
        </p:nvSpPr>
        <p:spPr bwMode="auto">
          <a:xfrm>
            <a:off x="6350000" y="4419600"/>
            <a:ext cx="228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275" name="Text Box 19"/>
          <p:cNvSpPr txBox="1">
            <a:spLocks noChangeArrowheads="1"/>
          </p:cNvSpPr>
          <p:nvPr/>
        </p:nvSpPr>
        <p:spPr bwMode="auto">
          <a:xfrm>
            <a:off x="4495800" y="4184650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990033"/>
                </a:solidFill>
              </a:rPr>
              <a:t>HiS</a:t>
            </a:r>
            <a:endParaRPr lang="en-US" sz="2400" dirty="0">
              <a:solidFill>
                <a:srgbClr val="990033"/>
              </a:solidFill>
            </a:endParaRPr>
          </a:p>
        </p:txBody>
      </p:sp>
      <p:sp>
        <p:nvSpPr>
          <p:cNvPr id="352276" name="Text Box 20"/>
          <p:cNvSpPr txBox="1">
            <a:spLocks noChangeArrowheads="1"/>
          </p:cNvSpPr>
          <p:nvPr/>
        </p:nvSpPr>
        <p:spPr bwMode="auto">
          <a:xfrm>
            <a:off x="5581650" y="4191000"/>
            <a:ext cx="76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90033"/>
                </a:solidFill>
              </a:rPr>
              <a:t>Parts</a:t>
            </a:r>
          </a:p>
        </p:txBody>
      </p:sp>
      <p:sp>
        <p:nvSpPr>
          <p:cNvPr id="352277" name="Line 21"/>
          <p:cNvSpPr>
            <a:spLocks noChangeShapeType="1"/>
          </p:cNvSpPr>
          <p:nvPr/>
        </p:nvSpPr>
        <p:spPr bwMode="auto">
          <a:xfrm>
            <a:off x="5181600" y="4419600"/>
            <a:ext cx="3810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278" name="Text Box 22"/>
          <p:cNvSpPr txBox="1">
            <a:spLocks noChangeArrowheads="1"/>
          </p:cNvSpPr>
          <p:nvPr/>
        </p:nvSpPr>
        <p:spPr bwMode="auto">
          <a:xfrm>
            <a:off x="6546850" y="4191000"/>
            <a:ext cx="103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990033"/>
                </a:solidFill>
              </a:rPr>
              <a:t>Objects</a:t>
            </a:r>
          </a:p>
        </p:txBody>
      </p:sp>
      <p:sp>
        <p:nvSpPr>
          <p:cNvPr id="352279" name="Line 23"/>
          <p:cNvSpPr>
            <a:spLocks noChangeShapeType="1"/>
          </p:cNvSpPr>
          <p:nvPr/>
        </p:nvSpPr>
        <p:spPr bwMode="auto">
          <a:xfrm>
            <a:off x="7558088" y="4419600"/>
            <a:ext cx="228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2280" name="Text Box 24"/>
          <p:cNvSpPr txBox="1">
            <a:spLocks noChangeArrowheads="1"/>
          </p:cNvSpPr>
          <p:nvPr/>
        </p:nvSpPr>
        <p:spPr bwMode="auto">
          <a:xfrm>
            <a:off x="7761288" y="4191000"/>
            <a:ext cx="102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990033"/>
                </a:solidFill>
              </a:rPr>
              <a:t>Scenes</a:t>
            </a:r>
          </a:p>
        </p:txBody>
      </p:sp>
      <p:sp>
        <p:nvSpPr>
          <p:cNvPr id="352282" name="Text Box 26"/>
          <p:cNvSpPr txBox="1">
            <a:spLocks noChangeArrowheads="1"/>
          </p:cNvSpPr>
          <p:nvPr/>
        </p:nvSpPr>
        <p:spPr bwMode="auto">
          <a:xfrm>
            <a:off x="5791200" y="1584325"/>
            <a:ext cx="842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hlink"/>
                </a:solidFill>
                <a:ea typeface="SimSun" pitchFamily="2" charset="-122"/>
              </a:rPr>
              <a:t> </a:t>
            </a:r>
            <a:r>
              <a:rPr lang="en-US" altLang="zh-CN" sz="2000" b="1">
                <a:solidFill>
                  <a:schemeClr val="accent2"/>
                </a:solidFill>
                <a:ea typeface="SimSun" pitchFamily="2" charset="-122"/>
              </a:rPr>
              <a:t>where</a:t>
            </a:r>
          </a:p>
        </p:txBody>
      </p:sp>
      <p:sp>
        <p:nvSpPr>
          <p:cNvPr id="352283" name="Text Box 27"/>
          <p:cNvSpPr txBox="1">
            <a:spLocks noChangeArrowheads="1"/>
          </p:cNvSpPr>
          <p:nvPr/>
        </p:nvSpPr>
        <p:spPr bwMode="auto">
          <a:xfrm>
            <a:off x="6019800" y="4784725"/>
            <a:ext cx="715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hlink"/>
                </a:solidFill>
                <a:ea typeface="SimSun" pitchFamily="2" charset="-122"/>
              </a:rPr>
              <a:t> </a:t>
            </a:r>
            <a:r>
              <a:rPr lang="en-US" altLang="zh-CN" sz="2000" b="1" dirty="0">
                <a:solidFill>
                  <a:srgbClr val="990033"/>
                </a:solidFill>
                <a:ea typeface="SimSun" pitchFamily="2" charset="-122"/>
              </a:rPr>
              <a:t>what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1219200"/>
            <a:ext cx="3860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backbone for general vision 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" y="5562600"/>
            <a:ext cx="6761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 video, one augments it with </a:t>
            </a:r>
            <a:r>
              <a:rPr lang="en-US" sz="2800" dirty="0" smtClean="0">
                <a:solidFill>
                  <a:srgbClr val="0070C0"/>
                </a:solidFill>
              </a:rPr>
              <a:t>event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70C0"/>
                </a:solidFill>
              </a:rPr>
              <a:t>causality.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81000"/>
            <a:ext cx="4800600" cy="6096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>
                <a:solidFill>
                  <a:schemeClr val="accent2"/>
                </a:solidFill>
                <a:latin typeface="Arial Narrow" pitchFamily="34" charset="0"/>
              </a:rPr>
              <a:t>Textures and </a:t>
            </a:r>
            <a:r>
              <a:rPr lang="en-US" sz="2800" dirty="0" err="1" smtClean="0">
                <a:solidFill>
                  <a:schemeClr val="accent2"/>
                </a:solidFill>
                <a:latin typeface="Arial Narrow" pitchFamily="34" charset="0"/>
              </a:rPr>
              <a:t>textons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34" charset="0"/>
              </a:rPr>
              <a:t> in images</a:t>
            </a:r>
            <a:endParaRPr lang="en-US" sz="280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510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>
                <a:latin typeface="Arial" charset="0"/>
              </a:rPr>
              <a:t> texture clusters (blue)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 primitive clusters (pink).</a:t>
            </a:r>
            <a:endParaRPr lang="en-US" dirty="0">
              <a:latin typeface="Arial" charset="0"/>
            </a:endParaRPr>
          </a:p>
        </p:txBody>
      </p:sp>
      <p:sp>
        <p:nvSpPr>
          <p:cNvPr id="308230" name="Rectangle 6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8229" name="Object 5"/>
          <p:cNvGraphicFramePr>
            <a:graphicFrameLocks noChangeAspect="1"/>
          </p:cNvGraphicFramePr>
          <p:nvPr/>
        </p:nvGraphicFramePr>
        <p:xfrm>
          <a:off x="609600" y="1981200"/>
          <a:ext cx="4495800" cy="4114800"/>
        </p:xfrm>
        <a:graphic>
          <a:graphicData uri="http://schemas.openxmlformats.org/presentationml/2006/ole">
            <p:oleObj spid="_x0000_s821250" name="Chart" r:id="rId3" imgW="5476972" imgH="3695639" progId="Excel.Sheet.8">
              <p:embed/>
            </p:oleObj>
          </a:graphicData>
        </a:graphic>
      </p:graphicFrame>
      <p:graphicFrame>
        <p:nvGraphicFramePr>
          <p:cNvPr id="308232" name="Object 8"/>
          <p:cNvGraphicFramePr>
            <a:graphicFrameLocks noChangeAspect="1"/>
          </p:cNvGraphicFramePr>
          <p:nvPr/>
        </p:nvGraphicFramePr>
        <p:xfrm>
          <a:off x="5715000" y="-76200"/>
          <a:ext cx="3282950" cy="6858000"/>
        </p:xfrm>
        <a:graphic>
          <a:graphicData uri="http://schemas.openxmlformats.org/presentationml/2006/ole">
            <p:oleObj spid="_x0000_s821251" name="Visio" r:id="rId4" imgW="3959962" imgH="8277149" progId="Visio.Drawing.11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6324600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Zhu, Shi and Si,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077200" cy="6096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dirty="0" smtClean="0">
                <a:solidFill>
                  <a:schemeClr val="accent2"/>
                </a:solidFill>
                <a:latin typeface="Arial Narrow" pitchFamily="34" charset="0"/>
              </a:rPr>
              <a:t>Primal sketch: 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34" charset="0"/>
              </a:rPr>
              <a:t>a token representation conjectured by Marr</a:t>
            </a:r>
            <a:endParaRPr lang="en-US" sz="2800" dirty="0">
              <a:solidFill>
                <a:schemeClr val="hlink"/>
              </a:solidFill>
              <a:latin typeface="Arial Narrow" pitchFamily="34" charset="0"/>
            </a:endParaRPr>
          </a:p>
        </p:txBody>
      </p:sp>
      <p:pic>
        <p:nvPicPr>
          <p:cNvPr id="158723" name="Picture 3" descr="horseri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79525"/>
            <a:ext cx="2438400" cy="1949450"/>
          </a:xfrm>
          <a:prstGeom prst="rect">
            <a:avLst/>
          </a:prstGeom>
          <a:noFill/>
        </p:spPr>
      </p:pic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3124200" y="3244850"/>
            <a:ext cx="2746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sketching pursuit process</a:t>
            </a:r>
          </a:p>
        </p:txBody>
      </p:sp>
      <p:pic>
        <p:nvPicPr>
          <p:cNvPr id="158725" name="Picture 5" descr="horseriding_syn0_on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900" y="3717925"/>
            <a:ext cx="2400300" cy="19208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6638925" y="5699125"/>
            <a:ext cx="1514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sketch image</a:t>
            </a:r>
          </a:p>
        </p:txBody>
      </p:sp>
      <p:pic>
        <p:nvPicPr>
          <p:cNvPr id="158727" name="Picture 7" descr="horseriding_syn2_on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733800"/>
            <a:ext cx="2362200" cy="1890713"/>
          </a:xfrm>
          <a:prstGeom prst="rect">
            <a:avLst/>
          </a:prstGeom>
          <a:noFill/>
        </p:spPr>
      </p:pic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3406775" y="5699125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synthesized textures</a:t>
            </a:r>
          </a:p>
        </p:txBody>
      </p:sp>
      <p:pic>
        <p:nvPicPr>
          <p:cNvPr id="158729" name="Picture 9" descr="horseriding_syn_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733800"/>
            <a:ext cx="2514600" cy="2011363"/>
          </a:xfrm>
          <a:prstGeom prst="rect">
            <a:avLst/>
          </a:prstGeom>
          <a:noFill/>
        </p:spPr>
      </p:pic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1066800" y="3260725"/>
            <a:ext cx="1204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org image</a:t>
            </a:r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1066800" y="5699125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syn image</a:t>
            </a: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5715000" y="4479925"/>
            <a:ext cx="384175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2997200" y="4479925"/>
            <a:ext cx="384175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=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018213" y="1279525"/>
            <a:ext cx="2439987" cy="1946275"/>
            <a:chOff x="384" y="528"/>
            <a:chExt cx="2160" cy="1728"/>
          </a:xfrm>
        </p:grpSpPr>
        <p:pic>
          <p:nvPicPr>
            <p:cNvPr id="158735" name="Picture 15" descr="horseriding_show"/>
            <p:cNvPicPr>
              <a:picLocks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4" y="528"/>
              <a:ext cx="2160" cy="1728"/>
            </a:xfrm>
            <a:prstGeom prst="rect">
              <a:avLst/>
            </a:prstGeom>
            <a:noFill/>
          </p:spPr>
        </p:pic>
        <p:sp>
          <p:nvSpPr>
            <p:cNvPr id="158736" name="Rectangle 16"/>
            <p:cNvSpPr>
              <a:spLocks noChangeArrowheads="1"/>
            </p:cNvSpPr>
            <p:nvPr/>
          </p:nvSpPr>
          <p:spPr bwMode="auto">
            <a:xfrm>
              <a:off x="384" y="528"/>
              <a:ext cx="2160" cy="17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8737" name="Text Box 17"/>
          <p:cNvSpPr txBox="1">
            <a:spLocks noChangeArrowheads="1"/>
          </p:cNvSpPr>
          <p:nvPr/>
        </p:nvSpPr>
        <p:spPr bwMode="auto">
          <a:xfrm>
            <a:off x="6881813" y="3244850"/>
            <a:ext cx="1042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sketches</a:t>
            </a:r>
          </a:p>
        </p:txBody>
      </p:sp>
      <p:sp>
        <p:nvSpPr>
          <p:cNvPr id="158738" name="AutoShape 18"/>
          <p:cNvSpPr>
            <a:spLocks noChangeArrowheads="1"/>
          </p:cNvSpPr>
          <p:nvPr/>
        </p:nvSpPr>
        <p:spPr bwMode="auto">
          <a:xfrm>
            <a:off x="7239000" y="3565525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rgbClr val="FF99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8739" name="Picture 19" descr="horseriding_proces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1279525"/>
            <a:ext cx="24384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40" name="Rectangle 20"/>
          <p:cNvSpPr>
            <a:spLocks noChangeArrowheads="1"/>
          </p:cNvSpPr>
          <p:nvPr/>
        </p:nvSpPr>
        <p:spPr bwMode="auto">
          <a:xfrm>
            <a:off x="3276600" y="1279525"/>
            <a:ext cx="2438400" cy="19812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6367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Mathematics branches for visual </a:t>
            </a:r>
            <a:r>
              <a:rPr lang="en-US" sz="2800" dirty="0" smtClean="0">
                <a:solidFill>
                  <a:srgbClr val="002060"/>
                </a:solidFill>
              </a:rPr>
              <a:t>representation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163971" y="1522492"/>
            <a:ext cx="4267200" cy="914400"/>
          </a:xfrm>
          <a:custGeom>
            <a:avLst/>
            <a:gdLst>
              <a:gd name="connsiteX0" fmla="*/ 1035050 w 3692525"/>
              <a:gd name="connsiteY0" fmla="*/ 231775 h 920750"/>
              <a:gd name="connsiteX1" fmla="*/ 796925 w 3692525"/>
              <a:gd name="connsiteY1" fmla="*/ 231775 h 920750"/>
              <a:gd name="connsiteX2" fmla="*/ 44450 w 3692525"/>
              <a:gd name="connsiteY2" fmla="*/ 527050 h 920750"/>
              <a:gd name="connsiteX3" fmla="*/ 1063625 w 3692525"/>
              <a:gd name="connsiteY3" fmla="*/ 841375 h 920750"/>
              <a:gd name="connsiteX4" fmla="*/ 1758950 w 3692525"/>
              <a:gd name="connsiteY4" fmla="*/ 917575 h 920750"/>
              <a:gd name="connsiteX5" fmla="*/ 2797175 w 3692525"/>
              <a:gd name="connsiteY5" fmla="*/ 860425 h 920750"/>
              <a:gd name="connsiteX6" fmla="*/ 3606800 w 3692525"/>
              <a:gd name="connsiteY6" fmla="*/ 612775 h 920750"/>
              <a:gd name="connsiteX7" fmla="*/ 3311525 w 3692525"/>
              <a:gd name="connsiteY7" fmla="*/ 346075 h 920750"/>
              <a:gd name="connsiteX8" fmla="*/ 2730500 w 3692525"/>
              <a:gd name="connsiteY8" fmla="*/ 41275 h 920750"/>
              <a:gd name="connsiteX9" fmla="*/ 2168525 w 3692525"/>
              <a:gd name="connsiteY9" fmla="*/ 98425 h 920750"/>
              <a:gd name="connsiteX10" fmla="*/ 1739900 w 3692525"/>
              <a:gd name="connsiteY10" fmla="*/ 212725 h 920750"/>
              <a:gd name="connsiteX11" fmla="*/ 1330325 w 3692525"/>
              <a:gd name="connsiteY11" fmla="*/ 184150 h 920750"/>
              <a:gd name="connsiteX12" fmla="*/ 1035050 w 3692525"/>
              <a:gd name="connsiteY12" fmla="*/ 231775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92525" h="920750">
                <a:moveTo>
                  <a:pt x="1035050" y="231775"/>
                </a:moveTo>
                <a:cubicBezTo>
                  <a:pt x="946150" y="239712"/>
                  <a:pt x="962025" y="182563"/>
                  <a:pt x="796925" y="231775"/>
                </a:cubicBezTo>
                <a:cubicBezTo>
                  <a:pt x="631825" y="280987"/>
                  <a:pt x="0" y="425450"/>
                  <a:pt x="44450" y="527050"/>
                </a:cubicBezTo>
                <a:cubicBezTo>
                  <a:pt x="88900" y="628650"/>
                  <a:pt x="777875" y="776287"/>
                  <a:pt x="1063625" y="841375"/>
                </a:cubicBezTo>
                <a:cubicBezTo>
                  <a:pt x="1349375" y="906463"/>
                  <a:pt x="1470025" y="914400"/>
                  <a:pt x="1758950" y="917575"/>
                </a:cubicBezTo>
                <a:cubicBezTo>
                  <a:pt x="2047875" y="920750"/>
                  <a:pt x="2489200" y="911225"/>
                  <a:pt x="2797175" y="860425"/>
                </a:cubicBezTo>
                <a:cubicBezTo>
                  <a:pt x="3105150" y="809625"/>
                  <a:pt x="3521075" y="698500"/>
                  <a:pt x="3606800" y="612775"/>
                </a:cubicBezTo>
                <a:cubicBezTo>
                  <a:pt x="3692525" y="527050"/>
                  <a:pt x="3457575" y="441325"/>
                  <a:pt x="3311525" y="346075"/>
                </a:cubicBezTo>
                <a:cubicBezTo>
                  <a:pt x="3165475" y="250825"/>
                  <a:pt x="2921000" y="82550"/>
                  <a:pt x="2730500" y="41275"/>
                </a:cubicBezTo>
                <a:cubicBezTo>
                  <a:pt x="2540000" y="0"/>
                  <a:pt x="2333625" y="69850"/>
                  <a:pt x="2168525" y="98425"/>
                </a:cubicBezTo>
                <a:cubicBezTo>
                  <a:pt x="2003425" y="127000"/>
                  <a:pt x="1879600" y="198437"/>
                  <a:pt x="1739900" y="212725"/>
                </a:cubicBezTo>
                <a:cubicBezTo>
                  <a:pt x="1600200" y="227013"/>
                  <a:pt x="1441450" y="182563"/>
                  <a:pt x="1330325" y="184150"/>
                </a:cubicBezTo>
                <a:cubicBezTo>
                  <a:pt x="1219200" y="185738"/>
                  <a:pt x="1123950" y="223838"/>
                  <a:pt x="1035050" y="231775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90750" y="1141492"/>
            <a:ext cx="4280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regimes of representations / models </a:t>
            </a:r>
            <a:endParaRPr lang="en-US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3359552" y="2501900"/>
            <a:ext cx="2157219" cy="2316162"/>
            <a:chOff x="3359552" y="2501900"/>
            <a:chExt cx="2157219" cy="2316162"/>
          </a:xfrm>
        </p:grpSpPr>
        <p:sp>
          <p:nvSpPr>
            <p:cNvPr id="13" name="Freeform 12"/>
            <p:cNvSpPr/>
            <p:nvPr/>
          </p:nvSpPr>
          <p:spPr>
            <a:xfrm>
              <a:off x="3459371" y="2501900"/>
              <a:ext cx="2057400" cy="2316162"/>
            </a:xfrm>
            <a:custGeom>
              <a:avLst/>
              <a:gdLst>
                <a:gd name="connsiteX0" fmla="*/ 382587 w 1676399"/>
                <a:gd name="connsiteY0" fmla="*/ 627062 h 2392362"/>
                <a:gd name="connsiteX1" fmla="*/ 515937 w 1676399"/>
                <a:gd name="connsiteY1" fmla="*/ 1055687 h 2392362"/>
                <a:gd name="connsiteX2" fmla="*/ 534987 w 1676399"/>
                <a:gd name="connsiteY2" fmla="*/ 1636712 h 2392362"/>
                <a:gd name="connsiteX3" fmla="*/ 411162 w 1676399"/>
                <a:gd name="connsiteY3" fmla="*/ 1998662 h 2392362"/>
                <a:gd name="connsiteX4" fmla="*/ 268287 w 1676399"/>
                <a:gd name="connsiteY4" fmla="*/ 2198687 h 2392362"/>
                <a:gd name="connsiteX5" fmla="*/ 601662 w 1676399"/>
                <a:gd name="connsiteY5" fmla="*/ 2379662 h 2392362"/>
                <a:gd name="connsiteX6" fmla="*/ 1154112 w 1676399"/>
                <a:gd name="connsiteY6" fmla="*/ 2274887 h 2392362"/>
                <a:gd name="connsiteX7" fmla="*/ 1087437 w 1676399"/>
                <a:gd name="connsiteY7" fmla="*/ 1998662 h 2392362"/>
                <a:gd name="connsiteX8" fmla="*/ 973137 w 1676399"/>
                <a:gd name="connsiteY8" fmla="*/ 1589087 h 2392362"/>
                <a:gd name="connsiteX9" fmla="*/ 963612 w 1676399"/>
                <a:gd name="connsiteY9" fmla="*/ 922337 h 2392362"/>
                <a:gd name="connsiteX10" fmla="*/ 1220787 w 1676399"/>
                <a:gd name="connsiteY10" fmla="*/ 541337 h 2392362"/>
                <a:gd name="connsiteX11" fmla="*/ 1487487 w 1676399"/>
                <a:gd name="connsiteY11" fmla="*/ 417512 h 2392362"/>
                <a:gd name="connsiteX12" fmla="*/ 1649412 w 1676399"/>
                <a:gd name="connsiteY12" fmla="*/ 274637 h 2392362"/>
                <a:gd name="connsiteX13" fmla="*/ 1325562 w 1676399"/>
                <a:gd name="connsiteY13" fmla="*/ 26987 h 2392362"/>
                <a:gd name="connsiteX14" fmla="*/ 992187 w 1676399"/>
                <a:gd name="connsiteY14" fmla="*/ 312737 h 2392362"/>
                <a:gd name="connsiteX15" fmla="*/ 744537 w 1676399"/>
                <a:gd name="connsiteY15" fmla="*/ 360362 h 2392362"/>
                <a:gd name="connsiteX16" fmla="*/ 334962 w 1676399"/>
                <a:gd name="connsiteY16" fmla="*/ 46037 h 2392362"/>
                <a:gd name="connsiteX17" fmla="*/ 20637 w 1676399"/>
                <a:gd name="connsiteY17" fmla="*/ 84137 h 2392362"/>
                <a:gd name="connsiteX18" fmla="*/ 211137 w 1676399"/>
                <a:gd name="connsiteY18" fmla="*/ 474662 h 2392362"/>
                <a:gd name="connsiteX19" fmla="*/ 382587 w 1676399"/>
                <a:gd name="connsiteY19" fmla="*/ 627062 h 239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6399" h="2392362">
                  <a:moveTo>
                    <a:pt x="382587" y="627062"/>
                  </a:moveTo>
                  <a:cubicBezTo>
                    <a:pt x="433387" y="723899"/>
                    <a:pt x="490537" y="887412"/>
                    <a:pt x="515937" y="1055687"/>
                  </a:cubicBezTo>
                  <a:cubicBezTo>
                    <a:pt x="541337" y="1223962"/>
                    <a:pt x="552449" y="1479550"/>
                    <a:pt x="534987" y="1636712"/>
                  </a:cubicBezTo>
                  <a:cubicBezTo>
                    <a:pt x="517525" y="1793874"/>
                    <a:pt x="455612" y="1905000"/>
                    <a:pt x="411162" y="1998662"/>
                  </a:cubicBezTo>
                  <a:cubicBezTo>
                    <a:pt x="366712" y="2092324"/>
                    <a:pt x="236537" y="2135187"/>
                    <a:pt x="268287" y="2198687"/>
                  </a:cubicBezTo>
                  <a:cubicBezTo>
                    <a:pt x="300037" y="2262187"/>
                    <a:pt x="454025" y="2366962"/>
                    <a:pt x="601662" y="2379662"/>
                  </a:cubicBezTo>
                  <a:cubicBezTo>
                    <a:pt x="749299" y="2392362"/>
                    <a:pt x="1073150" y="2338387"/>
                    <a:pt x="1154112" y="2274887"/>
                  </a:cubicBezTo>
                  <a:cubicBezTo>
                    <a:pt x="1235074" y="2211387"/>
                    <a:pt x="1117599" y="2112962"/>
                    <a:pt x="1087437" y="1998662"/>
                  </a:cubicBezTo>
                  <a:cubicBezTo>
                    <a:pt x="1057275" y="1884362"/>
                    <a:pt x="993775" y="1768475"/>
                    <a:pt x="973137" y="1589087"/>
                  </a:cubicBezTo>
                  <a:cubicBezTo>
                    <a:pt x="952499" y="1409699"/>
                    <a:pt x="922337" y="1096962"/>
                    <a:pt x="963612" y="922337"/>
                  </a:cubicBezTo>
                  <a:cubicBezTo>
                    <a:pt x="1004887" y="747712"/>
                    <a:pt x="1133474" y="625475"/>
                    <a:pt x="1220787" y="541337"/>
                  </a:cubicBezTo>
                  <a:cubicBezTo>
                    <a:pt x="1308100" y="457199"/>
                    <a:pt x="1416050" y="461962"/>
                    <a:pt x="1487487" y="417512"/>
                  </a:cubicBezTo>
                  <a:cubicBezTo>
                    <a:pt x="1558924" y="373062"/>
                    <a:pt x="1676399" y="339724"/>
                    <a:pt x="1649412" y="274637"/>
                  </a:cubicBezTo>
                  <a:cubicBezTo>
                    <a:pt x="1622425" y="209550"/>
                    <a:pt x="1435099" y="20637"/>
                    <a:pt x="1325562" y="26987"/>
                  </a:cubicBezTo>
                  <a:cubicBezTo>
                    <a:pt x="1216025" y="33337"/>
                    <a:pt x="1089024" y="257175"/>
                    <a:pt x="992187" y="312737"/>
                  </a:cubicBezTo>
                  <a:cubicBezTo>
                    <a:pt x="895350" y="368299"/>
                    <a:pt x="854074" y="404812"/>
                    <a:pt x="744537" y="360362"/>
                  </a:cubicBezTo>
                  <a:cubicBezTo>
                    <a:pt x="635000" y="315912"/>
                    <a:pt x="455612" y="92074"/>
                    <a:pt x="334962" y="46037"/>
                  </a:cubicBezTo>
                  <a:cubicBezTo>
                    <a:pt x="214312" y="0"/>
                    <a:pt x="41274" y="12700"/>
                    <a:pt x="20637" y="84137"/>
                  </a:cubicBezTo>
                  <a:cubicBezTo>
                    <a:pt x="0" y="155574"/>
                    <a:pt x="150812" y="382587"/>
                    <a:pt x="211137" y="474662"/>
                  </a:cubicBezTo>
                  <a:cubicBezTo>
                    <a:pt x="271462" y="566737"/>
                    <a:pt x="331787" y="530225"/>
                    <a:pt x="382587" y="62706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59552" y="2690793"/>
              <a:ext cx="208101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Stochastic grammar</a:t>
              </a:r>
            </a:p>
            <a:p>
              <a:r>
                <a:rPr lang="en-US" sz="1400" dirty="0" smtClean="0"/>
                <a:t>                </a:t>
              </a:r>
              <a:r>
                <a:rPr lang="en-US" sz="1200" dirty="0" err="1" smtClean="0"/>
                <a:t>partonomy</a:t>
              </a:r>
              <a:r>
                <a:rPr lang="en-US" sz="1200" dirty="0" smtClean="0"/>
                <a:t>, </a:t>
              </a:r>
            </a:p>
            <a:p>
              <a:r>
                <a:rPr lang="en-US" sz="1200" dirty="0" smtClean="0"/>
                <a:t>                   taxonomy,</a:t>
              </a:r>
            </a:p>
            <a:p>
              <a:r>
                <a:rPr lang="en-US" sz="1200" dirty="0" smtClean="0"/>
                <a:t>                    relations</a:t>
              </a:r>
              <a:endParaRPr lang="en-US" sz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230771" y="1775917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Logics </a:t>
            </a:r>
          </a:p>
          <a:p>
            <a:pPr algn="ctr"/>
            <a:r>
              <a:rPr lang="en-US" sz="1400" dirty="0" smtClean="0"/>
              <a:t>(common sense, domain knowledge)</a:t>
            </a:r>
            <a:endParaRPr lang="en-US" sz="1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316372" y="4611648"/>
            <a:ext cx="2057399" cy="1738312"/>
            <a:chOff x="2316372" y="4611648"/>
            <a:chExt cx="2057399" cy="1738312"/>
          </a:xfrm>
        </p:grpSpPr>
        <p:sp>
          <p:nvSpPr>
            <p:cNvPr id="28" name="Freeform 27"/>
            <p:cNvSpPr/>
            <p:nvPr/>
          </p:nvSpPr>
          <p:spPr>
            <a:xfrm rot="473160">
              <a:off x="2316372" y="4611648"/>
              <a:ext cx="1971674" cy="1738312"/>
            </a:xfrm>
            <a:custGeom>
              <a:avLst/>
              <a:gdLst>
                <a:gd name="connsiteX0" fmla="*/ 265112 w 2036762"/>
                <a:gd name="connsiteY0" fmla="*/ 1122362 h 1738312"/>
                <a:gd name="connsiteX1" fmla="*/ 350837 w 2036762"/>
                <a:gd name="connsiteY1" fmla="*/ 1084262 h 1738312"/>
                <a:gd name="connsiteX2" fmla="*/ 560387 w 2036762"/>
                <a:gd name="connsiteY2" fmla="*/ 846137 h 1738312"/>
                <a:gd name="connsiteX3" fmla="*/ 722312 w 2036762"/>
                <a:gd name="connsiteY3" fmla="*/ 160337 h 1738312"/>
                <a:gd name="connsiteX4" fmla="*/ 1274762 w 2036762"/>
                <a:gd name="connsiteY4" fmla="*/ 26987 h 1738312"/>
                <a:gd name="connsiteX5" fmla="*/ 1760537 w 2036762"/>
                <a:gd name="connsiteY5" fmla="*/ 322262 h 1738312"/>
                <a:gd name="connsiteX6" fmla="*/ 1941512 w 2036762"/>
                <a:gd name="connsiteY6" fmla="*/ 998537 h 1738312"/>
                <a:gd name="connsiteX7" fmla="*/ 1189037 w 2036762"/>
                <a:gd name="connsiteY7" fmla="*/ 1646237 h 1738312"/>
                <a:gd name="connsiteX8" fmla="*/ 1465262 w 2036762"/>
                <a:gd name="connsiteY8" fmla="*/ 1265237 h 1738312"/>
                <a:gd name="connsiteX9" fmla="*/ 1589087 w 2036762"/>
                <a:gd name="connsiteY9" fmla="*/ 941387 h 1738312"/>
                <a:gd name="connsiteX10" fmla="*/ 1293812 w 2036762"/>
                <a:gd name="connsiteY10" fmla="*/ 1312862 h 1738312"/>
                <a:gd name="connsiteX11" fmla="*/ 798512 w 2036762"/>
                <a:gd name="connsiteY11" fmla="*/ 1684337 h 1738312"/>
                <a:gd name="connsiteX12" fmla="*/ 1112837 w 2036762"/>
                <a:gd name="connsiteY12" fmla="*/ 1360487 h 1738312"/>
                <a:gd name="connsiteX13" fmla="*/ 1341437 w 2036762"/>
                <a:gd name="connsiteY13" fmla="*/ 969962 h 1738312"/>
                <a:gd name="connsiteX14" fmla="*/ 1112837 w 2036762"/>
                <a:gd name="connsiteY14" fmla="*/ 1189037 h 1738312"/>
                <a:gd name="connsiteX15" fmla="*/ 608012 w 2036762"/>
                <a:gd name="connsiteY15" fmla="*/ 1712912 h 1738312"/>
                <a:gd name="connsiteX16" fmla="*/ 836612 w 2036762"/>
                <a:gd name="connsiteY16" fmla="*/ 1341437 h 1738312"/>
                <a:gd name="connsiteX17" fmla="*/ 1074737 w 2036762"/>
                <a:gd name="connsiteY17" fmla="*/ 1008062 h 1738312"/>
                <a:gd name="connsiteX18" fmla="*/ 779462 w 2036762"/>
                <a:gd name="connsiteY18" fmla="*/ 1255712 h 1738312"/>
                <a:gd name="connsiteX19" fmla="*/ 188912 w 2036762"/>
                <a:gd name="connsiteY19" fmla="*/ 1493837 h 1738312"/>
                <a:gd name="connsiteX20" fmla="*/ 712787 w 2036762"/>
                <a:gd name="connsiteY20" fmla="*/ 1217612 h 1738312"/>
                <a:gd name="connsiteX21" fmla="*/ 874712 w 2036762"/>
                <a:gd name="connsiteY21" fmla="*/ 969962 h 1738312"/>
                <a:gd name="connsiteX22" fmla="*/ 598487 w 2036762"/>
                <a:gd name="connsiteY22" fmla="*/ 1198562 h 1738312"/>
                <a:gd name="connsiteX23" fmla="*/ 36512 w 2036762"/>
                <a:gd name="connsiteY23" fmla="*/ 1293812 h 1738312"/>
                <a:gd name="connsiteX24" fmla="*/ 379412 w 2036762"/>
                <a:gd name="connsiteY24" fmla="*/ 1103312 h 1738312"/>
                <a:gd name="connsiteX25" fmla="*/ 398462 w 2036762"/>
                <a:gd name="connsiteY25" fmla="*/ 1065212 h 1738312"/>
                <a:gd name="connsiteX26" fmla="*/ 265112 w 2036762"/>
                <a:gd name="connsiteY26" fmla="*/ 1122362 h 173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36762" h="1738312">
                  <a:moveTo>
                    <a:pt x="265112" y="1122362"/>
                  </a:moveTo>
                  <a:cubicBezTo>
                    <a:pt x="257174" y="1125537"/>
                    <a:pt x="301624" y="1130300"/>
                    <a:pt x="350837" y="1084262"/>
                  </a:cubicBezTo>
                  <a:cubicBezTo>
                    <a:pt x="400050" y="1038224"/>
                    <a:pt x="498475" y="1000125"/>
                    <a:pt x="560387" y="846137"/>
                  </a:cubicBezTo>
                  <a:cubicBezTo>
                    <a:pt x="622300" y="692150"/>
                    <a:pt x="603250" y="296862"/>
                    <a:pt x="722312" y="160337"/>
                  </a:cubicBezTo>
                  <a:cubicBezTo>
                    <a:pt x="841375" y="23812"/>
                    <a:pt x="1101725" y="0"/>
                    <a:pt x="1274762" y="26987"/>
                  </a:cubicBezTo>
                  <a:cubicBezTo>
                    <a:pt x="1447799" y="53974"/>
                    <a:pt x="1649412" y="160337"/>
                    <a:pt x="1760537" y="322262"/>
                  </a:cubicBezTo>
                  <a:cubicBezTo>
                    <a:pt x="1871662" y="484187"/>
                    <a:pt x="2036762" y="777875"/>
                    <a:pt x="1941512" y="998537"/>
                  </a:cubicBezTo>
                  <a:cubicBezTo>
                    <a:pt x="1846262" y="1219199"/>
                    <a:pt x="1268412" y="1601787"/>
                    <a:pt x="1189037" y="1646237"/>
                  </a:cubicBezTo>
                  <a:cubicBezTo>
                    <a:pt x="1109662" y="1690687"/>
                    <a:pt x="1398587" y="1382712"/>
                    <a:pt x="1465262" y="1265237"/>
                  </a:cubicBezTo>
                  <a:cubicBezTo>
                    <a:pt x="1531937" y="1147762"/>
                    <a:pt x="1617662" y="933449"/>
                    <a:pt x="1589087" y="941387"/>
                  </a:cubicBezTo>
                  <a:cubicBezTo>
                    <a:pt x="1560512" y="949325"/>
                    <a:pt x="1425575" y="1189037"/>
                    <a:pt x="1293812" y="1312862"/>
                  </a:cubicBezTo>
                  <a:cubicBezTo>
                    <a:pt x="1162050" y="1436687"/>
                    <a:pt x="828675" y="1676399"/>
                    <a:pt x="798512" y="1684337"/>
                  </a:cubicBezTo>
                  <a:cubicBezTo>
                    <a:pt x="768349" y="1692275"/>
                    <a:pt x="1022350" y="1479550"/>
                    <a:pt x="1112837" y="1360487"/>
                  </a:cubicBezTo>
                  <a:cubicBezTo>
                    <a:pt x="1203325" y="1241425"/>
                    <a:pt x="1341437" y="998537"/>
                    <a:pt x="1341437" y="969962"/>
                  </a:cubicBezTo>
                  <a:cubicBezTo>
                    <a:pt x="1341437" y="941387"/>
                    <a:pt x="1235075" y="1065212"/>
                    <a:pt x="1112837" y="1189037"/>
                  </a:cubicBezTo>
                  <a:cubicBezTo>
                    <a:pt x="990600" y="1312862"/>
                    <a:pt x="654049" y="1687512"/>
                    <a:pt x="608012" y="1712912"/>
                  </a:cubicBezTo>
                  <a:cubicBezTo>
                    <a:pt x="561975" y="1738312"/>
                    <a:pt x="758825" y="1458912"/>
                    <a:pt x="836612" y="1341437"/>
                  </a:cubicBezTo>
                  <a:cubicBezTo>
                    <a:pt x="914400" y="1223962"/>
                    <a:pt x="1084262" y="1022349"/>
                    <a:pt x="1074737" y="1008062"/>
                  </a:cubicBezTo>
                  <a:cubicBezTo>
                    <a:pt x="1065212" y="993775"/>
                    <a:pt x="927100" y="1174750"/>
                    <a:pt x="779462" y="1255712"/>
                  </a:cubicBezTo>
                  <a:cubicBezTo>
                    <a:pt x="631825" y="1336675"/>
                    <a:pt x="200024" y="1500187"/>
                    <a:pt x="188912" y="1493837"/>
                  </a:cubicBezTo>
                  <a:cubicBezTo>
                    <a:pt x="177800" y="1487487"/>
                    <a:pt x="598487" y="1304924"/>
                    <a:pt x="712787" y="1217612"/>
                  </a:cubicBezTo>
                  <a:cubicBezTo>
                    <a:pt x="827087" y="1130300"/>
                    <a:pt x="893762" y="973137"/>
                    <a:pt x="874712" y="969962"/>
                  </a:cubicBezTo>
                  <a:cubicBezTo>
                    <a:pt x="855662" y="966787"/>
                    <a:pt x="738187" y="1144587"/>
                    <a:pt x="598487" y="1198562"/>
                  </a:cubicBezTo>
                  <a:cubicBezTo>
                    <a:pt x="458787" y="1252537"/>
                    <a:pt x="73025" y="1309687"/>
                    <a:pt x="36512" y="1293812"/>
                  </a:cubicBezTo>
                  <a:cubicBezTo>
                    <a:pt x="0" y="1277937"/>
                    <a:pt x="319087" y="1141412"/>
                    <a:pt x="379412" y="1103312"/>
                  </a:cubicBezTo>
                  <a:cubicBezTo>
                    <a:pt x="439737" y="1065212"/>
                    <a:pt x="415925" y="1062037"/>
                    <a:pt x="398462" y="1065212"/>
                  </a:cubicBezTo>
                  <a:cubicBezTo>
                    <a:pt x="381000" y="1068387"/>
                    <a:pt x="273050" y="1119187"/>
                    <a:pt x="265112" y="1122362"/>
                  </a:cubicBezTo>
                  <a:close/>
                </a:path>
              </a:pathLst>
            </a:custGeom>
            <a:solidFill>
              <a:srgbClr val="C0C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21171" y="4864100"/>
              <a:ext cx="175260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Sparse coding</a:t>
              </a:r>
            </a:p>
            <a:p>
              <a:pPr algn="ctr"/>
              <a:r>
                <a:rPr lang="en-US" sz="1400" dirty="0" smtClean="0"/>
                <a:t>(low-D manifolds, </a:t>
              </a:r>
            </a:p>
            <a:p>
              <a:pPr algn="ctr"/>
              <a:r>
                <a:rPr lang="en-US" sz="1400" dirty="0" err="1" smtClean="0"/>
                <a:t>textons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97571" y="4787900"/>
            <a:ext cx="2052638" cy="1460500"/>
            <a:chOff x="4297571" y="4787900"/>
            <a:chExt cx="2052638" cy="1460500"/>
          </a:xfrm>
        </p:grpSpPr>
        <p:sp>
          <p:nvSpPr>
            <p:cNvPr id="27" name="Freeform 26"/>
            <p:cNvSpPr/>
            <p:nvPr/>
          </p:nvSpPr>
          <p:spPr>
            <a:xfrm>
              <a:off x="4297571" y="4787900"/>
              <a:ext cx="2052638" cy="1460500"/>
            </a:xfrm>
            <a:custGeom>
              <a:avLst/>
              <a:gdLst>
                <a:gd name="connsiteX0" fmla="*/ 190500 w 2052638"/>
                <a:gd name="connsiteY0" fmla="*/ 473075 h 1460500"/>
                <a:gd name="connsiteX1" fmla="*/ 209550 w 2052638"/>
                <a:gd name="connsiteY1" fmla="*/ 406400 h 1460500"/>
                <a:gd name="connsiteX2" fmla="*/ 247650 w 2052638"/>
                <a:gd name="connsiteY2" fmla="*/ 149225 h 1460500"/>
                <a:gd name="connsiteX3" fmla="*/ 438150 w 2052638"/>
                <a:gd name="connsiteY3" fmla="*/ 44450 h 1460500"/>
                <a:gd name="connsiteX4" fmla="*/ 666750 w 2052638"/>
                <a:gd name="connsiteY4" fmla="*/ 15875 h 1460500"/>
                <a:gd name="connsiteX5" fmla="*/ 1038225 w 2052638"/>
                <a:gd name="connsiteY5" fmla="*/ 139700 h 1460500"/>
                <a:gd name="connsiteX6" fmla="*/ 1371600 w 2052638"/>
                <a:gd name="connsiteY6" fmla="*/ 520700 h 1460500"/>
                <a:gd name="connsiteX7" fmla="*/ 1781175 w 2052638"/>
                <a:gd name="connsiteY7" fmla="*/ 977900 h 1460500"/>
                <a:gd name="connsiteX8" fmla="*/ 1552575 w 2052638"/>
                <a:gd name="connsiteY8" fmla="*/ 844550 h 1460500"/>
                <a:gd name="connsiteX9" fmla="*/ 1352550 w 2052638"/>
                <a:gd name="connsiteY9" fmla="*/ 701675 h 1460500"/>
                <a:gd name="connsiteX10" fmla="*/ 1695450 w 2052638"/>
                <a:gd name="connsiteY10" fmla="*/ 1111250 h 1460500"/>
                <a:gd name="connsiteX11" fmla="*/ 2028825 w 2052638"/>
                <a:gd name="connsiteY11" fmla="*/ 1358900 h 1460500"/>
                <a:gd name="connsiteX12" fmla="*/ 1552575 w 2052638"/>
                <a:gd name="connsiteY12" fmla="*/ 1130300 h 1460500"/>
                <a:gd name="connsiteX13" fmla="*/ 1409700 w 2052638"/>
                <a:gd name="connsiteY13" fmla="*/ 939800 h 1460500"/>
                <a:gd name="connsiteX14" fmla="*/ 1200150 w 2052638"/>
                <a:gd name="connsiteY14" fmla="*/ 692150 h 1460500"/>
                <a:gd name="connsiteX15" fmla="*/ 1276350 w 2052638"/>
                <a:gd name="connsiteY15" fmla="*/ 901700 h 1460500"/>
                <a:gd name="connsiteX16" fmla="*/ 1466850 w 2052638"/>
                <a:gd name="connsiteY16" fmla="*/ 1158875 h 1460500"/>
                <a:gd name="connsiteX17" fmla="*/ 1162050 w 2052638"/>
                <a:gd name="connsiteY17" fmla="*/ 930275 h 1460500"/>
                <a:gd name="connsiteX18" fmla="*/ 1123950 w 2052638"/>
                <a:gd name="connsiteY18" fmla="*/ 806450 h 1460500"/>
                <a:gd name="connsiteX19" fmla="*/ 1085850 w 2052638"/>
                <a:gd name="connsiteY19" fmla="*/ 930275 h 1460500"/>
                <a:gd name="connsiteX20" fmla="*/ 1304925 w 2052638"/>
                <a:gd name="connsiteY20" fmla="*/ 1225550 h 1460500"/>
                <a:gd name="connsiteX21" fmla="*/ 1047750 w 2052638"/>
                <a:gd name="connsiteY21" fmla="*/ 1044575 h 1460500"/>
                <a:gd name="connsiteX22" fmla="*/ 952500 w 2052638"/>
                <a:gd name="connsiteY22" fmla="*/ 863600 h 1460500"/>
                <a:gd name="connsiteX23" fmla="*/ 933450 w 2052638"/>
                <a:gd name="connsiteY23" fmla="*/ 1368425 h 1460500"/>
                <a:gd name="connsiteX24" fmla="*/ 876300 w 2052638"/>
                <a:gd name="connsiteY24" fmla="*/ 1054100 h 1460500"/>
                <a:gd name="connsiteX25" fmla="*/ 838200 w 2052638"/>
                <a:gd name="connsiteY25" fmla="*/ 911225 h 1460500"/>
                <a:gd name="connsiteX26" fmla="*/ 752475 w 2052638"/>
                <a:gd name="connsiteY26" fmla="*/ 1406525 h 1460500"/>
                <a:gd name="connsiteX27" fmla="*/ 714375 w 2052638"/>
                <a:gd name="connsiteY27" fmla="*/ 1235075 h 1460500"/>
                <a:gd name="connsiteX28" fmla="*/ 742950 w 2052638"/>
                <a:gd name="connsiteY28" fmla="*/ 873125 h 1460500"/>
                <a:gd name="connsiteX29" fmla="*/ 561975 w 2052638"/>
                <a:gd name="connsiteY29" fmla="*/ 1425575 h 1460500"/>
                <a:gd name="connsiteX30" fmla="*/ 619125 w 2052638"/>
                <a:gd name="connsiteY30" fmla="*/ 1082675 h 1460500"/>
                <a:gd name="connsiteX31" fmla="*/ 628650 w 2052638"/>
                <a:gd name="connsiteY31" fmla="*/ 901700 h 1460500"/>
                <a:gd name="connsiteX32" fmla="*/ 200025 w 2052638"/>
                <a:gd name="connsiteY32" fmla="*/ 1358900 h 1460500"/>
                <a:gd name="connsiteX33" fmla="*/ 371475 w 2052638"/>
                <a:gd name="connsiteY33" fmla="*/ 996950 h 1460500"/>
                <a:gd name="connsiteX34" fmla="*/ 352425 w 2052638"/>
                <a:gd name="connsiteY34" fmla="*/ 825500 h 1460500"/>
                <a:gd name="connsiteX35" fmla="*/ 19050 w 2052638"/>
                <a:gd name="connsiteY35" fmla="*/ 1387475 h 1460500"/>
                <a:gd name="connsiteX36" fmla="*/ 238125 w 2052638"/>
                <a:gd name="connsiteY36" fmla="*/ 749300 h 1460500"/>
                <a:gd name="connsiteX37" fmla="*/ 190500 w 2052638"/>
                <a:gd name="connsiteY37" fmla="*/ 473075 h 146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52638" h="1460500">
                  <a:moveTo>
                    <a:pt x="190500" y="473075"/>
                  </a:moveTo>
                  <a:cubicBezTo>
                    <a:pt x="185738" y="415925"/>
                    <a:pt x="200025" y="460375"/>
                    <a:pt x="209550" y="406400"/>
                  </a:cubicBezTo>
                  <a:cubicBezTo>
                    <a:pt x="219075" y="352425"/>
                    <a:pt x="209550" y="209550"/>
                    <a:pt x="247650" y="149225"/>
                  </a:cubicBezTo>
                  <a:cubicBezTo>
                    <a:pt x="285750" y="88900"/>
                    <a:pt x="368300" y="66675"/>
                    <a:pt x="438150" y="44450"/>
                  </a:cubicBezTo>
                  <a:cubicBezTo>
                    <a:pt x="508000" y="22225"/>
                    <a:pt x="566738" y="0"/>
                    <a:pt x="666750" y="15875"/>
                  </a:cubicBezTo>
                  <a:cubicBezTo>
                    <a:pt x="766762" y="31750"/>
                    <a:pt x="920750" y="55563"/>
                    <a:pt x="1038225" y="139700"/>
                  </a:cubicBezTo>
                  <a:cubicBezTo>
                    <a:pt x="1155700" y="223838"/>
                    <a:pt x="1247775" y="381000"/>
                    <a:pt x="1371600" y="520700"/>
                  </a:cubicBezTo>
                  <a:cubicBezTo>
                    <a:pt x="1495425" y="660400"/>
                    <a:pt x="1751013" y="923925"/>
                    <a:pt x="1781175" y="977900"/>
                  </a:cubicBezTo>
                  <a:cubicBezTo>
                    <a:pt x="1811338" y="1031875"/>
                    <a:pt x="1624012" y="890587"/>
                    <a:pt x="1552575" y="844550"/>
                  </a:cubicBezTo>
                  <a:cubicBezTo>
                    <a:pt x="1481138" y="798513"/>
                    <a:pt x="1328738" y="657225"/>
                    <a:pt x="1352550" y="701675"/>
                  </a:cubicBezTo>
                  <a:cubicBezTo>
                    <a:pt x="1376362" y="746125"/>
                    <a:pt x="1582738" y="1001713"/>
                    <a:pt x="1695450" y="1111250"/>
                  </a:cubicBezTo>
                  <a:cubicBezTo>
                    <a:pt x="1808162" y="1220787"/>
                    <a:pt x="2052638" y="1355725"/>
                    <a:pt x="2028825" y="1358900"/>
                  </a:cubicBezTo>
                  <a:cubicBezTo>
                    <a:pt x="2005013" y="1362075"/>
                    <a:pt x="1655762" y="1200150"/>
                    <a:pt x="1552575" y="1130300"/>
                  </a:cubicBezTo>
                  <a:cubicBezTo>
                    <a:pt x="1449388" y="1060450"/>
                    <a:pt x="1468437" y="1012825"/>
                    <a:pt x="1409700" y="939800"/>
                  </a:cubicBezTo>
                  <a:cubicBezTo>
                    <a:pt x="1350963" y="866775"/>
                    <a:pt x="1222375" y="698500"/>
                    <a:pt x="1200150" y="692150"/>
                  </a:cubicBezTo>
                  <a:cubicBezTo>
                    <a:pt x="1177925" y="685800"/>
                    <a:pt x="1231900" y="823913"/>
                    <a:pt x="1276350" y="901700"/>
                  </a:cubicBezTo>
                  <a:cubicBezTo>
                    <a:pt x="1320800" y="979488"/>
                    <a:pt x="1485900" y="1154113"/>
                    <a:pt x="1466850" y="1158875"/>
                  </a:cubicBezTo>
                  <a:cubicBezTo>
                    <a:pt x="1447800" y="1163637"/>
                    <a:pt x="1219200" y="989012"/>
                    <a:pt x="1162050" y="930275"/>
                  </a:cubicBezTo>
                  <a:cubicBezTo>
                    <a:pt x="1104900" y="871538"/>
                    <a:pt x="1136650" y="806450"/>
                    <a:pt x="1123950" y="806450"/>
                  </a:cubicBezTo>
                  <a:cubicBezTo>
                    <a:pt x="1111250" y="806450"/>
                    <a:pt x="1055687" y="860425"/>
                    <a:pt x="1085850" y="930275"/>
                  </a:cubicBezTo>
                  <a:cubicBezTo>
                    <a:pt x="1116013" y="1000125"/>
                    <a:pt x="1311275" y="1206500"/>
                    <a:pt x="1304925" y="1225550"/>
                  </a:cubicBezTo>
                  <a:cubicBezTo>
                    <a:pt x="1298575" y="1244600"/>
                    <a:pt x="1106487" y="1104900"/>
                    <a:pt x="1047750" y="1044575"/>
                  </a:cubicBezTo>
                  <a:cubicBezTo>
                    <a:pt x="989013" y="984250"/>
                    <a:pt x="971550" y="809625"/>
                    <a:pt x="952500" y="863600"/>
                  </a:cubicBezTo>
                  <a:cubicBezTo>
                    <a:pt x="933450" y="917575"/>
                    <a:pt x="946150" y="1336675"/>
                    <a:pt x="933450" y="1368425"/>
                  </a:cubicBezTo>
                  <a:cubicBezTo>
                    <a:pt x="920750" y="1400175"/>
                    <a:pt x="892175" y="1130300"/>
                    <a:pt x="876300" y="1054100"/>
                  </a:cubicBezTo>
                  <a:cubicBezTo>
                    <a:pt x="860425" y="977900"/>
                    <a:pt x="858837" y="852488"/>
                    <a:pt x="838200" y="911225"/>
                  </a:cubicBezTo>
                  <a:cubicBezTo>
                    <a:pt x="817563" y="969962"/>
                    <a:pt x="773113" y="1352550"/>
                    <a:pt x="752475" y="1406525"/>
                  </a:cubicBezTo>
                  <a:cubicBezTo>
                    <a:pt x="731838" y="1460500"/>
                    <a:pt x="715962" y="1323975"/>
                    <a:pt x="714375" y="1235075"/>
                  </a:cubicBezTo>
                  <a:cubicBezTo>
                    <a:pt x="712788" y="1146175"/>
                    <a:pt x="768350" y="841375"/>
                    <a:pt x="742950" y="873125"/>
                  </a:cubicBezTo>
                  <a:cubicBezTo>
                    <a:pt x="717550" y="904875"/>
                    <a:pt x="582613" y="1390650"/>
                    <a:pt x="561975" y="1425575"/>
                  </a:cubicBezTo>
                  <a:cubicBezTo>
                    <a:pt x="541337" y="1460500"/>
                    <a:pt x="608013" y="1169987"/>
                    <a:pt x="619125" y="1082675"/>
                  </a:cubicBezTo>
                  <a:cubicBezTo>
                    <a:pt x="630237" y="995363"/>
                    <a:pt x="698500" y="855663"/>
                    <a:pt x="628650" y="901700"/>
                  </a:cubicBezTo>
                  <a:cubicBezTo>
                    <a:pt x="558800" y="947737"/>
                    <a:pt x="242887" y="1343025"/>
                    <a:pt x="200025" y="1358900"/>
                  </a:cubicBezTo>
                  <a:cubicBezTo>
                    <a:pt x="157163" y="1374775"/>
                    <a:pt x="346075" y="1085850"/>
                    <a:pt x="371475" y="996950"/>
                  </a:cubicBezTo>
                  <a:cubicBezTo>
                    <a:pt x="396875" y="908050"/>
                    <a:pt x="411162" y="760413"/>
                    <a:pt x="352425" y="825500"/>
                  </a:cubicBezTo>
                  <a:cubicBezTo>
                    <a:pt x="293688" y="890587"/>
                    <a:pt x="38100" y="1400175"/>
                    <a:pt x="19050" y="1387475"/>
                  </a:cubicBezTo>
                  <a:cubicBezTo>
                    <a:pt x="0" y="1374775"/>
                    <a:pt x="207963" y="900112"/>
                    <a:pt x="238125" y="749300"/>
                  </a:cubicBezTo>
                  <a:cubicBezTo>
                    <a:pt x="268287" y="598488"/>
                    <a:pt x="195263" y="530225"/>
                    <a:pt x="190500" y="473075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97571" y="4864100"/>
              <a:ext cx="198120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Markov, Gibbs Fields</a:t>
              </a:r>
            </a:p>
            <a:p>
              <a:pPr algn="ctr"/>
              <a:r>
                <a:rPr lang="en-US" sz="1400" dirty="0" smtClean="0"/>
                <a:t>(hi-D manifolds, </a:t>
              </a:r>
            </a:p>
            <a:p>
              <a:pPr algn="ctr"/>
              <a:r>
                <a:rPr lang="en-US" sz="1400" dirty="0" smtClean="0"/>
                <a:t>textures)</a:t>
              </a:r>
              <a:endParaRPr lang="en-US" sz="1400" dirty="0"/>
            </a:p>
          </p:txBody>
        </p:sp>
      </p:grpSp>
      <p:grpSp>
        <p:nvGrpSpPr>
          <p:cNvPr id="2" name="Group 35"/>
          <p:cNvGrpSpPr/>
          <p:nvPr/>
        </p:nvGrpSpPr>
        <p:grpSpPr>
          <a:xfrm>
            <a:off x="457200" y="1739900"/>
            <a:ext cx="1928848" cy="3810000"/>
            <a:chOff x="457200" y="1447800"/>
            <a:chExt cx="1928848" cy="3810000"/>
          </a:xfrm>
        </p:grpSpPr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990600" y="3810000"/>
              <a:ext cx="0" cy="1066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3400" y="1447800"/>
              <a:ext cx="1091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Reasoning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3400" y="2209800"/>
              <a:ext cx="986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Cognition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7200" y="3352800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Recognition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9600" y="4888468"/>
              <a:ext cx="1776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Coding/Processing</a:t>
              </a: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990600" y="2667000"/>
              <a:ext cx="0" cy="6858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990600" y="1828800"/>
              <a:ext cx="0" cy="3810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1371600"/>
          <a:ext cx="8001000" cy="4233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423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Erik  Learned-Miller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Low  level Vision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23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Benjamin Kimia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Middle level vision</a:t>
                      </a:r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dirty="0" smtClean="0"/>
                        <a:t>Alex Berg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middle level Vision</a:t>
                      </a:r>
                      <a:endParaRPr lang="en-US" dirty="0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Derek  </a:t>
                      </a:r>
                      <a:r>
                        <a:rPr lang="en-US" sz="18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Hoiem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level vision</a:t>
                      </a:r>
                      <a:endParaRPr lang="en-US" dirty="0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Song-Chun Zhu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Conceptualization by Stochastic sets</a:t>
                      </a:r>
                      <a:endParaRPr lang="en-US" dirty="0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dirty="0" smtClean="0"/>
                        <a:t>Pedro Felzenszwalb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Grammar for objects</a:t>
                      </a:r>
                      <a:endParaRPr lang="en-US" dirty="0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dirty="0" smtClean="0"/>
                        <a:t>Sinisa Todorovic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Probabilistic 1</a:t>
                      </a:r>
                      <a:r>
                        <a:rPr lang="en-US" sz="18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Order Logic</a:t>
                      </a:r>
                      <a:endParaRPr lang="en-US" dirty="0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Trevor Darrel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Josh Tenenbaum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Probabilistic programs</a:t>
                      </a:r>
                      <a:endParaRPr lang="en-US" dirty="0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Discussion </a:t>
                      </a:r>
                      <a:r>
                        <a:rPr lang="en-US" dirty="0" smtClean="0"/>
                        <a:t>25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381000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Schedule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20819</TotalTime>
  <Words>1515</Words>
  <Application>Microsoft Office PowerPoint</Application>
  <PresentationFormat>On-screen Show (4:3)</PresentationFormat>
  <Paragraphs>316</Paragraphs>
  <Slides>33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Default Design</vt:lpstr>
      <vt:lpstr>Chart</vt:lpstr>
      <vt:lpstr>Visio</vt:lpstr>
      <vt:lpstr>Equation</vt:lpstr>
      <vt:lpstr>Bitmap Image</vt:lpstr>
      <vt:lpstr>Image</vt:lpstr>
      <vt:lpstr> Visual Representation </vt:lpstr>
      <vt:lpstr>Marr’s observation: studying vision at 3 levels</vt:lpstr>
      <vt:lpstr>Representing Two Types of Visual Knowledge</vt:lpstr>
      <vt:lpstr>Issues</vt:lpstr>
      <vt:lpstr>Deciphering Marr’s message</vt:lpstr>
      <vt:lpstr>Textures and textons in images</vt:lpstr>
      <vt:lpstr>Primal sketch:  a token representation conjectured by Marr</vt:lpstr>
      <vt:lpstr>Slide 8</vt:lpstr>
      <vt:lpstr>Slide 9</vt:lpstr>
      <vt:lpstr>Visual Conceptualization with Stochastic Sets </vt:lpstr>
      <vt:lpstr>Slide 11</vt:lpstr>
      <vt:lpstr>Slide 12</vt:lpstr>
      <vt:lpstr> 1,  Stochastic set in statistical physics </vt:lpstr>
      <vt:lpstr> It took us 30-years to transfer this theory to vision</vt:lpstr>
      <vt:lpstr>Equivalence of deterministic set and probabilistic models</vt:lpstr>
      <vt:lpstr>2, Stochastic set from sparse coding (origin: harmonic analysis)</vt:lpstr>
      <vt:lpstr>Slide 17</vt:lpstr>
      <vt:lpstr>Slide 18</vt:lpstr>
      <vt:lpstr>Two regimes of stochastic sets</vt:lpstr>
      <vt:lpstr>Slide 20</vt:lpstr>
      <vt:lpstr>3, Stochastic sets by And-Or composition  (Grammar)</vt:lpstr>
      <vt:lpstr>And-Or graph, parse graphs, and configurations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Learning = Pursuing stochastic sets in the image universe</vt:lpstr>
      <vt:lpstr>Slide 33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Statistics Administrator</dc:creator>
  <cp:lastModifiedBy>Song-Chun Zhu</cp:lastModifiedBy>
  <cp:revision>280</cp:revision>
  <dcterms:created xsi:type="dcterms:W3CDTF">2004-01-16T18:04:28Z</dcterms:created>
  <dcterms:modified xsi:type="dcterms:W3CDTF">2011-08-26T15:42:52Z</dcterms:modified>
</cp:coreProperties>
</file>