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261" r:id="rId5"/>
    <p:sldId id="264" r:id="rId6"/>
    <p:sldId id="266" r:id="rId7"/>
    <p:sldId id="263" r:id="rId8"/>
    <p:sldId id="258" r:id="rId9"/>
    <p:sldId id="286" r:id="rId10"/>
    <p:sldId id="287" r:id="rId11"/>
    <p:sldId id="288" r:id="rId12"/>
    <p:sldId id="289" r:id="rId13"/>
    <p:sldId id="267" r:id="rId14"/>
    <p:sldId id="273" r:id="rId15"/>
    <p:sldId id="285" r:id="rId16"/>
    <p:sldId id="271" r:id="rId17"/>
    <p:sldId id="276" r:id="rId18"/>
    <p:sldId id="415" r:id="rId19"/>
    <p:sldId id="290" r:id="rId20"/>
    <p:sldId id="277" r:id="rId21"/>
    <p:sldId id="295" r:id="rId22"/>
    <p:sldId id="292" r:id="rId23"/>
    <p:sldId id="293" r:id="rId24"/>
    <p:sldId id="291" r:id="rId25"/>
    <p:sldId id="297" r:id="rId26"/>
    <p:sldId id="298" r:id="rId27"/>
    <p:sldId id="268" r:id="rId28"/>
    <p:sldId id="272" r:id="rId29"/>
    <p:sldId id="280" r:id="rId30"/>
    <p:sldId id="281" r:id="rId31"/>
    <p:sldId id="282" r:id="rId32"/>
    <p:sldId id="275" r:id="rId33"/>
    <p:sldId id="274" r:id="rId34"/>
    <p:sldId id="30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3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62CF8-BD1A-8B40-B325-C6D0431E59EC}" type="datetimeFigureOut">
              <a:rPr lang="en-US" smtClean="0"/>
              <a:t>6/23/24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F54A-9A62-FC47-9A2F-6E41C5035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4F54A-9A62-FC47-9A2F-6E41C50355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9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9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5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6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6C50-D6B1-504E-9FF7-2666005D0DCA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F700-3ADF-C34E-BDEF-FE6B87FA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8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ucla.edu/~ywu/teaching.html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020" y="812028"/>
            <a:ext cx="5814156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STATS 100A: Probability</a:t>
            </a:r>
          </a:p>
          <a:p>
            <a:pPr algn="ctr"/>
            <a:endParaRPr lang="en-US" sz="40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Instructor: Ying Nian Wu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Email: ywu@stat.ucla.edu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Office hour: </a:t>
            </a:r>
            <a:r>
              <a:rPr lang="en-US" altLang="zh-CN" sz="2400" dirty="0">
                <a:latin typeface="Times New Roman"/>
                <a:cs typeface="Times New Roman"/>
              </a:rPr>
              <a:t>before</a:t>
            </a:r>
            <a:r>
              <a:rPr lang="en-US" sz="2400" dirty="0">
                <a:latin typeface="Times New Roman"/>
                <a:cs typeface="Times New Roman"/>
              </a:rPr>
              <a:t> lecture or by appointment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  <a:hlinkClick r:id="rId2"/>
              </a:rPr>
              <a:t>http://www.stat.ucla.edu/~ywu/teaching.html</a:t>
            </a:r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7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238375"/>
            <a:ext cx="3571875" cy="2381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0E9DF-F701-D647-5C57-42E6BFA2DE49}"/>
              </a:ext>
            </a:extLst>
          </p:cNvPr>
          <p:cNvSpPr txBox="1"/>
          <p:nvPr/>
        </p:nvSpPr>
        <p:spPr>
          <a:xfrm>
            <a:off x="2684008" y="1386291"/>
            <a:ext cx="4152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Wave function </a:t>
            </a:r>
            <a:r>
              <a:rPr lang="en-US" sz="1800" b="1" dirty="0">
                <a:latin typeface="Times New Roman"/>
                <a:cs typeface="Times New Roman"/>
                <a:sym typeface="Wingdings" pitchFamily="2" charset="2"/>
              </a:rPr>
              <a:t> probability density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212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F157A-92FD-CB48-A792-72682C1F3516}"/>
              </a:ext>
            </a:extLst>
          </p:cNvPr>
          <p:cNvSpPr txBox="1"/>
          <p:nvPr/>
        </p:nvSpPr>
        <p:spPr>
          <a:xfrm>
            <a:off x="2119057" y="193741"/>
            <a:ext cx="4637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/>
                <a:cs typeface="Times New Roman"/>
              </a:rPr>
              <a:t>Electron cloud: population of possibilities </a:t>
            </a:r>
          </a:p>
          <a:p>
            <a:pPr algn="ctr"/>
            <a:r>
              <a:rPr lang="en-US" sz="1800" b="1" dirty="0">
                <a:latin typeface="Times New Roman"/>
                <a:cs typeface="Times New Roman"/>
              </a:rPr>
              <a:t>probability density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AE797-4E71-CD36-2FAD-BB4463EA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20" y="1866732"/>
            <a:ext cx="3447160" cy="140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FCD13-4F89-7D94-8C22-535C4751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993" y="3402827"/>
            <a:ext cx="3636346" cy="3301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992DD-F78A-4DF9-3ED7-3B6657793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45" y="973427"/>
            <a:ext cx="3087135" cy="5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0" y="1840396"/>
            <a:ext cx="7543800" cy="27585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AB600-0E92-169E-CEFA-C31D1BD43635}"/>
              </a:ext>
            </a:extLst>
          </p:cNvPr>
          <p:cNvSpPr txBox="1"/>
          <p:nvPr/>
        </p:nvSpPr>
        <p:spPr>
          <a:xfrm>
            <a:off x="3472543" y="1070605"/>
            <a:ext cx="2198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Particle decay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221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edidealga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" y="46613"/>
            <a:ext cx="3097396" cy="3097396"/>
          </a:xfrm>
          <a:prstGeom prst="rect">
            <a:avLst/>
          </a:prstGeom>
        </p:spPr>
      </p:pic>
      <p:pic>
        <p:nvPicPr>
          <p:cNvPr id="3" name="Picture 2" descr="tumblr_l11xscOlFs1qbtjkwo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58" y="46613"/>
            <a:ext cx="4640092" cy="3097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518178"/>
            <a:ext cx="920476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Even if physical laws are deterministic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If we study the motions of 10^23 elements, we need statistical models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Configuration X in Omega = {X: energy(X) = fixed}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   X(t) evolves in Omega and traverses every configuration with equal frequency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   at a random time t, X(t) ~ uniform(Omega) </a:t>
            </a:r>
            <a:r>
              <a:rPr lang="en-US" sz="2000" dirty="0">
                <a:latin typeface="Times New Roman"/>
                <a:cs typeface="Times New Roman"/>
                <a:sym typeface="Wingdings" pitchFamily="2" charset="2"/>
              </a:rPr>
              <a:t> subsystem x(t) of X(t)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Ideal gas: temperature, pressure etc. are statistical properties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Ferromagnetism: </a:t>
            </a:r>
            <a:r>
              <a:rPr lang="en-US" sz="2400" dirty="0" err="1">
                <a:latin typeface="Times New Roman"/>
                <a:cs typeface="Times New Roman"/>
              </a:rPr>
              <a:t>Ising</a:t>
            </a:r>
            <a:r>
              <a:rPr lang="en-US" sz="2400" dirty="0">
                <a:latin typeface="Times New Roman"/>
                <a:cs typeface="Times New Roman"/>
              </a:rPr>
              <a:t> model, magnetism is also statistical property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Phase transition:  water/ice/gas, same model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400" dirty="0">
                <a:latin typeface="Times New Roman"/>
                <a:cs typeface="Times New Roman"/>
              </a:rPr>
              <a:t>different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Arrow of time: increase in entropy, again a statistical property</a:t>
            </a:r>
          </a:p>
        </p:txBody>
      </p:sp>
    </p:spTree>
    <p:extLst>
      <p:ext uri="{BB962C8B-B14F-4D97-AF65-F5344CB8AC3E}">
        <p14:creationId xmlns:p14="http://schemas.microsoft.com/office/powerpoint/2010/main" val="106555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px-Brownian_motion_la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6" y="262194"/>
            <a:ext cx="3174278" cy="3174278"/>
          </a:xfrm>
          <a:prstGeom prst="rect">
            <a:avLst/>
          </a:prstGeom>
        </p:spPr>
      </p:pic>
      <p:pic>
        <p:nvPicPr>
          <p:cNvPr id="3" name="Picture 2" descr="galton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4" y="262193"/>
            <a:ext cx="3587254" cy="3228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88833"/>
            <a:ext cx="92726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Brownian motion</a:t>
            </a:r>
            <a:r>
              <a:rPr lang="en-US" sz="2400" dirty="0">
                <a:latin typeface="Times New Roman"/>
                <a:cs typeface="Times New Roman"/>
              </a:rPr>
              <a:t>: dust particles in water show </a:t>
            </a:r>
            <a:r>
              <a:rPr lang="en-US" sz="2400" dirty="0" err="1">
                <a:latin typeface="Times New Roman"/>
                <a:cs typeface="Times New Roman"/>
              </a:rPr>
              <a:t>zig-zag</a:t>
            </a:r>
            <a:r>
              <a:rPr lang="en-US" sz="2400" dirty="0">
                <a:latin typeface="Times New Roman"/>
                <a:cs typeface="Times New Roman"/>
              </a:rPr>
              <a:t> paths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Einstein: caused by bombardments from invisible water molecules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                established existence of molecules and atoms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Left: 2D; Right: 1D simplified, Galton board/quincunx, Gaussian, CLT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Stochastic differential equation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Finance, Black-Scholes equation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Diffusion models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95472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19275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77" y="2703016"/>
            <a:ext cx="772448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Artificial intelligence, machine learning, deep learning, </a:t>
            </a:r>
          </a:p>
          <a:p>
            <a:r>
              <a:rPr lang="en-US" sz="2400" b="1" dirty="0">
                <a:latin typeface="Times New Roman"/>
                <a:cs typeface="Times New Roman"/>
              </a:rPr>
              <a:t>computer vision, natural language processing, robotics …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All based on probabilistic framework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Training data come from a probability distribution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Learn about this probability distribution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Generalize to testing data: x: instruction, y: completion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Memorization and generalization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What Is Artificial Intelligence And Future Scope | Chitkara University">
            <a:extLst>
              <a:ext uri="{FF2B5EF4-FFF2-40B4-BE49-F238E27FC236}">
                <a16:creationId xmlns:a16="http://schemas.microsoft.com/office/drawing/2014/main" id="{8ADF89C8-27E8-00A0-B397-BEBD9E05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8" y="409121"/>
            <a:ext cx="3568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AI? What does artificial intelligence do? - BBC Newsround">
            <a:extLst>
              <a:ext uri="{FF2B5EF4-FFF2-40B4-BE49-F238E27FC236}">
                <a16:creationId xmlns:a16="http://schemas.microsoft.com/office/drawing/2014/main" id="{0B7B8CE0-8810-6307-FD8B-5EC8173E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35" y="415107"/>
            <a:ext cx="4049088" cy="22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C3B99-5879-9C7E-0AA6-FF0C19BA4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06" y="4226724"/>
            <a:ext cx="4225659" cy="357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1E5844-C17A-679C-3048-881FC93E4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6" y="4909437"/>
            <a:ext cx="4284647" cy="819828"/>
          </a:xfrm>
          <a:prstGeom prst="rect">
            <a:avLst/>
          </a:prstGeom>
        </p:spPr>
      </p:pic>
      <p:pic>
        <p:nvPicPr>
          <p:cNvPr id="5" name="Picture 2" descr="Interpolation | Data fitting, Approximation, Curve fitting | Britannica">
            <a:extLst>
              <a:ext uri="{FF2B5EF4-FFF2-40B4-BE49-F238E27FC236}">
                <a16:creationId xmlns:a16="http://schemas.microsoft.com/office/drawing/2014/main" id="{3CF04C6E-A8B4-D49A-5D77-A953F3A6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51" y="4259411"/>
            <a:ext cx="2433842" cy="14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2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llustrated GPT-2 (Visualizing Transformer Language Models) – Jay  Alammar – Visualizing machine learning one concept at a time.">
            <a:extLst>
              <a:ext uri="{FF2B5EF4-FFF2-40B4-BE49-F238E27FC236}">
                <a16:creationId xmlns:a16="http://schemas.microsoft.com/office/drawing/2014/main" id="{78CE09B2-FE58-2A01-1046-3E938F11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3" y="1590298"/>
            <a:ext cx="7734748" cy="42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PT: Generative Pre-Trained Transformer (2018) - KiKaBeN">
            <a:extLst>
              <a:ext uri="{FF2B5EF4-FFF2-40B4-BE49-F238E27FC236}">
                <a16:creationId xmlns:a16="http://schemas.microsoft.com/office/drawing/2014/main" id="{CB7D708D-5EFD-1513-6683-E0183F2E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96"/>
            <a:ext cx="2743200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I introduces the next evolution of ChatGPT: GPT-4">
            <a:extLst>
              <a:ext uri="{FF2B5EF4-FFF2-40B4-BE49-F238E27FC236}">
                <a16:creationId xmlns:a16="http://schemas.microsoft.com/office/drawing/2014/main" id="{FB636F69-B123-63F0-6A1E-47988F16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596"/>
            <a:ext cx="27432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verything You Need to Know About ChatGPT">
            <a:extLst>
              <a:ext uri="{FF2B5EF4-FFF2-40B4-BE49-F238E27FC236}">
                <a16:creationId xmlns:a16="http://schemas.microsoft.com/office/drawing/2014/main" id="{B4C189A7-42DD-C11A-59A5-A2AA790A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03" y="67087"/>
            <a:ext cx="3046422" cy="15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100B2-4200-4D76-A087-96B4058684D8}"/>
              </a:ext>
            </a:extLst>
          </p:cNvPr>
          <p:cNvSpPr txBox="1"/>
          <p:nvPr/>
        </p:nvSpPr>
        <p:spPr>
          <a:xfrm>
            <a:off x="833717" y="6022496"/>
            <a:ext cx="268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next word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92E66-9E95-1C41-28B1-5857EB540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103" y="5948527"/>
            <a:ext cx="2794908" cy="8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6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9CFCF-9771-6630-7A57-6A236AF6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31" y="1523470"/>
            <a:ext cx="2944910" cy="3811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EFB97-BCC7-58D7-4DC4-9FC71389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003" y="995362"/>
            <a:ext cx="40290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2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noising-diffusion-probabilistic-models_flower_inference_2.mp4">
            <a:hlinkClick r:id="" action="ppaction://media"/>
            <a:extLst>
              <a:ext uri="{FF2B5EF4-FFF2-40B4-BE49-F238E27FC236}">
                <a16:creationId xmlns:a16="http://schemas.microsoft.com/office/drawing/2014/main" id="{B8A3BC8C-2AA9-8064-B9AC-169E9ECE9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781" y="922255"/>
            <a:ext cx="8178799" cy="4109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7AFE3-E87A-EC94-524F-1655D96DF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92" y="5476505"/>
            <a:ext cx="3061596" cy="918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A18C4-E24A-EF8D-E11B-335E450A8436}"/>
              </a:ext>
            </a:extLst>
          </p:cNvPr>
          <p:cNvSpPr txBox="1"/>
          <p:nvPr/>
        </p:nvSpPr>
        <p:spPr>
          <a:xfrm>
            <a:off x="500230" y="5566413"/>
            <a:ext cx="4071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Diffusion denoising probability model  </a:t>
            </a:r>
          </a:p>
        </p:txBody>
      </p:sp>
    </p:spTree>
    <p:extLst>
      <p:ext uri="{BB962C8B-B14F-4D97-AF65-F5344CB8AC3E}">
        <p14:creationId xmlns:p14="http://schemas.microsoft.com/office/powerpoint/2010/main" val="33253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92" y="1207633"/>
            <a:ext cx="82782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Goal: </a:t>
            </a:r>
            <a:r>
              <a:rPr lang="en-US" sz="2400" dirty="0">
                <a:latin typeface="Times New Roman"/>
                <a:cs typeface="Times New Roman"/>
              </a:rPr>
              <a:t>Introduce basic concepts and methods in probability theory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Pre-requisite: </a:t>
            </a:r>
            <a:r>
              <a:rPr lang="en-US" sz="2400" dirty="0">
                <a:latin typeface="Times New Roman"/>
                <a:cs typeface="Times New Roman"/>
              </a:rPr>
              <a:t>Calculus (and linear algebra)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Coursework: </a:t>
            </a:r>
            <a:r>
              <a:rPr lang="en-US" sz="2400" dirty="0">
                <a:latin typeface="Times New Roman"/>
                <a:cs typeface="Times New Roman"/>
              </a:rPr>
              <a:t>Weekly homework assignments (70%)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Exam (30%)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3152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Do DALL·E 2, Stable Diffusion, and Midjourney Work? - MarkTechPost">
            <a:extLst>
              <a:ext uri="{FF2B5EF4-FFF2-40B4-BE49-F238E27FC236}">
                <a16:creationId xmlns:a16="http://schemas.microsoft.com/office/drawing/2014/main" id="{257545C0-24EA-6AE2-6AEF-A3612A45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047" y="186377"/>
            <a:ext cx="11529326" cy="64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60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53F2C90-BF80-56E7-8DF9-B2D2471D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104900"/>
            <a:ext cx="825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AI's new Sora text-to-video model can create frighteningly realistic  content">
            <a:extLst>
              <a:ext uri="{FF2B5EF4-FFF2-40B4-BE49-F238E27FC236}">
                <a16:creationId xmlns:a16="http://schemas.microsoft.com/office/drawing/2014/main" id="{3B551E28-B9D2-6721-A1B9-DB23E24B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26201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46549-72D7-63CA-2AF0-56C796CC38CF}"/>
              </a:ext>
            </a:extLst>
          </p:cNvPr>
          <p:cNvSpPr txBox="1"/>
          <p:nvPr/>
        </p:nvSpPr>
        <p:spPr>
          <a:xfrm>
            <a:off x="877614" y="5034678"/>
            <a:ext cx="78039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Prompt: A stylish woman walks down a Tokyo street filled with warm glowing neon and animated city signage. She wears a black leather jacket, a long red dress, and black boots, and carries a black purse. She wears sunglasses and red lipstick. She walks confidently and casually. The street is damp and reflective, creating a mirror effect of the colorful lights. Many pedestrians walk about.</a:t>
            </a:r>
          </a:p>
        </p:txBody>
      </p:sp>
    </p:spTree>
    <p:extLst>
      <p:ext uri="{BB962C8B-B14F-4D97-AF65-F5344CB8AC3E}">
        <p14:creationId xmlns:p14="http://schemas.microsoft.com/office/powerpoint/2010/main" val="16755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 Videos von OpenAIs neuem &quot;Sora&quot;-Tool, die erschreckend echt aussehen">
            <a:extLst>
              <a:ext uri="{FF2B5EF4-FFF2-40B4-BE49-F238E27FC236}">
                <a16:creationId xmlns:a16="http://schemas.microsoft.com/office/drawing/2014/main" id="{E95D3688-F8AB-B2D4-A7CB-DDD1AFCE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5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nAI Steals the Spotlight with Sora ✨">
            <a:extLst>
              <a:ext uri="{FF2B5EF4-FFF2-40B4-BE49-F238E27FC236}">
                <a16:creationId xmlns:a16="http://schemas.microsoft.com/office/drawing/2014/main" id="{7F1D91B7-E3D8-8F84-041C-949A7517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2700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8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pen AI Sora is amazing — here's the 5 best AI video…">
            <a:extLst>
              <a:ext uri="{FF2B5EF4-FFF2-40B4-BE49-F238E27FC236}">
                <a16:creationId xmlns:a16="http://schemas.microsoft.com/office/drawing/2014/main" id="{C642F34D-CB6C-E37F-678E-DDCC53E7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73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penAI testet neues Video-Tool: So sehen erste Sora-Videos aus - Business  Insider">
            <a:extLst>
              <a:ext uri="{FF2B5EF4-FFF2-40B4-BE49-F238E27FC236}">
                <a16:creationId xmlns:a16="http://schemas.microsoft.com/office/drawing/2014/main" id="{789496A3-6883-B468-083B-96355460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998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-pager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1" y="175822"/>
            <a:ext cx="6057836" cy="2924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67" y="3534833"/>
            <a:ext cx="76226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Google page-rank, random surfing model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85% probability, randomly click a link to the next page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15% probability, randomly go to another page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Markov chain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 stationary distribution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Imagine 1 billion people follow the same random walk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Eventually they will be distributed over all the webpages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  <a:sym typeface="Wingdings"/>
              </a:rPr>
              <a:t>Popularity of a page is based on its stationary distribution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7932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.MANIAC.LAT1994.L02645387.LANL.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26" y="0"/>
            <a:ext cx="3580575" cy="2742721"/>
          </a:xfrm>
          <a:prstGeom prst="rect">
            <a:avLst/>
          </a:prstGeom>
        </p:spPr>
      </p:pic>
      <p:pic>
        <p:nvPicPr>
          <p:cNvPr id="3" name="Picture 2" descr="Monte_Carlo-_175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31843" cy="201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870" y="2333685"/>
            <a:ext cx="908216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Monte Carlo algorithm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Monte Carlo – European Las Vegas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Stan Ullman: uncle going to Monte Carlo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Metropolis: Monte Carlo algorithm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High-dimensional integration or optimization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Ironically, the most accurate algorithms may be based on randomness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Avoid the curse of dimensionality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population (e.g., 300 million) </a:t>
            </a:r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 sample (e.g., 1000 examples)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Metropolis algorithm: ranked #1 algorithm in scientific computing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first computers: MANIAC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Manhattan project:  atomic bomb, hydrogen bomb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Markov chain </a:t>
            </a:r>
            <a:r>
              <a:rPr lang="en-US" sz="2400" dirty="0">
                <a:latin typeface="Times New Roman"/>
                <a:cs typeface="Times New Roman"/>
              </a:rPr>
              <a:t>Monte Carlo</a:t>
            </a:r>
          </a:p>
        </p:txBody>
      </p:sp>
    </p:spTree>
    <p:extLst>
      <p:ext uri="{BB962C8B-B14F-4D97-AF65-F5344CB8AC3E}">
        <p14:creationId xmlns:p14="http://schemas.microsoft.com/office/powerpoint/2010/main" val="1880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4" y="1289713"/>
            <a:ext cx="4073857" cy="4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0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0444" y="1666217"/>
            <a:ext cx="671209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Textbooks 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No required textbooks.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Slides/videos will be posted.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Reference: Ross, S., </a:t>
            </a:r>
            <a:r>
              <a:rPr lang="en-US" sz="2400" i="1" dirty="0">
                <a:latin typeface="Times New Roman"/>
                <a:cs typeface="Times New Roman"/>
              </a:rPr>
              <a:t>A First Course in Probability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(download from internet) </a:t>
            </a:r>
          </a:p>
        </p:txBody>
      </p:sp>
    </p:spTree>
    <p:extLst>
      <p:ext uri="{BB962C8B-B14F-4D97-AF65-F5344CB8AC3E}">
        <p14:creationId xmlns:p14="http://schemas.microsoft.com/office/powerpoint/2010/main" val="2201258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314450"/>
            <a:ext cx="4762500" cy="422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D4D35-5592-02FC-C678-6896030E4678}"/>
              </a:ext>
            </a:extLst>
          </p:cNvPr>
          <p:cNvSpPr txBox="1"/>
          <p:nvPr/>
        </p:nvSpPr>
        <p:spPr>
          <a:xfrm>
            <a:off x="3673928" y="588220"/>
            <a:ext cx="1796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Buffon needle</a:t>
            </a:r>
          </a:p>
        </p:txBody>
      </p:sp>
    </p:spTree>
    <p:extLst>
      <p:ext uri="{BB962C8B-B14F-4D97-AF65-F5344CB8AC3E}">
        <p14:creationId xmlns:p14="http://schemas.microsoft.com/office/powerpoint/2010/main" val="803888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3844270" y="2302136"/>
            <a:ext cx="5157452" cy="3867374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56F718-9706-20E2-AF2A-E0E96552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238196"/>
            <a:ext cx="4655670" cy="12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DeepMind's AlphaGo Became the World's Top Go Player | by Andre Ye |  Artificial Intelligence in Plain English">
            <a:extLst>
              <a:ext uri="{FF2B5EF4-FFF2-40B4-BE49-F238E27FC236}">
                <a16:creationId xmlns:a16="http://schemas.microsoft.com/office/drawing/2014/main" id="{AAC88FBF-341B-CCA4-02AC-42FC48F0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29" y="0"/>
            <a:ext cx="3877552" cy="21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lf Learning AI - AlphaGo">
            <a:extLst>
              <a:ext uri="{FF2B5EF4-FFF2-40B4-BE49-F238E27FC236}">
                <a16:creationId xmlns:a16="http://schemas.microsoft.com/office/drawing/2014/main" id="{F4ADAC8D-FB4F-A62B-0D65-48678411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6" y="3248809"/>
            <a:ext cx="3080690" cy="28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A9A6E-2CEA-499D-F122-527EBF5AD521}"/>
              </a:ext>
            </a:extLst>
          </p:cNvPr>
          <p:cNvSpPr txBox="1"/>
          <p:nvPr/>
        </p:nvSpPr>
        <p:spPr>
          <a:xfrm>
            <a:off x="768493" y="6093324"/>
            <a:ext cx="1952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fast thinking</a:t>
            </a:r>
          </a:p>
          <a:p>
            <a:r>
              <a:rPr lang="en-US" b="1" dirty="0">
                <a:latin typeface="+mj-lt"/>
                <a:ea typeface="+mj-ea"/>
                <a:cs typeface="+mj-cs"/>
              </a:rPr>
              <a:t>memory, intuition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7B4CD-BA89-BB4B-1452-5381FEC5B3E8}"/>
              </a:ext>
            </a:extLst>
          </p:cNvPr>
          <p:cNvSpPr txBox="1"/>
          <p:nvPr/>
        </p:nvSpPr>
        <p:spPr>
          <a:xfrm>
            <a:off x="5498951" y="6222237"/>
            <a:ext cx="2876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slow thinking</a:t>
            </a:r>
          </a:p>
          <a:p>
            <a:r>
              <a:rPr lang="en-US" b="1" dirty="0">
                <a:latin typeface="+mj-lt"/>
                <a:ea typeface="+mj-ea"/>
                <a:cs typeface="+mj-cs"/>
              </a:rPr>
              <a:t>reasoning,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3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425" y="1629833"/>
            <a:ext cx="70711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Foundation for statistics, machine learning, AI, etc.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Applications in many other areas and disciplines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Importance only comes after calculus and linear algebra</a:t>
            </a:r>
          </a:p>
        </p:txBody>
      </p:sp>
    </p:spTree>
    <p:extLst>
      <p:ext uri="{BB962C8B-B14F-4D97-AF65-F5344CB8AC3E}">
        <p14:creationId xmlns:p14="http://schemas.microsoft.com/office/powerpoint/2010/main" val="1371589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2601" y="643467"/>
            <a:ext cx="3465438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Maxwell</a:t>
            </a:r>
            <a:r>
              <a:rPr lang="en-US" sz="3800" dirty="0">
                <a:latin typeface="+mj-lt"/>
                <a:ea typeface="+mj-ea"/>
                <a:cs typeface="+mj-cs"/>
              </a:rPr>
              <a:t>: </a:t>
            </a:r>
            <a:r>
              <a:rPr lang="en-US" sz="3800" i="1" dirty="0">
                <a:latin typeface="+mj-lt"/>
                <a:ea typeface="+mj-ea"/>
                <a:cs typeface="+mj-cs"/>
              </a:rPr>
              <a:t>The true logic of this world is in the calculus of probabilities</a:t>
            </a:r>
          </a:p>
        </p:txBody>
      </p:sp>
      <p:pic>
        <p:nvPicPr>
          <p:cNvPr id="3" name="Picture 2" descr="maxwe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1544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358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2419"/>
            <a:ext cx="9271321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Counting population or repetitions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b="1" dirty="0">
                <a:latin typeface="Times New Roman"/>
                <a:cs typeface="Times New Roman"/>
              </a:rPr>
              <a:t> population </a:t>
            </a:r>
            <a:r>
              <a:rPr lang="en-US" sz="2400" dirty="0">
                <a:latin typeface="Times New Roman"/>
                <a:cs typeface="Times New Roman"/>
              </a:rPr>
              <a:t>of equally likely possibilities (e.g., US population)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sample one example from the population (e.g., a person)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population </a:t>
            </a:r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 one example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probability</a:t>
            </a:r>
            <a:r>
              <a:rPr lang="en-US" sz="2400" dirty="0">
                <a:latin typeface="Times New Roman"/>
                <a:cs typeface="Times New Roman"/>
              </a:rPr>
              <a:t> = population proportion (e.g., P(male) = proportion of males)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conditional probability = proportion in sub-population (e.g., P(</a:t>
            </a:r>
            <a:r>
              <a:rPr lang="en-US" sz="2400" dirty="0" err="1">
                <a:latin typeface="Times New Roman"/>
                <a:cs typeface="Times New Roman"/>
              </a:rPr>
              <a:t>tall|male</a:t>
            </a:r>
            <a:r>
              <a:rPr lang="en-US" sz="2400" dirty="0">
                <a:latin typeface="Times New Roman"/>
                <a:cs typeface="Times New Roman"/>
              </a:rPr>
              <a:t>))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 large number of independent </a:t>
            </a:r>
            <a:r>
              <a:rPr lang="en-US" sz="2400" b="1" dirty="0">
                <a:latin typeface="Times New Roman"/>
                <a:cs typeface="Times New Roman"/>
              </a:rPr>
              <a:t>repetitions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e.g., population </a:t>
            </a:r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 sample of many examples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sample proportion / </a:t>
            </a:r>
            <a:r>
              <a:rPr lang="en-US" sz="2400" b="1" dirty="0">
                <a:latin typeface="Times New Roman"/>
                <a:cs typeface="Times New Roman"/>
              </a:rPr>
              <a:t>frequency</a:t>
            </a:r>
            <a:r>
              <a:rPr lang="en-US" sz="2400" dirty="0">
                <a:latin typeface="Times New Roman"/>
                <a:cs typeface="Times New Roman"/>
              </a:rPr>
              <a:t> (fluctuate) </a:t>
            </a:r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 probability </a:t>
            </a:r>
          </a:p>
          <a:p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e.g., survey / poll before election, Monte Carlo</a:t>
            </a:r>
          </a:p>
          <a:p>
            <a:endParaRPr lang="en-US" sz="2400" dirty="0">
              <a:latin typeface="Times New Roman"/>
              <a:cs typeface="Times New Roman"/>
              <a:sym typeface="Wingdings" pitchFamily="2" charset="2"/>
            </a:endParaRPr>
          </a:p>
          <a:p>
            <a:r>
              <a:rPr lang="en-US" sz="2400" b="1" dirty="0">
                <a:latin typeface="Times New Roman"/>
                <a:cs typeface="Times New Roman"/>
                <a:sym typeface="Wingdings" pitchFamily="2" charset="2"/>
              </a:rPr>
              <a:t>expectation</a:t>
            </a:r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 = population average </a:t>
            </a:r>
          </a:p>
          <a:p>
            <a:r>
              <a:rPr lang="en-US" sz="2400" dirty="0">
                <a:latin typeface="Times New Roman"/>
                <a:cs typeface="Times New Roman"/>
                <a:sym typeface="Wingdings" pitchFamily="2" charset="2"/>
              </a:rPr>
              <a:t>sample average (fluctuate)  expectation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743" y="1938360"/>
            <a:ext cx="76145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Plan 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1: basic concepts and rules through examples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2: random variables --- one at a time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  Part 3: two or more random variables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952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868" y="1415845"/>
            <a:ext cx="44133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Emphases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Concepts, intuitions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Calculations in precise notation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Scientific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8255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202" y="1415845"/>
            <a:ext cx="65325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Homework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Assigned</a:t>
            </a:r>
            <a:r>
              <a:rPr lang="zh-CN" altLang="en-US" sz="2400" dirty="0">
                <a:latin typeface="Times New Roman"/>
                <a:cs typeface="Times New Roman"/>
              </a:rPr>
              <a:t> </a:t>
            </a:r>
            <a:r>
              <a:rPr lang="en-US" altLang="zh-CN" sz="2400" dirty="0">
                <a:latin typeface="Times New Roman"/>
                <a:cs typeface="Times New Roman"/>
              </a:rPr>
              <a:t>Friday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Due next </a:t>
            </a:r>
            <a:r>
              <a:rPr lang="en-US" altLang="zh-CN" sz="2400" dirty="0">
                <a:latin typeface="Times New Roman"/>
                <a:cs typeface="Times New Roman"/>
              </a:rPr>
              <a:t>Friday</a:t>
            </a:r>
            <a:r>
              <a:rPr lang="en-US" sz="2400" dirty="0">
                <a:latin typeface="Times New Roman"/>
                <a:cs typeface="Times New Roman"/>
              </a:rPr>
              <a:t> (upload pdf)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Mainly based on the lectures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Important calculations in lectures in more details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Extensions and explorations</a:t>
            </a:r>
          </a:p>
        </p:txBody>
      </p:sp>
    </p:spTree>
    <p:extLst>
      <p:ext uri="{BB962C8B-B14F-4D97-AF65-F5344CB8AC3E}">
        <p14:creationId xmlns:p14="http://schemas.microsoft.com/office/powerpoint/2010/main" val="182694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02" y="1415845"/>
            <a:ext cx="7370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Why do we need probability theory? </a:t>
            </a:r>
          </a:p>
          <a:p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702" y="5538453"/>
            <a:ext cx="900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In the following, all the pictures are taken from internet and all the credits belong to the authors</a:t>
            </a:r>
          </a:p>
          <a:p>
            <a:r>
              <a:rPr lang="en-US" dirty="0">
                <a:latin typeface="Times New Roman"/>
                <a:cs typeface="Times New Roman"/>
              </a:rPr>
              <a:t>The content of this lecture will not be in the homework assignments and final exam</a:t>
            </a:r>
          </a:p>
        </p:txBody>
      </p:sp>
    </p:spTree>
    <p:extLst>
      <p:ext uri="{BB962C8B-B14F-4D97-AF65-F5344CB8AC3E}">
        <p14:creationId xmlns:p14="http://schemas.microsoft.com/office/powerpoint/2010/main" val="9941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9" y="24147"/>
            <a:ext cx="3024700" cy="274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98" y="430162"/>
            <a:ext cx="1936376" cy="193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893" y="830964"/>
            <a:ext cx="2399385" cy="1536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48405"/>
            <a:ext cx="950535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At the most fundamental level, the physical laws are probabilistic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Two-slit experiment: an electron goes through two slits simultaneously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                                      like water waves that can be superposed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/>
                <a:cs typeface="Times New Roman"/>
              </a:rPr>
              <a:t>The evolution of wave function is governed by Schrodinger equation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/>
                <a:cs typeface="Times New Roman"/>
              </a:rPr>
              <a:t> Born: |wave function|^2 = probability density function</a:t>
            </a:r>
            <a:r>
              <a:rPr lang="en-US" sz="2400" dirty="0"/>
              <a:t>   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Observer’s measurement, wave function collapses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Heisenberg uncertainty principle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Bohr: wave-particle duality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Einstein (against probabilistic interpretation): God does not play dice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Schrodinger (also against) cat paradox: superposition of alive and dead</a:t>
            </a:r>
          </a:p>
        </p:txBody>
      </p:sp>
    </p:spTree>
    <p:extLst>
      <p:ext uri="{BB962C8B-B14F-4D97-AF65-F5344CB8AC3E}">
        <p14:creationId xmlns:p14="http://schemas.microsoft.com/office/powerpoint/2010/main" val="399845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838325"/>
            <a:ext cx="4762500" cy="3171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57C33-D03D-532E-C173-06AC07EFF6C7}"/>
              </a:ext>
            </a:extLst>
          </p:cNvPr>
          <p:cNvSpPr txBox="1"/>
          <p:nvPr/>
        </p:nvSpPr>
        <p:spPr>
          <a:xfrm>
            <a:off x="3472543" y="1070605"/>
            <a:ext cx="2198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Two-slit experiment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2555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946</Words>
  <Application>Microsoft Macintosh PowerPoint</Application>
  <PresentationFormat>On-screen Show (4:3)</PresentationFormat>
  <Paragraphs>130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 Nian Wu</dc:creator>
  <cp:lastModifiedBy>Microsoft Office User</cp:lastModifiedBy>
  <cp:revision>71</cp:revision>
  <dcterms:created xsi:type="dcterms:W3CDTF">2015-09-18T03:12:38Z</dcterms:created>
  <dcterms:modified xsi:type="dcterms:W3CDTF">2024-06-23T23:29:18Z</dcterms:modified>
</cp:coreProperties>
</file>