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27432000" cy="34747200"/>
  <p:notesSz cx="6858000" cy="9144000"/>
  <p:defaultTextStyle>
    <a:defPPr>
      <a:defRPr lang="en-US"/>
    </a:defPPr>
    <a:lvl1pPr algn="l" rtl="0" fontAlgn="base">
      <a:spcBef>
        <a:spcPct val="0"/>
      </a:spcBef>
      <a:spcAft>
        <a:spcPct val="0"/>
      </a:spcAft>
      <a:defRPr sz="7000" kern="1200">
        <a:solidFill>
          <a:schemeClr val="tx1"/>
        </a:solidFill>
        <a:latin typeface="Arial" charset="0"/>
        <a:ea typeface="+mn-ea"/>
        <a:cs typeface="Arial" charset="0"/>
      </a:defRPr>
    </a:lvl1pPr>
    <a:lvl2pPr marL="457200" algn="l" rtl="0" fontAlgn="base">
      <a:spcBef>
        <a:spcPct val="0"/>
      </a:spcBef>
      <a:spcAft>
        <a:spcPct val="0"/>
      </a:spcAft>
      <a:defRPr sz="7000" kern="1200">
        <a:solidFill>
          <a:schemeClr val="tx1"/>
        </a:solidFill>
        <a:latin typeface="Arial" charset="0"/>
        <a:ea typeface="+mn-ea"/>
        <a:cs typeface="Arial" charset="0"/>
      </a:defRPr>
    </a:lvl2pPr>
    <a:lvl3pPr marL="914400" algn="l" rtl="0" fontAlgn="base">
      <a:spcBef>
        <a:spcPct val="0"/>
      </a:spcBef>
      <a:spcAft>
        <a:spcPct val="0"/>
      </a:spcAft>
      <a:defRPr sz="7000" kern="1200">
        <a:solidFill>
          <a:schemeClr val="tx1"/>
        </a:solidFill>
        <a:latin typeface="Arial" charset="0"/>
        <a:ea typeface="+mn-ea"/>
        <a:cs typeface="Arial" charset="0"/>
      </a:defRPr>
    </a:lvl3pPr>
    <a:lvl4pPr marL="1371600" algn="l" rtl="0" fontAlgn="base">
      <a:spcBef>
        <a:spcPct val="0"/>
      </a:spcBef>
      <a:spcAft>
        <a:spcPct val="0"/>
      </a:spcAft>
      <a:defRPr sz="7000" kern="1200">
        <a:solidFill>
          <a:schemeClr val="tx1"/>
        </a:solidFill>
        <a:latin typeface="Arial" charset="0"/>
        <a:ea typeface="+mn-ea"/>
        <a:cs typeface="Arial" charset="0"/>
      </a:defRPr>
    </a:lvl4pPr>
    <a:lvl5pPr marL="1828800" algn="l" rtl="0" fontAlgn="base">
      <a:spcBef>
        <a:spcPct val="0"/>
      </a:spcBef>
      <a:spcAft>
        <a:spcPct val="0"/>
      </a:spcAft>
      <a:defRPr sz="7000" kern="1200">
        <a:solidFill>
          <a:schemeClr val="tx1"/>
        </a:solidFill>
        <a:latin typeface="Arial" charset="0"/>
        <a:ea typeface="+mn-ea"/>
        <a:cs typeface="Arial" charset="0"/>
      </a:defRPr>
    </a:lvl5pPr>
    <a:lvl6pPr marL="2286000" algn="l" defTabSz="914400" rtl="0" eaLnBrk="1" latinLnBrk="0" hangingPunct="1">
      <a:defRPr sz="7000" kern="1200">
        <a:solidFill>
          <a:schemeClr val="tx1"/>
        </a:solidFill>
        <a:latin typeface="Arial" charset="0"/>
        <a:ea typeface="+mn-ea"/>
        <a:cs typeface="Arial" charset="0"/>
      </a:defRPr>
    </a:lvl6pPr>
    <a:lvl7pPr marL="2743200" algn="l" defTabSz="914400" rtl="0" eaLnBrk="1" latinLnBrk="0" hangingPunct="1">
      <a:defRPr sz="7000" kern="1200">
        <a:solidFill>
          <a:schemeClr val="tx1"/>
        </a:solidFill>
        <a:latin typeface="Arial" charset="0"/>
        <a:ea typeface="+mn-ea"/>
        <a:cs typeface="Arial" charset="0"/>
      </a:defRPr>
    </a:lvl7pPr>
    <a:lvl8pPr marL="3200400" algn="l" defTabSz="914400" rtl="0" eaLnBrk="1" latinLnBrk="0" hangingPunct="1">
      <a:defRPr sz="7000" kern="1200">
        <a:solidFill>
          <a:schemeClr val="tx1"/>
        </a:solidFill>
        <a:latin typeface="Arial" charset="0"/>
        <a:ea typeface="+mn-ea"/>
        <a:cs typeface="Arial" charset="0"/>
      </a:defRPr>
    </a:lvl8pPr>
    <a:lvl9pPr marL="3657600" algn="l" defTabSz="914400" rtl="0" eaLnBrk="1" latinLnBrk="0" hangingPunct="1">
      <a:defRPr sz="7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FF"/>
    <a:srgbClr val="004499"/>
    <a:srgbClr val="00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p:cViewPr>
        <p:scale>
          <a:sx n="60" d="100"/>
          <a:sy n="60" d="100"/>
        </p:scale>
        <p:origin x="-60" y="8928"/>
      </p:cViewPr>
      <p:guideLst>
        <p:guide orient="horz" pos="10944"/>
        <p:guide pos="86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563" y="13635038"/>
            <a:ext cx="27981275" cy="9407525"/>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125" y="24871363"/>
            <a:ext cx="23044150" cy="112172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zh-CN" altLang="zh-CN"/>
          </a:p>
        </p:txBody>
      </p:sp>
      <p:sp>
        <p:nvSpPr>
          <p:cNvPr id="5" name="Rectangle 5"/>
          <p:cNvSpPr>
            <a:spLocks noGrp="1" noChangeArrowheads="1"/>
          </p:cNvSpPr>
          <p:nvPr>
            <p:ph type="ftr" sz="quarter" idx="11"/>
          </p:nvPr>
        </p:nvSpPr>
        <p:spPr>
          <a:ln/>
        </p:spPr>
        <p:txBody>
          <a:bodyPr/>
          <a:lstStyle>
            <a:lvl1pPr>
              <a:defRPr/>
            </a:lvl1pPr>
          </a:lstStyle>
          <a:p>
            <a:endParaRPr lang="zh-CN" altLang="zh-CN"/>
          </a:p>
        </p:txBody>
      </p:sp>
      <p:sp>
        <p:nvSpPr>
          <p:cNvPr id="6" name="Rectangle 6"/>
          <p:cNvSpPr>
            <a:spLocks noGrp="1" noChangeArrowheads="1"/>
          </p:cNvSpPr>
          <p:nvPr>
            <p:ph type="sldNum" sz="quarter" idx="12"/>
          </p:nvPr>
        </p:nvSpPr>
        <p:spPr>
          <a:ln/>
        </p:spPr>
        <p:txBody>
          <a:bodyPr/>
          <a:lstStyle>
            <a:lvl1pPr>
              <a:defRPr/>
            </a:lvl1pPr>
          </a:lstStyle>
          <a:p>
            <a:fld id="{D03E772A-E98E-4B82-8BDA-96E6DC40D30E}" type="slidenum">
              <a:rPr lang="en-US" altLang="zh-CN"/>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zh-CN" altLang="zh-CN"/>
          </a:p>
        </p:txBody>
      </p:sp>
      <p:sp>
        <p:nvSpPr>
          <p:cNvPr id="5" name="Rectangle 5"/>
          <p:cNvSpPr>
            <a:spLocks noGrp="1" noChangeArrowheads="1"/>
          </p:cNvSpPr>
          <p:nvPr>
            <p:ph type="ftr" sz="quarter" idx="11"/>
          </p:nvPr>
        </p:nvSpPr>
        <p:spPr>
          <a:ln/>
        </p:spPr>
        <p:txBody>
          <a:bodyPr/>
          <a:lstStyle>
            <a:lvl1pPr>
              <a:defRPr/>
            </a:lvl1pPr>
          </a:lstStyle>
          <a:p>
            <a:endParaRPr lang="zh-CN" altLang="zh-CN"/>
          </a:p>
        </p:txBody>
      </p:sp>
      <p:sp>
        <p:nvSpPr>
          <p:cNvPr id="6" name="Rectangle 6"/>
          <p:cNvSpPr>
            <a:spLocks noGrp="1" noChangeArrowheads="1"/>
          </p:cNvSpPr>
          <p:nvPr>
            <p:ph type="sldNum" sz="quarter" idx="12"/>
          </p:nvPr>
        </p:nvSpPr>
        <p:spPr>
          <a:ln/>
        </p:spPr>
        <p:txBody>
          <a:bodyPr/>
          <a:lstStyle>
            <a:lvl1pPr>
              <a:defRPr/>
            </a:lvl1pPr>
          </a:lstStyle>
          <a:p>
            <a:fld id="{3F4A3F0B-2062-4082-B264-A59A146E5324}" type="slidenum">
              <a:rPr lang="en-US" altLang="zh-CN"/>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6475" y="1757363"/>
            <a:ext cx="7405688" cy="37450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46238" y="1757363"/>
            <a:ext cx="22067837" cy="37450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zh-CN" altLang="zh-CN"/>
          </a:p>
        </p:txBody>
      </p:sp>
      <p:sp>
        <p:nvSpPr>
          <p:cNvPr id="5" name="Rectangle 5"/>
          <p:cNvSpPr>
            <a:spLocks noGrp="1" noChangeArrowheads="1"/>
          </p:cNvSpPr>
          <p:nvPr>
            <p:ph type="ftr" sz="quarter" idx="11"/>
          </p:nvPr>
        </p:nvSpPr>
        <p:spPr>
          <a:ln/>
        </p:spPr>
        <p:txBody>
          <a:bodyPr/>
          <a:lstStyle>
            <a:lvl1pPr>
              <a:defRPr/>
            </a:lvl1pPr>
          </a:lstStyle>
          <a:p>
            <a:endParaRPr lang="zh-CN" altLang="zh-CN"/>
          </a:p>
        </p:txBody>
      </p:sp>
      <p:sp>
        <p:nvSpPr>
          <p:cNvPr id="6" name="Rectangle 6"/>
          <p:cNvSpPr>
            <a:spLocks noGrp="1" noChangeArrowheads="1"/>
          </p:cNvSpPr>
          <p:nvPr>
            <p:ph type="sldNum" sz="quarter" idx="12"/>
          </p:nvPr>
        </p:nvSpPr>
        <p:spPr>
          <a:ln/>
        </p:spPr>
        <p:txBody>
          <a:bodyPr/>
          <a:lstStyle>
            <a:lvl1pPr>
              <a:defRPr/>
            </a:lvl1pPr>
          </a:lstStyle>
          <a:p>
            <a:fld id="{9D2EDCA6-A748-4D11-A528-6FB309842F9C}" type="slidenum">
              <a:rPr lang="en-US" altLang="zh-CN"/>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zh-CN" altLang="zh-CN"/>
          </a:p>
        </p:txBody>
      </p:sp>
      <p:sp>
        <p:nvSpPr>
          <p:cNvPr id="5" name="Rectangle 5"/>
          <p:cNvSpPr>
            <a:spLocks noGrp="1" noChangeArrowheads="1"/>
          </p:cNvSpPr>
          <p:nvPr>
            <p:ph type="ftr" sz="quarter" idx="11"/>
          </p:nvPr>
        </p:nvSpPr>
        <p:spPr>
          <a:ln/>
        </p:spPr>
        <p:txBody>
          <a:bodyPr/>
          <a:lstStyle>
            <a:lvl1pPr>
              <a:defRPr/>
            </a:lvl1pPr>
          </a:lstStyle>
          <a:p>
            <a:endParaRPr lang="zh-CN" altLang="zh-CN"/>
          </a:p>
        </p:txBody>
      </p:sp>
      <p:sp>
        <p:nvSpPr>
          <p:cNvPr id="6" name="Rectangle 6"/>
          <p:cNvSpPr>
            <a:spLocks noGrp="1" noChangeArrowheads="1"/>
          </p:cNvSpPr>
          <p:nvPr>
            <p:ph type="sldNum" sz="quarter" idx="12"/>
          </p:nvPr>
        </p:nvSpPr>
        <p:spPr>
          <a:ln/>
        </p:spPr>
        <p:txBody>
          <a:bodyPr/>
          <a:lstStyle>
            <a:lvl1pPr>
              <a:defRPr/>
            </a:lvl1pPr>
          </a:lstStyle>
          <a:p>
            <a:fld id="{D4C46891-6512-439C-AA19-9E2636806BBC}" type="slidenum">
              <a:rPr lang="en-US" altLang="zh-CN"/>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5" y="28203525"/>
            <a:ext cx="27981275" cy="87185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5" y="18602325"/>
            <a:ext cx="27981275" cy="96012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zh-CN" altLang="zh-CN"/>
          </a:p>
        </p:txBody>
      </p:sp>
      <p:sp>
        <p:nvSpPr>
          <p:cNvPr id="5" name="Rectangle 5"/>
          <p:cNvSpPr>
            <a:spLocks noGrp="1" noChangeArrowheads="1"/>
          </p:cNvSpPr>
          <p:nvPr>
            <p:ph type="ftr" sz="quarter" idx="11"/>
          </p:nvPr>
        </p:nvSpPr>
        <p:spPr>
          <a:ln/>
        </p:spPr>
        <p:txBody>
          <a:bodyPr/>
          <a:lstStyle>
            <a:lvl1pPr>
              <a:defRPr/>
            </a:lvl1pPr>
          </a:lstStyle>
          <a:p>
            <a:endParaRPr lang="zh-CN" altLang="zh-CN"/>
          </a:p>
        </p:txBody>
      </p:sp>
      <p:sp>
        <p:nvSpPr>
          <p:cNvPr id="6" name="Rectangle 6"/>
          <p:cNvSpPr>
            <a:spLocks noGrp="1" noChangeArrowheads="1"/>
          </p:cNvSpPr>
          <p:nvPr>
            <p:ph type="sldNum" sz="quarter" idx="12"/>
          </p:nvPr>
        </p:nvSpPr>
        <p:spPr>
          <a:ln/>
        </p:spPr>
        <p:txBody>
          <a:bodyPr/>
          <a:lstStyle>
            <a:lvl1pPr>
              <a:defRPr/>
            </a:lvl1pPr>
          </a:lstStyle>
          <a:p>
            <a:fld id="{155EC42D-8EC4-4ECE-8F1D-259AF24B693F}" type="slidenum">
              <a:rPr lang="en-US" altLang="zh-CN"/>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46238" y="10240963"/>
            <a:ext cx="14736762" cy="28967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535400" y="10240963"/>
            <a:ext cx="14736763" cy="28967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zh-CN" altLang="zh-CN"/>
          </a:p>
        </p:txBody>
      </p:sp>
      <p:sp>
        <p:nvSpPr>
          <p:cNvPr id="6" name="Rectangle 5"/>
          <p:cNvSpPr>
            <a:spLocks noGrp="1" noChangeArrowheads="1"/>
          </p:cNvSpPr>
          <p:nvPr>
            <p:ph type="ftr" sz="quarter" idx="11"/>
          </p:nvPr>
        </p:nvSpPr>
        <p:spPr>
          <a:ln/>
        </p:spPr>
        <p:txBody>
          <a:bodyPr/>
          <a:lstStyle>
            <a:lvl1pPr>
              <a:defRPr/>
            </a:lvl1pPr>
          </a:lstStyle>
          <a:p>
            <a:endParaRPr lang="zh-CN" altLang="zh-CN"/>
          </a:p>
        </p:txBody>
      </p:sp>
      <p:sp>
        <p:nvSpPr>
          <p:cNvPr id="7" name="Rectangle 6"/>
          <p:cNvSpPr>
            <a:spLocks noGrp="1" noChangeArrowheads="1"/>
          </p:cNvSpPr>
          <p:nvPr>
            <p:ph type="sldNum" sz="quarter" idx="12"/>
          </p:nvPr>
        </p:nvSpPr>
        <p:spPr>
          <a:ln/>
        </p:spPr>
        <p:txBody>
          <a:bodyPr/>
          <a:lstStyle>
            <a:lvl1pPr>
              <a:defRPr/>
            </a:lvl1pPr>
          </a:lstStyle>
          <a:p>
            <a:fld id="{A550EE41-3CDF-4BA4-ABFC-9AEE7080FA13}" type="slidenum">
              <a:rPr lang="en-US" altLang="zh-CN"/>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6238" y="9825038"/>
            <a:ext cx="14544675" cy="409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46238" y="13919200"/>
            <a:ext cx="14544675" cy="25288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725" y="9825038"/>
            <a:ext cx="14549438" cy="409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6722725" y="13919200"/>
            <a:ext cx="14549438" cy="25288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zh-CN" altLang="zh-CN"/>
          </a:p>
        </p:txBody>
      </p:sp>
      <p:sp>
        <p:nvSpPr>
          <p:cNvPr id="8" name="Rectangle 5"/>
          <p:cNvSpPr>
            <a:spLocks noGrp="1" noChangeArrowheads="1"/>
          </p:cNvSpPr>
          <p:nvPr>
            <p:ph type="ftr" sz="quarter" idx="11"/>
          </p:nvPr>
        </p:nvSpPr>
        <p:spPr>
          <a:ln/>
        </p:spPr>
        <p:txBody>
          <a:bodyPr/>
          <a:lstStyle>
            <a:lvl1pPr>
              <a:defRPr/>
            </a:lvl1pPr>
          </a:lstStyle>
          <a:p>
            <a:endParaRPr lang="zh-CN" altLang="zh-CN"/>
          </a:p>
        </p:txBody>
      </p:sp>
      <p:sp>
        <p:nvSpPr>
          <p:cNvPr id="9" name="Rectangle 6"/>
          <p:cNvSpPr>
            <a:spLocks noGrp="1" noChangeArrowheads="1"/>
          </p:cNvSpPr>
          <p:nvPr>
            <p:ph type="sldNum" sz="quarter" idx="12"/>
          </p:nvPr>
        </p:nvSpPr>
        <p:spPr>
          <a:ln/>
        </p:spPr>
        <p:txBody>
          <a:bodyPr/>
          <a:lstStyle>
            <a:lvl1pPr>
              <a:defRPr/>
            </a:lvl1pPr>
          </a:lstStyle>
          <a:p>
            <a:fld id="{D9EEBBE7-B6E1-40A0-AEE3-6CAB98CD403C}" type="slidenum">
              <a:rPr lang="en-US" altLang="zh-CN"/>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zh-CN" altLang="zh-CN"/>
          </a:p>
        </p:txBody>
      </p:sp>
      <p:sp>
        <p:nvSpPr>
          <p:cNvPr id="4" name="Rectangle 5"/>
          <p:cNvSpPr>
            <a:spLocks noGrp="1" noChangeArrowheads="1"/>
          </p:cNvSpPr>
          <p:nvPr>
            <p:ph type="ftr" sz="quarter" idx="11"/>
          </p:nvPr>
        </p:nvSpPr>
        <p:spPr>
          <a:ln/>
        </p:spPr>
        <p:txBody>
          <a:bodyPr/>
          <a:lstStyle>
            <a:lvl1pPr>
              <a:defRPr/>
            </a:lvl1pPr>
          </a:lstStyle>
          <a:p>
            <a:endParaRPr lang="zh-CN" altLang="zh-CN"/>
          </a:p>
        </p:txBody>
      </p:sp>
      <p:sp>
        <p:nvSpPr>
          <p:cNvPr id="5" name="Rectangle 6"/>
          <p:cNvSpPr>
            <a:spLocks noGrp="1" noChangeArrowheads="1"/>
          </p:cNvSpPr>
          <p:nvPr>
            <p:ph type="sldNum" sz="quarter" idx="12"/>
          </p:nvPr>
        </p:nvSpPr>
        <p:spPr>
          <a:ln/>
        </p:spPr>
        <p:txBody>
          <a:bodyPr/>
          <a:lstStyle>
            <a:lvl1pPr>
              <a:defRPr/>
            </a:lvl1pPr>
          </a:lstStyle>
          <a:p>
            <a:fld id="{513EAD90-75BE-4A6A-A7FE-B109C6D4F73E}" type="slidenum">
              <a:rPr lang="en-US" altLang="zh-CN"/>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zh-CN" altLang="zh-CN"/>
          </a:p>
        </p:txBody>
      </p:sp>
      <p:sp>
        <p:nvSpPr>
          <p:cNvPr id="3" name="Rectangle 5"/>
          <p:cNvSpPr>
            <a:spLocks noGrp="1" noChangeArrowheads="1"/>
          </p:cNvSpPr>
          <p:nvPr>
            <p:ph type="ftr" sz="quarter" idx="11"/>
          </p:nvPr>
        </p:nvSpPr>
        <p:spPr>
          <a:ln/>
        </p:spPr>
        <p:txBody>
          <a:bodyPr/>
          <a:lstStyle>
            <a:lvl1pPr>
              <a:defRPr/>
            </a:lvl1pPr>
          </a:lstStyle>
          <a:p>
            <a:endParaRPr lang="zh-CN" altLang="zh-CN"/>
          </a:p>
        </p:txBody>
      </p:sp>
      <p:sp>
        <p:nvSpPr>
          <p:cNvPr id="4" name="Rectangle 6"/>
          <p:cNvSpPr>
            <a:spLocks noGrp="1" noChangeArrowheads="1"/>
          </p:cNvSpPr>
          <p:nvPr>
            <p:ph type="sldNum" sz="quarter" idx="12"/>
          </p:nvPr>
        </p:nvSpPr>
        <p:spPr>
          <a:ln/>
        </p:spPr>
        <p:txBody>
          <a:bodyPr/>
          <a:lstStyle>
            <a:lvl1pPr>
              <a:defRPr/>
            </a:lvl1pPr>
          </a:lstStyle>
          <a:p>
            <a:fld id="{41ECAD13-330C-465D-97C4-8293CB444F81}" type="slidenum">
              <a:rPr lang="en-US" altLang="zh-CN"/>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6238" y="1747838"/>
            <a:ext cx="10829925" cy="74374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2869863" y="1747838"/>
            <a:ext cx="18402300" cy="374602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6238" y="9185275"/>
            <a:ext cx="10829925" cy="30022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zh-CN" altLang="zh-CN"/>
          </a:p>
        </p:txBody>
      </p:sp>
      <p:sp>
        <p:nvSpPr>
          <p:cNvPr id="6" name="Rectangle 5"/>
          <p:cNvSpPr>
            <a:spLocks noGrp="1" noChangeArrowheads="1"/>
          </p:cNvSpPr>
          <p:nvPr>
            <p:ph type="ftr" sz="quarter" idx="11"/>
          </p:nvPr>
        </p:nvSpPr>
        <p:spPr>
          <a:ln/>
        </p:spPr>
        <p:txBody>
          <a:bodyPr/>
          <a:lstStyle>
            <a:lvl1pPr>
              <a:defRPr/>
            </a:lvl1pPr>
          </a:lstStyle>
          <a:p>
            <a:endParaRPr lang="zh-CN" altLang="zh-CN"/>
          </a:p>
        </p:txBody>
      </p:sp>
      <p:sp>
        <p:nvSpPr>
          <p:cNvPr id="7" name="Rectangle 6"/>
          <p:cNvSpPr>
            <a:spLocks noGrp="1" noChangeArrowheads="1"/>
          </p:cNvSpPr>
          <p:nvPr>
            <p:ph type="sldNum" sz="quarter" idx="12"/>
          </p:nvPr>
        </p:nvSpPr>
        <p:spPr>
          <a:ln/>
        </p:spPr>
        <p:txBody>
          <a:bodyPr/>
          <a:lstStyle>
            <a:lvl1pPr>
              <a:defRPr/>
            </a:lvl1pPr>
          </a:lstStyle>
          <a:p>
            <a:fld id="{64A0FE3D-D385-45F2-AE5E-EEBCD1459579}" type="slidenum">
              <a:rPr lang="en-US" altLang="zh-CN"/>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600" y="30724475"/>
            <a:ext cx="19751675" cy="36258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451600" y="3921125"/>
            <a:ext cx="19751675" cy="26335038"/>
          </a:xfrm>
        </p:spPr>
        <p:txBody>
          <a:bodyPr lIns="438912" tIns="219456" rIns="438912" bIns="219456"/>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451600" y="34350325"/>
            <a:ext cx="19751675" cy="51514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zh-CN" altLang="zh-CN"/>
          </a:p>
        </p:txBody>
      </p:sp>
      <p:sp>
        <p:nvSpPr>
          <p:cNvPr id="6" name="Rectangle 5"/>
          <p:cNvSpPr>
            <a:spLocks noGrp="1" noChangeArrowheads="1"/>
          </p:cNvSpPr>
          <p:nvPr>
            <p:ph type="ftr" sz="quarter" idx="11"/>
          </p:nvPr>
        </p:nvSpPr>
        <p:spPr>
          <a:ln/>
        </p:spPr>
        <p:txBody>
          <a:bodyPr/>
          <a:lstStyle>
            <a:lvl1pPr>
              <a:defRPr/>
            </a:lvl1pPr>
          </a:lstStyle>
          <a:p>
            <a:endParaRPr lang="zh-CN" altLang="zh-CN"/>
          </a:p>
        </p:txBody>
      </p:sp>
      <p:sp>
        <p:nvSpPr>
          <p:cNvPr id="7" name="Rectangle 6"/>
          <p:cNvSpPr>
            <a:spLocks noGrp="1" noChangeArrowheads="1"/>
          </p:cNvSpPr>
          <p:nvPr>
            <p:ph type="sldNum" sz="quarter" idx="12"/>
          </p:nvPr>
        </p:nvSpPr>
        <p:spPr>
          <a:ln/>
        </p:spPr>
        <p:txBody>
          <a:bodyPr/>
          <a:lstStyle>
            <a:lvl1pPr>
              <a:defRPr/>
            </a:lvl1pPr>
          </a:lstStyle>
          <a:p>
            <a:fld id="{0E78FD7B-5CB5-4A5F-A67E-062DDE134001}" type="slidenum">
              <a:rPr lang="en-US" altLang="zh-CN"/>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1600" y="1390650"/>
            <a:ext cx="24688800" cy="5791200"/>
          </a:xfrm>
          <a:prstGeom prst="rect">
            <a:avLst/>
          </a:prstGeom>
          <a:noFill/>
          <a:ln w="9525">
            <a:noFill/>
            <a:miter lim="800000"/>
            <a:headEnd/>
            <a:tailEnd/>
          </a:ln>
        </p:spPr>
        <p:txBody>
          <a:bodyPr vert="horz" wrap="square" lIns="355299" tIns="177650" rIns="355299" bIns="177650" numCol="1" anchor="ctr"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1371600" y="8107363"/>
            <a:ext cx="24688800" cy="22933025"/>
          </a:xfrm>
          <a:prstGeom prst="rect">
            <a:avLst/>
          </a:prstGeom>
          <a:noFill/>
          <a:ln w="9525">
            <a:noFill/>
            <a:miter lim="800000"/>
            <a:headEnd/>
            <a:tailEnd/>
          </a:ln>
        </p:spPr>
        <p:txBody>
          <a:bodyPr vert="horz" wrap="square" lIns="355299" tIns="177650" rIns="355299" bIns="17765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1371600" y="31643638"/>
            <a:ext cx="6400800" cy="2413000"/>
          </a:xfrm>
          <a:prstGeom prst="rect">
            <a:avLst/>
          </a:prstGeom>
          <a:noFill/>
          <a:ln w="9525">
            <a:noFill/>
            <a:miter lim="800000"/>
            <a:headEnd/>
            <a:tailEnd/>
          </a:ln>
        </p:spPr>
        <p:txBody>
          <a:bodyPr vert="horz" wrap="square" lIns="355299" tIns="177650" rIns="355299" bIns="177650" numCol="1" anchor="t" anchorCtr="0" compatLnSpc="1">
            <a:prstTxWarp prst="textNoShape">
              <a:avLst/>
            </a:prstTxWarp>
          </a:bodyPr>
          <a:lstStyle>
            <a:lvl1pPr>
              <a:defRPr sz="5400">
                <a:ea typeface="宋体" charset="-122"/>
              </a:defRPr>
            </a:lvl1pPr>
          </a:lstStyle>
          <a:p>
            <a:endParaRPr lang="zh-CN" altLang="zh-CN"/>
          </a:p>
        </p:txBody>
      </p:sp>
      <p:sp>
        <p:nvSpPr>
          <p:cNvPr id="1029" name="Rectangle 5"/>
          <p:cNvSpPr>
            <a:spLocks noGrp="1" noChangeArrowheads="1"/>
          </p:cNvSpPr>
          <p:nvPr>
            <p:ph type="ftr" sz="quarter" idx="3"/>
          </p:nvPr>
        </p:nvSpPr>
        <p:spPr bwMode="auto">
          <a:xfrm>
            <a:off x="9372600" y="31643638"/>
            <a:ext cx="8686800" cy="2413000"/>
          </a:xfrm>
          <a:prstGeom prst="rect">
            <a:avLst/>
          </a:prstGeom>
          <a:noFill/>
          <a:ln w="9525">
            <a:noFill/>
            <a:miter lim="800000"/>
            <a:headEnd/>
            <a:tailEnd/>
          </a:ln>
        </p:spPr>
        <p:txBody>
          <a:bodyPr vert="horz" wrap="square" lIns="355299" tIns="177650" rIns="355299" bIns="177650" numCol="1" anchor="t" anchorCtr="0" compatLnSpc="1">
            <a:prstTxWarp prst="textNoShape">
              <a:avLst/>
            </a:prstTxWarp>
          </a:bodyPr>
          <a:lstStyle>
            <a:lvl1pPr algn="ctr">
              <a:defRPr sz="5400">
                <a:ea typeface="宋体" charset="-122"/>
              </a:defRPr>
            </a:lvl1pPr>
          </a:lstStyle>
          <a:p>
            <a:endParaRPr lang="zh-CN" altLang="zh-CN"/>
          </a:p>
        </p:txBody>
      </p:sp>
      <p:sp>
        <p:nvSpPr>
          <p:cNvPr id="1030" name="Rectangle 6"/>
          <p:cNvSpPr>
            <a:spLocks noGrp="1" noChangeArrowheads="1"/>
          </p:cNvSpPr>
          <p:nvPr>
            <p:ph type="sldNum" sz="quarter" idx="4"/>
          </p:nvPr>
        </p:nvSpPr>
        <p:spPr bwMode="auto">
          <a:xfrm>
            <a:off x="19659600" y="31643638"/>
            <a:ext cx="6400800" cy="2413000"/>
          </a:xfrm>
          <a:prstGeom prst="rect">
            <a:avLst/>
          </a:prstGeom>
          <a:noFill/>
          <a:ln w="9525">
            <a:noFill/>
            <a:miter lim="800000"/>
            <a:headEnd/>
            <a:tailEnd/>
          </a:ln>
        </p:spPr>
        <p:txBody>
          <a:bodyPr vert="horz" wrap="square" lIns="355299" tIns="177650" rIns="355299" bIns="177650" numCol="1" anchor="t" anchorCtr="0" compatLnSpc="1">
            <a:prstTxWarp prst="textNoShape">
              <a:avLst/>
            </a:prstTxWarp>
          </a:bodyPr>
          <a:lstStyle>
            <a:lvl1pPr algn="r">
              <a:defRPr sz="5400">
                <a:ea typeface="宋体" charset="-122"/>
              </a:defRPr>
            </a:lvl1pPr>
          </a:lstStyle>
          <a:p>
            <a:fld id="{DB781981-8C75-4AFD-8F20-6FBFB7AEFC07}"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552825" rtl="0" eaLnBrk="0" fontAlgn="base" hangingPunct="0">
        <a:spcBef>
          <a:spcPct val="0"/>
        </a:spcBef>
        <a:spcAft>
          <a:spcPct val="0"/>
        </a:spcAft>
        <a:defRPr sz="17100">
          <a:solidFill>
            <a:schemeClr val="tx2"/>
          </a:solidFill>
          <a:latin typeface="+mj-lt"/>
          <a:ea typeface="+mj-ea"/>
          <a:cs typeface="+mj-cs"/>
        </a:defRPr>
      </a:lvl1pPr>
      <a:lvl2pPr algn="ctr" defTabSz="3552825" rtl="0" eaLnBrk="0" fontAlgn="base" hangingPunct="0">
        <a:spcBef>
          <a:spcPct val="0"/>
        </a:spcBef>
        <a:spcAft>
          <a:spcPct val="0"/>
        </a:spcAft>
        <a:defRPr sz="17100">
          <a:solidFill>
            <a:schemeClr val="tx2"/>
          </a:solidFill>
          <a:latin typeface="Arial" charset="0"/>
          <a:cs typeface="Arial" charset="0"/>
        </a:defRPr>
      </a:lvl2pPr>
      <a:lvl3pPr algn="ctr" defTabSz="3552825" rtl="0" eaLnBrk="0" fontAlgn="base" hangingPunct="0">
        <a:spcBef>
          <a:spcPct val="0"/>
        </a:spcBef>
        <a:spcAft>
          <a:spcPct val="0"/>
        </a:spcAft>
        <a:defRPr sz="17100">
          <a:solidFill>
            <a:schemeClr val="tx2"/>
          </a:solidFill>
          <a:latin typeface="Arial" charset="0"/>
          <a:cs typeface="Arial" charset="0"/>
        </a:defRPr>
      </a:lvl3pPr>
      <a:lvl4pPr algn="ctr" defTabSz="3552825" rtl="0" eaLnBrk="0" fontAlgn="base" hangingPunct="0">
        <a:spcBef>
          <a:spcPct val="0"/>
        </a:spcBef>
        <a:spcAft>
          <a:spcPct val="0"/>
        </a:spcAft>
        <a:defRPr sz="17100">
          <a:solidFill>
            <a:schemeClr val="tx2"/>
          </a:solidFill>
          <a:latin typeface="Arial" charset="0"/>
          <a:cs typeface="Arial" charset="0"/>
        </a:defRPr>
      </a:lvl4pPr>
      <a:lvl5pPr algn="ctr" defTabSz="3552825" rtl="0" eaLnBrk="0" fontAlgn="base" hangingPunct="0">
        <a:spcBef>
          <a:spcPct val="0"/>
        </a:spcBef>
        <a:spcAft>
          <a:spcPct val="0"/>
        </a:spcAft>
        <a:defRPr sz="17100">
          <a:solidFill>
            <a:schemeClr val="tx2"/>
          </a:solidFill>
          <a:latin typeface="Arial" charset="0"/>
          <a:cs typeface="Arial" charset="0"/>
        </a:defRPr>
      </a:lvl5pPr>
      <a:lvl6pPr marL="457200" algn="ctr" defTabSz="4389438" rtl="0" fontAlgn="base">
        <a:spcBef>
          <a:spcPct val="0"/>
        </a:spcBef>
        <a:spcAft>
          <a:spcPct val="0"/>
        </a:spcAft>
        <a:defRPr sz="21100">
          <a:solidFill>
            <a:schemeClr val="tx2"/>
          </a:solidFill>
          <a:latin typeface="Arial" charset="0"/>
          <a:cs typeface="Arial" charset="0"/>
        </a:defRPr>
      </a:lvl6pPr>
      <a:lvl7pPr marL="914400" algn="ctr" defTabSz="4389438" rtl="0" fontAlgn="base">
        <a:spcBef>
          <a:spcPct val="0"/>
        </a:spcBef>
        <a:spcAft>
          <a:spcPct val="0"/>
        </a:spcAft>
        <a:defRPr sz="21100">
          <a:solidFill>
            <a:schemeClr val="tx2"/>
          </a:solidFill>
          <a:latin typeface="Arial" charset="0"/>
          <a:cs typeface="Arial" charset="0"/>
        </a:defRPr>
      </a:lvl7pPr>
      <a:lvl8pPr marL="1371600" algn="ctr" defTabSz="4389438" rtl="0" fontAlgn="base">
        <a:spcBef>
          <a:spcPct val="0"/>
        </a:spcBef>
        <a:spcAft>
          <a:spcPct val="0"/>
        </a:spcAft>
        <a:defRPr sz="21100">
          <a:solidFill>
            <a:schemeClr val="tx2"/>
          </a:solidFill>
          <a:latin typeface="Arial" charset="0"/>
          <a:cs typeface="Arial" charset="0"/>
        </a:defRPr>
      </a:lvl8pPr>
      <a:lvl9pPr marL="1828800" algn="ctr" defTabSz="4389438" rtl="0" fontAlgn="base">
        <a:spcBef>
          <a:spcPct val="0"/>
        </a:spcBef>
        <a:spcAft>
          <a:spcPct val="0"/>
        </a:spcAft>
        <a:defRPr sz="21100">
          <a:solidFill>
            <a:schemeClr val="tx2"/>
          </a:solidFill>
          <a:latin typeface="Arial" charset="0"/>
          <a:cs typeface="Arial" charset="0"/>
        </a:defRPr>
      </a:lvl9pPr>
    </p:titleStyle>
    <p:bodyStyle>
      <a:lvl1pPr marL="1331913" indent="-1331913" algn="l" defTabSz="3552825" rtl="0" eaLnBrk="0" fontAlgn="base" hangingPunct="0">
        <a:spcBef>
          <a:spcPct val="20000"/>
        </a:spcBef>
        <a:spcAft>
          <a:spcPct val="0"/>
        </a:spcAft>
        <a:buChar char="•"/>
        <a:defRPr sz="12500">
          <a:solidFill>
            <a:schemeClr val="tx1"/>
          </a:solidFill>
          <a:latin typeface="+mn-lt"/>
          <a:ea typeface="+mn-ea"/>
          <a:cs typeface="+mn-cs"/>
        </a:defRPr>
      </a:lvl1pPr>
      <a:lvl2pPr marL="2886075" indent="-1109663" algn="l" defTabSz="3552825" rtl="0" eaLnBrk="0" fontAlgn="base" hangingPunct="0">
        <a:spcBef>
          <a:spcPct val="20000"/>
        </a:spcBef>
        <a:spcAft>
          <a:spcPct val="0"/>
        </a:spcAft>
        <a:buChar char="–"/>
        <a:defRPr sz="10800">
          <a:solidFill>
            <a:schemeClr val="tx1"/>
          </a:solidFill>
          <a:latin typeface="+mn-lt"/>
          <a:cs typeface="+mn-cs"/>
        </a:defRPr>
      </a:lvl2pPr>
      <a:lvl3pPr marL="4441825" indent="-889000" algn="l" defTabSz="3552825" rtl="0" eaLnBrk="0" fontAlgn="base" hangingPunct="0">
        <a:spcBef>
          <a:spcPct val="20000"/>
        </a:spcBef>
        <a:spcAft>
          <a:spcPct val="0"/>
        </a:spcAft>
        <a:buChar char="•"/>
        <a:defRPr sz="9300">
          <a:solidFill>
            <a:schemeClr val="tx1"/>
          </a:solidFill>
          <a:latin typeface="+mn-lt"/>
          <a:cs typeface="+mn-cs"/>
        </a:defRPr>
      </a:lvl3pPr>
      <a:lvl4pPr marL="6216650" indent="-887413" algn="l" defTabSz="3552825" rtl="0" eaLnBrk="0" fontAlgn="base" hangingPunct="0">
        <a:spcBef>
          <a:spcPct val="20000"/>
        </a:spcBef>
        <a:spcAft>
          <a:spcPct val="0"/>
        </a:spcAft>
        <a:buChar char="–"/>
        <a:defRPr sz="7800">
          <a:solidFill>
            <a:schemeClr val="tx1"/>
          </a:solidFill>
          <a:latin typeface="+mn-lt"/>
          <a:cs typeface="+mn-cs"/>
        </a:defRPr>
      </a:lvl4pPr>
      <a:lvl5pPr marL="7994650" indent="-887413" algn="l" defTabSz="3552825" rtl="0" eaLnBrk="0" fontAlgn="base" hangingPunct="0">
        <a:spcBef>
          <a:spcPct val="20000"/>
        </a:spcBef>
        <a:spcAft>
          <a:spcPct val="0"/>
        </a:spcAft>
        <a:buChar char="»"/>
        <a:defRPr sz="7800">
          <a:solidFill>
            <a:schemeClr val="tx1"/>
          </a:solidFill>
          <a:latin typeface="+mn-lt"/>
          <a:cs typeface="+mn-cs"/>
        </a:defRPr>
      </a:lvl5pPr>
      <a:lvl6pPr marL="10333038" indent="-1096963" algn="l" defTabSz="4389438" rtl="0" fontAlgn="base">
        <a:spcBef>
          <a:spcPct val="20000"/>
        </a:spcBef>
        <a:spcAft>
          <a:spcPct val="0"/>
        </a:spcAft>
        <a:buChar char="»"/>
        <a:defRPr sz="9600">
          <a:solidFill>
            <a:schemeClr val="tx1"/>
          </a:solidFill>
          <a:latin typeface="+mn-lt"/>
          <a:cs typeface="+mn-cs"/>
        </a:defRPr>
      </a:lvl6pPr>
      <a:lvl7pPr marL="10790238" indent="-1096963" algn="l" defTabSz="4389438" rtl="0" fontAlgn="base">
        <a:spcBef>
          <a:spcPct val="20000"/>
        </a:spcBef>
        <a:spcAft>
          <a:spcPct val="0"/>
        </a:spcAft>
        <a:buChar char="»"/>
        <a:defRPr sz="9600">
          <a:solidFill>
            <a:schemeClr val="tx1"/>
          </a:solidFill>
          <a:latin typeface="+mn-lt"/>
          <a:cs typeface="+mn-cs"/>
        </a:defRPr>
      </a:lvl7pPr>
      <a:lvl8pPr marL="11247438" indent="-1096963" algn="l" defTabSz="4389438" rtl="0" fontAlgn="base">
        <a:spcBef>
          <a:spcPct val="20000"/>
        </a:spcBef>
        <a:spcAft>
          <a:spcPct val="0"/>
        </a:spcAft>
        <a:buChar char="»"/>
        <a:defRPr sz="9600">
          <a:solidFill>
            <a:schemeClr val="tx1"/>
          </a:solidFill>
          <a:latin typeface="+mn-lt"/>
          <a:cs typeface="+mn-cs"/>
        </a:defRPr>
      </a:lvl8pPr>
      <a:lvl9pPr marL="11704638" indent="-1096963" algn="l" defTabSz="4389438" rtl="0" fontAlgn="base">
        <a:spcBef>
          <a:spcPct val="20000"/>
        </a:spcBef>
        <a:spcAft>
          <a:spcPct val="0"/>
        </a:spcAft>
        <a:buChar char="»"/>
        <a:defRPr sz="9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8.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slideLayout" Target="../slideLayouts/slideLayout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image" Target="../media/image9.png"/><Relationship Id="rId5" Type="http://schemas.openxmlformats.org/officeDocument/2006/relationships/oleObject" Target="../embeddings/oleObject2.bin"/><Relationship Id="rId15" Type="http://schemas.openxmlformats.org/officeDocument/2006/relationships/image" Target="../media/image13.png"/><Relationship Id="rId10" Type="http://schemas.openxmlformats.org/officeDocument/2006/relationships/oleObject" Target="../embeddings/oleObject6.bin"/><Relationship Id="rId19" Type="http://schemas.openxmlformats.org/officeDocument/2006/relationships/image" Target="../media/image17.png"/><Relationship Id="rId4" Type="http://schemas.openxmlformats.org/officeDocument/2006/relationships/oleObject" Target="../embeddings/oleObject1.bin"/><Relationship Id="rId9" Type="http://schemas.openxmlformats.org/officeDocument/2006/relationships/oleObject" Target="../embeddings/oleObject5.bin"/><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33"/>
          <p:cNvSpPr txBox="1">
            <a:spLocks noChangeArrowheads="1"/>
          </p:cNvSpPr>
          <p:nvPr/>
        </p:nvSpPr>
        <p:spPr bwMode="auto">
          <a:xfrm>
            <a:off x="1350579" y="3851494"/>
            <a:ext cx="11898313" cy="628741"/>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lIns="74021" tIns="37010" rIns="74021" bIns="37010">
            <a:spAutoFit/>
          </a:bodyPr>
          <a:lstStyle/>
          <a:p>
            <a:pPr algn="ctr" defTabSz="739775" eaLnBrk="0" hangingPunct="0">
              <a:defRPr/>
            </a:pPr>
            <a:r>
              <a:rPr lang="en-US" altLang="en-US" sz="3600" b="1" dirty="0" smtClean="0">
                <a:solidFill>
                  <a:srgbClr val="FFFF00"/>
                </a:solidFill>
                <a:effectLst>
                  <a:outerShdw blurRad="38100" dist="38100" dir="2700000" algn="tl">
                    <a:srgbClr val="000000"/>
                  </a:outerShdw>
                </a:effectLst>
              </a:rPr>
              <a:t>Abstract</a:t>
            </a:r>
            <a:endParaRPr lang="en-US" altLang="en-US" sz="3600" b="1" dirty="0">
              <a:solidFill>
                <a:srgbClr val="FFFF00"/>
              </a:solidFill>
              <a:effectLst>
                <a:outerShdw blurRad="38100" dist="38100" dir="2700000" algn="tl">
                  <a:srgbClr val="000000"/>
                </a:outerShdw>
              </a:effectLst>
            </a:endParaRPr>
          </a:p>
        </p:txBody>
      </p:sp>
      <p:sp>
        <p:nvSpPr>
          <p:cNvPr id="21" name="Text Box 30"/>
          <p:cNvSpPr txBox="1">
            <a:spLocks noChangeArrowheads="1"/>
          </p:cNvSpPr>
          <p:nvPr/>
        </p:nvSpPr>
        <p:spPr bwMode="auto">
          <a:xfrm>
            <a:off x="0" y="587375"/>
            <a:ext cx="27432000" cy="1121183"/>
          </a:xfrm>
          <a:prstGeom prst="rect">
            <a:avLst/>
          </a:prstGeom>
          <a:noFill/>
          <a:ln w="9525">
            <a:noFill/>
            <a:miter lim="800000"/>
            <a:headEnd/>
            <a:tailEnd/>
          </a:ln>
        </p:spPr>
        <p:txBody>
          <a:bodyPr lIns="74021" tIns="37010" rIns="74021" bIns="37010">
            <a:spAutoFit/>
          </a:bodyPr>
          <a:lstStyle/>
          <a:p>
            <a:pPr algn="ctr" defTabSz="739775">
              <a:spcBef>
                <a:spcPct val="50000"/>
              </a:spcBef>
              <a:defRPr/>
            </a:pPr>
            <a:r>
              <a:rPr lang="en-US" altLang="zh-CN" sz="6600" b="1" dirty="0" smtClean="0">
                <a:solidFill>
                  <a:srgbClr val="0033CC"/>
                </a:solidFill>
                <a:effectLst>
                  <a:outerShdw blurRad="38100" dist="38100" dir="2700000" algn="tl">
                    <a:srgbClr val="C0C0C0"/>
                  </a:outerShdw>
                </a:effectLst>
                <a:ea typeface="宋体" charset="-122"/>
              </a:rPr>
              <a:t>Adjusting </a:t>
            </a:r>
            <a:r>
              <a:rPr lang="en-US" altLang="zh-CN" sz="6600" b="1" dirty="0">
                <a:solidFill>
                  <a:srgbClr val="0033CC"/>
                </a:solidFill>
                <a:effectLst>
                  <a:outerShdw blurRad="38100" dist="38100" dir="2700000" algn="tl">
                    <a:srgbClr val="C0C0C0"/>
                  </a:outerShdw>
                </a:effectLst>
                <a:ea typeface="宋体" charset="-122"/>
              </a:rPr>
              <a:t>Active Basis Model by </a:t>
            </a:r>
            <a:r>
              <a:rPr lang="en-US" altLang="zh-CN" sz="6600" b="1" dirty="0" smtClean="0">
                <a:solidFill>
                  <a:srgbClr val="0033CC"/>
                </a:solidFill>
                <a:effectLst>
                  <a:outerShdw blurRad="38100" dist="38100" dir="2700000" algn="tl">
                    <a:srgbClr val="C0C0C0"/>
                  </a:outerShdw>
                </a:effectLst>
                <a:ea typeface="宋体" charset="-122"/>
              </a:rPr>
              <a:t>Regularized Logistic Regression</a:t>
            </a:r>
            <a:endParaRPr lang="en-US" altLang="zh-CN" sz="6600" b="1" dirty="0">
              <a:solidFill>
                <a:srgbClr val="0033CC"/>
              </a:solidFill>
              <a:effectLst>
                <a:outerShdw blurRad="38100" dist="38100" dir="2700000" algn="tl">
                  <a:srgbClr val="C0C0C0"/>
                </a:outerShdw>
              </a:effectLst>
              <a:ea typeface="宋体" charset="-122"/>
            </a:endParaRPr>
          </a:p>
        </p:txBody>
      </p:sp>
      <p:sp>
        <p:nvSpPr>
          <p:cNvPr id="2052" name="Text Box 31"/>
          <p:cNvSpPr txBox="1">
            <a:spLocks noChangeArrowheads="1"/>
          </p:cNvSpPr>
          <p:nvPr/>
        </p:nvSpPr>
        <p:spPr bwMode="auto">
          <a:xfrm>
            <a:off x="6350000" y="1674813"/>
            <a:ext cx="14839950" cy="812800"/>
          </a:xfrm>
          <a:prstGeom prst="rect">
            <a:avLst/>
          </a:prstGeom>
          <a:noFill/>
          <a:ln w="9525">
            <a:noFill/>
            <a:miter lim="800000"/>
            <a:headEnd/>
            <a:tailEnd/>
          </a:ln>
        </p:spPr>
        <p:txBody>
          <a:bodyPr lIns="74021" tIns="37010" rIns="74021" bIns="37010">
            <a:spAutoFit/>
          </a:bodyPr>
          <a:lstStyle/>
          <a:p>
            <a:pPr algn="ctr" defTabSz="739775">
              <a:spcBef>
                <a:spcPct val="50000"/>
              </a:spcBef>
            </a:pPr>
            <a:r>
              <a:rPr lang="en-US" altLang="zh-CN" sz="4800" dirty="0">
                <a:solidFill>
                  <a:srgbClr val="0033CC"/>
                </a:solidFill>
                <a:ea typeface="宋体" charset="-122"/>
              </a:rPr>
              <a:t>Ruixun </a:t>
            </a:r>
            <a:r>
              <a:rPr lang="en-US" altLang="zh-CN" sz="4800" dirty="0" smtClean="0">
                <a:solidFill>
                  <a:srgbClr val="0033CC"/>
                </a:solidFill>
                <a:ea typeface="宋体" charset="-122"/>
              </a:rPr>
              <a:t>Zhang</a:t>
            </a:r>
            <a:endParaRPr lang="en-US" altLang="zh-CN" sz="4800" dirty="0">
              <a:solidFill>
                <a:srgbClr val="0033CC"/>
              </a:solidFill>
              <a:ea typeface="宋体" charset="-122"/>
            </a:endParaRPr>
          </a:p>
        </p:txBody>
      </p:sp>
      <p:sp>
        <p:nvSpPr>
          <p:cNvPr id="2053" name="Text Box 32"/>
          <p:cNvSpPr txBox="1">
            <a:spLocks noChangeArrowheads="1"/>
          </p:cNvSpPr>
          <p:nvPr/>
        </p:nvSpPr>
        <p:spPr bwMode="auto">
          <a:xfrm>
            <a:off x="539750" y="2520950"/>
            <a:ext cx="26384250" cy="506413"/>
          </a:xfrm>
          <a:prstGeom prst="rect">
            <a:avLst/>
          </a:prstGeom>
          <a:noFill/>
          <a:ln w="9525">
            <a:noFill/>
            <a:miter lim="800000"/>
            <a:headEnd/>
            <a:tailEnd/>
          </a:ln>
        </p:spPr>
        <p:txBody>
          <a:bodyPr lIns="74021" tIns="37010" rIns="74021" bIns="37010">
            <a:spAutoFit/>
          </a:bodyPr>
          <a:lstStyle/>
          <a:p>
            <a:pPr algn="ctr" defTabSz="739775">
              <a:spcBef>
                <a:spcPct val="50000"/>
              </a:spcBef>
            </a:pPr>
            <a:r>
              <a:rPr lang="en-US" altLang="zh-CN" sz="2800" b="1" dirty="0" smtClean="0">
                <a:solidFill>
                  <a:srgbClr val="0033CC"/>
                </a:solidFill>
                <a:ea typeface="宋体" charset="-122"/>
              </a:rPr>
              <a:t>Peking </a:t>
            </a:r>
            <a:r>
              <a:rPr lang="en-US" altLang="zh-CN" sz="2800" b="1" dirty="0">
                <a:solidFill>
                  <a:srgbClr val="0033CC"/>
                </a:solidFill>
                <a:ea typeface="宋体" charset="-122"/>
              </a:rPr>
              <a:t>University, </a:t>
            </a:r>
            <a:r>
              <a:rPr lang="en-US" altLang="zh-CN" sz="2800" b="1" dirty="0" smtClean="0">
                <a:solidFill>
                  <a:srgbClr val="0033CC"/>
                </a:solidFill>
                <a:ea typeface="宋体" charset="-122"/>
              </a:rPr>
              <a:t>Department </a:t>
            </a:r>
            <a:r>
              <a:rPr lang="en-US" altLang="zh-CN" sz="2800" b="1" dirty="0">
                <a:solidFill>
                  <a:srgbClr val="0033CC"/>
                </a:solidFill>
                <a:ea typeface="宋体" charset="-122"/>
              </a:rPr>
              <a:t>of </a:t>
            </a:r>
            <a:r>
              <a:rPr lang="en-US" altLang="zh-CN" sz="2800" b="1" dirty="0" smtClean="0">
                <a:solidFill>
                  <a:srgbClr val="0033CC"/>
                </a:solidFill>
                <a:ea typeface="宋体" charset="-122"/>
              </a:rPr>
              <a:t>Statistics and Probability</a:t>
            </a:r>
            <a:endParaRPr lang="en-US" altLang="zh-CN" sz="2800" b="1" dirty="0">
              <a:solidFill>
                <a:srgbClr val="0033CC"/>
              </a:solidFill>
              <a:ea typeface="宋体" charset="-122"/>
            </a:endParaRPr>
          </a:p>
        </p:txBody>
      </p:sp>
      <p:sp>
        <p:nvSpPr>
          <p:cNvPr id="2054" name="Rectangle 36"/>
          <p:cNvSpPr>
            <a:spLocks noChangeArrowheads="1"/>
          </p:cNvSpPr>
          <p:nvPr/>
        </p:nvSpPr>
        <p:spPr bwMode="auto">
          <a:xfrm>
            <a:off x="1356851" y="33047765"/>
            <a:ext cx="24629807" cy="1475126"/>
          </a:xfrm>
          <a:prstGeom prst="rect">
            <a:avLst/>
          </a:prstGeom>
          <a:noFill/>
          <a:ln w="9525">
            <a:solidFill>
              <a:schemeClr val="tx1"/>
            </a:solidFill>
            <a:miter lim="800000"/>
            <a:headEnd/>
            <a:tailEnd/>
          </a:ln>
        </p:spPr>
        <p:txBody>
          <a:bodyPr wrap="square" lIns="74021" tIns="37010" rIns="74021" bIns="37010" numCol="4" anchor="ctr">
            <a:spAutoFit/>
          </a:bodyPr>
          <a:lstStyle/>
          <a:p>
            <a:pPr marL="369888" indent="-369888" defTabSz="739775"/>
            <a:r>
              <a:rPr lang="en-US" altLang="ko-KR" sz="1300" b="1" dirty="0">
                <a:ea typeface="굴림" charset="-127"/>
              </a:rPr>
              <a:t>References</a:t>
            </a:r>
            <a:endParaRPr lang="en-US" altLang="ko-KR" sz="1300" dirty="0">
              <a:ea typeface="굴림" charset="-127"/>
            </a:endParaRPr>
          </a:p>
          <a:p>
            <a:pPr lvl="0"/>
            <a:r>
              <a:rPr lang="en-US" altLang="zh-CN" sz="1300" dirty="0" smtClean="0"/>
              <a:t>Wu, Y. N., Si, Z., Gong, H. and Zhu, S.-C. (2009). Learning Active Basis Model for Object Detection and Recognition.</a:t>
            </a:r>
            <a:r>
              <a:rPr lang="en-US" altLang="zh-CN" sz="1300" i="1" dirty="0" smtClean="0"/>
              <a:t> International Journal of Computer Vision.</a:t>
            </a:r>
            <a:endParaRPr lang="zh-CN" altLang="zh-CN" sz="1300" dirty="0" smtClean="0"/>
          </a:p>
          <a:p>
            <a:pPr lvl="0"/>
            <a:r>
              <a:rPr lang="en-US" altLang="zh-CN" sz="1300" dirty="0" smtClean="0"/>
              <a:t>R.-E. Fan, K.-W. Chang, C.-J. Hsieh, X.-R. Wang, and C.-J. Lin. (2008). LIBLINEAR: A Library for Large Linear Classification. </a:t>
            </a:r>
            <a:r>
              <a:rPr lang="en-US" altLang="zh-CN" sz="1300" i="1" dirty="0" smtClean="0"/>
              <a:t>Journal of Machine Learning Research.</a:t>
            </a:r>
            <a:endParaRPr lang="zh-CN" altLang="zh-CN" sz="1300" dirty="0" smtClean="0"/>
          </a:p>
          <a:p>
            <a:pPr lvl="0"/>
            <a:r>
              <a:rPr lang="en-US" altLang="zh-CN" sz="1300" dirty="0" smtClean="0"/>
              <a:t>Lin, C. J., </a:t>
            </a:r>
            <a:r>
              <a:rPr lang="en-US" altLang="zh-CN" sz="1300" dirty="0" err="1" smtClean="0"/>
              <a:t>Weng</a:t>
            </a:r>
            <a:r>
              <a:rPr lang="en-US" altLang="zh-CN" sz="1300" dirty="0" smtClean="0"/>
              <a:t>, R.C., </a:t>
            </a:r>
            <a:r>
              <a:rPr lang="en-US" altLang="zh-CN" sz="1300" dirty="0" err="1" smtClean="0"/>
              <a:t>Keerthi</a:t>
            </a:r>
            <a:r>
              <a:rPr lang="en-US" altLang="zh-CN" sz="1300" dirty="0" smtClean="0"/>
              <a:t>, S.S. (2008). Trust Region Newton Method for Large-Scale Logistic Regression. </a:t>
            </a:r>
            <a:r>
              <a:rPr lang="en-US" altLang="zh-CN" sz="1300" i="1" dirty="0" smtClean="0"/>
              <a:t>Journal of Machine Learning Research.</a:t>
            </a:r>
            <a:endParaRPr lang="zh-CN" altLang="zh-CN" sz="1300" dirty="0" smtClean="0"/>
          </a:p>
          <a:p>
            <a:pPr lvl="0"/>
            <a:r>
              <a:rPr lang="en-US" altLang="zh-CN" sz="1300" dirty="0" err="1" smtClean="0"/>
              <a:t>Vapnik</a:t>
            </a:r>
            <a:r>
              <a:rPr lang="en-US" altLang="zh-CN" sz="1300" dirty="0" smtClean="0"/>
              <a:t>, V. N. (1995). </a:t>
            </a:r>
            <a:r>
              <a:rPr lang="en-US" altLang="zh-CN" sz="1300" i="1" dirty="0" smtClean="0"/>
              <a:t>The Nature of Statistical Learning Theory.</a:t>
            </a:r>
            <a:r>
              <a:rPr lang="en-US" altLang="zh-CN" sz="1300" dirty="0" smtClean="0"/>
              <a:t> Springer.</a:t>
            </a:r>
            <a:endParaRPr lang="zh-CN" altLang="zh-CN" sz="1300" dirty="0" smtClean="0"/>
          </a:p>
          <a:p>
            <a:pPr lvl="0"/>
            <a:r>
              <a:rPr lang="en-US" altLang="zh-CN" sz="1300" dirty="0" err="1" smtClean="0"/>
              <a:t>Joachims</a:t>
            </a:r>
            <a:r>
              <a:rPr lang="en-US" altLang="zh-CN" sz="1300" dirty="0" smtClean="0"/>
              <a:t>, T. (1999). Making large-Scale SVM Learning Practical. </a:t>
            </a:r>
            <a:r>
              <a:rPr lang="en-US" altLang="zh-CN" sz="1300" i="1" dirty="0" smtClean="0"/>
              <a:t>Advances in Kernel Methods - Support Vector Learning</a:t>
            </a:r>
            <a:r>
              <a:rPr lang="en-US" altLang="zh-CN" sz="1300" dirty="0" smtClean="0"/>
              <a:t>, MIT-Press.</a:t>
            </a:r>
            <a:endParaRPr lang="zh-CN" altLang="zh-CN" sz="1300" dirty="0" smtClean="0"/>
          </a:p>
          <a:p>
            <a:pPr lvl="0"/>
            <a:r>
              <a:rPr lang="en-US" altLang="zh-CN" sz="1300" dirty="0" smtClean="0"/>
              <a:t>Freund, Y. and </a:t>
            </a:r>
            <a:r>
              <a:rPr lang="en-US" altLang="zh-CN" sz="1300" dirty="0" err="1" smtClean="0"/>
              <a:t>Schapire</a:t>
            </a:r>
            <a:r>
              <a:rPr lang="en-US" altLang="zh-CN" sz="1300" dirty="0" smtClean="0"/>
              <a:t>, R. E. (1997). A Decision-Theoretic Generalization of On-Line Learning and an Application to Boosting. </a:t>
            </a:r>
            <a:r>
              <a:rPr lang="en-US" altLang="zh-CN" sz="1300" i="1" dirty="0" smtClean="0"/>
              <a:t>Journal of Computer and System Sciences.</a:t>
            </a:r>
            <a:endParaRPr lang="zh-CN" altLang="zh-CN" sz="1300" dirty="0" smtClean="0"/>
          </a:p>
          <a:p>
            <a:pPr lvl="0"/>
            <a:r>
              <a:rPr lang="en-US" altLang="zh-CN" sz="1300" dirty="0" smtClean="0"/>
              <a:t>Viola, P. and Jones, M. J. (2004). Robust real-time face detection. </a:t>
            </a:r>
            <a:r>
              <a:rPr lang="en-US" altLang="zh-CN" sz="1300" i="1" dirty="0" smtClean="0"/>
              <a:t>International Journal of Computer Vision.</a:t>
            </a:r>
            <a:endParaRPr lang="zh-CN" altLang="zh-CN" sz="1300" dirty="0" smtClean="0"/>
          </a:p>
          <a:p>
            <a:pPr lvl="0"/>
            <a:r>
              <a:rPr lang="en-US" altLang="zh-CN" sz="1300" dirty="0" err="1" smtClean="0"/>
              <a:t>Rosset</a:t>
            </a:r>
            <a:r>
              <a:rPr lang="en-US" altLang="zh-CN" sz="1300" dirty="0" smtClean="0"/>
              <a:t>, S., Zhu, J., Hastie, T. (2004). Boosting as a Regularized Path to a Maximum Margin Classifier. </a:t>
            </a:r>
            <a:r>
              <a:rPr lang="en-US" altLang="zh-CN" sz="1300" i="1" dirty="0" smtClean="0"/>
              <a:t>Journal of Machine Learning Research.</a:t>
            </a:r>
            <a:endParaRPr lang="zh-CN" altLang="zh-CN" sz="1300" dirty="0" smtClean="0"/>
          </a:p>
          <a:p>
            <a:pPr lvl="0"/>
            <a:r>
              <a:rPr lang="en-US" altLang="zh-CN" sz="1300" dirty="0" smtClean="0"/>
              <a:t>Zhu, J. and Hastie, T. (2005). Kernel Logistic Regression and the Import Vector Machine. </a:t>
            </a:r>
            <a:r>
              <a:rPr lang="en-US" altLang="zh-CN" sz="1300" i="1" dirty="0" smtClean="0"/>
              <a:t>Journal of Computational and Graphical Statistics.</a:t>
            </a:r>
            <a:endParaRPr lang="zh-CN" altLang="zh-CN" sz="1300" dirty="0" smtClean="0"/>
          </a:p>
          <a:p>
            <a:pPr lvl="0"/>
            <a:r>
              <a:rPr lang="en-US" altLang="zh-CN" sz="1300" dirty="0" smtClean="0"/>
              <a:t>Hastie, T., </a:t>
            </a:r>
            <a:r>
              <a:rPr lang="en-US" altLang="zh-CN" sz="1300" dirty="0" err="1" smtClean="0"/>
              <a:t>Tibshirani</a:t>
            </a:r>
            <a:r>
              <a:rPr lang="en-US" altLang="zh-CN" sz="1300" dirty="0" smtClean="0"/>
              <a:t>, R. and Friedman, J. (2001) </a:t>
            </a:r>
            <a:r>
              <a:rPr lang="en-US" altLang="zh-CN" sz="1300" i="1" dirty="0" smtClean="0"/>
              <a:t>Elements of Statistical Learning; Data Mining, Inference, and Prediction.</a:t>
            </a:r>
            <a:r>
              <a:rPr lang="en-US" altLang="zh-CN" sz="1300" dirty="0" smtClean="0"/>
              <a:t> New York: Springer.</a:t>
            </a:r>
            <a:endParaRPr lang="zh-CN" altLang="zh-CN" sz="1300" dirty="0" smtClean="0"/>
          </a:p>
          <a:p>
            <a:pPr lvl="0"/>
            <a:r>
              <a:rPr lang="en-US" altLang="zh-CN" sz="1300" dirty="0" smtClean="0"/>
              <a:t>Bishop, C. (2006). </a:t>
            </a:r>
            <a:r>
              <a:rPr lang="en-US" altLang="zh-CN" sz="1300" i="1" dirty="0" smtClean="0"/>
              <a:t>Pattern Recognition and Machine Learning.</a:t>
            </a:r>
            <a:r>
              <a:rPr lang="en-US" altLang="zh-CN" sz="1300" dirty="0" smtClean="0"/>
              <a:t> New York: Springer.</a:t>
            </a:r>
            <a:endParaRPr lang="zh-CN" altLang="zh-CN" sz="1300" dirty="0" smtClean="0"/>
          </a:p>
          <a:p>
            <a:pPr lvl="0"/>
            <a:r>
              <a:rPr lang="en-US" altLang="zh-CN" sz="1300" dirty="0" smtClean="0"/>
              <a:t>L. </a:t>
            </a:r>
            <a:r>
              <a:rPr lang="en-US" altLang="zh-CN" sz="1300" dirty="0" err="1" smtClean="0"/>
              <a:t>Fei-Fei</a:t>
            </a:r>
            <a:r>
              <a:rPr lang="en-US" altLang="zh-CN" sz="1300" dirty="0" smtClean="0"/>
              <a:t>, R. Fergus and P. </a:t>
            </a:r>
            <a:r>
              <a:rPr lang="en-US" altLang="zh-CN" sz="1300" dirty="0" err="1" smtClean="0"/>
              <a:t>Perona</a:t>
            </a:r>
            <a:r>
              <a:rPr lang="en-US" altLang="zh-CN" sz="1300" dirty="0" smtClean="0"/>
              <a:t>. (2004). Learning generative visual models from few training examples: an incremental Bayesian approach tested on 101 object categories. </a:t>
            </a:r>
            <a:r>
              <a:rPr lang="en-US" altLang="zh-CN" sz="1300" i="1" dirty="0" smtClean="0"/>
              <a:t>IEEE. CVPR, Workshop on Generative-Model Based Vision.</a:t>
            </a:r>
            <a:endParaRPr lang="zh-CN" altLang="zh-CN" sz="1300" dirty="0" smtClean="0"/>
          </a:p>
          <a:p>
            <a:pPr lvl="0"/>
            <a:r>
              <a:rPr lang="en-US" altLang="zh-CN" sz="1300" dirty="0" smtClean="0"/>
              <a:t>Friedman, J., Hastie, T. and </a:t>
            </a:r>
            <a:r>
              <a:rPr lang="en-US" altLang="zh-CN" sz="1300" dirty="0" err="1" smtClean="0"/>
              <a:t>Tibshirani</a:t>
            </a:r>
            <a:r>
              <a:rPr lang="en-US" altLang="zh-CN" sz="1300" dirty="0" smtClean="0"/>
              <a:t>, R. (2000). Additive logistic regression: A statistical view of boosting (with discussion). </a:t>
            </a:r>
            <a:r>
              <a:rPr lang="en-US" altLang="zh-CN" sz="1300" i="1" dirty="0" smtClean="0"/>
              <a:t>Ann. Statist.</a:t>
            </a:r>
            <a:endParaRPr lang="zh-CN" altLang="zh-CN" sz="1300" dirty="0"/>
          </a:p>
        </p:txBody>
      </p:sp>
      <p:sp>
        <p:nvSpPr>
          <p:cNvPr id="2" name="Text Box 33"/>
          <p:cNvSpPr txBox="1">
            <a:spLocks noChangeArrowheads="1"/>
          </p:cNvSpPr>
          <p:nvPr/>
        </p:nvSpPr>
        <p:spPr bwMode="auto">
          <a:xfrm>
            <a:off x="1341054" y="22717670"/>
            <a:ext cx="11907838" cy="628741"/>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lIns="74021" tIns="37010" rIns="74021" bIns="37010">
            <a:spAutoFit/>
          </a:bodyPr>
          <a:lstStyle/>
          <a:p>
            <a:pPr algn="ctr" defTabSz="739775" eaLnBrk="0" hangingPunct="0">
              <a:defRPr/>
            </a:pPr>
            <a:r>
              <a:rPr lang="en-US" altLang="en-US" sz="3600" b="1" dirty="0" smtClean="0">
                <a:solidFill>
                  <a:srgbClr val="FFFF00"/>
                </a:solidFill>
                <a:effectLst>
                  <a:outerShdw blurRad="38100" dist="38100" dir="2700000" algn="tl">
                    <a:srgbClr val="000000"/>
                  </a:outerShdw>
                </a:effectLst>
              </a:rPr>
              <a:t>Methods</a:t>
            </a:r>
          </a:p>
        </p:txBody>
      </p:sp>
      <p:sp>
        <p:nvSpPr>
          <p:cNvPr id="3" name="Text Box 33"/>
          <p:cNvSpPr txBox="1">
            <a:spLocks noChangeArrowheads="1"/>
          </p:cNvSpPr>
          <p:nvPr/>
        </p:nvSpPr>
        <p:spPr bwMode="auto">
          <a:xfrm>
            <a:off x="1371217" y="9542955"/>
            <a:ext cx="11877675" cy="628741"/>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lIns="74021" tIns="37010" rIns="74021" bIns="37010">
            <a:spAutoFit/>
          </a:bodyPr>
          <a:lstStyle/>
          <a:p>
            <a:pPr algn="ctr" defTabSz="739775" eaLnBrk="0" hangingPunct="0">
              <a:defRPr/>
            </a:pPr>
            <a:r>
              <a:rPr lang="en-US" altLang="en-US" sz="3600" b="1" dirty="0" smtClean="0">
                <a:solidFill>
                  <a:srgbClr val="FFFF00"/>
                </a:solidFill>
                <a:effectLst>
                  <a:outerShdw blurRad="38100" dist="38100" dir="2700000" algn="tl">
                    <a:srgbClr val="000000"/>
                  </a:outerShdw>
                </a:effectLst>
              </a:rPr>
              <a:t>Introduction</a:t>
            </a:r>
          </a:p>
        </p:txBody>
      </p:sp>
      <p:sp>
        <p:nvSpPr>
          <p:cNvPr id="4" name="Text Box 33"/>
          <p:cNvSpPr txBox="1">
            <a:spLocks noChangeArrowheads="1"/>
          </p:cNvSpPr>
          <p:nvPr/>
        </p:nvSpPr>
        <p:spPr bwMode="auto">
          <a:xfrm>
            <a:off x="14079645" y="3851494"/>
            <a:ext cx="11836400" cy="631825"/>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lIns="74021" tIns="37010" rIns="74021" bIns="37010">
            <a:spAutoFit/>
          </a:bodyPr>
          <a:lstStyle/>
          <a:p>
            <a:pPr algn="ctr" defTabSz="739775" eaLnBrk="0" hangingPunct="0">
              <a:defRPr/>
            </a:pPr>
            <a:r>
              <a:rPr lang="en-US" altLang="en-US" sz="3600" b="1" dirty="0" smtClean="0">
                <a:solidFill>
                  <a:srgbClr val="FFFF00"/>
                </a:solidFill>
                <a:effectLst>
                  <a:outerShdw blurRad="38100" dist="38100" dir="2700000" algn="tl">
                    <a:srgbClr val="000000"/>
                  </a:outerShdw>
                </a:effectLst>
              </a:rPr>
              <a:t>Results</a:t>
            </a:r>
          </a:p>
        </p:txBody>
      </p:sp>
      <p:sp>
        <p:nvSpPr>
          <p:cNvPr id="5" name="Text Box 33"/>
          <p:cNvSpPr txBox="1">
            <a:spLocks noChangeArrowheads="1"/>
          </p:cNvSpPr>
          <p:nvPr/>
        </p:nvSpPr>
        <p:spPr bwMode="auto">
          <a:xfrm>
            <a:off x="14079645" y="18564960"/>
            <a:ext cx="11874500" cy="631825"/>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lIns="74021" tIns="37010" rIns="74021" bIns="37010">
            <a:spAutoFit/>
          </a:bodyPr>
          <a:lstStyle/>
          <a:p>
            <a:pPr algn="ctr" defTabSz="739775" eaLnBrk="0" hangingPunct="0">
              <a:defRPr/>
            </a:pPr>
            <a:r>
              <a:rPr lang="en-US" altLang="en-US" sz="3600" b="1" dirty="0" smtClean="0">
                <a:solidFill>
                  <a:srgbClr val="FFFF00"/>
                </a:solidFill>
                <a:effectLst>
                  <a:outerShdw blurRad="38100" dist="38100" dir="2700000" algn="tl">
                    <a:srgbClr val="000000"/>
                  </a:outerShdw>
                </a:effectLst>
              </a:rPr>
              <a:t>Discussion</a:t>
            </a:r>
          </a:p>
        </p:txBody>
      </p:sp>
      <p:sp>
        <p:nvSpPr>
          <p:cNvPr id="6" name="Text Box 33"/>
          <p:cNvSpPr txBox="1">
            <a:spLocks noChangeArrowheads="1"/>
          </p:cNvSpPr>
          <p:nvPr/>
        </p:nvSpPr>
        <p:spPr bwMode="auto">
          <a:xfrm>
            <a:off x="14079645" y="29488032"/>
            <a:ext cx="11874500" cy="631825"/>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lIns="74021" tIns="37010" rIns="74021" bIns="37010">
            <a:spAutoFit/>
          </a:bodyPr>
          <a:lstStyle/>
          <a:p>
            <a:pPr algn="ctr" defTabSz="739775" eaLnBrk="0" hangingPunct="0">
              <a:defRPr/>
            </a:pPr>
            <a:r>
              <a:rPr lang="en-US" altLang="en-US" sz="3600" b="1" dirty="0" smtClean="0">
                <a:solidFill>
                  <a:srgbClr val="FFFF00"/>
                </a:solidFill>
                <a:effectLst>
                  <a:outerShdw blurRad="38100" dist="38100" dir="2700000" algn="tl">
                    <a:srgbClr val="000000"/>
                  </a:outerShdw>
                </a:effectLst>
              </a:rPr>
              <a:t>Acknowledgements</a:t>
            </a:r>
          </a:p>
        </p:txBody>
      </p:sp>
      <p:sp>
        <p:nvSpPr>
          <p:cNvPr id="2060" name="Text Box 38"/>
          <p:cNvSpPr txBox="1">
            <a:spLocks noChangeArrowheads="1"/>
          </p:cNvSpPr>
          <p:nvPr/>
        </p:nvSpPr>
        <p:spPr bwMode="auto">
          <a:xfrm>
            <a:off x="1361692" y="5054821"/>
            <a:ext cx="11887200" cy="3832909"/>
          </a:xfrm>
          <a:prstGeom prst="rect">
            <a:avLst/>
          </a:prstGeom>
          <a:solidFill>
            <a:schemeClr val="accent1"/>
          </a:solidFill>
          <a:ln w="9525">
            <a:solidFill>
              <a:schemeClr val="tx1"/>
            </a:solidFill>
            <a:miter lim="800000"/>
            <a:headEnd/>
            <a:tailEnd/>
          </a:ln>
        </p:spPr>
        <p:txBody>
          <a:bodyPr wrap="square" lIns="360000" tIns="252000" rIns="360000" bIns="252000">
            <a:spAutoFit/>
          </a:bodyPr>
          <a:lstStyle/>
          <a:p>
            <a:pPr algn="just"/>
            <a:r>
              <a:rPr lang="en-US" altLang="zh-CN" sz="2400" dirty="0" smtClean="0"/>
              <a:t>Active basis model is a generative model seeking a common wavelet sparse coding of images from the same object category, where the images share the same set of selected wavelet elements, which are allowed to perturb their locations and orientations to account for shape deformations. This work applies discriminative methods to adjust </a:t>
            </a:r>
            <a:r>
              <a:rPr lang="en-US" altLang="zh-CN" sz="2400" dirty="0" err="1" smtClean="0"/>
              <a:t>λ’s</a:t>
            </a:r>
            <a:r>
              <a:rPr lang="en-US" altLang="zh-CN" sz="2400" dirty="0" smtClean="0"/>
              <a:t> of selected basis elements, including logistic regression, SVM and </a:t>
            </a:r>
            <a:r>
              <a:rPr lang="en-US" altLang="zh-CN" sz="2400" dirty="0" err="1" smtClean="0"/>
              <a:t>AdaBoost</a:t>
            </a:r>
            <a:r>
              <a:rPr lang="en-US" altLang="zh-CN" sz="2400" dirty="0" smtClean="0"/>
              <a:t>. Results on supervised learning show that discriminative post-processing on active basis model improves its classification performance in terms of testing AUC. Among the three methods the L2-regularized logistic regression is the most natural one and performs the best.</a:t>
            </a:r>
            <a:endParaRPr lang="zh-CN" altLang="zh-CN" sz="2400" dirty="0"/>
          </a:p>
        </p:txBody>
      </p:sp>
      <p:sp>
        <p:nvSpPr>
          <p:cNvPr id="13" name="Text Box 38"/>
          <p:cNvSpPr txBox="1">
            <a:spLocks noChangeArrowheads="1"/>
          </p:cNvSpPr>
          <p:nvPr/>
        </p:nvSpPr>
        <p:spPr bwMode="auto">
          <a:xfrm>
            <a:off x="1361692" y="10712669"/>
            <a:ext cx="11887200" cy="11406878"/>
          </a:xfrm>
          <a:prstGeom prst="rect">
            <a:avLst/>
          </a:prstGeom>
          <a:gradFill flip="none" rotWithShape="1">
            <a:gsLst>
              <a:gs pos="0">
                <a:schemeClr val="accent1">
                  <a:shade val="30000"/>
                  <a:satMod val="115000"/>
                  <a:alpha val="0"/>
                </a:schemeClr>
              </a:gs>
              <a:gs pos="50000">
                <a:schemeClr val="accent1">
                  <a:shade val="67500"/>
                  <a:satMod val="115000"/>
                </a:schemeClr>
              </a:gs>
              <a:gs pos="100000">
                <a:schemeClr val="accent1">
                  <a:shade val="100000"/>
                  <a:satMod val="115000"/>
                </a:schemeClr>
              </a:gs>
            </a:gsLst>
            <a:lin ang="16200000" scaled="1"/>
            <a:tileRect/>
          </a:gradFill>
          <a:ln w="9525">
            <a:solidFill>
              <a:schemeClr val="tx1"/>
            </a:solidFill>
            <a:miter lim="800000"/>
            <a:headEnd/>
            <a:tailEnd/>
          </a:ln>
        </p:spPr>
        <p:txBody>
          <a:bodyPr wrap="square" lIns="360000" tIns="360000" rIns="360000" bIns="360000">
            <a:spAutoFit/>
          </a:bodyPr>
          <a:lstStyle/>
          <a:p>
            <a:pPr algn="just" defTabSz="3552825">
              <a:spcBef>
                <a:spcPct val="50000"/>
              </a:spcBef>
              <a:spcAft>
                <a:spcPts val="1200"/>
              </a:spcAft>
              <a:buFont typeface="Wingdings" pitchFamily="2" charset="2"/>
              <a:buChar char="Ø"/>
            </a:pPr>
            <a:r>
              <a:rPr lang="en-US" altLang="zh-CN" sz="2800" b="1" dirty="0" smtClean="0">
                <a:solidFill>
                  <a:srgbClr val="0000FF"/>
                </a:solidFill>
                <a:latin typeface="Arial" charset="0"/>
                <a:ea typeface="宋体" charset="-122"/>
                <a:cs typeface="Arial" charset="0"/>
              </a:rPr>
              <a:t> Active Basis – Generative Model</a:t>
            </a:r>
          </a:p>
          <a:p>
            <a:pPr algn="just" defTabSz="3552825">
              <a:spcBef>
                <a:spcPct val="50000"/>
              </a:spcBef>
              <a:spcAft>
                <a:spcPts val="1200"/>
              </a:spcAft>
              <a:buFont typeface="Wingdings" pitchFamily="2" charset="2"/>
              <a:buChar char="l"/>
            </a:pPr>
            <a:r>
              <a:rPr lang="en-US" altLang="zh-CN" sz="2400" dirty="0" smtClean="0">
                <a:solidFill>
                  <a:schemeClr val="tx1"/>
                </a:solidFill>
                <a:latin typeface="Arial" charset="0"/>
                <a:ea typeface="宋体" charset="-122"/>
                <a:cs typeface="Arial" charset="0"/>
              </a:rPr>
              <a:t>a common template for a set of images:</a:t>
            </a:r>
          </a:p>
          <a:p>
            <a:pPr algn="just" defTabSz="3552825">
              <a:spcBef>
                <a:spcPct val="50000"/>
              </a:spcBef>
              <a:spcAft>
                <a:spcPts val="1200"/>
              </a:spcAft>
              <a:buFont typeface="Wingdings" pitchFamily="2" charset="2"/>
              <a:buChar char="l"/>
            </a:pPr>
            <a:r>
              <a:rPr lang="en-US" altLang="zh-CN" sz="2400" dirty="0" smtClean="0">
                <a:solidFill>
                  <a:schemeClr val="tx1"/>
                </a:solidFill>
                <a:latin typeface="Arial" charset="0"/>
                <a:ea typeface="宋体" charset="-122"/>
                <a:cs typeface="Arial" charset="0"/>
              </a:rPr>
              <a:t>perturbed to match each image.                                where</a:t>
            </a:r>
          </a:p>
          <a:p>
            <a:pPr algn="just" defTabSz="3552825">
              <a:spcBef>
                <a:spcPct val="50000"/>
              </a:spcBef>
            </a:pPr>
            <a:endParaRPr lang="en-US" altLang="zh-CN" sz="2400" dirty="0" smtClean="0">
              <a:solidFill>
                <a:schemeClr val="tx1"/>
              </a:solidFill>
              <a:latin typeface="Arial" charset="0"/>
              <a:ea typeface="宋体" charset="-122"/>
              <a:cs typeface="Arial" charset="0"/>
            </a:endParaRPr>
          </a:p>
          <a:p>
            <a:pPr algn="just" defTabSz="3552825">
              <a:spcBef>
                <a:spcPct val="50000"/>
              </a:spcBef>
            </a:pPr>
            <a:endParaRPr lang="en-US" altLang="zh-CN" sz="2400" dirty="0" smtClean="0">
              <a:ea typeface="宋体" charset="-122"/>
            </a:endParaRPr>
          </a:p>
          <a:p>
            <a:pPr algn="just" defTabSz="3552825">
              <a:spcBef>
                <a:spcPct val="50000"/>
              </a:spcBef>
            </a:pPr>
            <a:endParaRPr lang="en-US" altLang="zh-CN" sz="2400" dirty="0" smtClean="0">
              <a:solidFill>
                <a:schemeClr val="tx1"/>
              </a:solidFill>
              <a:latin typeface="Arial" charset="0"/>
              <a:ea typeface="宋体" charset="-122"/>
              <a:cs typeface="Arial" charset="0"/>
            </a:endParaRPr>
          </a:p>
          <a:p>
            <a:pPr algn="just" defTabSz="3552825">
              <a:lnSpc>
                <a:spcPct val="150000"/>
              </a:lnSpc>
              <a:spcBef>
                <a:spcPct val="50000"/>
              </a:spcBef>
            </a:pPr>
            <a:endParaRPr lang="en-US" altLang="zh-CN" sz="2400" dirty="0" smtClean="0">
              <a:solidFill>
                <a:schemeClr val="tx1"/>
              </a:solidFill>
              <a:latin typeface="Arial" charset="0"/>
              <a:ea typeface="宋体" charset="-122"/>
              <a:cs typeface="Arial" charset="0"/>
            </a:endParaRPr>
          </a:p>
          <a:p>
            <a:pPr algn="just" defTabSz="3552825">
              <a:spcBef>
                <a:spcPct val="50000"/>
              </a:spcBef>
            </a:pPr>
            <a:r>
              <a:rPr lang="en-US" altLang="zh-CN" sz="2400" dirty="0" smtClean="0">
                <a:solidFill>
                  <a:schemeClr val="tx1"/>
                </a:solidFill>
                <a:latin typeface="Arial" charset="0"/>
                <a:ea typeface="宋体" charset="-122"/>
                <a:cs typeface="Arial" charset="0"/>
              </a:rPr>
              <a:t>     Basis perturbation                           A set of images share an active basis</a:t>
            </a:r>
          </a:p>
          <a:p>
            <a:pPr algn="just" defTabSz="3552825">
              <a:spcBef>
                <a:spcPct val="50000"/>
              </a:spcBef>
            </a:pPr>
            <a:endParaRPr lang="en-US" altLang="zh-CN" sz="2400" dirty="0" smtClean="0">
              <a:solidFill>
                <a:schemeClr val="tx1"/>
              </a:solidFill>
              <a:latin typeface="Arial" charset="0"/>
              <a:ea typeface="宋体" charset="-122"/>
              <a:cs typeface="Arial" charset="0"/>
            </a:endParaRPr>
          </a:p>
          <a:p>
            <a:pPr algn="just" defTabSz="3552825">
              <a:spcBef>
                <a:spcPct val="50000"/>
              </a:spcBef>
              <a:spcAft>
                <a:spcPts val="1200"/>
              </a:spcAft>
              <a:buFont typeface="Wingdings" pitchFamily="2" charset="2"/>
              <a:buChar char="Ø"/>
            </a:pPr>
            <a:r>
              <a:rPr lang="en-US" altLang="zh-CN" sz="2800" b="1" dirty="0" smtClean="0">
                <a:solidFill>
                  <a:srgbClr val="0000FF"/>
                </a:solidFill>
                <a:ea typeface="宋体" charset="-122"/>
              </a:rPr>
              <a:t>Unsupervised Learning</a:t>
            </a:r>
          </a:p>
          <a:p>
            <a:pPr algn="just" defTabSz="3552825">
              <a:spcBef>
                <a:spcPct val="50000"/>
              </a:spcBef>
              <a:spcAft>
                <a:spcPts val="1200"/>
              </a:spcAft>
              <a:buFont typeface="Wingdings" pitchFamily="2" charset="2"/>
              <a:buChar char="l"/>
            </a:pPr>
            <a:r>
              <a:rPr lang="en-US" altLang="zh-CN" sz="2400" dirty="0" smtClean="0">
                <a:solidFill>
                  <a:schemeClr val="tx1"/>
                </a:solidFill>
                <a:latin typeface="Arial" charset="0"/>
                <a:ea typeface="宋体" charset="-122"/>
                <a:cs typeface="Arial" charset="0"/>
              </a:rPr>
              <a:t>Unknown categories:</a:t>
            </a:r>
          </a:p>
          <a:p>
            <a:pPr algn="just" defTabSz="3552825">
              <a:spcBef>
                <a:spcPct val="50000"/>
              </a:spcBef>
              <a:spcAft>
                <a:spcPts val="1200"/>
              </a:spcAft>
              <a:buFont typeface="Wingdings" pitchFamily="2" charset="2"/>
              <a:buChar char="l"/>
            </a:pPr>
            <a:endParaRPr lang="en-US" altLang="zh-CN" sz="2400" dirty="0" smtClean="0">
              <a:solidFill>
                <a:schemeClr val="tx1"/>
              </a:solidFill>
              <a:latin typeface="Arial" charset="0"/>
              <a:ea typeface="宋体" charset="-122"/>
              <a:cs typeface="Arial" charset="0"/>
            </a:endParaRPr>
          </a:p>
          <a:p>
            <a:pPr algn="just" defTabSz="3552825">
              <a:spcBef>
                <a:spcPct val="50000"/>
              </a:spcBef>
              <a:buFont typeface="Wingdings" pitchFamily="2" charset="2"/>
              <a:buChar char="l"/>
            </a:pPr>
            <a:endParaRPr lang="en-US" altLang="zh-CN" sz="2400" dirty="0" smtClean="0">
              <a:solidFill>
                <a:schemeClr val="tx1"/>
              </a:solidFill>
              <a:latin typeface="Arial" charset="0"/>
              <a:ea typeface="宋体" charset="-122"/>
              <a:cs typeface="Arial" charset="0"/>
            </a:endParaRPr>
          </a:p>
          <a:p>
            <a:pPr algn="just" defTabSz="3552825">
              <a:spcBef>
                <a:spcPct val="50000"/>
              </a:spcBef>
              <a:buFont typeface="Wingdings" pitchFamily="2" charset="2"/>
              <a:buChar char="l"/>
            </a:pPr>
            <a:r>
              <a:rPr lang="en-US" altLang="zh-CN" sz="2400" dirty="0" smtClean="0">
                <a:solidFill>
                  <a:schemeClr val="tx1"/>
                </a:solidFill>
                <a:latin typeface="Arial" charset="0"/>
                <a:ea typeface="宋体" charset="-122"/>
                <a:cs typeface="Arial" charset="0"/>
              </a:rPr>
              <a:t>Unknown locations and scales:</a:t>
            </a:r>
          </a:p>
          <a:p>
            <a:pPr algn="just" defTabSz="3552825">
              <a:spcBef>
                <a:spcPct val="50000"/>
              </a:spcBef>
            </a:pPr>
            <a:endParaRPr lang="en-US" altLang="zh-CN" sz="2400" dirty="0" smtClean="0">
              <a:solidFill>
                <a:schemeClr val="tx1"/>
              </a:solidFill>
              <a:latin typeface="Arial" charset="0"/>
              <a:ea typeface="宋体" charset="-122"/>
              <a:cs typeface="Arial" charset="0"/>
            </a:endParaRPr>
          </a:p>
          <a:p>
            <a:pPr algn="just" defTabSz="3552825">
              <a:spcBef>
                <a:spcPct val="50000"/>
              </a:spcBef>
            </a:pPr>
            <a:endParaRPr lang="en-US" altLang="zh-CN" sz="2400" dirty="0" smtClean="0">
              <a:ea typeface="宋体" charset="-122"/>
            </a:endParaRPr>
          </a:p>
          <a:p>
            <a:pPr algn="just" defTabSz="3552825">
              <a:spcBef>
                <a:spcPct val="50000"/>
              </a:spcBef>
            </a:pPr>
            <a:endParaRPr lang="en-US" altLang="zh-CN" sz="2400" dirty="0" smtClean="0">
              <a:solidFill>
                <a:schemeClr val="tx1"/>
              </a:solidFill>
              <a:latin typeface="Arial" charset="0"/>
              <a:ea typeface="宋体" charset="-122"/>
              <a:cs typeface="Arial" charset="0"/>
            </a:endParaRPr>
          </a:p>
        </p:txBody>
      </p:sp>
      <p:pic>
        <p:nvPicPr>
          <p:cNvPr id="15" name="Picture 36"/>
          <p:cNvPicPr>
            <a:picLocks noChangeAspect="1" noChangeArrowheads="1"/>
          </p:cNvPicPr>
          <p:nvPr/>
        </p:nvPicPr>
        <p:blipFill>
          <a:blip r:embed="rId3" cstate="print"/>
          <a:srcRect/>
          <a:stretch>
            <a:fillRect/>
          </a:stretch>
        </p:blipFill>
        <p:spPr bwMode="auto">
          <a:xfrm>
            <a:off x="2154776" y="13453572"/>
            <a:ext cx="2185339" cy="1894828"/>
          </a:xfrm>
          <a:prstGeom prst="rect">
            <a:avLst/>
          </a:prstGeom>
          <a:ln>
            <a:noFill/>
          </a:ln>
          <a:effectLst>
            <a:outerShdw blurRad="190500" algn="tl" rotWithShape="0">
              <a:srgbClr val="000000">
                <a:alpha val="70000"/>
              </a:srgbClr>
            </a:outerShdw>
          </a:effectLst>
        </p:spPr>
      </p:pic>
      <p:graphicFrame>
        <p:nvGraphicFramePr>
          <p:cNvPr id="1026" name="Object 2"/>
          <p:cNvGraphicFramePr>
            <a:graphicFrameLocks noChangeAspect="1"/>
          </p:cNvGraphicFramePr>
          <p:nvPr/>
        </p:nvGraphicFramePr>
        <p:xfrm>
          <a:off x="6452914" y="12345143"/>
          <a:ext cx="2303463" cy="792162"/>
        </p:xfrm>
        <a:graphic>
          <a:graphicData uri="http://schemas.openxmlformats.org/presentationml/2006/ole">
            <p:oleObj spid="_x0000_s1026" name="Equation" r:id="rId4" imgW="1257120" imgH="431640" progId="Equation.DSMT4">
              <p:embed/>
            </p:oleObj>
          </a:graphicData>
        </a:graphic>
      </p:graphicFrame>
      <p:graphicFrame>
        <p:nvGraphicFramePr>
          <p:cNvPr id="1027" name="Object 3"/>
          <p:cNvGraphicFramePr>
            <a:graphicFrameLocks noChangeAspect="1"/>
          </p:cNvGraphicFramePr>
          <p:nvPr/>
        </p:nvGraphicFramePr>
        <p:xfrm>
          <a:off x="10025264" y="12516815"/>
          <a:ext cx="2520950" cy="474662"/>
        </p:xfrm>
        <a:graphic>
          <a:graphicData uri="http://schemas.openxmlformats.org/presentationml/2006/ole">
            <p:oleObj spid="_x0000_s1027" name="Equation" r:id="rId5" imgW="1282680" imgH="241200" progId="Equation.DSMT4">
              <p:embed/>
            </p:oleObj>
          </a:graphicData>
        </a:graphic>
      </p:graphicFrame>
      <p:graphicFrame>
        <p:nvGraphicFramePr>
          <p:cNvPr id="1028" name="Object 2"/>
          <p:cNvGraphicFramePr>
            <a:graphicFrameLocks noChangeAspect="1"/>
          </p:cNvGraphicFramePr>
          <p:nvPr/>
        </p:nvGraphicFramePr>
        <p:xfrm>
          <a:off x="7483460" y="11836619"/>
          <a:ext cx="2155371" cy="435012"/>
        </p:xfrm>
        <a:graphic>
          <a:graphicData uri="http://schemas.openxmlformats.org/presentationml/2006/ole">
            <p:oleObj spid="_x0000_s1028" name="Equation" r:id="rId6" imgW="1130040" imgH="228600" progId="Equation.DSMT4">
              <p:embed/>
            </p:oleObj>
          </a:graphicData>
        </a:graphic>
      </p:graphicFrame>
      <p:pic>
        <p:nvPicPr>
          <p:cNvPr id="19" name="Picture 10"/>
          <p:cNvPicPr>
            <a:picLocks noChangeAspect="1" noChangeArrowheads="1"/>
          </p:cNvPicPr>
          <p:nvPr/>
        </p:nvPicPr>
        <p:blipFill>
          <a:blip r:embed="rId7" cstate="print"/>
          <a:srcRect/>
          <a:stretch>
            <a:fillRect/>
          </a:stretch>
        </p:blipFill>
        <p:spPr bwMode="auto">
          <a:xfrm>
            <a:off x="4954246" y="13704223"/>
            <a:ext cx="7958370" cy="1644177"/>
          </a:xfrm>
          <a:prstGeom prst="rect">
            <a:avLst/>
          </a:prstGeom>
          <a:ln>
            <a:noFill/>
          </a:ln>
          <a:effectLst>
            <a:outerShdw blurRad="190500" algn="tl" rotWithShape="0">
              <a:srgbClr val="000000">
                <a:alpha val="70000"/>
              </a:srgbClr>
            </a:outerShdw>
          </a:effectLst>
        </p:spPr>
      </p:pic>
      <p:sp>
        <p:nvSpPr>
          <p:cNvPr id="32" name="Text Box 38"/>
          <p:cNvSpPr txBox="1">
            <a:spLocks noChangeArrowheads="1"/>
          </p:cNvSpPr>
          <p:nvPr/>
        </p:nvSpPr>
        <p:spPr bwMode="auto">
          <a:xfrm>
            <a:off x="1361692" y="24033874"/>
            <a:ext cx="11887200" cy="8575334"/>
          </a:xfrm>
          <a:prstGeom prst="rect">
            <a:avLst/>
          </a:prstGeom>
          <a:gradFill flip="none" rotWithShape="1">
            <a:gsLst>
              <a:gs pos="0">
                <a:schemeClr val="accent1">
                  <a:shade val="30000"/>
                  <a:satMod val="115000"/>
                  <a:alpha val="0"/>
                </a:schemeClr>
              </a:gs>
              <a:gs pos="50000">
                <a:schemeClr val="accent1">
                  <a:shade val="67500"/>
                  <a:satMod val="115000"/>
                </a:schemeClr>
              </a:gs>
              <a:gs pos="100000">
                <a:schemeClr val="accent1">
                  <a:shade val="100000"/>
                  <a:satMod val="115000"/>
                </a:schemeClr>
              </a:gs>
            </a:gsLst>
            <a:lin ang="16200000" scaled="1"/>
            <a:tileRect/>
          </a:gradFill>
          <a:ln w="9525">
            <a:solidFill>
              <a:schemeClr val="tx1"/>
            </a:solidFill>
            <a:miter lim="800000"/>
            <a:headEnd/>
            <a:tailEnd/>
          </a:ln>
        </p:spPr>
        <p:txBody>
          <a:bodyPr wrap="square" lIns="360000" tIns="360000" rIns="360000" bIns="360000">
            <a:spAutoFit/>
          </a:bodyPr>
          <a:lstStyle/>
          <a:p>
            <a:pPr algn="just" defTabSz="3552825">
              <a:spcBef>
                <a:spcPct val="50000"/>
              </a:spcBef>
              <a:spcAft>
                <a:spcPts val="1200"/>
              </a:spcAft>
              <a:buFont typeface="Wingdings" pitchFamily="2" charset="2"/>
              <a:buChar char="Ø"/>
            </a:pPr>
            <a:r>
              <a:rPr lang="en-US" altLang="zh-CN" sz="2800" b="1" dirty="0" smtClean="0">
                <a:solidFill>
                  <a:srgbClr val="0000FF"/>
                </a:solidFill>
                <a:ea typeface="宋体" charset="-122"/>
              </a:rPr>
              <a:t>Discriminative Adjustment</a:t>
            </a:r>
          </a:p>
          <a:p>
            <a:pPr algn="just" defTabSz="3552825">
              <a:spcBef>
                <a:spcPct val="50000"/>
              </a:spcBef>
              <a:spcAft>
                <a:spcPts val="1200"/>
              </a:spcAft>
            </a:pPr>
            <a:r>
              <a:rPr lang="en-US" altLang="zh-CN" sz="2400" dirty="0" smtClean="0">
                <a:ea typeface="宋体" charset="-122"/>
              </a:rPr>
              <a:t>Adjust </a:t>
            </a:r>
            <a:r>
              <a:rPr lang="el-GR" altLang="zh-CN" sz="2400" dirty="0" smtClean="0">
                <a:ea typeface="宋体" charset="-122"/>
              </a:rPr>
              <a:t>λ</a:t>
            </a:r>
            <a:r>
              <a:rPr lang="en-US" altLang="zh-CN" sz="2400" dirty="0" smtClean="0">
                <a:ea typeface="宋体" charset="-122"/>
              </a:rPr>
              <a:t>’s of the template                              by:</a:t>
            </a:r>
          </a:p>
          <a:p>
            <a:pPr algn="just" defTabSz="3552825">
              <a:spcBef>
                <a:spcPct val="50000"/>
              </a:spcBef>
              <a:spcAft>
                <a:spcPts val="1200"/>
              </a:spcAft>
            </a:pPr>
            <a:endParaRPr lang="en-US" altLang="zh-CN" sz="2400" dirty="0" smtClean="0">
              <a:ea typeface="宋体" charset="-122"/>
            </a:endParaRPr>
          </a:p>
          <a:p>
            <a:pPr algn="just" defTabSz="3552825">
              <a:spcBef>
                <a:spcPct val="50000"/>
              </a:spcBef>
              <a:spcAft>
                <a:spcPts val="1200"/>
              </a:spcAft>
              <a:buFont typeface="Wingdings" pitchFamily="2" charset="2"/>
              <a:buChar char="l"/>
            </a:pPr>
            <a:r>
              <a:rPr lang="en-US" altLang="zh-CN" sz="2400" dirty="0" smtClean="0">
                <a:ea typeface="宋体" charset="-122"/>
              </a:rPr>
              <a:t>L2-regularized logistic regression:</a:t>
            </a:r>
          </a:p>
          <a:p>
            <a:pPr algn="just" defTabSz="3552825">
              <a:spcBef>
                <a:spcPct val="50000"/>
              </a:spcBef>
            </a:pPr>
            <a:endParaRPr lang="en-US" altLang="zh-CN" sz="2400" dirty="0" smtClean="0">
              <a:ea typeface="宋体" charset="-122"/>
            </a:endParaRPr>
          </a:p>
          <a:p>
            <a:pPr algn="just" defTabSz="3552825">
              <a:spcBef>
                <a:spcPct val="50000"/>
              </a:spcBef>
            </a:pPr>
            <a:endParaRPr lang="en-US" altLang="zh-CN" sz="2400" dirty="0" smtClean="0">
              <a:ea typeface="宋体" charset="-122"/>
            </a:endParaRPr>
          </a:p>
          <a:p>
            <a:pPr algn="just" defTabSz="3552825">
              <a:spcBef>
                <a:spcPct val="50000"/>
              </a:spcBef>
              <a:buFont typeface="Wingdings" pitchFamily="2" charset="2"/>
              <a:buChar char="l"/>
            </a:pPr>
            <a:r>
              <a:rPr lang="en-US" altLang="zh-CN" sz="2400" dirty="0" smtClean="0">
                <a:ea typeface="宋体" charset="-122"/>
              </a:rPr>
              <a:t>SVM and AdaBoost:</a:t>
            </a:r>
          </a:p>
          <a:p>
            <a:pPr algn="just" defTabSz="3552825">
              <a:spcBef>
                <a:spcPct val="50000"/>
              </a:spcBef>
            </a:pPr>
            <a:endParaRPr lang="en-US" altLang="zh-CN" sz="2400" dirty="0" smtClean="0">
              <a:ea typeface="宋体" charset="-122"/>
            </a:endParaRPr>
          </a:p>
          <a:p>
            <a:pPr algn="just" defTabSz="3552825">
              <a:spcBef>
                <a:spcPct val="50000"/>
              </a:spcBef>
            </a:pPr>
            <a:endParaRPr lang="en-US" altLang="zh-CN" sz="2400" dirty="0" smtClean="0">
              <a:ea typeface="宋体" charset="-122"/>
            </a:endParaRPr>
          </a:p>
          <a:p>
            <a:pPr algn="just" defTabSz="3552825">
              <a:spcBef>
                <a:spcPct val="50000"/>
              </a:spcBef>
            </a:pPr>
            <a:r>
              <a:rPr lang="en-US" altLang="zh-CN" sz="2400" dirty="0" smtClean="0">
                <a:ea typeface="宋体" charset="-122"/>
              </a:rPr>
              <a:t>                                                         </a:t>
            </a:r>
          </a:p>
          <a:p>
            <a:pPr algn="just" defTabSz="3552825">
              <a:spcBef>
                <a:spcPct val="50000"/>
              </a:spcBef>
            </a:pPr>
            <a:endParaRPr lang="en-US" altLang="zh-CN" sz="2400" dirty="0" smtClean="0">
              <a:ea typeface="宋体" charset="-122"/>
            </a:endParaRPr>
          </a:p>
          <a:p>
            <a:pPr algn="just" defTabSz="3552825">
              <a:spcBef>
                <a:spcPct val="50000"/>
              </a:spcBef>
              <a:spcAft>
                <a:spcPts val="1200"/>
              </a:spcAft>
            </a:pPr>
            <a:r>
              <a:rPr lang="en-US" altLang="zh-CN" sz="2400" dirty="0" smtClean="0">
                <a:ea typeface="宋体" charset="-122"/>
              </a:rPr>
              <a:t>                                                                  Over-fitting without regularization.</a:t>
            </a:r>
          </a:p>
          <a:p>
            <a:pPr algn="just" defTabSz="3552825">
              <a:spcBef>
                <a:spcPct val="50000"/>
              </a:spcBef>
              <a:spcAft>
                <a:spcPts val="1200"/>
              </a:spcAft>
            </a:pPr>
            <a:endParaRPr lang="en-US" altLang="zh-CN" sz="2400" dirty="0" smtClean="0">
              <a:ea typeface="宋体" charset="-122"/>
            </a:endParaRPr>
          </a:p>
        </p:txBody>
      </p:sp>
      <p:graphicFrame>
        <p:nvGraphicFramePr>
          <p:cNvPr id="1032" name="Object 2"/>
          <p:cNvGraphicFramePr>
            <a:graphicFrameLocks noChangeAspect="1"/>
          </p:cNvGraphicFramePr>
          <p:nvPr/>
        </p:nvGraphicFramePr>
        <p:xfrm>
          <a:off x="5256661" y="25148042"/>
          <a:ext cx="2212975" cy="431800"/>
        </p:xfrm>
        <a:graphic>
          <a:graphicData uri="http://schemas.openxmlformats.org/presentationml/2006/ole">
            <p:oleObj spid="_x0000_s1032" name="Equation" r:id="rId8" imgW="1168200" imgH="228600" progId="Equation.DSMT4">
              <p:embed/>
            </p:oleObj>
          </a:graphicData>
        </a:graphic>
      </p:graphicFrame>
      <p:graphicFrame>
        <p:nvGraphicFramePr>
          <p:cNvPr id="1033" name="Object 9"/>
          <p:cNvGraphicFramePr>
            <a:graphicFrameLocks noChangeAspect="1"/>
          </p:cNvGraphicFramePr>
          <p:nvPr/>
        </p:nvGraphicFramePr>
        <p:xfrm>
          <a:off x="8659316" y="25995181"/>
          <a:ext cx="3513137" cy="720725"/>
        </p:xfrm>
        <a:graphic>
          <a:graphicData uri="http://schemas.openxmlformats.org/presentationml/2006/ole">
            <p:oleObj spid="_x0000_s1033" name="Equation" r:id="rId9" imgW="2044440" imgH="419040" progId="Equation.DSMT4">
              <p:embed/>
            </p:oleObj>
          </a:graphicData>
        </a:graphic>
      </p:graphicFrame>
      <p:graphicFrame>
        <p:nvGraphicFramePr>
          <p:cNvPr id="1036" name="Object 12"/>
          <p:cNvGraphicFramePr>
            <a:graphicFrameLocks noChangeAspect="1"/>
          </p:cNvGraphicFramePr>
          <p:nvPr/>
        </p:nvGraphicFramePr>
        <p:xfrm>
          <a:off x="9356725" y="27000200"/>
          <a:ext cx="3441700" cy="774700"/>
        </p:xfrm>
        <a:graphic>
          <a:graphicData uri="http://schemas.openxmlformats.org/presentationml/2006/ole">
            <p:oleObj spid="_x0000_s1036" name="Equation" r:id="rId10" imgW="1904760" imgH="431640" progId="Equation.DSMT4">
              <p:embed/>
            </p:oleObj>
          </a:graphicData>
        </a:graphic>
      </p:graphicFrame>
      <p:pic>
        <p:nvPicPr>
          <p:cNvPr id="28" name="Picture 1"/>
          <p:cNvPicPr>
            <a:picLocks noChangeAspect="1" noChangeArrowheads="1"/>
          </p:cNvPicPr>
          <p:nvPr/>
        </p:nvPicPr>
        <p:blipFill>
          <a:blip r:embed="rId11" cstate="print"/>
          <a:srcRect t="12056" b="13962"/>
          <a:stretch>
            <a:fillRect/>
          </a:stretch>
        </p:blipFill>
        <p:spPr bwMode="auto">
          <a:xfrm>
            <a:off x="5326944" y="17541160"/>
            <a:ext cx="3312368" cy="648072"/>
          </a:xfrm>
          <a:prstGeom prst="rect">
            <a:avLst/>
          </a:prstGeom>
          <a:ln>
            <a:noFill/>
          </a:ln>
          <a:effectLst>
            <a:outerShdw blurRad="190500" algn="tl" rotWithShape="0">
              <a:srgbClr val="000000">
                <a:alpha val="70000"/>
              </a:srgbClr>
            </a:outerShdw>
          </a:effectLst>
        </p:spPr>
      </p:pic>
      <p:pic>
        <p:nvPicPr>
          <p:cNvPr id="29" name="图片 28" descr="1.png"/>
          <p:cNvPicPr>
            <a:picLocks noChangeAspect="1"/>
          </p:cNvPicPr>
          <p:nvPr/>
        </p:nvPicPr>
        <p:blipFill>
          <a:blip r:embed="rId12" cstate="print"/>
          <a:stretch>
            <a:fillRect/>
          </a:stretch>
        </p:blipFill>
        <p:spPr>
          <a:xfrm>
            <a:off x="3525026" y="18619084"/>
            <a:ext cx="5114286" cy="523810"/>
          </a:xfrm>
          <a:prstGeom prst="rect">
            <a:avLst/>
          </a:prstGeom>
          <a:ln>
            <a:noFill/>
          </a:ln>
          <a:effectLst>
            <a:outerShdw blurRad="190500" algn="tl" rotWithShape="0">
              <a:srgbClr val="000000">
                <a:alpha val="70000"/>
              </a:srgbClr>
            </a:outerShdw>
          </a:effectLst>
        </p:spPr>
      </p:pic>
      <p:pic>
        <p:nvPicPr>
          <p:cNvPr id="30" name="图片 29" descr="1.png"/>
          <p:cNvPicPr>
            <a:picLocks noChangeAspect="1"/>
          </p:cNvPicPr>
          <p:nvPr/>
        </p:nvPicPr>
        <p:blipFill>
          <a:blip r:embed="rId13" cstate="print"/>
          <a:stretch>
            <a:fillRect/>
          </a:stretch>
        </p:blipFill>
        <p:spPr>
          <a:xfrm>
            <a:off x="3821623" y="20145107"/>
            <a:ext cx="4817689" cy="1296027"/>
          </a:xfrm>
          <a:prstGeom prst="rect">
            <a:avLst/>
          </a:prstGeom>
          <a:ln>
            <a:noFill/>
          </a:ln>
          <a:effectLst>
            <a:outerShdw blurRad="190500" algn="tl" rotWithShape="0">
              <a:srgbClr val="000000">
                <a:alpha val="70000"/>
              </a:srgbClr>
            </a:outerShdw>
          </a:effectLst>
        </p:spPr>
      </p:pic>
      <p:sp>
        <p:nvSpPr>
          <p:cNvPr id="31" name="右大括号 30"/>
          <p:cNvSpPr/>
          <p:nvPr/>
        </p:nvSpPr>
        <p:spPr bwMode="auto">
          <a:xfrm>
            <a:off x="9455040" y="17709931"/>
            <a:ext cx="533400" cy="3482209"/>
          </a:xfrm>
          <a:prstGeom prst="rightBrac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zh-CN" altLang="en-US" sz="8600" b="0" i="0" u="none" strike="noStrike" cap="none" normalizeH="0" baseline="0" smtClean="0">
              <a:ln>
                <a:noFill/>
              </a:ln>
              <a:solidFill>
                <a:schemeClr val="tx1"/>
              </a:solidFill>
              <a:effectLst/>
              <a:latin typeface="Arial" charset="0"/>
              <a:cs typeface="Arial" charset="0"/>
            </a:endParaRPr>
          </a:p>
        </p:txBody>
      </p:sp>
      <p:sp>
        <p:nvSpPr>
          <p:cNvPr id="33" name="TextBox 32"/>
          <p:cNvSpPr txBox="1"/>
          <p:nvPr/>
        </p:nvSpPr>
        <p:spPr>
          <a:xfrm>
            <a:off x="10512314" y="18986281"/>
            <a:ext cx="1638301" cy="830997"/>
          </a:xfrm>
          <a:prstGeom prst="rect">
            <a:avLst/>
          </a:prstGeom>
          <a:noFill/>
        </p:spPr>
        <p:txBody>
          <a:bodyPr wrap="square" rtlCol="0">
            <a:spAutoFit/>
          </a:bodyPr>
          <a:lstStyle/>
          <a:p>
            <a:r>
              <a:rPr lang="en-US" altLang="zh-CN" sz="2400" dirty="0" smtClean="0"/>
              <a:t>Hidden variables</a:t>
            </a:r>
            <a:endParaRPr lang="zh-CN" altLang="en-US" sz="2400" dirty="0"/>
          </a:p>
        </p:txBody>
      </p:sp>
      <p:sp>
        <p:nvSpPr>
          <p:cNvPr id="35" name="TextBox 34"/>
          <p:cNvSpPr txBox="1"/>
          <p:nvPr/>
        </p:nvSpPr>
        <p:spPr>
          <a:xfrm>
            <a:off x="6969261" y="26132530"/>
            <a:ext cx="2398816" cy="1477328"/>
          </a:xfrm>
          <a:prstGeom prst="rect">
            <a:avLst/>
          </a:prstGeom>
          <a:noFill/>
        </p:spPr>
        <p:txBody>
          <a:bodyPr wrap="square" rtlCol="0">
            <a:spAutoFit/>
          </a:bodyPr>
          <a:lstStyle/>
          <a:p>
            <a:pPr algn="just" defTabSz="3552825">
              <a:spcBef>
                <a:spcPct val="50000"/>
              </a:spcBef>
              <a:spcAft>
                <a:spcPts val="3600"/>
              </a:spcAft>
              <a:buFont typeface="Wingdings" pitchFamily="2" charset="2"/>
              <a:buChar char="l"/>
            </a:pPr>
            <a:r>
              <a:rPr lang="en-US" altLang="zh-CN" sz="2400" dirty="0" smtClean="0">
                <a:ea typeface="宋体" charset="-122"/>
              </a:rPr>
              <a:t>Model:</a:t>
            </a:r>
            <a:endParaRPr lang="en-US" altLang="zh-CN" sz="2400" dirty="0" smtClean="0">
              <a:solidFill>
                <a:srgbClr val="0000FF"/>
              </a:solidFill>
              <a:ea typeface="宋体" charset="-122"/>
            </a:endParaRPr>
          </a:p>
          <a:p>
            <a:pPr algn="just" defTabSz="3552825">
              <a:spcBef>
                <a:spcPct val="50000"/>
              </a:spcBef>
              <a:buFont typeface="Wingdings" pitchFamily="2" charset="2"/>
              <a:buChar char="l"/>
            </a:pPr>
            <a:r>
              <a:rPr lang="en-US" altLang="zh-CN" sz="2400" dirty="0" smtClean="0">
                <a:ea typeface="宋体" charset="-122"/>
              </a:rPr>
              <a:t>Loss function:</a:t>
            </a:r>
          </a:p>
        </p:txBody>
      </p:sp>
      <p:sp>
        <p:nvSpPr>
          <p:cNvPr id="36" name="左大括号 35"/>
          <p:cNvSpPr/>
          <p:nvPr/>
        </p:nvSpPr>
        <p:spPr bwMode="auto">
          <a:xfrm>
            <a:off x="6670400" y="26334412"/>
            <a:ext cx="250662" cy="1034526"/>
          </a:xfrm>
          <a:prstGeom prst="leftBrac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zh-CN" altLang="en-US" sz="8600" b="0" i="0" u="none" strike="noStrike" cap="none" normalizeH="0" baseline="0" smtClean="0">
              <a:ln>
                <a:noFill/>
              </a:ln>
              <a:solidFill>
                <a:schemeClr val="tx1"/>
              </a:solidFill>
              <a:effectLst/>
              <a:latin typeface="Arial" charset="0"/>
              <a:cs typeface="Arial" charset="0"/>
            </a:endParaRPr>
          </a:p>
        </p:txBody>
      </p:sp>
      <p:sp>
        <p:nvSpPr>
          <p:cNvPr id="39" name="右箭头 38"/>
          <p:cNvSpPr/>
          <p:nvPr/>
        </p:nvSpPr>
        <p:spPr bwMode="auto">
          <a:xfrm>
            <a:off x="5234168" y="28526296"/>
            <a:ext cx="1199408" cy="9500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zh-CN" altLang="en-US" sz="8600" b="0" i="0" u="none" strike="noStrike" cap="none" normalizeH="0" baseline="0" smtClean="0">
              <a:ln>
                <a:noFill/>
              </a:ln>
              <a:solidFill>
                <a:schemeClr val="tx1"/>
              </a:solidFill>
              <a:effectLst/>
              <a:latin typeface="Arial" charset="0"/>
              <a:cs typeface="Arial" charset="0"/>
            </a:endParaRPr>
          </a:p>
        </p:txBody>
      </p:sp>
      <p:sp>
        <p:nvSpPr>
          <p:cNvPr id="40" name="Text Box 38"/>
          <p:cNvSpPr txBox="1">
            <a:spLocks noChangeArrowheads="1"/>
          </p:cNvSpPr>
          <p:nvPr/>
        </p:nvSpPr>
        <p:spPr bwMode="auto">
          <a:xfrm>
            <a:off x="14079645" y="5064716"/>
            <a:ext cx="11887200" cy="12791873"/>
          </a:xfrm>
          <a:prstGeom prst="rect">
            <a:avLst/>
          </a:prstGeom>
          <a:gradFill flip="none" rotWithShape="1">
            <a:gsLst>
              <a:gs pos="0">
                <a:schemeClr val="accent1">
                  <a:shade val="30000"/>
                  <a:satMod val="115000"/>
                  <a:alpha val="0"/>
                </a:schemeClr>
              </a:gs>
              <a:gs pos="50000">
                <a:schemeClr val="accent1">
                  <a:shade val="67500"/>
                  <a:satMod val="115000"/>
                </a:schemeClr>
              </a:gs>
              <a:gs pos="100000">
                <a:schemeClr val="accent1">
                  <a:shade val="100000"/>
                  <a:satMod val="115000"/>
                </a:schemeClr>
              </a:gs>
            </a:gsLst>
            <a:lin ang="16200000" scaled="1"/>
            <a:tileRect/>
          </a:gradFill>
          <a:ln w="9525">
            <a:solidFill>
              <a:schemeClr val="tx1"/>
            </a:solidFill>
            <a:miter lim="800000"/>
            <a:headEnd/>
            <a:tailEnd/>
          </a:ln>
        </p:spPr>
        <p:txBody>
          <a:bodyPr wrap="square" lIns="360000" tIns="360000" rIns="360000" bIns="360000">
            <a:spAutoFit/>
          </a:bodyPr>
          <a:lstStyle/>
          <a:p>
            <a:pPr algn="just" defTabSz="3552825">
              <a:spcBef>
                <a:spcPct val="50000"/>
              </a:spcBef>
              <a:buFont typeface="Wingdings" pitchFamily="2" charset="2"/>
              <a:buChar char="Ø"/>
            </a:pPr>
            <a:r>
              <a:rPr lang="en-US" altLang="zh-CN" sz="2800" b="1" dirty="0" smtClean="0">
                <a:solidFill>
                  <a:srgbClr val="0000FF"/>
                </a:solidFill>
                <a:ea typeface="宋体" charset="-122"/>
              </a:rPr>
              <a:t>Classification Experiment</a:t>
            </a:r>
          </a:p>
          <a:p>
            <a:pPr algn="just" defTabSz="3552825">
              <a:spcBef>
                <a:spcPct val="50000"/>
              </a:spcBef>
              <a:buFont typeface="Wingdings" pitchFamily="2" charset="2"/>
              <a:buChar char="l"/>
            </a:pPr>
            <a:r>
              <a:rPr lang="en-US" altLang="zh-CN" sz="2400" dirty="0" smtClean="0">
                <a:ea typeface="宋体" charset="-122"/>
              </a:rPr>
              <a:t>Template size = 80. Tuning parameter = 0.01.</a:t>
            </a:r>
          </a:p>
          <a:p>
            <a:pPr algn="just" defTabSz="3552825">
              <a:spcBef>
                <a:spcPct val="50000"/>
              </a:spcBef>
              <a:buFont typeface="Wingdings" pitchFamily="2" charset="2"/>
              <a:buChar char="l"/>
            </a:pPr>
            <a:r>
              <a:rPr lang="en-US" altLang="zh-CN" sz="2400" dirty="0" smtClean="0">
                <a:ea typeface="宋体" charset="-122"/>
              </a:rPr>
              <a:t>Head_shoulder data: training negatives 160, testing negatives 471.</a:t>
            </a:r>
          </a:p>
          <a:p>
            <a:pPr algn="just" defTabSz="3552825">
              <a:spcBef>
                <a:spcPct val="50000"/>
              </a:spcBef>
            </a:pPr>
            <a:endParaRPr lang="en-US" altLang="zh-CN" sz="2400" dirty="0" smtClean="0">
              <a:ea typeface="宋体" charset="-122"/>
            </a:endParaRPr>
          </a:p>
          <a:p>
            <a:pPr algn="just" defTabSz="3552825">
              <a:lnSpc>
                <a:spcPct val="200000"/>
              </a:lnSpc>
              <a:spcBef>
                <a:spcPct val="50000"/>
              </a:spcBef>
            </a:pPr>
            <a:endParaRPr lang="en-US" altLang="zh-CN" sz="2400" dirty="0" smtClean="0">
              <a:ea typeface="宋体" charset="-122"/>
            </a:endParaRPr>
          </a:p>
          <a:p>
            <a:pPr algn="just" defTabSz="3552825">
              <a:lnSpc>
                <a:spcPct val="200000"/>
              </a:lnSpc>
              <a:spcBef>
                <a:spcPct val="50000"/>
              </a:spcBef>
            </a:pPr>
            <a:endParaRPr lang="en-US" altLang="zh-CN" sz="2400" dirty="0" smtClean="0">
              <a:ea typeface="宋体" charset="-122"/>
            </a:endParaRPr>
          </a:p>
          <a:p>
            <a:pPr algn="just" defTabSz="3552825">
              <a:spcBef>
                <a:spcPct val="50000"/>
              </a:spcBef>
            </a:pPr>
            <a:endParaRPr lang="en-US" altLang="zh-CN" sz="2400" dirty="0" smtClean="0">
              <a:ea typeface="宋体" charset="-122"/>
            </a:endParaRPr>
          </a:p>
          <a:p>
            <a:pPr algn="just" defTabSz="3552825">
              <a:spcBef>
                <a:spcPct val="50000"/>
              </a:spcBef>
            </a:pPr>
            <a:endParaRPr lang="en-US" altLang="zh-CN" sz="2400" dirty="0" smtClean="0">
              <a:ea typeface="宋体" charset="-122"/>
            </a:endParaRPr>
          </a:p>
          <a:p>
            <a:pPr algn="just" defTabSz="3552825">
              <a:spcBef>
                <a:spcPct val="50000"/>
              </a:spcBef>
            </a:pPr>
            <a:endParaRPr lang="en-US" altLang="zh-CN" sz="2400" dirty="0" smtClean="0">
              <a:ea typeface="宋体" charset="-122"/>
            </a:endParaRPr>
          </a:p>
          <a:p>
            <a:pPr algn="just" defTabSz="3552825">
              <a:spcBef>
                <a:spcPct val="50000"/>
              </a:spcBef>
            </a:pPr>
            <a:endParaRPr lang="en-US" altLang="zh-CN" sz="2400" dirty="0" smtClean="0">
              <a:ea typeface="宋体" charset="-122"/>
            </a:endParaRPr>
          </a:p>
          <a:p>
            <a:pPr algn="just" defTabSz="3552825">
              <a:spcBef>
                <a:spcPct val="50000"/>
              </a:spcBef>
            </a:pPr>
            <a:endParaRPr lang="en-US" altLang="zh-CN" sz="2400" dirty="0" smtClean="0">
              <a:ea typeface="宋体" charset="-122"/>
            </a:endParaRPr>
          </a:p>
          <a:p>
            <a:pPr algn="just" defTabSz="3552825">
              <a:spcBef>
                <a:spcPct val="50000"/>
              </a:spcBef>
              <a:buFont typeface="Wingdings" pitchFamily="2" charset="2"/>
              <a:buChar char="l"/>
            </a:pPr>
            <a:r>
              <a:rPr lang="en-US" altLang="zh-CN" sz="2400" dirty="0" smtClean="0">
                <a:ea typeface="宋体" charset="-122"/>
              </a:rPr>
              <a:t>Guitar data: training negatives 160, testing negatives 855.</a:t>
            </a:r>
          </a:p>
          <a:p>
            <a:pPr algn="just" defTabSz="3552825">
              <a:spcBef>
                <a:spcPct val="50000"/>
              </a:spcBef>
            </a:pPr>
            <a:endParaRPr lang="en-US" altLang="zh-CN" sz="2400" dirty="0" smtClean="0">
              <a:ea typeface="宋体" charset="-122"/>
            </a:endParaRPr>
          </a:p>
          <a:p>
            <a:pPr algn="just" defTabSz="3552825">
              <a:spcBef>
                <a:spcPct val="50000"/>
              </a:spcBef>
            </a:pPr>
            <a:endParaRPr lang="en-US" altLang="zh-CN" sz="2400" dirty="0" smtClean="0">
              <a:ea typeface="宋体" charset="-122"/>
            </a:endParaRPr>
          </a:p>
          <a:p>
            <a:pPr algn="just" defTabSz="3552825">
              <a:spcBef>
                <a:spcPct val="50000"/>
              </a:spcBef>
            </a:pPr>
            <a:endParaRPr lang="en-US" altLang="zh-CN" sz="2400" dirty="0" smtClean="0">
              <a:ea typeface="宋体" charset="-122"/>
            </a:endParaRPr>
          </a:p>
          <a:p>
            <a:pPr algn="just" defTabSz="3552825">
              <a:spcBef>
                <a:spcPct val="50000"/>
              </a:spcBef>
            </a:pPr>
            <a:endParaRPr lang="en-US" altLang="zh-CN" sz="2400" dirty="0" smtClean="0">
              <a:ea typeface="宋体" charset="-122"/>
            </a:endParaRPr>
          </a:p>
          <a:p>
            <a:pPr algn="just" defTabSz="3552825">
              <a:lnSpc>
                <a:spcPct val="150000"/>
              </a:lnSpc>
              <a:spcBef>
                <a:spcPct val="50000"/>
              </a:spcBef>
            </a:pPr>
            <a:endParaRPr lang="en-US" altLang="zh-CN" sz="2400" dirty="0" smtClean="0">
              <a:ea typeface="宋体" charset="-122"/>
            </a:endParaRPr>
          </a:p>
          <a:p>
            <a:pPr algn="just" defTabSz="3552825">
              <a:spcBef>
                <a:spcPct val="50000"/>
              </a:spcBef>
            </a:pPr>
            <a:endParaRPr lang="en-US" altLang="zh-CN" sz="2400" dirty="0" smtClean="0">
              <a:ea typeface="宋体" charset="-122"/>
            </a:endParaRPr>
          </a:p>
          <a:p>
            <a:pPr algn="just" defTabSz="3552825">
              <a:lnSpc>
                <a:spcPct val="150000"/>
              </a:lnSpc>
              <a:spcBef>
                <a:spcPct val="50000"/>
              </a:spcBef>
            </a:pPr>
            <a:endParaRPr lang="en-US" altLang="zh-CN" sz="2400" dirty="0" smtClean="0">
              <a:ea typeface="宋体" charset="-122"/>
            </a:endParaRPr>
          </a:p>
          <a:p>
            <a:pPr algn="just" defTabSz="3552825">
              <a:spcBef>
                <a:spcPct val="50000"/>
              </a:spcBef>
            </a:pPr>
            <a:endParaRPr lang="en-US" altLang="zh-CN" sz="2400" dirty="0" smtClean="0">
              <a:ea typeface="宋体" charset="-122"/>
            </a:endParaRPr>
          </a:p>
        </p:txBody>
      </p:sp>
      <p:pic>
        <p:nvPicPr>
          <p:cNvPr id="41" name="图片 40" descr="1.png"/>
          <p:cNvPicPr>
            <a:picLocks noChangeAspect="1"/>
          </p:cNvPicPr>
          <p:nvPr/>
        </p:nvPicPr>
        <p:blipFill>
          <a:blip r:embed="rId14" cstate="print"/>
          <a:srcRect r="64439" b="87186"/>
          <a:stretch>
            <a:fillRect/>
          </a:stretch>
        </p:blipFill>
        <p:spPr>
          <a:xfrm>
            <a:off x="15116420" y="7504622"/>
            <a:ext cx="4056382" cy="628804"/>
          </a:xfrm>
          <a:prstGeom prst="rect">
            <a:avLst/>
          </a:prstGeom>
          <a:ln>
            <a:noFill/>
          </a:ln>
          <a:effectLst>
            <a:outerShdw blurRad="190500" algn="tl" rotWithShape="0">
              <a:srgbClr val="000000">
                <a:alpha val="70000"/>
              </a:srgbClr>
            </a:outerShdw>
          </a:effectLst>
        </p:spPr>
      </p:pic>
      <p:graphicFrame>
        <p:nvGraphicFramePr>
          <p:cNvPr id="43" name="表格 42"/>
          <p:cNvGraphicFramePr>
            <a:graphicFrameLocks noGrp="1"/>
          </p:cNvGraphicFramePr>
          <p:nvPr/>
        </p:nvGraphicFramePr>
        <p:xfrm>
          <a:off x="14881871" y="9222679"/>
          <a:ext cx="4525480" cy="2169943"/>
        </p:xfrm>
        <a:graphic>
          <a:graphicData uri="http://schemas.openxmlformats.org/drawingml/2006/table">
            <a:tbl>
              <a:tblPr>
                <a:tableStyleId>{284E427A-3D55-4303-BF80-6455036E1DE7}</a:tableStyleId>
              </a:tblPr>
              <a:tblGrid>
                <a:gridCol w="1024635"/>
                <a:gridCol w="1992351"/>
                <a:gridCol w="1508494"/>
              </a:tblGrid>
              <a:tr h="283993">
                <a:tc gridSpan="3">
                  <a:txBody>
                    <a:bodyPr/>
                    <a:lstStyle/>
                    <a:p>
                      <a:pPr algn="ctr" fontAlgn="ctr"/>
                      <a:r>
                        <a:rPr lang="en-US" sz="1800" b="1" u="none" strike="noStrike" baseline="0" dirty="0" smtClean="0">
                          <a:latin typeface="Times New Roman" pitchFamily="18" charset="0"/>
                          <a:cs typeface="Times New Roman" pitchFamily="18" charset="0"/>
                        </a:rPr>
                        <a:t>Intel Core i5 CPU, RAM 4GB, 64bit windows</a:t>
                      </a:r>
                      <a:endParaRPr lang="en-US" sz="1800" b="1" i="0" u="none" strike="noStrike" dirty="0">
                        <a:solidFill>
                          <a:srgbClr val="000000"/>
                        </a:solidFill>
                        <a:latin typeface="Times New Roman" pitchFamily="18" charset="0"/>
                        <a:cs typeface="Times New Roman" pitchFamily="18" charset="0"/>
                      </a:endParaRPr>
                    </a:p>
                  </a:txBody>
                  <a:tcPr marL="9525" marR="9525" marT="9525" marB="0" anchor="ctr"/>
                </a:tc>
                <a:tc hMerge="1">
                  <a:txBody>
                    <a:bodyPr/>
                    <a:lstStyle/>
                    <a:p>
                      <a:pPr algn="l" fontAlgn="ctr"/>
                      <a:endParaRPr lang="en-US" sz="1100" b="0" i="0" u="none" strike="noStrike" dirty="0">
                        <a:solidFill>
                          <a:srgbClr val="000000"/>
                        </a:solidFill>
                        <a:latin typeface="宋体"/>
                      </a:endParaRPr>
                    </a:p>
                  </a:txBody>
                  <a:tcPr marL="9525" marR="9525" marT="9525" marB="0" anchor="ctr">
                    <a:lnL>
                      <a:noFill/>
                    </a:lnL>
                    <a:lnR>
                      <a:noFill/>
                    </a:lnR>
                    <a:lnT>
                      <a:noFill/>
                    </a:lnT>
                    <a:lnB>
                      <a:noFill/>
                    </a:lnB>
                  </a:tcPr>
                </a:tc>
                <a:tc hMerge="1">
                  <a:txBody>
                    <a:bodyPr/>
                    <a:lstStyle/>
                    <a:p>
                      <a:pPr algn="l" fontAlgn="ctr"/>
                      <a:endParaRPr lang="en-US" sz="1100" b="0" i="0" u="none" strike="noStrike" dirty="0">
                        <a:solidFill>
                          <a:srgbClr val="000000"/>
                        </a:solidFill>
                        <a:latin typeface="宋体"/>
                      </a:endParaRPr>
                    </a:p>
                  </a:txBody>
                  <a:tcPr marL="9525" marR="9525" marT="9525" marB="0" anchor="ctr">
                    <a:lnL>
                      <a:noFill/>
                    </a:lnL>
                    <a:lnR>
                      <a:noFill/>
                    </a:lnR>
                    <a:lnT>
                      <a:noFill/>
                    </a:lnT>
                    <a:lnB>
                      <a:noFill/>
                    </a:lnB>
                  </a:tcPr>
                </a:tc>
              </a:tr>
              <a:tr h="291447">
                <a:tc>
                  <a:txBody>
                    <a:bodyPr/>
                    <a:lstStyle/>
                    <a:p>
                      <a:pPr algn="ctr" fontAlgn="ctr"/>
                      <a:r>
                        <a:rPr lang="en-US" sz="2000" b="1" u="none" strike="noStrike" dirty="0" smtClean="0">
                          <a:latin typeface="Times New Roman" pitchFamily="18" charset="0"/>
                          <a:cs typeface="Times New Roman" pitchFamily="18" charset="0"/>
                        </a:rPr>
                        <a:t># pos</a:t>
                      </a:r>
                      <a:endParaRPr lang="en-US" sz="20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sz="2000" b="1" u="none" strike="noStrike" dirty="0" smtClean="0">
                          <a:latin typeface="Times New Roman" pitchFamily="18" charset="0"/>
                          <a:cs typeface="Times New Roman" pitchFamily="18" charset="0"/>
                        </a:rPr>
                        <a:t>Learning time (s)</a:t>
                      </a:r>
                      <a:endParaRPr lang="en-US" sz="20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sz="2000" b="1" u="none" strike="noStrike" dirty="0" smtClean="0">
                          <a:latin typeface="Times New Roman" pitchFamily="18" charset="0"/>
                          <a:cs typeface="Times New Roman" pitchFamily="18" charset="0"/>
                        </a:rPr>
                        <a:t>LR time (s)</a:t>
                      </a:r>
                      <a:endParaRPr lang="en-US" sz="2000" b="1" i="0" u="none" strike="noStrike" dirty="0">
                        <a:solidFill>
                          <a:srgbClr val="000000"/>
                        </a:solidFill>
                        <a:latin typeface="Times New Roman" pitchFamily="18" charset="0"/>
                        <a:cs typeface="Times New Roman" pitchFamily="18" charset="0"/>
                      </a:endParaRPr>
                    </a:p>
                  </a:txBody>
                  <a:tcPr marL="9525" marR="9525" marT="9525" marB="0" anchor="ctr"/>
                </a:tc>
              </a:tr>
              <a:tr h="291447">
                <a:tc>
                  <a:txBody>
                    <a:bodyPr/>
                    <a:lstStyle/>
                    <a:p>
                      <a:pPr algn="ctr" fontAlgn="ctr"/>
                      <a:r>
                        <a:rPr lang="en-US" altLang="zh-CN" sz="2000" u="none" strike="noStrike" dirty="0">
                          <a:latin typeface="Times New Roman" pitchFamily="18" charset="0"/>
                          <a:cs typeface="Times New Roman" pitchFamily="18" charset="0"/>
                        </a:rPr>
                        <a:t>5</a:t>
                      </a:r>
                      <a:endParaRPr lang="en-US" altLang="zh-CN" sz="2000" b="0"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altLang="zh-CN" sz="2000" u="none" strike="noStrike" dirty="0">
                          <a:latin typeface="Times New Roman" pitchFamily="18" charset="0"/>
                          <a:cs typeface="Times New Roman" pitchFamily="18" charset="0"/>
                        </a:rPr>
                        <a:t>0.338 </a:t>
                      </a:r>
                      <a:endParaRPr lang="en-US" altLang="zh-CN" sz="2000" b="0"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altLang="zh-CN" sz="2000" u="none" strike="noStrike">
                          <a:latin typeface="Times New Roman" pitchFamily="18" charset="0"/>
                          <a:cs typeface="Times New Roman" pitchFamily="18" charset="0"/>
                        </a:rPr>
                        <a:t>0.010 </a:t>
                      </a:r>
                      <a:endParaRPr lang="en-US" altLang="zh-CN" sz="2000" b="0" i="0" u="none" strike="noStrike">
                        <a:solidFill>
                          <a:srgbClr val="000000"/>
                        </a:solidFill>
                        <a:latin typeface="Times New Roman" pitchFamily="18" charset="0"/>
                        <a:cs typeface="Times New Roman" pitchFamily="18" charset="0"/>
                      </a:endParaRPr>
                    </a:p>
                  </a:txBody>
                  <a:tcPr marL="9525" marR="9525" marT="9525" marB="0" anchor="ctr"/>
                </a:tc>
              </a:tr>
              <a:tr h="291447">
                <a:tc>
                  <a:txBody>
                    <a:bodyPr/>
                    <a:lstStyle/>
                    <a:p>
                      <a:pPr algn="ctr" fontAlgn="ctr"/>
                      <a:r>
                        <a:rPr lang="en-US" altLang="zh-CN" sz="2000" u="none" strike="noStrike" dirty="0">
                          <a:latin typeface="Times New Roman" pitchFamily="18" charset="0"/>
                          <a:cs typeface="Times New Roman" pitchFamily="18" charset="0"/>
                        </a:rPr>
                        <a:t>10</a:t>
                      </a:r>
                      <a:endParaRPr lang="en-US" altLang="zh-CN" sz="2000" b="0"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altLang="zh-CN" sz="2000" u="none" strike="noStrike" dirty="0">
                          <a:latin typeface="Times New Roman" pitchFamily="18" charset="0"/>
                          <a:cs typeface="Times New Roman" pitchFamily="18" charset="0"/>
                        </a:rPr>
                        <a:t>0.688 </a:t>
                      </a:r>
                      <a:endParaRPr lang="en-US" altLang="zh-CN" sz="2000" b="0"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altLang="zh-CN" sz="2000" u="none" strike="noStrike">
                          <a:latin typeface="Times New Roman" pitchFamily="18" charset="0"/>
                          <a:cs typeface="Times New Roman" pitchFamily="18" charset="0"/>
                        </a:rPr>
                        <a:t>0.015 </a:t>
                      </a:r>
                      <a:endParaRPr lang="en-US" altLang="zh-CN" sz="2000" b="0" i="0" u="none" strike="noStrike">
                        <a:solidFill>
                          <a:srgbClr val="000000"/>
                        </a:solidFill>
                        <a:latin typeface="Times New Roman" pitchFamily="18" charset="0"/>
                        <a:cs typeface="Times New Roman" pitchFamily="18" charset="0"/>
                      </a:endParaRPr>
                    </a:p>
                  </a:txBody>
                  <a:tcPr marL="9525" marR="9525" marT="9525" marB="0" anchor="ctr"/>
                </a:tc>
              </a:tr>
              <a:tr h="291447">
                <a:tc>
                  <a:txBody>
                    <a:bodyPr/>
                    <a:lstStyle/>
                    <a:p>
                      <a:pPr algn="ctr" fontAlgn="ctr"/>
                      <a:r>
                        <a:rPr lang="en-US" altLang="zh-CN" sz="2000" u="none" strike="noStrike">
                          <a:latin typeface="Times New Roman" pitchFamily="18" charset="0"/>
                          <a:cs typeface="Times New Roman" pitchFamily="18" charset="0"/>
                        </a:rPr>
                        <a:t>20</a:t>
                      </a:r>
                      <a:endParaRPr lang="en-US" altLang="zh-CN" sz="2000" b="0" i="0" u="none" strike="noStrike">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altLang="zh-CN" sz="2000" u="none" strike="noStrike" dirty="0">
                          <a:latin typeface="Times New Roman" pitchFamily="18" charset="0"/>
                          <a:cs typeface="Times New Roman" pitchFamily="18" charset="0"/>
                        </a:rPr>
                        <a:t>1.444 </a:t>
                      </a:r>
                      <a:endParaRPr lang="en-US" altLang="zh-CN" sz="2000" b="0"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altLang="zh-CN" sz="2000" u="none" strike="noStrike" dirty="0">
                          <a:latin typeface="Times New Roman" pitchFamily="18" charset="0"/>
                          <a:cs typeface="Times New Roman" pitchFamily="18" charset="0"/>
                        </a:rPr>
                        <a:t>0.015 </a:t>
                      </a:r>
                      <a:endParaRPr lang="en-US" altLang="zh-CN" sz="2000" b="0" i="0" u="none" strike="noStrike" dirty="0">
                        <a:solidFill>
                          <a:srgbClr val="000000"/>
                        </a:solidFill>
                        <a:latin typeface="Times New Roman" pitchFamily="18" charset="0"/>
                        <a:cs typeface="Times New Roman" pitchFamily="18" charset="0"/>
                      </a:endParaRPr>
                    </a:p>
                  </a:txBody>
                  <a:tcPr marL="9525" marR="9525" marT="9525" marB="0" anchor="ctr"/>
                </a:tc>
              </a:tr>
              <a:tr h="291447">
                <a:tc>
                  <a:txBody>
                    <a:bodyPr/>
                    <a:lstStyle/>
                    <a:p>
                      <a:pPr algn="ctr" fontAlgn="ctr"/>
                      <a:r>
                        <a:rPr lang="en-US" altLang="zh-CN" sz="2000" u="none" strike="noStrike">
                          <a:latin typeface="Times New Roman" pitchFamily="18" charset="0"/>
                          <a:cs typeface="Times New Roman" pitchFamily="18" charset="0"/>
                        </a:rPr>
                        <a:t>40</a:t>
                      </a:r>
                      <a:endParaRPr lang="en-US" altLang="zh-CN" sz="2000" b="0" i="0" u="none" strike="noStrike">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altLang="zh-CN" sz="2000" u="none" strike="noStrike" dirty="0">
                          <a:latin typeface="Times New Roman" pitchFamily="18" charset="0"/>
                          <a:cs typeface="Times New Roman" pitchFamily="18" charset="0"/>
                        </a:rPr>
                        <a:t>2.619 </a:t>
                      </a:r>
                      <a:endParaRPr lang="en-US" altLang="zh-CN" sz="2000" b="0"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altLang="zh-CN" sz="2000" u="none" strike="noStrike" dirty="0">
                          <a:latin typeface="Times New Roman" pitchFamily="18" charset="0"/>
                          <a:cs typeface="Times New Roman" pitchFamily="18" charset="0"/>
                        </a:rPr>
                        <a:t>0.014 </a:t>
                      </a:r>
                      <a:endParaRPr lang="en-US" altLang="zh-CN" sz="2000" b="0" i="0" u="none" strike="noStrike" dirty="0">
                        <a:solidFill>
                          <a:srgbClr val="000000"/>
                        </a:solidFill>
                        <a:latin typeface="Times New Roman" pitchFamily="18" charset="0"/>
                        <a:cs typeface="Times New Roman" pitchFamily="18" charset="0"/>
                      </a:endParaRPr>
                    </a:p>
                  </a:txBody>
                  <a:tcPr marL="9525" marR="9525" marT="9525" marB="0" anchor="ctr"/>
                </a:tc>
              </a:tr>
              <a:tr h="291447">
                <a:tc>
                  <a:txBody>
                    <a:bodyPr/>
                    <a:lstStyle/>
                    <a:p>
                      <a:pPr algn="ctr" fontAlgn="ctr"/>
                      <a:r>
                        <a:rPr lang="en-US" altLang="zh-CN" sz="2000" u="none" strike="noStrike">
                          <a:latin typeface="Times New Roman" pitchFamily="18" charset="0"/>
                          <a:cs typeface="Times New Roman" pitchFamily="18" charset="0"/>
                        </a:rPr>
                        <a:t>80</a:t>
                      </a:r>
                      <a:endParaRPr lang="en-US" altLang="zh-CN" sz="2000" b="0" i="0" u="none" strike="noStrike">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altLang="zh-CN" sz="2000" u="none" strike="noStrike" dirty="0">
                          <a:latin typeface="Times New Roman" pitchFamily="18" charset="0"/>
                          <a:cs typeface="Times New Roman" pitchFamily="18" charset="0"/>
                        </a:rPr>
                        <a:t>5.572 </a:t>
                      </a:r>
                      <a:endParaRPr lang="en-US" altLang="zh-CN" sz="2000" b="0"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altLang="zh-CN" sz="2000" u="none" strike="noStrike" dirty="0">
                          <a:latin typeface="Times New Roman" pitchFamily="18" charset="0"/>
                          <a:cs typeface="Times New Roman" pitchFamily="18" charset="0"/>
                        </a:rPr>
                        <a:t>0.013 </a:t>
                      </a:r>
                      <a:endParaRPr lang="en-US" altLang="zh-CN" sz="2000" b="0" i="0" u="none" strike="noStrike" dirty="0">
                        <a:solidFill>
                          <a:srgbClr val="000000"/>
                        </a:solidFill>
                        <a:latin typeface="Times New Roman" pitchFamily="18" charset="0"/>
                        <a:cs typeface="Times New Roman" pitchFamily="18" charset="0"/>
                      </a:endParaRPr>
                    </a:p>
                  </a:txBody>
                  <a:tcPr marL="9525" marR="9525" marT="9525" marB="0" anchor="ctr"/>
                </a:tc>
              </a:tr>
            </a:tbl>
          </a:graphicData>
        </a:graphic>
      </p:graphicFrame>
      <p:pic>
        <p:nvPicPr>
          <p:cNvPr id="48" name="图片 47" descr="1.png"/>
          <p:cNvPicPr>
            <a:picLocks noChangeAspect="1"/>
          </p:cNvPicPr>
          <p:nvPr/>
        </p:nvPicPr>
        <p:blipFill>
          <a:blip r:embed="rId15" cstate="print"/>
          <a:srcRect r="34673" b="23542"/>
          <a:stretch>
            <a:fillRect/>
          </a:stretch>
        </p:blipFill>
        <p:spPr>
          <a:xfrm>
            <a:off x="15010915" y="13311649"/>
            <a:ext cx="4162290" cy="648072"/>
          </a:xfrm>
          <a:prstGeom prst="rect">
            <a:avLst/>
          </a:prstGeom>
          <a:ln>
            <a:noFill/>
          </a:ln>
          <a:effectLst>
            <a:outerShdw blurRad="190500" algn="tl" rotWithShape="0">
              <a:srgbClr val="000000">
                <a:alpha val="70000"/>
              </a:srgbClr>
            </a:outerShdw>
          </a:effectLst>
        </p:spPr>
      </p:pic>
      <p:sp>
        <p:nvSpPr>
          <p:cNvPr id="51" name="Text Box 38"/>
          <p:cNvSpPr txBox="1">
            <a:spLocks noChangeArrowheads="1"/>
          </p:cNvSpPr>
          <p:nvPr/>
        </p:nvSpPr>
        <p:spPr bwMode="auto">
          <a:xfrm>
            <a:off x="14079645" y="19807736"/>
            <a:ext cx="11887200" cy="8913888"/>
          </a:xfrm>
          <a:prstGeom prst="rect">
            <a:avLst/>
          </a:prstGeom>
          <a:gradFill flip="none" rotWithShape="1">
            <a:gsLst>
              <a:gs pos="0">
                <a:schemeClr val="accent1">
                  <a:shade val="30000"/>
                  <a:satMod val="115000"/>
                  <a:alpha val="0"/>
                </a:schemeClr>
              </a:gs>
              <a:gs pos="50000">
                <a:schemeClr val="accent1">
                  <a:shade val="67500"/>
                  <a:satMod val="115000"/>
                </a:schemeClr>
              </a:gs>
              <a:gs pos="100000">
                <a:schemeClr val="accent1">
                  <a:shade val="100000"/>
                  <a:satMod val="115000"/>
                </a:schemeClr>
              </a:gs>
            </a:gsLst>
            <a:lin ang="16200000" scaled="1"/>
            <a:tileRect/>
          </a:gradFill>
          <a:ln w="9525">
            <a:solidFill>
              <a:schemeClr val="tx1"/>
            </a:solidFill>
            <a:miter lim="800000"/>
            <a:headEnd/>
            <a:tailEnd/>
          </a:ln>
        </p:spPr>
        <p:txBody>
          <a:bodyPr wrap="square" lIns="360000" tIns="360000" rIns="360000" bIns="360000">
            <a:spAutoFit/>
          </a:bodyPr>
          <a:lstStyle/>
          <a:p>
            <a:pPr algn="just" defTabSz="3552825">
              <a:spcBef>
                <a:spcPct val="50000"/>
              </a:spcBef>
              <a:buFont typeface="Wingdings" pitchFamily="2" charset="2"/>
              <a:buChar char="Ø"/>
            </a:pPr>
            <a:endParaRPr lang="en-US" altLang="zh-CN" sz="2800" b="1" dirty="0" smtClean="0">
              <a:solidFill>
                <a:srgbClr val="0000FF"/>
              </a:solidFill>
              <a:ea typeface="宋体" charset="-122"/>
            </a:endParaRPr>
          </a:p>
          <a:p>
            <a:pPr algn="just" defTabSz="3552825">
              <a:spcBef>
                <a:spcPct val="50000"/>
              </a:spcBef>
              <a:buFont typeface="Wingdings" pitchFamily="2" charset="2"/>
              <a:buChar char="Ø"/>
            </a:pPr>
            <a:endParaRPr lang="en-US" altLang="zh-CN" sz="2800" b="1" dirty="0" smtClean="0">
              <a:solidFill>
                <a:srgbClr val="0000FF"/>
              </a:solidFill>
              <a:ea typeface="宋体" charset="-122"/>
            </a:endParaRPr>
          </a:p>
          <a:p>
            <a:pPr algn="just" defTabSz="3552825">
              <a:spcBef>
                <a:spcPct val="50000"/>
              </a:spcBef>
              <a:buFont typeface="Wingdings" pitchFamily="2" charset="2"/>
              <a:buChar char="Ø"/>
            </a:pPr>
            <a:r>
              <a:rPr lang="en-US" altLang="zh-CN" sz="2800" b="1" dirty="0" smtClean="0">
                <a:solidFill>
                  <a:srgbClr val="0000FF"/>
                </a:solidFill>
                <a:ea typeface="宋体" charset="-122"/>
              </a:rPr>
              <a:t>Tuning Parameter</a:t>
            </a:r>
          </a:p>
          <a:p>
            <a:pPr algn="just" defTabSz="3552825">
              <a:spcBef>
                <a:spcPct val="50000"/>
              </a:spcBef>
            </a:pPr>
            <a:endParaRPr lang="en-US" altLang="zh-CN" sz="2400" dirty="0" smtClean="0">
              <a:ea typeface="宋体" charset="-122"/>
            </a:endParaRPr>
          </a:p>
          <a:p>
            <a:pPr algn="just" defTabSz="3552825">
              <a:spcBef>
                <a:spcPct val="50000"/>
              </a:spcBef>
            </a:pPr>
            <a:r>
              <a:rPr lang="en-US" altLang="zh-CN" sz="2400" dirty="0" smtClean="0">
                <a:ea typeface="宋体" charset="-122"/>
              </a:rPr>
              <a:t>Small tuning parameters</a:t>
            </a:r>
          </a:p>
          <a:p>
            <a:pPr algn="just" defTabSz="3552825">
              <a:spcBef>
                <a:spcPct val="50000"/>
              </a:spcBef>
              <a:buFont typeface="Wingdings" pitchFamily="2" charset="2"/>
              <a:buChar char="l"/>
            </a:pPr>
            <a:r>
              <a:rPr lang="en-US" altLang="zh-CN" sz="2400" dirty="0" smtClean="0">
                <a:ea typeface="宋体" charset="-122"/>
              </a:rPr>
              <a:t>imply high regularization</a:t>
            </a:r>
          </a:p>
          <a:p>
            <a:pPr algn="just" defTabSz="3552825">
              <a:spcBef>
                <a:spcPct val="50000"/>
              </a:spcBef>
              <a:buFont typeface="Wingdings" pitchFamily="2" charset="2"/>
              <a:buChar char="l"/>
            </a:pPr>
            <a:r>
              <a:rPr lang="en-US" altLang="zh-CN" sz="2400" dirty="0" smtClean="0">
                <a:ea typeface="宋体" charset="-122"/>
              </a:rPr>
              <a:t>guarantee high performances</a:t>
            </a:r>
            <a:endParaRPr lang="en-US" altLang="zh-CN" sz="2800" b="1" dirty="0" smtClean="0">
              <a:solidFill>
                <a:srgbClr val="0000FF"/>
              </a:solidFill>
              <a:ea typeface="宋体" charset="-122"/>
            </a:endParaRPr>
          </a:p>
          <a:p>
            <a:pPr algn="just" defTabSz="3552825">
              <a:spcBef>
                <a:spcPct val="50000"/>
              </a:spcBef>
            </a:pPr>
            <a:endParaRPr lang="en-US" altLang="zh-CN" sz="2800" b="1" dirty="0" smtClean="0">
              <a:solidFill>
                <a:srgbClr val="0000FF"/>
              </a:solidFill>
              <a:ea typeface="宋体" charset="-122"/>
            </a:endParaRPr>
          </a:p>
          <a:p>
            <a:pPr algn="just" defTabSz="3552825">
              <a:spcBef>
                <a:spcPct val="50000"/>
              </a:spcBef>
              <a:buFont typeface="Wingdings" pitchFamily="2" charset="2"/>
              <a:buChar char="Ø"/>
            </a:pPr>
            <a:endParaRPr lang="en-US" altLang="zh-CN" sz="2800" b="1" dirty="0" smtClean="0">
              <a:solidFill>
                <a:srgbClr val="0000FF"/>
              </a:solidFill>
              <a:ea typeface="宋体" charset="-122"/>
            </a:endParaRPr>
          </a:p>
          <a:p>
            <a:pPr algn="just" defTabSz="3552825">
              <a:spcBef>
                <a:spcPct val="50000"/>
              </a:spcBef>
              <a:buFont typeface="Wingdings" pitchFamily="2" charset="2"/>
              <a:buChar char="Ø"/>
            </a:pPr>
            <a:r>
              <a:rPr lang="en-US" altLang="zh-CN" sz="2800" b="1" dirty="0" smtClean="0">
                <a:solidFill>
                  <a:srgbClr val="0000FF"/>
                </a:solidFill>
                <a:ea typeface="宋体" charset="-122"/>
              </a:rPr>
              <a:t>Future Work</a:t>
            </a:r>
          </a:p>
          <a:p>
            <a:pPr algn="just" defTabSz="3552825">
              <a:spcBef>
                <a:spcPct val="50000"/>
              </a:spcBef>
              <a:buFont typeface="Wingdings" pitchFamily="2" charset="2"/>
              <a:buChar char="Ø"/>
            </a:pPr>
            <a:endParaRPr lang="en-US" altLang="zh-CN" sz="2800" b="1" dirty="0" smtClean="0">
              <a:solidFill>
                <a:srgbClr val="0000FF"/>
              </a:solidFill>
              <a:ea typeface="宋体" charset="-122"/>
            </a:endParaRPr>
          </a:p>
          <a:p>
            <a:pPr algn="just" defTabSz="3552825">
              <a:spcBef>
                <a:spcPct val="50000"/>
              </a:spcBef>
            </a:pPr>
            <a:r>
              <a:rPr lang="en-US" altLang="zh-CN" sz="2400" dirty="0" smtClean="0">
                <a:ea typeface="宋体" charset="-122"/>
              </a:rPr>
              <a:t>Extend to unsupervised learning – adjust mixture model</a:t>
            </a:r>
          </a:p>
          <a:p>
            <a:pPr algn="just" defTabSz="3552825">
              <a:spcBef>
                <a:spcPct val="50000"/>
              </a:spcBef>
              <a:buFont typeface="Wingdings" pitchFamily="2" charset="2"/>
              <a:buChar char="l"/>
            </a:pPr>
            <a:r>
              <a:rPr lang="en-US" altLang="zh-CN" sz="2400" dirty="0" smtClean="0">
                <a:ea typeface="宋体" charset="-122"/>
              </a:rPr>
              <a:t>Generative learning by active basis</a:t>
            </a:r>
          </a:p>
          <a:p>
            <a:pPr algn="just" defTabSz="3552825">
              <a:spcBef>
                <a:spcPct val="50000"/>
              </a:spcBef>
              <a:buFont typeface="Wingdings" pitchFamily="2" charset="2"/>
              <a:buChar char="l"/>
            </a:pPr>
            <a:r>
              <a:rPr lang="en-US" altLang="zh-CN" sz="2400" dirty="0" smtClean="0">
                <a:ea typeface="宋体" charset="-122"/>
              </a:rPr>
              <a:t>Discriminative adjustment on feature weights</a:t>
            </a:r>
          </a:p>
        </p:txBody>
      </p:sp>
      <p:sp>
        <p:nvSpPr>
          <p:cNvPr id="52" name="Text Box 38"/>
          <p:cNvSpPr txBox="1">
            <a:spLocks noChangeArrowheads="1"/>
          </p:cNvSpPr>
          <p:nvPr/>
        </p:nvSpPr>
        <p:spPr bwMode="auto">
          <a:xfrm>
            <a:off x="14079645" y="30696620"/>
            <a:ext cx="11887200" cy="1958138"/>
          </a:xfrm>
          <a:prstGeom prst="rect">
            <a:avLst/>
          </a:prstGeom>
          <a:solidFill>
            <a:schemeClr val="accent1"/>
          </a:solidFill>
          <a:ln w="9525">
            <a:solidFill>
              <a:schemeClr val="tx1"/>
            </a:solidFill>
            <a:miter lim="800000"/>
            <a:headEnd/>
            <a:tailEnd/>
          </a:ln>
        </p:spPr>
        <p:txBody>
          <a:bodyPr wrap="square" lIns="360000" tIns="360000" rIns="360000" bIns="360000">
            <a:spAutoFit/>
          </a:bodyPr>
          <a:lstStyle/>
          <a:p>
            <a:pPr algn="just" defTabSz="3552825">
              <a:spcBef>
                <a:spcPct val="50000"/>
              </a:spcBef>
            </a:pPr>
            <a:r>
              <a:rPr lang="en-US" altLang="zh-CN" sz="2000" dirty="0" smtClean="0">
                <a:ea typeface="宋体" charset="-122"/>
              </a:rPr>
              <a:t>Thanks to my mentor Prof. Ying </a:t>
            </a:r>
            <a:r>
              <a:rPr lang="en-US" altLang="zh-CN" sz="2000" dirty="0" err="1" smtClean="0">
                <a:ea typeface="宋体" charset="-122"/>
              </a:rPr>
              <a:t>Nian</a:t>
            </a:r>
            <a:r>
              <a:rPr lang="en-US" altLang="zh-CN" sz="2000" dirty="0" smtClean="0">
                <a:ea typeface="宋体" charset="-122"/>
              </a:rPr>
              <a:t> Wu and PhD fellow </a:t>
            </a:r>
            <a:r>
              <a:rPr lang="en-US" altLang="zh-CN" sz="2000" dirty="0" err="1" smtClean="0">
                <a:ea typeface="宋体" charset="-122"/>
              </a:rPr>
              <a:t>Zhangzhang</a:t>
            </a:r>
            <a:r>
              <a:rPr lang="en-US" altLang="zh-CN" sz="2000" dirty="0" smtClean="0">
                <a:ea typeface="宋体" charset="-122"/>
              </a:rPr>
              <a:t> Si, for their instructions to my project, as well as to my self developing. I have learned a lot from the project. It is a fantastic summer for me.</a:t>
            </a:r>
            <a:r>
              <a:rPr lang="en-US" altLang="zh-CN" sz="2000" dirty="0" smtClean="0"/>
              <a:t> Also thanks to Dr. </a:t>
            </a:r>
            <a:r>
              <a:rPr lang="en-US" altLang="zh-CN" sz="2000" dirty="0" err="1" smtClean="0"/>
              <a:t>Chih</a:t>
            </a:r>
            <a:r>
              <a:rPr lang="en-US" altLang="zh-CN" sz="2000" dirty="0" smtClean="0"/>
              <a:t>-Jen Lin for his </a:t>
            </a:r>
            <a:r>
              <a:rPr lang="en-US" altLang="zh-CN" sz="2000" dirty="0" err="1" smtClean="0"/>
              <a:t>liblinear</a:t>
            </a:r>
            <a:r>
              <a:rPr lang="en-US" altLang="zh-CN" sz="2000" dirty="0" smtClean="0"/>
              <a:t> software package and his detailed suggestions about how to adjust the software for our experiment.</a:t>
            </a:r>
            <a:endParaRPr lang="en-US" altLang="zh-CN" sz="2000" dirty="0" smtClean="0">
              <a:ea typeface="宋体" charset="-122"/>
            </a:endParaRPr>
          </a:p>
        </p:txBody>
      </p:sp>
      <p:sp>
        <p:nvSpPr>
          <p:cNvPr id="46" name="右箭头 45"/>
          <p:cNvSpPr/>
          <p:nvPr/>
        </p:nvSpPr>
        <p:spPr bwMode="auto">
          <a:xfrm flipH="1">
            <a:off x="5902215" y="31212345"/>
            <a:ext cx="1009650" cy="13147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zh-CN" altLang="en-US" sz="8600" b="0" i="0" u="none" strike="noStrike" cap="none" normalizeH="0" baseline="0" smtClean="0">
              <a:ln>
                <a:noFill/>
              </a:ln>
              <a:solidFill>
                <a:schemeClr val="tx1"/>
              </a:solidFill>
              <a:effectLst/>
              <a:latin typeface="Arial" charset="0"/>
              <a:cs typeface="Arial" charset="0"/>
            </a:endParaRPr>
          </a:p>
        </p:txBody>
      </p:sp>
      <p:graphicFrame>
        <p:nvGraphicFramePr>
          <p:cNvPr id="47" name="表格 46"/>
          <p:cNvGraphicFramePr>
            <a:graphicFrameLocks noGrp="1"/>
          </p:cNvGraphicFramePr>
          <p:nvPr/>
        </p:nvGraphicFramePr>
        <p:xfrm>
          <a:off x="14876617" y="15029706"/>
          <a:ext cx="4525480" cy="2169943"/>
        </p:xfrm>
        <a:graphic>
          <a:graphicData uri="http://schemas.openxmlformats.org/drawingml/2006/table">
            <a:tbl>
              <a:tblPr>
                <a:tableStyleId>{284E427A-3D55-4303-BF80-6455036E1DE7}</a:tableStyleId>
              </a:tblPr>
              <a:tblGrid>
                <a:gridCol w="1024635"/>
                <a:gridCol w="1992351"/>
                <a:gridCol w="1508494"/>
              </a:tblGrid>
              <a:tr h="283993">
                <a:tc gridSpan="3">
                  <a:txBody>
                    <a:bodyPr/>
                    <a:lstStyle/>
                    <a:p>
                      <a:pPr algn="ctr" fontAlgn="ctr"/>
                      <a:r>
                        <a:rPr lang="en-US" sz="1800" b="1" u="none" strike="noStrike" baseline="0" dirty="0" smtClean="0">
                          <a:latin typeface="Times New Roman" pitchFamily="18" charset="0"/>
                          <a:cs typeface="Times New Roman" pitchFamily="18" charset="0"/>
                        </a:rPr>
                        <a:t>Intel Core i5 CPU, RAM 4GB, 64bit windows</a:t>
                      </a:r>
                      <a:endParaRPr lang="en-US" sz="1800" b="1" i="0" u="none" strike="noStrike" dirty="0">
                        <a:solidFill>
                          <a:srgbClr val="000000"/>
                        </a:solidFill>
                        <a:latin typeface="Times New Roman" pitchFamily="18" charset="0"/>
                        <a:cs typeface="Times New Roman" pitchFamily="18" charset="0"/>
                      </a:endParaRPr>
                    </a:p>
                  </a:txBody>
                  <a:tcPr marL="9525" marR="9525" marT="9525" marB="0" anchor="ctr"/>
                </a:tc>
                <a:tc hMerge="1">
                  <a:txBody>
                    <a:bodyPr/>
                    <a:lstStyle/>
                    <a:p>
                      <a:pPr algn="l" fontAlgn="ctr"/>
                      <a:endParaRPr lang="en-US" sz="1100" b="0" i="0" u="none" strike="noStrike" dirty="0">
                        <a:solidFill>
                          <a:srgbClr val="000000"/>
                        </a:solidFill>
                        <a:latin typeface="宋体"/>
                      </a:endParaRPr>
                    </a:p>
                  </a:txBody>
                  <a:tcPr marL="9525" marR="9525" marT="9525" marB="0" anchor="ctr">
                    <a:lnL>
                      <a:noFill/>
                    </a:lnL>
                    <a:lnR>
                      <a:noFill/>
                    </a:lnR>
                    <a:lnT>
                      <a:noFill/>
                    </a:lnT>
                    <a:lnB>
                      <a:noFill/>
                    </a:lnB>
                  </a:tcPr>
                </a:tc>
                <a:tc hMerge="1">
                  <a:txBody>
                    <a:bodyPr/>
                    <a:lstStyle/>
                    <a:p>
                      <a:pPr algn="l" fontAlgn="ctr"/>
                      <a:endParaRPr lang="en-US" sz="1100" b="0" i="0" u="none" strike="noStrike" dirty="0">
                        <a:solidFill>
                          <a:srgbClr val="000000"/>
                        </a:solidFill>
                        <a:latin typeface="宋体"/>
                      </a:endParaRPr>
                    </a:p>
                  </a:txBody>
                  <a:tcPr marL="9525" marR="9525" marT="9525" marB="0" anchor="ctr">
                    <a:lnL>
                      <a:noFill/>
                    </a:lnL>
                    <a:lnR>
                      <a:noFill/>
                    </a:lnR>
                    <a:lnT>
                      <a:noFill/>
                    </a:lnT>
                    <a:lnB>
                      <a:noFill/>
                    </a:lnB>
                  </a:tcPr>
                </a:tc>
              </a:tr>
              <a:tr h="291447">
                <a:tc>
                  <a:txBody>
                    <a:bodyPr/>
                    <a:lstStyle/>
                    <a:p>
                      <a:pPr algn="ctr" fontAlgn="ctr"/>
                      <a:r>
                        <a:rPr lang="en-US" sz="2000" b="1" u="none" strike="noStrike" dirty="0" smtClean="0">
                          <a:latin typeface="Times New Roman" pitchFamily="18" charset="0"/>
                          <a:cs typeface="Times New Roman" pitchFamily="18" charset="0"/>
                        </a:rPr>
                        <a:t># pos</a:t>
                      </a:r>
                      <a:endParaRPr lang="en-US" sz="20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sz="2000" b="1" u="none" strike="noStrike" dirty="0" smtClean="0">
                          <a:latin typeface="Times New Roman" pitchFamily="18" charset="0"/>
                          <a:cs typeface="Times New Roman" pitchFamily="18" charset="0"/>
                        </a:rPr>
                        <a:t>Learning time (s)</a:t>
                      </a:r>
                      <a:endParaRPr lang="en-US" sz="20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sz="2000" b="1" u="none" strike="noStrike" dirty="0" smtClean="0">
                          <a:latin typeface="Times New Roman" pitchFamily="18" charset="0"/>
                          <a:cs typeface="Times New Roman" pitchFamily="18" charset="0"/>
                        </a:rPr>
                        <a:t>LR time (s)</a:t>
                      </a:r>
                      <a:endParaRPr lang="en-US" sz="2000" b="1" i="0" u="none" strike="noStrike" dirty="0">
                        <a:solidFill>
                          <a:srgbClr val="000000"/>
                        </a:solidFill>
                        <a:latin typeface="Times New Roman" pitchFamily="18" charset="0"/>
                        <a:cs typeface="Times New Roman" pitchFamily="18" charset="0"/>
                      </a:endParaRPr>
                    </a:p>
                  </a:txBody>
                  <a:tcPr marL="9525" marR="9525" marT="9525" marB="0" anchor="ctr"/>
                </a:tc>
              </a:tr>
              <a:tr h="291447">
                <a:tc>
                  <a:txBody>
                    <a:bodyPr/>
                    <a:lstStyle/>
                    <a:p>
                      <a:pPr algn="ctr" fontAlgn="ctr"/>
                      <a:r>
                        <a:rPr lang="en-US" altLang="zh-CN" sz="2000" u="none" strike="noStrike" dirty="0">
                          <a:latin typeface="Times New Roman" pitchFamily="18" charset="0"/>
                          <a:cs typeface="Times New Roman" pitchFamily="18" charset="0"/>
                        </a:rPr>
                        <a:t>5</a:t>
                      </a:r>
                      <a:endParaRPr lang="en-US" altLang="zh-CN" sz="2000" b="0"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altLang="zh-CN" sz="2000" u="none" strike="noStrike" dirty="0" smtClean="0">
                          <a:latin typeface="Times New Roman" pitchFamily="18" charset="0"/>
                          <a:cs typeface="Times New Roman" pitchFamily="18" charset="0"/>
                        </a:rPr>
                        <a:t>0.478 </a:t>
                      </a:r>
                      <a:endParaRPr lang="en-US" altLang="zh-CN" sz="2000" b="0"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altLang="zh-CN" sz="2000" u="none" strike="noStrike" dirty="0" smtClean="0">
                          <a:latin typeface="Times New Roman" pitchFamily="18" charset="0"/>
                          <a:cs typeface="Times New Roman" pitchFamily="18" charset="0"/>
                        </a:rPr>
                        <a:t>0.011 </a:t>
                      </a:r>
                      <a:endParaRPr lang="en-US" altLang="zh-CN" sz="2000" b="0" i="0" u="none" strike="noStrike" dirty="0">
                        <a:solidFill>
                          <a:srgbClr val="000000"/>
                        </a:solidFill>
                        <a:latin typeface="Times New Roman" pitchFamily="18" charset="0"/>
                        <a:cs typeface="Times New Roman" pitchFamily="18" charset="0"/>
                      </a:endParaRPr>
                    </a:p>
                  </a:txBody>
                  <a:tcPr marL="9525" marR="9525" marT="9525" marB="0" anchor="ctr"/>
                </a:tc>
              </a:tr>
              <a:tr h="291447">
                <a:tc>
                  <a:txBody>
                    <a:bodyPr/>
                    <a:lstStyle/>
                    <a:p>
                      <a:pPr algn="ctr" fontAlgn="ctr"/>
                      <a:r>
                        <a:rPr lang="en-US" altLang="zh-CN" sz="2000" u="none" strike="noStrike" dirty="0">
                          <a:latin typeface="Times New Roman" pitchFamily="18" charset="0"/>
                          <a:cs typeface="Times New Roman" pitchFamily="18" charset="0"/>
                        </a:rPr>
                        <a:t>10</a:t>
                      </a:r>
                      <a:endParaRPr lang="en-US" altLang="zh-CN" sz="2000" b="0"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altLang="zh-CN" sz="2000" u="none" strike="noStrike" dirty="0" smtClean="0">
                          <a:latin typeface="Times New Roman" pitchFamily="18" charset="0"/>
                          <a:cs typeface="Times New Roman" pitchFamily="18" charset="0"/>
                        </a:rPr>
                        <a:t>0.852 </a:t>
                      </a:r>
                      <a:endParaRPr lang="en-US" altLang="zh-CN" sz="2000" b="0"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altLang="zh-CN" sz="2000" u="none" strike="noStrike" dirty="0" smtClean="0">
                          <a:latin typeface="Times New Roman" pitchFamily="18" charset="0"/>
                          <a:cs typeface="Times New Roman" pitchFamily="18" charset="0"/>
                        </a:rPr>
                        <a:t>0.014 </a:t>
                      </a:r>
                      <a:endParaRPr lang="en-US" altLang="zh-CN" sz="2000" b="0" i="0" u="none" strike="noStrike" dirty="0">
                        <a:solidFill>
                          <a:srgbClr val="000000"/>
                        </a:solidFill>
                        <a:latin typeface="Times New Roman" pitchFamily="18" charset="0"/>
                        <a:cs typeface="Times New Roman" pitchFamily="18" charset="0"/>
                      </a:endParaRPr>
                    </a:p>
                  </a:txBody>
                  <a:tcPr marL="9525" marR="9525" marT="9525" marB="0" anchor="ctr"/>
                </a:tc>
              </a:tr>
              <a:tr h="291447">
                <a:tc>
                  <a:txBody>
                    <a:bodyPr/>
                    <a:lstStyle/>
                    <a:p>
                      <a:pPr algn="ctr" fontAlgn="ctr"/>
                      <a:r>
                        <a:rPr lang="en-US" altLang="zh-CN" sz="2000" u="none" strike="noStrike">
                          <a:latin typeface="Times New Roman" pitchFamily="18" charset="0"/>
                          <a:cs typeface="Times New Roman" pitchFamily="18" charset="0"/>
                        </a:rPr>
                        <a:t>20</a:t>
                      </a:r>
                      <a:endParaRPr lang="en-US" altLang="zh-CN" sz="2000" b="0" i="0" u="none" strike="noStrike">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altLang="zh-CN" sz="2000" u="none" strike="noStrike" dirty="0" smtClean="0">
                          <a:latin typeface="Times New Roman" pitchFamily="18" charset="0"/>
                          <a:cs typeface="Times New Roman" pitchFamily="18" charset="0"/>
                        </a:rPr>
                        <a:t>1.749 </a:t>
                      </a:r>
                      <a:endParaRPr lang="en-US" altLang="zh-CN" sz="2000" b="0"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altLang="zh-CN" sz="2000" u="none" strike="noStrike" dirty="0">
                          <a:latin typeface="Times New Roman" pitchFamily="18" charset="0"/>
                          <a:cs typeface="Times New Roman" pitchFamily="18" charset="0"/>
                        </a:rPr>
                        <a:t>0.015 </a:t>
                      </a:r>
                      <a:endParaRPr lang="en-US" altLang="zh-CN" sz="2000" b="0" i="0" u="none" strike="noStrike" dirty="0">
                        <a:solidFill>
                          <a:srgbClr val="000000"/>
                        </a:solidFill>
                        <a:latin typeface="Times New Roman" pitchFamily="18" charset="0"/>
                        <a:cs typeface="Times New Roman" pitchFamily="18" charset="0"/>
                      </a:endParaRPr>
                    </a:p>
                  </a:txBody>
                  <a:tcPr marL="9525" marR="9525" marT="9525" marB="0" anchor="ctr"/>
                </a:tc>
              </a:tr>
              <a:tr h="291447">
                <a:tc>
                  <a:txBody>
                    <a:bodyPr/>
                    <a:lstStyle/>
                    <a:p>
                      <a:pPr algn="ctr" fontAlgn="ctr"/>
                      <a:r>
                        <a:rPr lang="en-US" altLang="zh-CN" sz="2000" u="none" strike="noStrike">
                          <a:latin typeface="Times New Roman" pitchFamily="18" charset="0"/>
                          <a:cs typeface="Times New Roman" pitchFamily="18" charset="0"/>
                        </a:rPr>
                        <a:t>40</a:t>
                      </a:r>
                      <a:endParaRPr lang="en-US" altLang="zh-CN" sz="2000" b="0" i="0" u="none" strike="noStrike">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altLang="zh-CN" sz="2000" u="none" strike="noStrike" dirty="0" smtClean="0">
                          <a:latin typeface="Times New Roman" pitchFamily="18" charset="0"/>
                          <a:cs typeface="Times New Roman" pitchFamily="18" charset="0"/>
                        </a:rPr>
                        <a:t>2.643 </a:t>
                      </a:r>
                      <a:endParaRPr lang="en-US" altLang="zh-CN" sz="2000" b="0"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altLang="zh-CN" sz="2000" u="none" strike="noStrike" dirty="0" smtClean="0">
                          <a:latin typeface="Times New Roman" pitchFamily="18" charset="0"/>
                          <a:cs typeface="Times New Roman" pitchFamily="18" charset="0"/>
                        </a:rPr>
                        <a:t>0.015 </a:t>
                      </a:r>
                      <a:endParaRPr lang="en-US" altLang="zh-CN" sz="2000" b="0" i="0" u="none" strike="noStrike" dirty="0">
                        <a:solidFill>
                          <a:srgbClr val="000000"/>
                        </a:solidFill>
                        <a:latin typeface="Times New Roman" pitchFamily="18" charset="0"/>
                        <a:cs typeface="Times New Roman" pitchFamily="18" charset="0"/>
                      </a:endParaRPr>
                    </a:p>
                  </a:txBody>
                  <a:tcPr marL="9525" marR="9525" marT="9525" marB="0" anchor="ctr"/>
                </a:tc>
              </a:tr>
              <a:tr h="291447">
                <a:tc>
                  <a:txBody>
                    <a:bodyPr/>
                    <a:lstStyle/>
                    <a:p>
                      <a:pPr algn="ctr" fontAlgn="ctr"/>
                      <a:r>
                        <a:rPr lang="en-US" altLang="zh-CN" sz="2000" u="none" strike="noStrike">
                          <a:latin typeface="Times New Roman" pitchFamily="18" charset="0"/>
                          <a:cs typeface="Times New Roman" pitchFamily="18" charset="0"/>
                        </a:rPr>
                        <a:t>80</a:t>
                      </a:r>
                      <a:endParaRPr lang="en-US" altLang="zh-CN" sz="2000" b="0" i="0" u="none" strike="noStrike">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altLang="zh-CN" sz="2000" u="none" strike="noStrike" dirty="0" smtClean="0">
                          <a:latin typeface="Times New Roman" pitchFamily="18" charset="0"/>
                          <a:cs typeface="Times New Roman" pitchFamily="18" charset="0"/>
                        </a:rPr>
                        <a:t>5.827</a:t>
                      </a:r>
                      <a:endParaRPr lang="en-US" altLang="zh-CN" sz="2000" b="0"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altLang="zh-CN" sz="2000" u="none" strike="noStrike" dirty="0" smtClean="0">
                          <a:latin typeface="Times New Roman" pitchFamily="18" charset="0"/>
                          <a:cs typeface="Times New Roman" pitchFamily="18" charset="0"/>
                        </a:rPr>
                        <a:t>0.014 </a:t>
                      </a:r>
                      <a:endParaRPr lang="en-US" altLang="zh-CN" sz="2000" b="0" i="0" u="none" strike="noStrike" dirty="0">
                        <a:solidFill>
                          <a:srgbClr val="000000"/>
                        </a:solidFill>
                        <a:latin typeface="Times New Roman" pitchFamily="18" charset="0"/>
                        <a:cs typeface="Times New Roman" pitchFamily="18" charset="0"/>
                      </a:endParaRPr>
                    </a:p>
                  </a:txBody>
                  <a:tcPr marL="9525" marR="9525" marT="9525" marB="0" anchor="ctr"/>
                </a:tc>
              </a:tr>
            </a:tbl>
          </a:graphicData>
        </a:graphic>
      </p:graphicFrame>
      <p:pic>
        <p:nvPicPr>
          <p:cNvPr id="54" name="图片 53" descr="head_shoulder_overfitting.png"/>
          <p:cNvPicPr>
            <a:picLocks noChangeAspect="1"/>
          </p:cNvPicPr>
          <p:nvPr/>
        </p:nvPicPr>
        <p:blipFill>
          <a:blip r:embed="rId16" cstate="print"/>
          <a:stretch>
            <a:fillRect/>
          </a:stretch>
        </p:blipFill>
        <p:spPr>
          <a:xfrm>
            <a:off x="1864102" y="29427313"/>
            <a:ext cx="3714189" cy="2781403"/>
          </a:xfrm>
          <a:prstGeom prst="rect">
            <a:avLst/>
          </a:prstGeom>
          <a:ln>
            <a:noFill/>
          </a:ln>
          <a:effectLst>
            <a:outerShdw blurRad="190500" algn="tl" rotWithShape="0">
              <a:srgbClr val="000000">
                <a:alpha val="70000"/>
              </a:srgbClr>
            </a:outerShdw>
          </a:effectLst>
        </p:spPr>
      </p:pic>
      <p:pic>
        <p:nvPicPr>
          <p:cNvPr id="55" name="图片 54" descr="head_shoulder.png"/>
          <p:cNvPicPr>
            <a:picLocks noChangeAspect="1"/>
          </p:cNvPicPr>
          <p:nvPr/>
        </p:nvPicPr>
        <p:blipFill>
          <a:blip r:embed="rId17" cstate="print"/>
          <a:stretch>
            <a:fillRect/>
          </a:stretch>
        </p:blipFill>
        <p:spPr>
          <a:xfrm>
            <a:off x="20019561" y="7504622"/>
            <a:ext cx="5191902" cy="3888000"/>
          </a:xfrm>
          <a:prstGeom prst="rect">
            <a:avLst/>
          </a:prstGeom>
          <a:ln>
            <a:noFill/>
          </a:ln>
          <a:effectLst>
            <a:outerShdw blurRad="190500" algn="tl" rotWithShape="0">
              <a:srgbClr val="000000">
                <a:alpha val="70000"/>
              </a:srgbClr>
            </a:outerShdw>
          </a:effectLst>
        </p:spPr>
      </p:pic>
      <p:pic>
        <p:nvPicPr>
          <p:cNvPr id="56" name="图片 55" descr="guitar.png"/>
          <p:cNvPicPr>
            <a:picLocks noChangeAspect="1"/>
          </p:cNvPicPr>
          <p:nvPr/>
        </p:nvPicPr>
        <p:blipFill>
          <a:blip r:embed="rId18" cstate="print"/>
          <a:stretch>
            <a:fillRect/>
          </a:stretch>
        </p:blipFill>
        <p:spPr>
          <a:xfrm>
            <a:off x="20019561" y="13311649"/>
            <a:ext cx="5191902" cy="3888000"/>
          </a:xfrm>
          <a:prstGeom prst="rect">
            <a:avLst/>
          </a:prstGeom>
          <a:ln>
            <a:noFill/>
          </a:ln>
          <a:effectLst>
            <a:outerShdw blurRad="190500" algn="tl" rotWithShape="0">
              <a:srgbClr val="000000">
                <a:alpha val="70000"/>
              </a:srgbClr>
            </a:outerShdw>
          </a:effectLst>
        </p:spPr>
      </p:pic>
      <p:pic>
        <p:nvPicPr>
          <p:cNvPr id="44" name="Picture 2"/>
          <p:cNvPicPr>
            <a:picLocks noChangeAspect="1" noChangeArrowheads="1"/>
          </p:cNvPicPr>
          <p:nvPr/>
        </p:nvPicPr>
        <p:blipFill>
          <a:blip r:embed="rId19" cstate="print"/>
          <a:srcRect/>
          <a:stretch>
            <a:fillRect/>
          </a:stretch>
        </p:blipFill>
        <p:spPr bwMode="auto">
          <a:xfrm>
            <a:off x="19296993" y="20274456"/>
            <a:ext cx="5959366" cy="5741720"/>
          </a:xfrm>
          <a:prstGeom prst="rect">
            <a:avLst/>
          </a:prstGeom>
          <a:ln>
            <a:noFill/>
          </a:ln>
          <a:effectLst>
            <a:outerShdw blurRad="190500" algn="tl" rotWithShape="0">
              <a:srgbClr val="000000">
                <a:alpha val="70000"/>
              </a:srgbClr>
            </a:outerShdw>
          </a:effectLst>
        </p:spPr>
      </p:pic>
      <p:pic>
        <p:nvPicPr>
          <p:cNvPr id="45" name="图片 44" descr="LossFunctions.png"/>
          <p:cNvPicPr>
            <a:picLocks noChangeAspect="1"/>
          </p:cNvPicPr>
          <p:nvPr/>
        </p:nvPicPr>
        <p:blipFill>
          <a:blip r:embed="rId20" cstate="print"/>
          <a:stretch>
            <a:fillRect/>
          </a:stretch>
        </p:blipFill>
        <p:spPr>
          <a:xfrm>
            <a:off x="7094482" y="28204828"/>
            <a:ext cx="4692209" cy="2348744"/>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580</TotalTime>
  <Words>485</Words>
  <Application>Microsoft Office PowerPoint</Application>
  <PresentationFormat>自定义</PresentationFormat>
  <Paragraphs>125</Paragraphs>
  <Slides>1</Slides>
  <Notes>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1</vt:i4>
      </vt:variant>
    </vt:vector>
  </HeadingPairs>
  <TitlesOfParts>
    <vt:vector size="3" baseType="lpstr">
      <vt:lpstr>Default Design</vt:lpstr>
      <vt:lpstr>Equation</vt:lpstr>
      <vt:lpstr>幻灯片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Zhang</dc:creator>
  <cp:lastModifiedBy>Zhang Ruixun</cp:lastModifiedBy>
  <cp:revision>132</cp:revision>
  <cp:lastPrinted>1601-01-01T00:00:00Z</cp:lastPrinted>
  <dcterms:created xsi:type="dcterms:W3CDTF">1601-01-01T00:00:00Z</dcterms:created>
  <dcterms:modified xsi:type="dcterms:W3CDTF">2010-09-09T00:26:28Z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