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4" r:id="rId3"/>
    <p:sldId id="288" r:id="rId4"/>
    <p:sldId id="289" r:id="rId5"/>
    <p:sldId id="285" r:id="rId6"/>
    <p:sldId id="286" r:id="rId7"/>
    <p:sldId id="293" r:id="rId8"/>
    <p:sldId id="315" r:id="rId9"/>
    <p:sldId id="295" r:id="rId10"/>
    <p:sldId id="294" r:id="rId11"/>
    <p:sldId id="299" r:id="rId12"/>
    <p:sldId id="296" r:id="rId13"/>
    <p:sldId id="300" r:id="rId14"/>
    <p:sldId id="297" r:id="rId15"/>
    <p:sldId id="305" r:id="rId16"/>
    <p:sldId id="307" r:id="rId17"/>
    <p:sldId id="316" r:id="rId18"/>
    <p:sldId id="317" r:id="rId19"/>
    <p:sldId id="298" r:id="rId20"/>
    <p:sldId id="314" r:id="rId21"/>
    <p:sldId id="309" r:id="rId22"/>
    <p:sldId id="310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hang Ruixun" initials="Ray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E00"/>
  </p:clrMru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05" autoAdjust="0"/>
    <p:restoredTop sz="94660"/>
  </p:normalViewPr>
  <p:slideViewPr>
    <p:cSldViewPr>
      <p:cViewPr>
        <p:scale>
          <a:sx n="120" d="100"/>
          <a:sy n="120" d="100"/>
        </p:scale>
        <p:origin x="-180" y="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B2D86-6031-47B1-9E24-8019A2D8634C}" type="datetimeFigureOut">
              <a:rPr lang="zh-CN" altLang="en-US" smtClean="0"/>
              <a:pPr/>
              <a:t>2010/9/8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EEB03-6BE3-4DB0-8AB5-984D123C35E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54668-CD88-4524-ABFF-02001ADA4C01}" type="datetimeFigureOut">
              <a:rPr lang="zh-CN" altLang="en-US" smtClean="0"/>
              <a:pPr/>
              <a:t>2010/9/8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42D27-8A4A-435F-9985-D577A472037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42D27-8A4A-435F-9985-D577A4720370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AAE4-5CE4-43F0-83BF-6F9A435D5EB7}" type="datetimeFigureOut">
              <a:rPr lang="zh-CN" altLang="en-US" smtClean="0"/>
              <a:pPr/>
              <a:t>2010/9/8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69259-5DA3-4E92-AF8F-ADD988B28D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AAE4-5CE4-43F0-83BF-6F9A435D5EB7}" type="datetimeFigureOut">
              <a:rPr lang="zh-CN" altLang="en-US" smtClean="0"/>
              <a:pPr/>
              <a:t>2010/9/8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69259-5DA3-4E92-AF8F-ADD988B28D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AAE4-5CE4-43F0-83BF-6F9A435D5EB7}" type="datetimeFigureOut">
              <a:rPr lang="zh-CN" altLang="en-US" smtClean="0"/>
              <a:pPr/>
              <a:t>2010/9/8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69259-5DA3-4E92-AF8F-ADD988B28D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AAE4-5CE4-43F0-83BF-6F9A435D5EB7}" type="datetimeFigureOut">
              <a:rPr lang="zh-CN" altLang="en-US" smtClean="0"/>
              <a:pPr/>
              <a:t>2010/9/8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69259-5DA3-4E92-AF8F-ADD988B28D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AAE4-5CE4-43F0-83BF-6F9A435D5EB7}" type="datetimeFigureOut">
              <a:rPr lang="zh-CN" altLang="en-US" smtClean="0"/>
              <a:pPr/>
              <a:t>2010/9/8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69259-5DA3-4E92-AF8F-ADD988B28D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AAE4-5CE4-43F0-83BF-6F9A435D5EB7}" type="datetimeFigureOut">
              <a:rPr lang="zh-CN" altLang="en-US" smtClean="0"/>
              <a:pPr/>
              <a:t>2010/9/8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69259-5DA3-4E92-AF8F-ADD988B28D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AAE4-5CE4-43F0-83BF-6F9A435D5EB7}" type="datetimeFigureOut">
              <a:rPr lang="zh-CN" altLang="en-US" smtClean="0"/>
              <a:pPr/>
              <a:t>2010/9/8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69259-5DA3-4E92-AF8F-ADD988B28D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AAE4-5CE4-43F0-83BF-6F9A435D5EB7}" type="datetimeFigureOut">
              <a:rPr lang="zh-CN" altLang="en-US" smtClean="0"/>
              <a:pPr/>
              <a:t>2010/9/8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69259-5DA3-4E92-AF8F-ADD988B28D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AAE4-5CE4-43F0-83BF-6F9A435D5EB7}" type="datetimeFigureOut">
              <a:rPr lang="zh-CN" altLang="en-US" smtClean="0"/>
              <a:pPr/>
              <a:t>2010/9/8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69259-5DA3-4E92-AF8F-ADD988B28D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AAE4-5CE4-43F0-83BF-6F9A435D5EB7}" type="datetimeFigureOut">
              <a:rPr lang="zh-CN" altLang="en-US" smtClean="0"/>
              <a:pPr/>
              <a:t>2010/9/8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69259-5DA3-4E92-AF8F-ADD988B28D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单圆角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AAE4-5CE4-43F0-83BF-6F9A435D5EB7}" type="datetimeFigureOut">
              <a:rPr lang="zh-CN" altLang="en-US" smtClean="0"/>
              <a:pPr/>
              <a:t>2010/9/8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E969259-5DA3-4E92-AF8F-ADD988B28DC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10" name="任意多边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52AAE4-5CE4-43F0-83BF-6F9A435D5EB7}" type="datetimeFigureOut">
              <a:rPr lang="zh-CN" altLang="en-US" smtClean="0"/>
              <a:pPr/>
              <a:t>2010/9/8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969259-5DA3-4E92-AF8F-ADD988B28DC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任意多边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任意多边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1.png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8067672" cy="1828800"/>
          </a:xfrm>
        </p:spPr>
        <p:txBody>
          <a:bodyPr>
            <a:normAutofit/>
          </a:bodyPr>
          <a:lstStyle/>
          <a:p>
            <a:r>
              <a:rPr lang="en-US" altLang="zh-CN" sz="4400" dirty="0" smtClean="0"/>
              <a:t>Adjusting Active Basis Model by Regularized Logistic Regression</a:t>
            </a:r>
            <a:endParaRPr lang="zh-CN" altLang="en-US" sz="44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936768"/>
          </a:xfrm>
        </p:spPr>
        <p:txBody>
          <a:bodyPr>
            <a:normAutofit fontScale="85000" lnSpcReduction="20000"/>
          </a:bodyPr>
          <a:lstStyle/>
          <a:p>
            <a:endParaRPr lang="en-US" altLang="zh-CN" dirty="0" smtClean="0"/>
          </a:p>
          <a:p>
            <a:r>
              <a:rPr lang="en-US" altLang="zh-CN" b="1" dirty="0" smtClean="0"/>
              <a:t>Ruixun Zhang</a:t>
            </a:r>
          </a:p>
          <a:p>
            <a:r>
              <a:rPr lang="en-US" altLang="zh-CN" b="1" dirty="0" smtClean="0"/>
              <a:t>Peking University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Mentor:  Prof. Ying </a:t>
            </a:r>
            <a:r>
              <a:rPr lang="en-US" altLang="zh-CN" dirty="0" err="1" smtClean="0"/>
              <a:t>Nian</a:t>
            </a:r>
            <a:r>
              <a:rPr lang="en-US" altLang="zh-CN" dirty="0" smtClean="0"/>
              <a:t> Wu</a:t>
            </a:r>
          </a:p>
          <a:p>
            <a:r>
              <a:rPr lang="en-US" altLang="zh-CN" dirty="0" smtClean="0"/>
              <a:t>Direct supervisor:  </a:t>
            </a:r>
            <a:r>
              <a:rPr lang="en-US" altLang="zh-CN" dirty="0" err="1" smtClean="0"/>
              <a:t>Zhangzhang</a:t>
            </a:r>
            <a:r>
              <a:rPr lang="en-US" altLang="zh-CN" dirty="0" smtClean="0"/>
              <a:t> Si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Department of Statistics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Discriminative Adjustment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Adjust </a:t>
            </a:r>
            <a:r>
              <a:rPr lang="el-GR" altLang="zh-CN" dirty="0" smtClean="0"/>
              <a:t>λ</a:t>
            </a:r>
            <a:r>
              <a:rPr lang="en-US" altLang="zh-CN" dirty="0" smtClean="0"/>
              <a:t>’s of the template </a:t>
            </a:r>
          </a:p>
          <a:p>
            <a:r>
              <a:rPr lang="en-US" altLang="zh-CN" dirty="0" smtClean="0"/>
              <a:t>Logistic regression – consequence of generative model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Loss function:</a:t>
            </a:r>
            <a:endParaRPr lang="zh-CN" altLang="en-US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4644008" y="1988840"/>
          <a:ext cx="2211798" cy="432048"/>
        </p:xfrm>
        <a:graphic>
          <a:graphicData uri="http://schemas.openxmlformats.org/presentationml/2006/ole">
            <p:oleObj spid="_x0000_s4098" name="Equation" r:id="rId3" imgW="1168200" imgH="228600" progId="Equation.DSMT4">
              <p:embed/>
            </p:oleObj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755576" y="3284984"/>
          <a:ext cx="4908550" cy="1573213"/>
        </p:xfrm>
        <a:graphic>
          <a:graphicData uri="http://schemas.openxmlformats.org/presentationml/2006/ole">
            <p:oleObj spid="_x0000_s4099" name="Equation" r:id="rId4" imgW="2857320" imgH="914400" progId="Equation.DSMT4">
              <p:embed/>
            </p:oleObj>
          </a:graphicData>
        </a:graphic>
      </p:graphicFrame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3059832" y="5157192"/>
          <a:ext cx="2363787" cy="774700"/>
        </p:xfrm>
        <a:graphic>
          <a:graphicData uri="http://schemas.openxmlformats.org/presentationml/2006/ole">
            <p:oleObj spid="_x0000_s4100" name="Equation" r:id="rId5" imgW="1307880" imgH="431640" progId="Equation.DSMT4">
              <p:embed/>
            </p:oleObj>
          </a:graphicData>
        </a:graphic>
      </p:graphicFrame>
      <p:pic>
        <p:nvPicPr>
          <p:cNvPr id="11" name="图片 10" descr="600px-Logistic-curve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3356992"/>
            <a:ext cx="2340768" cy="1560512"/>
          </a:xfrm>
          <a:prstGeom prst="rect">
            <a:avLst/>
          </a:prstGeom>
        </p:spPr>
      </p:pic>
      <p:cxnSp>
        <p:nvCxnSpPr>
          <p:cNvPr id="13" name="直接箭头连接符 12"/>
          <p:cNvCxnSpPr/>
          <p:nvPr/>
        </p:nvCxnSpPr>
        <p:spPr>
          <a:xfrm>
            <a:off x="4644008" y="3645024"/>
            <a:ext cx="108012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64288" y="299695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/>
              <a:t>p</a:t>
            </a:r>
            <a:endParaRPr lang="zh-CN" altLang="en-US" i="1" dirty="0"/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6588224" y="5301208"/>
          <a:ext cx="2256251" cy="576064"/>
        </p:xfrm>
        <a:graphic>
          <a:graphicData uri="http://schemas.openxmlformats.org/presentationml/2006/ole">
            <p:oleObj spid="_x0000_s4101" name="Equation" r:id="rId7" imgW="1790640" imgH="457200" progId="Equation.DSMT4">
              <p:embed/>
            </p:oleObj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8460432" y="4581128"/>
          <a:ext cx="432048" cy="300555"/>
        </p:xfrm>
        <a:graphic>
          <a:graphicData uri="http://schemas.openxmlformats.org/presentationml/2006/ole">
            <p:oleObj spid="_x0000_s4102" name="Equation" r:id="rId8" imgW="291960" imgH="2030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000" dirty="0" smtClean="0"/>
              <a:t>Logistic Regression Vs. Other Methods</a:t>
            </a:r>
            <a:endParaRPr lang="zh-CN" altLang="en-US" sz="4000" dirty="0"/>
          </a:p>
        </p:txBody>
      </p:sp>
      <p:pic>
        <p:nvPicPr>
          <p:cNvPr id="4" name="图片 3" descr="LossFunctio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16832"/>
            <a:ext cx="9144000" cy="43237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4008" y="2204864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Loss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88224" y="2132856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Logistic </a:t>
            </a:r>
            <a:r>
              <a:rPr lang="en-US" altLang="zh-CN" dirty="0" smtClean="0"/>
              <a:t>regression</a:t>
            </a:r>
          </a:p>
          <a:p>
            <a:r>
              <a:rPr lang="en-US" altLang="zh-CN" dirty="0" smtClean="0"/>
              <a:t>SVM</a:t>
            </a:r>
          </a:p>
          <a:p>
            <a:r>
              <a:rPr lang="en-US" altLang="zh-CN" dirty="0" smtClean="0"/>
              <a:t>AdaBoost</a:t>
            </a:r>
            <a:endParaRPr lang="zh-CN" altLang="en-US" dirty="0"/>
          </a:p>
        </p:txBody>
      </p:sp>
      <p:sp>
        <p:nvSpPr>
          <p:cNvPr id="8" name="减号 7"/>
          <p:cNvSpPr/>
          <p:nvPr/>
        </p:nvSpPr>
        <p:spPr>
          <a:xfrm>
            <a:off x="6084168" y="2564904"/>
            <a:ext cx="432048" cy="7200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减号 8"/>
          <p:cNvSpPr/>
          <p:nvPr/>
        </p:nvSpPr>
        <p:spPr>
          <a:xfrm>
            <a:off x="6084168" y="2276872"/>
            <a:ext cx="432048" cy="7200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减号 9"/>
          <p:cNvSpPr/>
          <p:nvPr/>
        </p:nvSpPr>
        <p:spPr>
          <a:xfrm>
            <a:off x="6084168" y="2852936"/>
            <a:ext cx="432048" cy="72008"/>
          </a:xfrm>
          <a:prstGeom prst="mathMinus">
            <a:avLst/>
          </a:prstGeom>
          <a:solidFill>
            <a:srgbClr val="FF00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/>
        </p:nvGraphicFramePr>
        <p:xfrm>
          <a:off x="6588224" y="4941168"/>
          <a:ext cx="433387" cy="300038"/>
        </p:xfrm>
        <a:graphic>
          <a:graphicData uri="http://schemas.openxmlformats.org/presentationml/2006/ole">
            <p:oleObj spid="_x0000_s27649" name="Equation" r:id="rId4" imgW="29196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Problem: Over-fitting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 err="1" smtClean="0"/>
              <a:t>head_shoulder</a:t>
            </a:r>
            <a:r>
              <a:rPr lang="en-US" altLang="zh-CN" sz="2000" dirty="0" smtClean="0"/>
              <a:t>; </a:t>
            </a:r>
            <a:r>
              <a:rPr lang="en-US" altLang="zh-CN" sz="2000" dirty="0" err="1" smtClean="0"/>
              <a:t>svm</a:t>
            </a:r>
            <a:r>
              <a:rPr lang="en-US" altLang="zh-CN" sz="2000" dirty="0" smtClean="0"/>
              <a:t> from </a:t>
            </a:r>
            <a:r>
              <a:rPr lang="en-US" altLang="zh-CN" sz="2000" dirty="0" err="1" smtClean="0"/>
              <a:t>svm</a:t>
            </a:r>
            <a:r>
              <a:rPr lang="en-US" altLang="zh-CN" sz="2000" dirty="0" smtClean="0"/>
              <a:t>-light, logistic regression from </a:t>
            </a:r>
            <a:r>
              <a:rPr lang="en-US" altLang="zh-CN" sz="2000" dirty="0" err="1" smtClean="0"/>
              <a:t>matlab</a:t>
            </a:r>
            <a:r>
              <a:rPr lang="en-US" altLang="zh-CN" sz="2000" dirty="0" smtClean="0"/>
              <a:t>.</a:t>
            </a:r>
          </a:p>
          <a:p>
            <a:r>
              <a:rPr lang="en-US" altLang="zh-CN" sz="2000" dirty="0" smtClean="0"/>
              <a:t>template size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80,</a:t>
            </a:r>
            <a:r>
              <a:rPr lang="en-US" altLang="zh-CN" sz="2000" dirty="0" smtClean="0"/>
              <a:t> training negatives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160</a:t>
            </a:r>
            <a:r>
              <a:rPr lang="en-US" altLang="zh-CN" sz="2000" dirty="0" smtClean="0"/>
              <a:t>, testing negatives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471</a:t>
            </a:r>
            <a:r>
              <a:rPr lang="en-US" altLang="zh-CN" sz="2000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64088" y="3501008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zh-CN" dirty="0" smtClean="0">
                <a:solidFill>
                  <a:schemeClr val="accent1"/>
                </a:solidFill>
              </a:rPr>
              <a:t> active basis</a:t>
            </a:r>
            <a:endParaRPr lang="zh-CN" altLang="zh-CN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lang="en-US" altLang="zh-CN" dirty="0" smtClean="0"/>
              <a:t> </a:t>
            </a:r>
            <a:r>
              <a:rPr lang="en-US" altLang="zh-CN" dirty="0" smtClean="0">
                <a:solidFill>
                  <a:srgbClr val="F4EE00"/>
                </a:solidFill>
              </a:rPr>
              <a:t>active basis + logistic regression</a:t>
            </a:r>
            <a:endParaRPr lang="zh-CN" altLang="zh-CN" dirty="0" smtClean="0">
              <a:solidFill>
                <a:srgbClr val="F4EE00"/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lang="en-US" altLang="zh-CN" dirty="0" smtClean="0"/>
              <a:t> active basis + SVM</a:t>
            </a:r>
            <a:endParaRPr lang="zh-CN" altLang="zh-CN" dirty="0" smtClean="0"/>
          </a:p>
          <a:p>
            <a:pPr>
              <a:buFont typeface="Wingdings" pitchFamily="2" charset="2"/>
              <a:buChar char="l"/>
            </a:pPr>
            <a:r>
              <a:rPr lang="en-US" altLang="zh-CN" dirty="0" smtClean="0"/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active basis + AdaBoost</a:t>
            </a:r>
          </a:p>
        </p:txBody>
      </p:sp>
      <p:pic>
        <p:nvPicPr>
          <p:cNvPr id="6" name="图片 5" descr="head_shoulder_overfitt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852936"/>
            <a:ext cx="4824536" cy="3612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300" dirty="0" smtClean="0"/>
              <a:t>Regularization for </a:t>
            </a:r>
            <a:r>
              <a:rPr lang="en-US" altLang="zh-CN" sz="4300" dirty="0" err="1" smtClean="0"/>
              <a:t>Logsitic</a:t>
            </a:r>
            <a:r>
              <a:rPr lang="en-US" altLang="zh-CN" sz="4300" dirty="0" smtClean="0"/>
              <a:t> Regression</a:t>
            </a:r>
            <a:endParaRPr lang="zh-CN" altLang="en-US" sz="43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91744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altLang="zh-CN" dirty="0" smtClean="0"/>
              <a:t>Loss function for</a:t>
            </a:r>
          </a:p>
          <a:p>
            <a:pPr lvl="1">
              <a:spcAft>
                <a:spcPts val="2400"/>
              </a:spcAft>
            </a:pPr>
            <a:r>
              <a:rPr lang="en-US" altLang="zh-CN" dirty="0" smtClean="0"/>
              <a:t>L1-regularization</a:t>
            </a:r>
          </a:p>
          <a:p>
            <a:pPr lvl="1">
              <a:spcAft>
                <a:spcPts val="2400"/>
              </a:spcAft>
            </a:pPr>
            <a:r>
              <a:rPr lang="en-US" altLang="zh-CN" dirty="0" smtClean="0"/>
              <a:t>L2-regularization</a:t>
            </a:r>
          </a:p>
          <a:p>
            <a:pPr lvl="3"/>
            <a:r>
              <a:rPr lang="en-US" altLang="zh-CN" dirty="0" smtClean="0"/>
              <a:t>Corresponding to a Gaussian prior</a:t>
            </a:r>
          </a:p>
          <a:p>
            <a:pPr lvl="3">
              <a:spcAft>
                <a:spcPts val="1800"/>
              </a:spcAft>
            </a:pPr>
            <a:r>
              <a:rPr lang="en-US" altLang="zh-CN" dirty="0" smtClean="0"/>
              <a:t>Regularization without the intercept term</a:t>
            </a: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3697288" y="3573463"/>
          <a:ext cx="3441700" cy="774700"/>
        </p:xfrm>
        <a:graphic>
          <a:graphicData uri="http://schemas.openxmlformats.org/presentationml/2006/ole">
            <p:oleObj spid="_x0000_s25603" name="Equation" r:id="rId3" imgW="1904760" imgH="431640" progId="Equation.DSMT4">
              <p:embed/>
            </p:oleObj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3913188" y="2708275"/>
          <a:ext cx="3213100" cy="774700"/>
        </p:xfrm>
        <a:graphic>
          <a:graphicData uri="http://schemas.openxmlformats.org/presentationml/2006/ole">
            <p:oleObj spid="_x0000_s25604" name="Equation" r:id="rId4" imgW="1777680" imgH="4316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 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4389120"/>
          </a:xfrm>
        </p:spPr>
        <p:txBody>
          <a:bodyPr>
            <a:normAutofit/>
          </a:bodyPr>
          <a:lstStyle/>
          <a:p>
            <a:r>
              <a:rPr lang="en-US" altLang="zh-CN" sz="2000" dirty="0" err="1" smtClean="0"/>
              <a:t>head_shoulder</a:t>
            </a:r>
            <a:r>
              <a:rPr lang="en-US" altLang="zh-CN" sz="2000" dirty="0" smtClean="0"/>
              <a:t>; </a:t>
            </a:r>
            <a:r>
              <a:rPr lang="en-US" altLang="zh-CN" sz="2000" dirty="0" err="1" smtClean="0"/>
              <a:t>svm</a:t>
            </a:r>
            <a:r>
              <a:rPr lang="en-US" altLang="zh-CN" sz="2000" dirty="0" smtClean="0"/>
              <a:t> from </a:t>
            </a:r>
            <a:r>
              <a:rPr lang="en-US" altLang="zh-CN" sz="2000" dirty="0" err="1" smtClean="0"/>
              <a:t>svm</a:t>
            </a:r>
            <a:r>
              <a:rPr lang="en-US" altLang="zh-CN" sz="2000" dirty="0" smtClean="0"/>
              <a:t>-light, L2-logistic regression from </a:t>
            </a:r>
            <a:r>
              <a:rPr lang="en-US" altLang="zh-CN" sz="2000" dirty="0" err="1" smtClean="0"/>
              <a:t>liblinear</a:t>
            </a:r>
            <a:r>
              <a:rPr lang="en-US" altLang="zh-CN" sz="2000" dirty="0" smtClean="0"/>
              <a:t>.</a:t>
            </a:r>
          </a:p>
          <a:p>
            <a:r>
              <a:rPr lang="en-US" altLang="zh-CN" sz="2000" dirty="0" smtClean="0"/>
              <a:t>template size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80,</a:t>
            </a:r>
            <a:r>
              <a:rPr lang="en-US" altLang="zh-CN" sz="2000" dirty="0" smtClean="0"/>
              <a:t> training negatives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160</a:t>
            </a:r>
            <a:r>
              <a:rPr lang="en-US" altLang="zh-CN" sz="2000" dirty="0" smtClean="0"/>
              <a:t>, testing negatives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471</a:t>
            </a:r>
            <a:r>
              <a:rPr lang="en-US" altLang="zh-CN" sz="2000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64088" y="2887682"/>
            <a:ext cx="35283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zh-CN" dirty="0" smtClean="0">
                <a:solidFill>
                  <a:schemeClr val="accent1"/>
                </a:solidFill>
              </a:rPr>
              <a:t> active basis</a:t>
            </a:r>
            <a:endParaRPr lang="zh-CN" altLang="zh-CN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lang="en-US" altLang="zh-CN" dirty="0" smtClean="0"/>
              <a:t> </a:t>
            </a:r>
            <a:r>
              <a:rPr lang="en-US" altLang="zh-CN" dirty="0" smtClean="0">
                <a:solidFill>
                  <a:srgbClr val="F4EE00"/>
                </a:solidFill>
              </a:rPr>
              <a:t>active basis + logistic regression</a:t>
            </a:r>
            <a:endParaRPr lang="zh-CN" altLang="zh-CN" dirty="0" smtClean="0">
              <a:solidFill>
                <a:srgbClr val="F4EE00"/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lang="en-US" altLang="zh-CN" dirty="0" smtClean="0"/>
              <a:t> active basis + SVM</a:t>
            </a:r>
            <a:endParaRPr lang="zh-CN" altLang="zh-CN" dirty="0" smtClean="0"/>
          </a:p>
          <a:p>
            <a:pPr>
              <a:spcAft>
                <a:spcPts val="1200"/>
              </a:spcAft>
              <a:buFont typeface="Wingdings" pitchFamily="2" charset="2"/>
              <a:buChar char="l"/>
            </a:pPr>
            <a:r>
              <a:rPr lang="en-US" altLang="zh-CN" dirty="0" smtClean="0"/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active basis + AdaBoost</a:t>
            </a:r>
            <a:endParaRPr lang="en-US" altLang="zh-CN" dirty="0" smtClean="0"/>
          </a:p>
          <a:p>
            <a:r>
              <a:rPr lang="en-US" altLang="zh-CN" dirty="0" smtClean="0"/>
              <a:t>Tuning parameter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C=0.01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  <p:pic>
        <p:nvPicPr>
          <p:cNvPr id="8" name="图片 7" descr="head_shoul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780928"/>
            <a:ext cx="5046092" cy="3778809"/>
          </a:xfrm>
          <a:prstGeom prst="rect">
            <a:avLst/>
          </a:prstGeom>
        </p:spPr>
      </p:pic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148064" y="4653136"/>
          <a:ext cx="3816425" cy="176707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864096"/>
                <a:gridCol w="1680188"/>
                <a:gridCol w="1272141"/>
              </a:tblGrid>
              <a:tr h="24688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Intel Core i5 CPU, RAM 4GB, 64bit windows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8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# pos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Learning time (s)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LR time (s)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688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0.338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0.010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688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0.688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0.015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688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1.444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0.015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688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2.619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0.014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688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5.572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0.013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19256" cy="1143000"/>
          </a:xfrm>
        </p:spPr>
        <p:txBody>
          <a:bodyPr>
            <a:normAutofit/>
          </a:bodyPr>
          <a:lstStyle/>
          <a:p>
            <a:r>
              <a:rPr lang="en-US" altLang="zh-CN" sz="4300" dirty="0" smtClean="0"/>
              <a:t>With or Without Local Normalization</a:t>
            </a:r>
            <a:endParaRPr lang="zh-CN" altLang="en-US" sz="43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altLang="zh-CN" dirty="0" smtClean="0"/>
              <a:t>All settings same as the </a:t>
            </a:r>
            <a:r>
              <a:rPr lang="en-US" altLang="zh-CN" dirty="0" err="1" smtClean="0"/>
              <a:t>head_shoulder</a:t>
            </a:r>
            <a:r>
              <a:rPr lang="en-US" altLang="zh-CN" dirty="0" smtClean="0"/>
              <a:t> experiment</a:t>
            </a:r>
          </a:p>
          <a:p>
            <a:pPr lvl="5">
              <a:buNone/>
            </a:pPr>
            <a:r>
              <a:rPr lang="en-US" altLang="zh-CN" dirty="0" smtClean="0"/>
              <a:t>    </a:t>
            </a:r>
            <a:r>
              <a:rPr lang="en-US" altLang="zh-CN" sz="2400" dirty="0" smtClean="0"/>
              <a:t>With</a:t>
            </a:r>
            <a:r>
              <a:rPr lang="en-US" altLang="zh-CN" dirty="0" smtClean="0"/>
              <a:t>				   </a:t>
            </a:r>
            <a:r>
              <a:rPr lang="en-US" altLang="zh-CN" sz="2400" dirty="0" smtClean="0"/>
              <a:t>Without</a:t>
            </a:r>
            <a:endParaRPr lang="en-US" altLang="zh-CN" dirty="0" smtClean="0"/>
          </a:p>
        </p:txBody>
      </p:sp>
      <p:pic>
        <p:nvPicPr>
          <p:cNvPr id="6" name="图片 5" descr="head_shoul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068960"/>
            <a:ext cx="4320480" cy="3235429"/>
          </a:xfrm>
          <a:prstGeom prst="rect">
            <a:avLst/>
          </a:prstGeom>
        </p:spPr>
      </p:pic>
      <p:pic>
        <p:nvPicPr>
          <p:cNvPr id="7" name="图片 6" descr="head_shoulder_without_local_normaliza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104800"/>
            <a:ext cx="4248911" cy="318183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6041" y="0"/>
            <a:ext cx="71179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2098576" cy="1152128"/>
          </a:xfrm>
        </p:spPr>
        <p:txBody>
          <a:bodyPr>
            <a:noAutofit/>
          </a:bodyPr>
          <a:lstStyle/>
          <a:p>
            <a:r>
              <a:rPr lang="en-US" altLang="zh-CN" sz="3200" b="1" dirty="0" smtClean="0"/>
              <a:t>Tuning Parameter</a:t>
            </a:r>
            <a:endParaRPr lang="zh-CN" altLang="en-US" sz="3200" b="1" dirty="0"/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0" y="2708920"/>
            <a:ext cx="2699792" cy="15841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1800" dirty="0" smtClean="0"/>
              <a:t>All settings the same.</a:t>
            </a:r>
          </a:p>
          <a:p>
            <a:pPr>
              <a:buNone/>
            </a:pPr>
            <a:endParaRPr lang="en-US" altLang="zh-CN" sz="1800" dirty="0" smtClean="0"/>
          </a:p>
          <a:p>
            <a:pPr>
              <a:buNone/>
            </a:pPr>
            <a:r>
              <a:rPr lang="en-US" altLang="zh-CN" sz="1800" dirty="0" smtClean="0"/>
              <a:t>Change C, see effect of</a:t>
            </a:r>
          </a:p>
          <a:p>
            <a:pPr>
              <a:buNone/>
            </a:pPr>
            <a:r>
              <a:rPr lang="en-US" altLang="zh-CN" sz="1800" dirty="0" smtClean="0"/>
              <a:t>L2-regularization</a:t>
            </a:r>
            <a:endParaRPr lang="zh-CN" alt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hors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780928"/>
            <a:ext cx="4968551" cy="372074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63272" cy="1143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Experiment Results – More Data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 smtClean="0"/>
              <a:t>horses; </a:t>
            </a:r>
            <a:r>
              <a:rPr lang="en-US" altLang="zh-CN" sz="2000" dirty="0" err="1" smtClean="0"/>
              <a:t>svm</a:t>
            </a:r>
            <a:r>
              <a:rPr lang="en-US" altLang="zh-CN" sz="2000" dirty="0" smtClean="0"/>
              <a:t> from </a:t>
            </a:r>
            <a:r>
              <a:rPr lang="en-US" altLang="zh-CN" sz="2000" dirty="0" err="1" smtClean="0"/>
              <a:t>svm</a:t>
            </a:r>
            <a:r>
              <a:rPr lang="en-US" altLang="zh-CN" sz="2000" dirty="0" smtClean="0"/>
              <a:t>-light, L2-logistic regression from </a:t>
            </a:r>
            <a:r>
              <a:rPr lang="en-US" altLang="zh-CN" sz="2000" dirty="0" err="1" smtClean="0"/>
              <a:t>liblinear</a:t>
            </a:r>
            <a:r>
              <a:rPr lang="en-US" altLang="zh-CN" sz="2000" dirty="0" smtClean="0"/>
              <a:t>.</a:t>
            </a:r>
          </a:p>
          <a:p>
            <a:r>
              <a:rPr lang="en-US" altLang="zh-CN" sz="2000" dirty="0" smtClean="0"/>
              <a:t>template size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80,</a:t>
            </a:r>
            <a:r>
              <a:rPr lang="en-US" altLang="zh-CN" sz="2000" dirty="0" smtClean="0"/>
              <a:t> training negatives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160</a:t>
            </a:r>
            <a:r>
              <a:rPr lang="en-US" altLang="zh-CN" sz="2000" dirty="0" smtClean="0"/>
              <a:t>, testing negatives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471</a:t>
            </a:r>
            <a:r>
              <a:rPr lang="en-US" altLang="zh-CN" sz="2000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64088" y="2887682"/>
            <a:ext cx="35283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zh-CN" dirty="0" smtClean="0">
                <a:solidFill>
                  <a:schemeClr val="accent1"/>
                </a:solidFill>
              </a:rPr>
              <a:t> active basis</a:t>
            </a:r>
            <a:endParaRPr lang="zh-CN" altLang="zh-CN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lang="en-US" altLang="zh-CN" dirty="0" smtClean="0"/>
              <a:t> </a:t>
            </a:r>
            <a:r>
              <a:rPr lang="en-US" altLang="zh-CN" dirty="0" smtClean="0">
                <a:solidFill>
                  <a:srgbClr val="F4EE00"/>
                </a:solidFill>
              </a:rPr>
              <a:t>active basis + logistic regression</a:t>
            </a:r>
            <a:endParaRPr lang="zh-CN" altLang="zh-CN" dirty="0" smtClean="0">
              <a:solidFill>
                <a:srgbClr val="F4EE00"/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lang="en-US" altLang="zh-CN" dirty="0" smtClean="0"/>
              <a:t> active basis + SVM</a:t>
            </a:r>
            <a:endParaRPr lang="zh-CN" altLang="zh-CN" dirty="0" smtClean="0"/>
          </a:p>
          <a:p>
            <a:pPr>
              <a:buFont typeface="Wingdings" pitchFamily="2" charset="2"/>
              <a:buChar char="l"/>
            </a:pPr>
            <a:r>
              <a:rPr lang="en-US" altLang="zh-CN" dirty="0" smtClean="0"/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active basis + AdaBoost</a:t>
            </a:r>
          </a:p>
          <a:p>
            <a:endParaRPr lang="zh-CN" altLang="zh-CN" dirty="0" smtClean="0"/>
          </a:p>
          <a:p>
            <a:r>
              <a:rPr lang="en-US" altLang="zh-CN" dirty="0" smtClean="0"/>
              <a:t>Dimension reduction by active basis, so speed is fast.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Tuning parameter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C=0.01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  <p:pic>
        <p:nvPicPr>
          <p:cNvPr id="7" name="图片 6" descr="1.png"/>
          <p:cNvPicPr>
            <a:picLocks noChangeAspect="1"/>
          </p:cNvPicPr>
          <p:nvPr/>
        </p:nvPicPr>
        <p:blipFill>
          <a:blip r:embed="rId3" cstate="print"/>
          <a:srcRect b="16361"/>
          <a:stretch>
            <a:fillRect/>
          </a:stretch>
        </p:blipFill>
        <p:spPr>
          <a:xfrm>
            <a:off x="1331640" y="260648"/>
            <a:ext cx="6380953" cy="764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63272" cy="1143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Experiment Results – More Data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 smtClean="0"/>
              <a:t>guitar; </a:t>
            </a:r>
            <a:r>
              <a:rPr lang="en-US" altLang="zh-CN" sz="2000" dirty="0" err="1" smtClean="0"/>
              <a:t>svm</a:t>
            </a:r>
            <a:r>
              <a:rPr lang="en-US" altLang="zh-CN" sz="2000" dirty="0" smtClean="0"/>
              <a:t> from </a:t>
            </a:r>
            <a:r>
              <a:rPr lang="en-US" altLang="zh-CN" sz="2000" dirty="0" err="1" smtClean="0"/>
              <a:t>svm</a:t>
            </a:r>
            <a:r>
              <a:rPr lang="en-US" altLang="zh-CN" sz="2000" dirty="0" smtClean="0"/>
              <a:t>-light, L2-logistic regression from </a:t>
            </a:r>
            <a:r>
              <a:rPr lang="en-US" altLang="zh-CN" sz="2000" dirty="0" err="1" smtClean="0"/>
              <a:t>liblinear</a:t>
            </a:r>
            <a:r>
              <a:rPr lang="en-US" altLang="zh-CN" sz="2000" dirty="0" smtClean="0"/>
              <a:t>.</a:t>
            </a:r>
          </a:p>
          <a:p>
            <a:r>
              <a:rPr lang="en-US" altLang="zh-CN" sz="2000" dirty="0" smtClean="0"/>
              <a:t>template size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80,</a:t>
            </a:r>
            <a:r>
              <a:rPr lang="en-US" altLang="zh-CN" sz="2000" dirty="0" smtClean="0"/>
              <a:t> training negatives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160</a:t>
            </a:r>
            <a:r>
              <a:rPr lang="en-US" altLang="zh-CN" sz="2000" dirty="0" smtClean="0"/>
              <a:t>, testing negatives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855</a:t>
            </a:r>
            <a:r>
              <a:rPr lang="en-US" altLang="zh-CN" sz="2000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64088" y="2887682"/>
            <a:ext cx="35283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zh-CN" dirty="0" smtClean="0">
                <a:solidFill>
                  <a:schemeClr val="accent1"/>
                </a:solidFill>
              </a:rPr>
              <a:t> active basis</a:t>
            </a:r>
            <a:endParaRPr lang="zh-CN" altLang="zh-CN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lang="en-US" altLang="zh-CN" dirty="0" smtClean="0"/>
              <a:t> </a:t>
            </a:r>
            <a:r>
              <a:rPr lang="en-US" altLang="zh-CN" dirty="0" smtClean="0">
                <a:solidFill>
                  <a:srgbClr val="F4EE00"/>
                </a:solidFill>
              </a:rPr>
              <a:t>active basis + logistic regression</a:t>
            </a:r>
            <a:endParaRPr lang="zh-CN" altLang="zh-CN" dirty="0" smtClean="0">
              <a:solidFill>
                <a:srgbClr val="F4EE00"/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lang="en-US" altLang="zh-CN" dirty="0" smtClean="0"/>
              <a:t> active basis + SVM</a:t>
            </a:r>
            <a:endParaRPr lang="zh-CN" altLang="zh-CN" dirty="0" smtClean="0"/>
          </a:p>
          <a:p>
            <a:pPr>
              <a:buFont typeface="Wingdings" pitchFamily="2" charset="2"/>
              <a:buChar char="l"/>
            </a:pPr>
            <a:r>
              <a:rPr lang="en-US" altLang="zh-CN" dirty="0" smtClean="0"/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active basis + AdaBoost</a:t>
            </a:r>
          </a:p>
          <a:p>
            <a:endParaRPr lang="zh-CN" altLang="zh-CN" dirty="0" smtClean="0"/>
          </a:p>
          <a:p>
            <a:r>
              <a:rPr lang="en-US" altLang="zh-CN" dirty="0" smtClean="0"/>
              <a:t>Dimension reduction by active basis, so speed is fast.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Tuning parameter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C=0.01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  <p:pic>
        <p:nvPicPr>
          <p:cNvPr id="6" name="图片 5" descr="1.png"/>
          <p:cNvPicPr>
            <a:picLocks noChangeAspect="1"/>
          </p:cNvPicPr>
          <p:nvPr/>
        </p:nvPicPr>
        <p:blipFill>
          <a:blip r:embed="rId2" cstate="print"/>
          <a:srcRect b="23542"/>
          <a:stretch>
            <a:fillRect/>
          </a:stretch>
        </p:blipFill>
        <p:spPr>
          <a:xfrm>
            <a:off x="1331640" y="332656"/>
            <a:ext cx="6371429" cy="648072"/>
          </a:xfrm>
          <a:prstGeom prst="rect">
            <a:avLst/>
          </a:prstGeom>
        </p:spPr>
      </p:pic>
      <p:pic>
        <p:nvPicPr>
          <p:cNvPr id="8" name="图片 7" descr="guit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780928"/>
            <a:ext cx="4896544" cy="3666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Future 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935480"/>
            <a:ext cx="8496944" cy="4229824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Extend to unsupervised learning – adjust mixture model</a:t>
            </a:r>
          </a:p>
          <a:p>
            <a:pPr lvl="1"/>
            <a:r>
              <a:rPr lang="en-US" altLang="zh-CN" dirty="0" smtClean="0"/>
              <a:t>Generative learning by active basis</a:t>
            </a:r>
          </a:p>
          <a:p>
            <a:pPr lvl="2"/>
            <a:r>
              <a:rPr lang="en-US" altLang="zh-CN" dirty="0" smtClean="0"/>
              <a:t>Hidden variables</a:t>
            </a:r>
          </a:p>
          <a:p>
            <a:pPr lvl="1"/>
            <a:r>
              <a:rPr lang="en-US" altLang="zh-CN" dirty="0" smtClean="0"/>
              <a:t>Discriminative adjustment on feature weights</a:t>
            </a:r>
          </a:p>
          <a:p>
            <a:pPr lvl="2"/>
            <a:r>
              <a:rPr lang="en-US" altLang="zh-CN" dirty="0" smtClean="0"/>
              <a:t>Tighten up the parameters,</a:t>
            </a:r>
          </a:p>
          <a:p>
            <a:pPr lvl="2"/>
            <a:r>
              <a:rPr lang="en-US" altLang="zh-CN" dirty="0" smtClean="0"/>
              <a:t>Improve classification performances</a:t>
            </a:r>
          </a:p>
          <a:p>
            <a:pPr lvl="2"/>
            <a:endParaRPr lang="en-US" altLang="zh-CN" dirty="0" smtClean="0"/>
          </a:p>
          <a:p>
            <a:r>
              <a:rPr lang="en-US" altLang="zh-CN" dirty="0" smtClean="0"/>
              <a:t>Adjust active plate model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Active Basis model as a generative model</a:t>
            </a:r>
          </a:p>
          <a:p>
            <a:r>
              <a:rPr lang="en-US" altLang="zh-CN" dirty="0" smtClean="0"/>
              <a:t>Supervised and unsupervised learning</a:t>
            </a:r>
          </a:p>
          <a:p>
            <a:pPr lvl="1"/>
            <a:r>
              <a:rPr lang="en-US" altLang="zh-CN" dirty="0" smtClean="0"/>
              <a:t>Hidden variables and maximum likelihood</a:t>
            </a:r>
          </a:p>
          <a:p>
            <a:r>
              <a:rPr lang="en-US" altLang="zh-CN" dirty="0" smtClean="0"/>
              <a:t>Discriminative adjustment after generative learning</a:t>
            </a:r>
          </a:p>
          <a:p>
            <a:pPr lvl="1"/>
            <a:r>
              <a:rPr lang="en-US" altLang="zh-CN" dirty="0" smtClean="0"/>
              <a:t>Logistic regression, SVM and AdaBoost</a:t>
            </a:r>
          </a:p>
          <a:p>
            <a:pPr lvl="1"/>
            <a:r>
              <a:rPr lang="en-US" altLang="zh-CN" dirty="0" smtClean="0"/>
              <a:t>Over-fitting and regularization</a:t>
            </a:r>
          </a:p>
          <a:p>
            <a:pPr lvl="1"/>
            <a:r>
              <a:rPr lang="en-US" altLang="zh-CN" dirty="0" smtClean="0"/>
              <a:t>Experiment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zh-CN" dirty="0" smtClean="0"/>
              <a:t>Acknowledgements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endParaRPr lang="en-US" altLang="zh-CN" dirty="0" smtClean="0"/>
          </a:p>
          <a:p>
            <a:pPr lvl="0">
              <a:defRPr/>
            </a:pPr>
            <a:r>
              <a:rPr lang="en-US" altLang="zh-CN" smtClean="0"/>
              <a:t>Prof. </a:t>
            </a:r>
            <a:r>
              <a:rPr lang="en-US" altLang="zh-CN" dirty="0" smtClean="0"/>
              <a:t>Ying </a:t>
            </a:r>
            <a:r>
              <a:rPr lang="en-US" altLang="zh-CN" dirty="0" err="1" smtClean="0"/>
              <a:t>Nian</a:t>
            </a:r>
            <a:r>
              <a:rPr lang="en-US" altLang="zh-CN" dirty="0" smtClean="0"/>
              <a:t> Wu</a:t>
            </a:r>
          </a:p>
          <a:p>
            <a:pPr lvl="0">
              <a:defRPr/>
            </a:pPr>
            <a:r>
              <a:rPr lang="en-US" altLang="zh-CN" dirty="0" err="1" smtClean="0"/>
              <a:t>Zhangzhang</a:t>
            </a:r>
            <a:r>
              <a:rPr lang="en-US" altLang="zh-CN" dirty="0" smtClean="0"/>
              <a:t> Si</a:t>
            </a:r>
          </a:p>
          <a:p>
            <a:pPr lvl="0">
              <a:defRPr/>
            </a:pPr>
            <a:r>
              <a:rPr lang="en-US" altLang="zh-CN" dirty="0" smtClean="0"/>
              <a:t>Dr. </a:t>
            </a:r>
            <a:r>
              <a:rPr lang="en-US" altLang="zh-CN" dirty="0" err="1" smtClean="0"/>
              <a:t>Chih</a:t>
            </a:r>
            <a:r>
              <a:rPr lang="en-US" altLang="zh-CN" dirty="0" smtClean="0"/>
              <a:t>-Jen Lin</a:t>
            </a:r>
          </a:p>
          <a:p>
            <a:pPr lvl="0">
              <a:defRPr/>
            </a:pPr>
            <a:r>
              <a:rPr lang="en-US" altLang="zh-CN" dirty="0" smtClean="0"/>
              <a:t>CSST program</a:t>
            </a:r>
            <a:endParaRPr lang="zh-CN" altLang="en-US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en-US" altLang="zh-CN" dirty="0" err="1" smtClean="0"/>
              <a:t>Refrences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68552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altLang="zh-CN" sz="2500" dirty="0" smtClean="0"/>
              <a:t>Wu, Y. N., Si, Z., Gong, H. and Zhu, S.-C. (2009). Learning Active Basis Model for Object Detection and Recognition.</a:t>
            </a:r>
            <a:r>
              <a:rPr lang="en-US" altLang="zh-CN" sz="2500" i="1" dirty="0" smtClean="0"/>
              <a:t> International Journal of Computer Vision.</a:t>
            </a:r>
            <a:endParaRPr lang="zh-CN" altLang="zh-CN" sz="2500" dirty="0" smtClean="0"/>
          </a:p>
          <a:p>
            <a:pPr lvl="0"/>
            <a:r>
              <a:rPr lang="en-US" altLang="zh-CN" sz="2500" dirty="0" smtClean="0"/>
              <a:t>R.-E. Fan, K.-W. Chang, C.-J. Hsieh, X.-R. Wang, and C.-J. Lin. (2008). LIBLINEAR: A Library for Large Linear Classification. </a:t>
            </a:r>
            <a:r>
              <a:rPr lang="en-US" altLang="zh-CN" sz="2500" i="1" dirty="0" smtClean="0"/>
              <a:t>Journal of Machine Learning Research.</a:t>
            </a:r>
            <a:endParaRPr lang="zh-CN" altLang="zh-CN" sz="2500" dirty="0" smtClean="0"/>
          </a:p>
          <a:p>
            <a:pPr lvl="0"/>
            <a:r>
              <a:rPr lang="en-US" altLang="zh-CN" sz="2500" dirty="0" smtClean="0"/>
              <a:t>Lin, C. J., </a:t>
            </a:r>
            <a:r>
              <a:rPr lang="en-US" altLang="zh-CN" sz="2500" dirty="0" err="1" smtClean="0"/>
              <a:t>Weng</a:t>
            </a:r>
            <a:r>
              <a:rPr lang="en-US" altLang="zh-CN" sz="2500" dirty="0" smtClean="0"/>
              <a:t>, R.C., </a:t>
            </a:r>
            <a:r>
              <a:rPr lang="en-US" altLang="zh-CN" sz="2500" dirty="0" err="1" smtClean="0"/>
              <a:t>Keerthi</a:t>
            </a:r>
            <a:r>
              <a:rPr lang="en-US" altLang="zh-CN" sz="2500" dirty="0" smtClean="0"/>
              <a:t>, S.S. (2008). Trust Region Newton Method for Large-Scale Logistic Regression. </a:t>
            </a:r>
            <a:r>
              <a:rPr lang="en-US" altLang="zh-CN" sz="2500" i="1" dirty="0" smtClean="0"/>
              <a:t>Journal of Machine Learning Research.</a:t>
            </a:r>
            <a:endParaRPr lang="zh-CN" altLang="zh-CN" sz="2500" dirty="0" smtClean="0"/>
          </a:p>
          <a:p>
            <a:pPr lvl="0"/>
            <a:r>
              <a:rPr lang="en-US" altLang="zh-CN" sz="2500" dirty="0" err="1" smtClean="0"/>
              <a:t>Vapnik</a:t>
            </a:r>
            <a:r>
              <a:rPr lang="en-US" altLang="zh-CN" sz="2500" dirty="0" smtClean="0"/>
              <a:t>, V. N. (1995). </a:t>
            </a:r>
            <a:r>
              <a:rPr lang="en-US" altLang="zh-CN" sz="2500" i="1" dirty="0" smtClean="0"/>
              <a:t>The Nature of Statistical Learning Theory.</a:t>
            </a:r>
            <a:r>
              <a:rPr lang="en-US" altLang="zh-CN" sz="2500" dirty="0" smtClean="0"/>
              <a:t> Springer.</a:t>
            </a:r>
            <a:endParaRPr lang="zh-CN" altLang="zh-CN" sz="2500" dirty="0" smtClean="0"/>
          </a:p>
          <a:p>
            <a:pPr lvl="0"/>
            <a:r>
              <a:rPr lang="en-US" altLang="zh-CN" sz="2500" dirty="0" err="1" smtClean="0"/>
              <a:t>Joachims</a:t>
            </a:r>
            <a:r>
              <a:rPr lang="en-US" altLang="zh-CN" sz="2500" dirty="0" smtClean="0"/>
              <a:t>, T. (1999). Making large-Scale SVM Learning Practical. </a:t>
            </a:r>
            <a:r>
              <a:rPr lang="en-US" altLang="zh-CN" sz="2500" i="1" dirty="0" smtClean="0"/>
              <a:t>Advances in Kernel Methods - Support Vector Learning,</a:t>
            </a:r>
            <a:r>
              <a:rPr lang="en-US" altLang="zh-CN" sz="2500" dirty="0" smtClean="0"/>
              <a:t> B. </a:t>
            </a:r>
            <a:r>
              <a:rPr lang="en-US" altLang="zh-CN" sz="2500" dirty="0" err="1" smtClean="0"/>
              <a:t>Schölkopf</a:t>
            </a:r>
            <a:r>
              <a:rPr lang="en-US" altLang="zh-CN" sz="2500" dirty="0" smtClean="0"/>
              <a:t> and C. Burges and A. </a:t>
            </a:r>
            <a:r>
              <a:rPr lang="en-US" altLang="zh-CN" sz="2500" dirty="0" err="1" smtClean="0"/>
              <a:t>Smola</a:t>
            </a:r>
            <a:r>
              <a:rPr lang="en-US" altLang="zh-CN" sz="2500" dirty="0" smtClean="0"/>
              <a:t> (ed.), MIT-Press.</a:t>
            </a:r>
            <a:endParaRPr lang="zh-CN" altLang="zh-CN" sz="2500" dirty="0" smtClean="0"/>
          </a:p>
          <a:p>
            <a:pPr lvl="0"/>
            <a:r>
              <a:rPr lang="en-US" altLang="zh-CN" sz="2500" dirty="0" smtClean="0"/>
              <a:t>Freund, Y. and </a:t>
            </a:r>
            <a:r>
              <a:rPr lang="en-US" altLang="zh-CN" sz="2500" dirty="0" err="1" smtClean="0"/>
              <a:t>Schapire</a:t>
            </a:r>
            <a:r>
              <a:rPr lang="en-US" altLang="zh-CN" sz="2500" dirty="0" smtClean="0"/>
              <a:t>, R. E. (1997). A Decision-Theoretic Generalization of On-Line Learning and an Application to Boosting. </a:t>
            </a:r>
            <a:r>
              <a:rPr lang="en-US" altLang="zh-CN" sz="2500" i="1" dirty="0" smtClean="0"/>
              <a:t>Journal of Computer and System Sciences.</a:t>
            </a:r>
            <a:endParaRPr lang="zh-CN" altLang="zh-CN" sz="2500" dirty="0" smtClean="0"/>
          </a:p>
          <a:p>
            <a:pPr lvl="0"/>
            <a:r>
              <a:rPr lang="en-US" altLang="zh-CN" sz="2500" dirty="0" smtClean="0"/>
              <a:t>Viola, P. and Jones, M. J. (2004). Robust real-time face detection. </a:t>
            </a:r>
            <a:r>
              <a:rPr lang="en-US" altLang="zh-CN" sz="2500" i="1" dirty="0" smtClean="0"/>
              <a:t>International Journal of Computer Vision.</a:t>
            </a:r>
            <a:endParaRPr lang="zh-CN" altLang="zh-CN" sz="2500" dirty="0" smtClean="0"/>
          </a:p>
          <a:p>
            <a:pPr lvl="0"/>
            <a:r>
              <a:rPr lang="en-US" altLang="zh-CN" sz="2500" dirty="0" err="1" smtClean="0"/>
              <a:t>Rosset</a:t>
            </a:r>
            <a:r>
              <a:rPr lang="en-US" altLang="zh-CN" sz="2500" dirty="0" smtClean="0"/>
              <a:t>, S., Zhu, J., Hastie, T. (2004). Boosting as a Regularized Path to a Maximum Margin Classifier. </a:t>
            </a:r>
            <a:r>
              <a:rPr lang="en-US" altLang="zh-CN" sz="2500" i="1" dirty="0" smtClean="0"/>
              <a:t>Journal of Machine Learning Research.</a:t>
            </a:r>
            <a:endParaRPr lang="zh-CN" altLang="zh-CN" sz="2500" dirty="0" smtClean="0"/>
          </a:p>
          <a:p>
            <a:pPr lvl="0"/>
            <a:r>
              <a:rPr lang="en-US" altLang="zh-CN" sz="2500" dirty="0" smtClean="0"/>
              <a:t>Zhu, J. and Hastie, T. (2005). Kernel Logistic Regression and the Import Vector Machine. </a:t>
            </a:r>
            <a:r>
              <a:rPr lang="en-US" altLang="zh-CN" sz="2500" i="1" dirty="0" smtClean="0"/>
              <a:t>Journal of Computational and Graphical Statistics.</a:t>
            </a:r>
            <a:endParaRPr lang="zh-CN" altLang="zh-CN" sz="2500" dirty="0" smtClean="0"/>
          </a:p>
          <a:p>
            <a:pPr lvl="0"/>
            <a:r>
              <a:rPr lang="en-US" altLang="zh-CN" sz="2500" dirty="0" smtClean="0"/>
              <a:t>Hastie, T., </a:t>
            </a:r>
            <a:r>
              <a:rPr lang="en-US" altLang="zh-CN" sz="2500" dirty="0" err="1" smtClean="0"/>
              <a:t>Tibshirani</a:t>
            </a:r>
            <a:r>
              <a:rPr lang="en-US" altLang="zh-CN" sz="2500" dirty="0" smtClean="0"/>
              <a:t>, R. and Friedman, J. (2001) </a:t>
            </a:r>
            <a:r>
              <a:rPr lang="en-US" altLang="zh-CN" sz="2500" i="1" dirty="0" smtClean="0"/>
              <a:t>Elements of Statistical Learning; Data Mining, Inference, and Prediction.</a:t>
            </a:r>
            <a:r>
              <a:rPr lang="en-US" altLang="zh-CN" sz="2500" dirty="0" smtClean="0"/>
              <a:t> New York: Springer.</a:t>
            </a:r>
            <a:endParaRPr lang="zh-CN" altLang="zh-CN" sz="2500" dirty="0" smtClean="0"/>
          </a:p>
          <a:p>
            <a:pPr lvl="0"/>
            <a:r>
              <a:rPr lang="en-US" altLang="zh-CN" sz="2500" dirty="0" smtClean="0"/>
              <a:t>Bishop, C. (2006). </a:t>
            </a:r>
            <a:r>
              <a:rPr lang="en-US" altLang="zh-CN" sz="2500" i="1" dirty="0" smtClean="0"/>
              <a:t>Pattern Recognition and Machine Learning.</a:t>
            </a:r>
            <a:r>
              <a:rPr lang="en-US" altLang="zh-CN" sz="2500" dirty="0" smtClean="0"/>
              <a:t> New York: Springer.</a:t>
            </a:r>
            <a:endParaRPr lang="zh-CN" altLang="zh-CN" sz="2500" dirty="0" smtClean="0"/>
          </a:p>
          <a:p>
            <a:pPr lvl="0"/>
            <a:r>
              <a:rPr lang="en-US" altLang="zh-CN" sz="2500" dirty="0" smtClean="0"/>
              <a:t>L. </a:t>
            </a:r>
            <a:r>
              <a:rPr lang="en-US" altLang="zh-CN" sz="2500" dirty="0" err="1" smtClean="0"/>
              <a:t>Fei-Fei</a:t>
            </a:r>
            <a:r>
              <a:rPr lang="en-US" altLang="zh-CN" sz="2500" dirty="0" smtClean="0"/>
              <a:t>, R. Fergus and P. </a:t>
            </a:r>
            <a:r>
              <a:rPr lang="en-US" altLang="zh-CN" sz="2500" dirty="0" err="1" smtClean="0"/>
              <a:t>Perona</a:t>
            </a:r>
            <a:r>
              <a:rPr lang="en-US" altLang="zh-CN" sz="2500" dirty="0" smtClean="0"/>
              <a:t>. (2004). Learning generative visual models from few training examples: an incremental Bayesian approach tested on 101 object categories. </a:t>
            </a:r>
            <a:r>
              <a:rPr lang="en-US" altLang="zh-CN" sz="2500" i="1" dirty="0" smtClean="0"/>
              <a:t>IEEE. CVPR, Workshop on Generative-Model Based Vision.</a:t>
            </a:r>
            <a:endParaRPr lang="zh-CN" altLang="zh-CN" sz="2500" dirty="0" smtClean="0"/>
          </a:p>
          <a:p>
            <a:pPr lvl="0"/>
            <a:r>
              <a:rPr lang="en-US" altLang="zh-CN" sz="2500" dirty="0" smtClean="0"/>
              <a:t>Friedman, J., Hastie, T. and </a:t>
            </a:r>
            <a:r>
              <a:rPr lang="en-US" altLang="zh-CN" sz="2500" dirty="0" err="1" smtClean="0"/>
              <a:t>Tibshirani</a:t>
            </a:r>
            <a:r>
              <a:rPr lang="en-US" altLang="zh-CN" sz="2500" dirty="0" smtClean="0"/>
              <a:t>, R. (2000). Additive logistic regression: A statistical view of boosting (with discussion). </a:t>
            </a:r>
            <a:r>
              <a:rPr lang="en-US" altLang="zh-CN" sz="2500" i="1" dirty="0" smtClean="0"/>
              <a:t>Ann. Statist.</a:t>
            </a:r>
            <a:endParaRPr lang="zh-CN" altLang="zh-CN" sz="2500" dirty="0" smtClean="0"/>
          </a:p>
          <a:p>
            <a:pPr>
              <a:spcAft>
                <a:spcPts val="1200"/>
              </a:spcAft>
            </a:pPr>
            <a:endParaRPr lang="en-US" altLang="zh-CN" sz="2200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11760" y="1916832"/>
            <a:ext cx="3816424" cy="2808312"/>
          </a:xfrm>
        </p:spPr>
        <p:txBody>
          <a:bodyPr>
            <a:normAutofit/>
          </a:bodyPr>
          <a:lstStyle/>
          <a:p>
            <a:pPr algn="ctr"/>
            <a:r>
              <a:rPr lang="en-US" altLang="zh-CN" sz="6000" b="1" dirty="0" smtClean="0"/>
              <a:t>Thank you.</a:t>
            </a:r>
            <a:br>
              <a:rPr lang="en-US" altLang="zh-CN" sz="6000" b="1" dirty="0" smtClean="0"/>
            </a:br>
            <a:r>
              <a:rPr lang="en-US" altLang="zh-CN" sz="6000" b="1" dirty="0" smtClean="0"/>
              <a:t/>
            </a:r>
            <a:br>
              <a:rPr lang="en-US" altLang="zh-CN" sz="6000" b="1" dirty="0" smtClean="0"/>
            </a:br>
            <a:r>
              <a:rPr lang="en-US" altLang="zh-CN" sz="6000" b="1" dirty="0" smtClean="0"/>
              <a:t>Q &amp; A</a:t>
            </a:r>
            <a:endParaRPr lang="zh-CN" alt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Active Basis – Representation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57200" y="1935480"/>
            <a:ext cx="8291264" cy="4389120"/>
          </a:xfrm>
        </p:spPr>
        <p:txBody>
          <a:bodyPr/>
          <a:lstStyle/>
          <a:p>
            <a:r>
              <a:rPr lang="en-US" altLang="zh-CN" dirty="0" smtClean="0"/>
              <a:t>An active basis consists of a small number of Gabor wavelet elements at selected locations and orientations</a:t>
            </a:r>
          </a:p>
        </p:txBody>
      </p:sp>
      <p:graphicFrame>
        <p:nvGraphicFramePr>
          <p:cNvPr id="51201" name="Object 1"/>
          <p:cNvGraphicFramePr>
            <a:graphicFrameLocks noChangeAspect="1"/>
          </p:cNvGraphicFramePr>
          <p:nvPr/>
        </p:nvGraphicFramePr>
        <p:xfrm>
          <a:off x="755576" y="3356992"/>
          <a:ext cx="2304256" cy="792315"/>
        </p:xfrm>
        <a:graphic>
          <a:graphicData uri="http://schemas.openxmlformats.org/presentationml/2006/ole">
            <p:oleObj spid="_x0000_s1026" name="Equation" r:id="rId3" imgW="1257120" imgH="431640" progId="Equation.DSMT4">
              <p:embed/>
            </p:oleObj>
          </a:graphicData>
        </a:graphic>
      </p:graphicFrame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755576" y="4221088"/>
          <a:ext cx="2520280" cy="474792"/>
        </p:xfrm>
        <a:graphic>
          <a:graphicData uri="http://schemas.openxmlformats.org/presentationml/2006/ole">
            <p:oleObj spid="_x0000_s1027" name="Equation" r:id="rId4" imgW="1282680" imgH="241200" progId="Equation.DSMT4">
              <p:embed/>
            </p:oleObj>
          </a:graphicData>
        </a:graphic>
      </p:graphicFrame>
      <p:graphicFrame>
        <p:nvGraphicFramePr>
          <p:cNvPr id="1028" name="Object 2"/>
          <p:cNvGraphicFramePr>
            <a:graphicFrameLocks noChangeAspect="1"/>
          </p:cNvGraphicFramePr>
          <p:nvPr/>
        </p:nvGraphicFramePr>
        <p:xfrm>
          <a:off x="755576" y="2924944"/>
          <a:ext cx="3951287" cy="385763"/>
        </p:xfrm>
        <a:graphic>
          <a:graphicData uri="http://schemas.openxmlformats.org/presentationml/2006/ole">
            <p:oleObj spid="_x0000_s1028" name="Equation" r:id="rId5" imgW="2336760" imgH="228600" progId="Equation.DSMT4">
              <p:embed/>
            </p:oleObj>
          </a:graphicData>
        </a:graphic>
      </p:graphicFrame>
      <p:pic>
        <p:nvPicPr>
          <p:cNvPr id="9" name="Picture 3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2861578"/>
            <a:ext cx="2376264" cy="206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968875"/>
            <a:ext cx="914400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40" name="Object 2"/>
          <p:cNvGraphicFramePr>
            <a:graphicFrameLocks noChangeAspect="1"/>
          </p:cNvGraphicFramePr>
          <p:nvPr/>
        </p:nvGraphicFramePr>
        <p:xfrm>
          <a:off x="1331640" y="1700808"/>
          <a:ext cx="5368925" cy="385763"/>
        </p:xfrm>
        <a:graphic>
          <a:graphicData uri="http://schemas.openxmlformats.org/presentationml/2006/ole">
            <p:oleObj spid="_x0000_s2050" name="Equation" r:id="rId3" imgW="3174840" imgH="228600" progId="Equation.DSMT4">
              <p:embed/>
            </p:oleObj>
          </a:graphicData>
        </a:graphic>
      </p:graphicFrame>
      <p:sp>
        <p:nvSpPr>
          <p:cNvPr id="14342" name="AutoShape 9"/>
          <p:cNvSpPr>
            <a:spLocks noChangeArrowheads="1"/>
          </p:cNvSpPr>
          <p:nvPr/>
        </p:nvSpPr>
        <p:spPr bwMode="auto">
          <a:xfrm>
            <a:off x="467544" y="1772816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10" name="标题 1"/>
          <p:cNvSpPr txBox="1">
            <a:spLocks/>
          </p:cNvSpPr>
          <p:nvPr/>
        </p:nvSpPr>
        <p:spPr>
          <a:xfrm>
            <a:off x="323528" y="908720"/>
            <a:ext cx="8496944" cy="926976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Active Basis – Learning and Inference</a:t>
            </a:r>
            <a:endParaRPr kumimoji="0" lang="zh-CN" alt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内容占位符 2"/>
          <p:cNvSpPr txBox="1">
            <a:spLocks/>
          </p:cNvSpPr>
          <p:nvPr/>
        </p:nvSpPr>
        <p:spPr>
          <a:xfrm>
            <a:off x="457200" y="2276872"/>
            <a:ext cx="4618856" cy="37444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altLang="zh-CN" sz="2800" dirty="0" smtClean="0">
                <a:ea typeface="宋体" charset="-122"/>
              </a:rPr>
              <a:t>Shared sketch algorithm</a:t>
            </a:r>
          </a:p>
          <a:p>
            <a:pPr marL="731520" lvl="1" indent="-274320">
              <a:spcBef>
                <a:spcPct val="20000"/>
              </a:spcBef>
              <a:buClr>
                <a:srgbClr val="0070C0"/>
              </a:buClr>
              <a:buSzPct val="85000"/>
              <a:buFont typeface="Wingdings 2"/>
              <a:buChar char=""/>
              <a:defRPr/>
            </a:pPr>
            <a:r>
              <a:rPr lang="en-US" altLang="zh-CN" sz="2400" dirty="0" smtClean="0">
                <a:ea typeface="宋体" charset="-122"/>
              </a:rPr>
              <a:t>Local normalization</a:t>
            </a:r>
            <a:endParaRPr lang="en-US" altLang="zh-CN" sz="2400" dirty="0">
              <a:ea typeface="宋体" charset="-122"/>
            </a:endParaRPr>
          </a:p>
          <a:p>
            <a:pPr marL="731520" lvl="1" indent="-274320">
              <a:spcBef>
                <a:spcPct val="20000"/>
              </a:spcBef>
              <a:buClr>
                <a:srgbClr val="0070C0"/>
              </a:buClr>
              <a:buSzPct val="80000"/>
              <a:buFont typeface="Wingdings 2"/>
              <a:buChar char=""/>
              <a:defRPr/>
            </a:pPr>
            <a:r>
              <a:rPr lang="en-US" altLang="zh-CN" sz="2800" dirty="0" smtClean="0">
                <a:ea typeface="宋体" charset="-122"/>
              </a:rPr>
              <a:t>    measures the importance of </a:t>
            </a:r>
            <a:r>
              <a:rPr lang="en-US" altLang="zh-CN" sz="2800" i="1" dirty="0" smtClean="0">
                <a:ea typeface="宋体" charset="-122"/>
              </a:rPr>
              <a:t>B</a:t>
            </a:r>
            <a:r>
              <a:rPr lang="en-US" altLang="zh-CN" sz="1600" i="1" dirty="0" smtClean="0">
                <a:ea typeface="宋体" charset="-122"/>
              </a:rPr>
              <a:t>i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lang="en-US" altLang="zh-CN" sz="1600" i="1" dirty="0" smtClean="0">
              <a:ea typeface="宋体" charset="-122"/>
            </a:endParaRP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altLang="zh-CN" sz="2800" dirty="0" smtClean="0"/>
              <a:t>Inference: matching the template at each pixel, and select the highest score.</a:t>
            </a:r>
            <a:endParaRPr lang="en-US" altLang="zh-CN" sz="2800" i="1" dirty="0" smtClean="0">
              <a:ea typeface="宋体" charset="-122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altLang="zh-CN" sz="28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charset="-122"/>
              <a:cs typeface="+mn-cs"/>
            </a:endParaRPr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1259632" y="3284984"/>
          <a:ext cx="254000" cy="381000"/>
        </p:xfrm>
        <a:graphic>
          <a:graphicData uri="http://schemas.openxmlformats.org/presentationml/2006/ole">
            <p:oleObj spid="_x0000_s2051" name="Equation" r:id="rId4" imgW="152280" imgH="228600" progId="Equation.DSMT4">
              <p:embed/>
            </p:oleObj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2276872"/>
            <a:ext cx="3923928" cy="445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6" name="Picture 6" descr="emp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743200"/>
            <a:ext cx="962025" cy="990600"/>
          </a:xfrm>
          <a:prstGeom prst="rect">
            <a:avLst/>
          </a:prstGeom>
          <a:noFill/>
        </p:spPr>
      </p:pic>
      <p:pic>
        <p:nvPicPr>
          <p:cNvPr id="107527" name="Picture 7" descr="I1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160" y="4355976"/>
            <a:ext cx="990600" cy="990600"/>
          </a:xfrm>
          <a:prstGeom prst="rect">
            <a:avLst/>
          </a:prstGeom>
          <a:noFill/>
        </p:spPr>
      </p:pic>
      <p:pic>
        <p:nvPicPr>
          <p:cNvPr id="107528" name="Picture 8" descr="I1001sket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4960" y="4355976"/>
            <a:ext cx="990600" cy="990600"/>
          </a:xfrm>
          <a:prstGeom prst="rect">
            <a:avLst/>
          </a:prstGeom>
          <a:noFill/>
        </p:spPr>
      </p:pic>
      <p:pic>
        <p:nvPicPr>
          <p:cNvPr id="107529" name="Picture 9" descr="I10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160" y="5422776"/>
            <a:ext cx="990600" cy="990600"/>
          </a:xfrm>
          <a:prstGeom prst="rect">
            <a:avLst/>
          </a:prstGeom>
          <a:noFill/>
        </p:spPr>
      </p:pic>
      <p:pic>
        <p:nvPicPr>
          <p:cNvPr id="107530" name="Picture 10" descr="I1002sketc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44960" y="5422776"/>
            <a:ext cx="990600" cy="990600"/>
          </a:xfrm>
          <a:prstGeom prst="rect">
            <a:avLst/>
          </a:prstGeom>
          <a:noFill/>
        </p:spPr>
      </p:pic>
      <p:pic>
        <p:nvPicPr>
          <p:cNvPr id="107531" name="Picture 11" descr="I100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160" y="3212976"/>
            <a:ext cx="990600" cy="990600"/>
          </a:xfrm>
          <a:prstGeom prst="rect">
            <a:avLst/>
          </a:prstGeom>
          <a:noFill/>
        </p:spPr>
      </p:pic>
      <p:pic>
        <p:nvPicPr>
          <p:cNvPr id="107532" name="Picture 12" descr="I1003sketch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44960" y="3212976"/>
            <a:ext cx="990600" cy="990600"/>
          </a:xfrm>
          <a:prstGeom prst="rect">
            <a:avLst/>
          </a:prstGeom>
          <a:noFill/>
        </p:spPr>
      </p:pic>
      <p:pic>
        <p:nvPicPr>
          <p:cNvPr id="107533" name="Picture 13" descr="I100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1760" y="3212976"/>
            <a:ext cx="990600" cy="990600"/>
          </a:xfrm>
          <a:prstGeom prst="rect">
            <a:avLst/>
          </a:prstGeom>
          <a:noFill/>
        </p:spPr>
      </p:pic>
      <p:pic>
        <p:nvPicPr>
          <p:cNvPr id="107534" name="Picture 14" descr="I1004sketch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78560" y="3212976"/>
            <a:ext cx="990600" cy="990600"/>
          </a:xfrm>
          <a:prstGeom prst="rect">
            <a:avLst/>
          </a:prstGeom>
          <a:noFill/>
        </p:spPr>
      </p:pic>
      <p:pic>
        <p:nvPicPr>
          <p:cNvPr id="107535" name="Picture 15" descr="I100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21560" y="3212976"/>
            <a:ext cx="990600" cy="990600"/>
          </a:xfrm>
          <a:prstGeom prst="rect">
            <a:avLst/>
          </a:prstGeom>
          <a:noFill/>
        </p:spPr>
      </p:pic>
      <p:pic>
        <p:nvPicPr>
          <p:cNvPr id="107536" name="Picture 16" descr="I1005sketch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88360" y="3212976"/>
            <a:ext cx="990600" cy="990600"/>
          </a:xfrm>
          <a:prstGeom prst="rect">
            <a:avLst/>
          </a:prstGeom>
          <a:noFill/>
        </p:spPr>
      </p:pic>
      <p:pic>
        <p:nvPicPr>
          <p:cNvPr id="107537" name="Picture 17" descr="I100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55160" y="3212976"/>
            <a:ext cx="990600" cy="990600"/>
          </a:xfrm>
          <a:prstGeom prst="rect">
            <a:avLst/>
          </a:prstGeom>
          <a:noFill/>
        </p:spPr>
      </p:pic>
      <p:pic>
        <p:nvPicPr>
          <p:cNvPr id="107538" name="Picture 18" descr="I1006sketch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21960" y="3212976"/>
            <a:ext cx="990600" cy="990600"/>
          </a:xfrm>
          <a:prstGeom prst="rect">
            <a:avLst/>
          </a:prstGeom>
          <a:noFill/>
        </p:spPr>
      </p:pic>
      <p:pic>
        <p:nvPicPr>
          <p:cNvPr id="107539" name="Picture 19" descr="I100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411760" y="4355976"/>
            <a:ext cx="990600" cy="990600"/>
          </a:xfrm>
          <a:prstGeom prst="rect">
            <a:avLst/>
          </a:prstGeom>
          <a:noFill/>
        </p:spPr>
      </p:pic>
      <p:pic>
        <p:nvPicPr>
          <p:cNvPr id="107540" name="Picture 20" descr="I1007sketch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478560" y="4355976"/>
            <a:ext cx="990600" cy="990600"/>
          </a:xfrm>
          <a:prstGeom prst="rect">
            <a:avLst/>
          </a:prstGeom>
          <a:noFill/>
        </p:spPr>
      </p:pic>
      <p:pic>
        <p:nvPicPr>
          <p:cNvPr id="107541" name="Picture 21" descr="I100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621560" y="4355976"/>
            <a:ext cx="990600" cy="990600"/>
          </a:xfrm>
          <a:prstGeom prst="rect">
            <a:avLst/>
          </a:prstGeom>
          <a:noFill/>
        </p:spPr>
      </p:pic>
      <p:pic>
        <p:nvPicPr>
          <p:cNvPr id="107542" name="Picture 22" descr="I1008sketch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688360" y="4355976"/>
            <a:ext cx="990600" cy="990600"/>
          </a:xfrm>
          <a:prstGeom prst="rect">
            <a:avLst/>
          </a:prstGeom>
          <a:noFill/>
        </p:spPr>
      </p:pic>
      <p:pic>
        <p:nvPicPr>
          <p:cNvPr id="107543" name="Picture 23" descr="I1009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755160" y="4355976"/>
            <a:ext cx="990600" cy="990600"/>
          </a:xfrm>
          <a:prstGeom prst="rect">
            <a:avLst/>
          </a:prstGeom>
          <a:noFill/>
        </p:spPr>
      </p:pic>
      <p:pic>
        <p:nvPicPr>
          <p:cNvPr id="107544" name="Picture 24" descr="I1009sketch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821960" y="4279776"/>
            <a:ext cx="990600" cy="990600"/>
          </a:xfrm>
          <a:prstGeom prst="rect">
            <a:avLst/>
          </a:prstGeom>
          <a:noFill/>
        </p:spPr>
      </p:pic>
      <p:pic>
        <p:nvPicPr>
          <p:cNvPr id="107545" name="Picture 25" descr="I1010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411760" y="5422776"/>
            <a:ext cx="990600" cy="990600"/>
          </a:xfrm>
          <a:prstGeom prst="rect">
            <a:avLst/>
          </a:prstGeom>
          <a:noFill/>
        </p:spPr>
      </p:pic>
      <p:pic>
        <p:nvPicPr>
          <p:cNvPr id="107546" name="Picture 26" descr="I1010sketch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478560" y="5422776"/>
            <a:ext cx="990600" cy="990600"/>
          </a:xfrm>
          <a:prstGeom prst="rect">
            <a:avLst/>
          </a:prstGeom>
          <a:noFill/>
        </p:spPr>
      </p:pic>
      <p:pic>
        <p:nvPicPr>
          <p:cNvPr id="107547" name="Picture 27" descr="I1011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621560" y="5422776"/>
            <a:ext cx="990600" cy="990600"/>
          </a:xfrm>
          <a:prstGeom prst="rect">
            <a:avLst/>
          </a:prstGeom>
          <a:noFill/>
        </p:spPr>
      </p:pic>
      <p:pic>
        <p:nvPicPr>
          <p:cNvPr id="107548" name="Picture 28" descr="I1011sketch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688360" y="5422776"/>
            <a:ext cx="990600" cy="990600"/>
          </a:xfrm>
          <a:prstGeom prst="rect">
            <a:avLst/>
          </a:prstGeom>
          <a:noFill/>
        </p:spPr>
      </p:pic>
      <p:pic>
        <p:nvPicPr>
          <p:cNvPr id="107549" name="Picture 29" descr="I1012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755160" y="5422776"/>
            <a:ext cx="990600" cy="990600"/>
          </a:xfrm>
          <a:prstGeom prst="rect">
            <a:avLst/>
          </a:prstGeom>
          <a:noFill/>
        </p:spPr>
      </p:pic>
      <p:pic>
        <p:nvPicPr>
          <p:cNvPr id="107550" name="Picture 30" descr="I1012sketch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821960" y="5422776"/>
            <a:ext cx="990600" cy="990600"/>
          </a:xfrm>
          <a:prstGeom prst="rect">
            <a:avLst/>
          </a:prstGeom>
          <a:noFill/>
        </p:spPr>
      </p:pic>
      <p:pic>
        <p:nvPicPr>
          <p:cNvPr id="107525" name="Picture 5" descr="000template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582960" y="1688976"/>
            <a:ext cx="1219200" cy="1219200"/>
          </a:xfrm>
          <a:prstGeom prst="rect">
            <a:avLst/>
          </a:prstGeom>
          <a:noFill/>
        </p:spPr>
      </p:pic>
      <p:sp>
        <p:nvSpPr>
          <p:cNvPr id="47" name="标题 1"/>
          <p:cNvSpPr txBox="1">
            <a:spLocks/>
          </p:cNvSpPr>
          <p:nvPr/>
        </p:nvSpPr>
        <p:spPr>
          <a:xfrm>
            <a:off x="395536" y="836712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Active Basis – Example</a:t>
            </a:r>
            <a:endParaRPr kumimoji="0" lang="zh-CN" alt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5" descr="http://www.stat.ucla.edu/%7Eywu/AB/catRotate1png/testsketch1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16832"/>
            <a:ext cx="15811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 descr="http://www.stat.ucla.edu/%7Eywu/AB/catRotate1png/testoriginal1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916832"/>
            <a:ext cx="15811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14" descr="http://www.stat.ucla.edu/%7Eywu/AB/catRotate1png/testsketch12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573016"/>
            <a:ext cx="16097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13" descr="http://www.stat.ucla.edu/%7Eywu/AB/catRotate1png/testoriginal12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573016"/>
            <a:ext cx="16097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17" descr="http://www.stat.ucla.edu/%7Eywu/AB/catRotate1png/testsketch12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260648"/>
            <a:ext cx="11239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Picture 16" descr="http://www.stat.ucla.edu/%7Eywu/AB/catRotate1png/testoriginal12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260648"/>
            <a:ext cx="11239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3" name="Picture 20" descr="http://www.stat.ucla.edu/%7Eywu/AB/catRotate1png/testsketch14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7744" y="5229200"/>
            <a:ext cx="14573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4" name="Picture 19" descr="http://www.stat.ucla.edu/%7Eywu/AB/catRotate1png/testoriginal14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584" y="5229200"/>
            <a:ext cx="14573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5" name="Picture 23" descr="http://www.stat.ucla.edu/%7Eywu/AB/catRotate1png/testsketch16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16216" y="5229200"/>
            <a:ext cx="21240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6" name="Picture 22" descr="http://www.stat.ucla.edu/%7Eywu/AB/catRotate1png/testoriginal16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27984" y="5229200"/>
            <a:ext cx="21145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7" name="Picture 26" descr="http://www.stat.ucla.edu/%7Eywu/AB/catRotate1png/testsketch229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44208" y="260648"/>
            <a:ext cx="20002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8" name="Picture 25" descr="http://www.stat.ucla.edu/%7Eywu/AB/catRotate1png/testoriginal229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27984" y="260648"/>
            <a:ext cx="20097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9" name="Picture 29" descr="http://www.stat.ucla.edu/%7Eywu/AB/catRotate1png/testsketch228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72200" y="1916832"/>
            <a:ext cx="1981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0" name="Picture 28" descr="http://www.stat.ucla.edu/%7Eywu/AB/catRotate1png/testoriginal228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427984" y="1916832"/>
            <a:ext cx="19716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1" name="Picture 32" descr="http://www.stat.ucla.edu/%7Eywu/AB/catRotate1png/testsketch223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444208" y="3573016"/>
            <a:ext cx="20383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2" name="Picture 31" descr="http://www.stat.ucla.edu/%7Eywu/AB/catRotate1png/testoriginal223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427984" y="3573016"/>
            <a:ext cx="20288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35280" cy="708688"/>
          </a:xfrm>
        </p:spPr>
        <p:txBody>
          <a:bodyPr>
            <a:noAutofit/>
          </a:bodyPr>
          <a:lstStyle/>
          <a:p>
            <a:r>
              <a:rPr lang="en-US" altLang="zh-CN" sz="3800" dirty="0" smtClean="0"/>
              <a:t>General Problem – Unsupervised Learning</a:t>
            </a:r>
            <a:endParaRPr lang="zh-CN" altLang="en-US" sz="3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Unknown categories – mixture model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r>
              <a:rPr lang="en-US" altLang="zh-CN" dirty="0" smtClean="0"/>
              <a:t>Unknown locations and scales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r>
              <a:rPr lang="en-US" altLang="zh-CN" dirty="0" smtClean="0"/>
              <a:t>Basis perturbations ………………</a:t>
            </a:r>
          </a:p>
          <a:p>
            <a:r>
              <a:rPr lang="en-US" altLang="zh-CN" dirty="0" smtClean="0"/>
              <a:t>Active plates – a hierarchical active basis model</a:t>
            </a:r>
          </a:p>
        </p:txBody>
      </p:sp>
      <p:sp>
        <p:nvSpPr>
          <p:cNvPr id="4" name="左大括号 3"/>
          <p:cNvSpPr/>
          <p:nvPr/>
        </p:nvSpPr>
        <p:spPr>
          <a:xfrm rot="10800000">
            <a:off x="6372200" y="1772816"/>
            <a:ext cx="360040" cy="3600400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804248" y="342900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Hidden variables</a:t>
            </a:r>
            <a:endParaRPr lang="zh-CN" altLang="en-US" sz="2000" dirty="0"/>
          </a:p>
        </p:txBody>
      </p:sp>
      <p:pic>
        <p:nvPicPr>
          <p:cNvPr id="9" name="图片 8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789040"/>
            <a:ext cx="4817689" cy="1296027"/>
          </a:xfrm>
          <a:prstGeom prst="rect">
            <a:avLst/>
          </a:prstGeom>
        </p:spPr>
      </p:pic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/>
          <a:srcRect t="12056" b="13962"/>
          <a:stretch>
            <a:fillRect/>
          </a:stretch>
        </p:blipFill>
        <p:spPr bwMode="auto">
          <a:xfrm>
            <a:off x="1043608" y="2564904"/>
            <a:ext cx="331236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1916832"/>
            <a:ext cx="5114286" cy="5238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Autofit/>
          </a:bodyPr>
          <a:lstStyle/>
          <a:p>
            <a:r>
              <a:rPr lang="en-US" altLang="zh-CN" sz="4300" dirty="0" smtClean="0"/>
              <a:t>Starting from Supervised Learning</a:t>
            </a:r>
            <a:endParaRPr lang="zh-CN" altLang="en-US" sz="43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Data set: </a:t>
            </a:r>
            <a:r>
              <a:rPr lang="en-US" altLang="zh-CN" dirty="0" err="1" smtClean="0"/>
              <a:t>head_shoulder</a:t>
            </a:r>
            <a:r>
              <a:rPr lang="en-US" altLang="zh-CN" dirty="0" smtClean="0"/>
              <a:t>,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131</a:t>
            </a:r>
            <a:r>
              <a:rPr lang="en-US" altLang="zh-CN" dirty="0" smtClean="0"/>
              <a:t> positives,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631</a:t>
            </a:r>
            <a:r>
              <a:rPr lang="en-US" altLang="zh-CN" dirty="0" smtClean="0"/>
              <a:t> negatives.</a:t>
            </a:r>
            <a:endParaRPr lang="zh-CN" altLang="en-US" dirty="0"/>
          </a:p>
        </p:txBody>
      </p:sp>
      <p:pic>
        <p:nvPicPr>
          <p:cNvPr id="6" name="图片 5" descr="1.png"/>
          <p:cNvPicPr>
            <a:picLocks noChangeAspect="1"/>
          </p:cNvPicPr>
          <p:nvPr/>
        </p:nvPicPr>
        <p:blipFill>
          <a:blip r:embed="rId2" cstate="print"/>
          <a:srcRect b="15795"/>
          <a:stretch>
            <a:fillRect/>
          </a:stretch>
        </p:blipFill>
        <p:spPr>
          <a:xfrm>
            <a:off x="0" y="2636912"/>
            <a:ext cx="9144000" cy="33123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51920" y="616530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………………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91264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Active Basis as a Generative Model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1785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Active basis – Generative model</a:t>
            </a:r>
          </a:p>
          <a:p>
            <a:pPr lvl="1"/>
            <a:r>
              <a:rPr lang="en-US" altLang="zh-CN" dirty="0" smtClean="0"/>
              <a:t>Likelihood-based learning and inference</a:t>
            </a:r>
          </a:p>
          <a:p>
            <a:pPr lvl="1"/>
            <a:r>
              <a:rPr lang="en-US" altLang="zh-CN" dirty="0" smtClean="0"/>
              <a:t>Discover hidden variables – important for unsupervised learning.</a:t>
            </a:r>
          </a:p>
          <a:p>
            <a:pPr lvl="1"/>
            <a:r>
              <a:rPr lang="en-US" altLang="zh-CN" dirty="0" smtClean="0"/>
              <a:t>NOT focus on classification task (no info from negative examples.)</a:t>
            </a:r>
          </a:p>
          <a:p>
            <a:r>
              <a:rPr lang="en-US" altLang="zh-CN" dirty="0" smtClean="0"/>
              <a:t>Discriminative model</a:t>
            </a:r>
          </a:p>
          <a:p>
            <a:pPr lvl="1"/>
            <a:r>
              <a:rPr lang="en-US" altLang="zh-CN" dirty="0" smtClean="0"/>
              <a:t>Not sharp enough to infer hidden variables </a:t>
            </a:r>
          </a:p>
          <a:p>
            <a:pPr lvl="1"/>
            <a:r>
              <a:rPr lang="en-US" altLang="zh-CN" dirty="0" smtClean="0"/>
              <a:t>Only focus on classification</a:t>
            </a:r>
          </a:p>
          <a:p>
            <a:pPr lvl="1"/>
            <a:r>
              <a:rPr lang="en-US" altLang="zh-CN" dirty="0" smtClean="0"/>
              <a:t>Over-fitting.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1548</TotalTime>
  <Words>660</Words>
  <Application>Microsoft Office PowerPoint</Application>
  <PresentationFormat>全屏显示(4:3)</PresentationFormat>
  <Paragraphs>166</Paragraphs>
  <Slides>22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4" baseType="lpstr">
      <vt:lpstr>流畅</vt:lpstr>
      <vt:lpstr>Equation</vt:lpstr>
      <vt:lpstr>Adjusting Active Basis Model by Regularized Logistic Regression</vt:lpstr>
      <vt:lpstr>Outline</vt:lpstr>
      <vt:lpstr>Active Basis – Representation</vt:lpstr>
      <vt:lpstr>幻灯片 4</vt:lpstr>
      <vt:lpstr>幻灯片 5</vt:lpstr>
      <vt:lpstr>幻灯片 6</vt:lpstr>
      <vt:lpstr>General Problem – Unsupervised Learning</vt:lpstr>
      <vt:lpstr>Starting from Supervised Learning</vt:lpstr>
      <vt:lpstr>Active Basis as a Generative Model</vt:lpstr>
      <vt:lpstr>Discriminative Adjustment</vt:lpstr>
      <vt:lpstr>Logistic Regression Vs. Other Methods</vt:lpstr>
      <vt:lpstr>Problem: Over-fitting</vt:lpstr>
      <vt:lpstr>Regularization for Logsitic Regression</vt:lpstr>
      <vt:lpstr>Experiment Results</vt:lpstr>
      <vt:lpstr>With or Without Local Normalization</vt:lpstr>
      <vt:lpstr>Tuning Parameter</vt:lpstr>
      <vt:lpstr>Experiment Results – More Data</vt:lpstr>
      <vt:lpstr>Experiment Results – More Data</vt:lpstr>
      <vt:lpstr>Future Work</vt:lpstr>
      <vt:lpstr>Acknowledgements</vt:lpstr>
      <vt:lpstr>Refrences</vt:lpstr>
      <vt:lpstr>Thank you.  Q &amp; A</vt:lpstr>
    </vt:vector>
  </TitlesOfParts>
  <Company>PKU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the Classification Performance of Active Basis via AdaBoost</dc:title>
  <dc:creator>Zhang Ruixun</dc:creator>
  <cp:lastModifiedBy>Zhang Ruixun</cp:lastModifiedBy>
  <cp:revision>332</cp:revision>
  <dcterms:created xsi:type="dcterms:W3CDTF">2010-07-19T17:01:17Z</dcterms:created>
  <dcterms:modified xsi:type="dcterms:W3CDTF">2010-09-09T00:23:42Z</dcterms:modified>
</cp:coreProperties>
</file>