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8"/>
  </p:notesMasterIdLst>
  <p:sldIdLst>
    <p:sldId id="281" r:id="rId2"/>
    <p:sldId id="282" r:id="rId3"/>
    <p:sldId id="294" r:id="rId4"/>
    <p:sldId id="295" r:id="rId5"/>
    <p:sldId id="292" r:id="rId6"/>
    <p:sldId id="284" r:id="rId7"/>
    <p:sldId id="317" r:id="rId8"/>
    <p:sldId id="286" r:id="rId9"/>
    <p:sldId id="287" r:id="rId10"/>
    <p:sldId id="293" r:id="rId11"/>
    <p:sldId id="288" r:id="rId12"/>
    <p:sldId id="296" r:id="rId13"/>
    <p:sldId id="310" r:id="rId14"/>
    <p:sldId id="315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20" r:id="rId24"/>
    <p:sldId id="305" r:id="rId25"/>
    <p:sldId id="308" r:id="rId26"/>
    <p:sldId id="306" r:id="rId27"/>
    <p:sldId id="307" r:id="rId28"/>
    <p:sldId id="314" r:id="rId29"/>
    <p:sldId id="311" r:id="rId30"/>
    <p:sldId id="322" r:id="rId31"/>
    <p:sldId id="321" r:id="rId32"/>
    <p:sldId id="312" r:id="rId33"/>
    <p:sldId id="313" r:id="rId34"/>
    <p:sldId id="316" r:id="rId35"/>
    <p:sldId id="319" r:id="rId36"/>
    <p:sldId id="32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4" autoAdjust="0"/>
    <p:restoredTop sz="86508" autoAdjust="0"/>
  </p:normalViewPr>
  <p:slideViewPr>
    <p:cSldViewPr>
      <p:cViewPr varScale="1">
        <p:scale>
          <a:sx n="105" d="100"/>
          <a:sy n="105" d="100"/>
        </p:scale>
        <p:origin x="-209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wmf"/><Relationship Id="rId1" Type="http://schemas.openxmlformats.org/officeDocument/2006/relationships/image" Target="../media/image2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5B63D-749A-426C-8CE2-583C7C2EEE37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30F55-B320-4C72-B46D-E5ACBF7EC3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32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0F55-B320-4C72-B46D-E5ACBF7EC32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0F55-B320-4C72-B46D-E5ACBF7EC32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24290-AE0A-4080-ADA6-36BA9B5D0B98}" type="datetimeFigureOut">
              <a:rPr lang="en-US" smtClean="0"/>
              <a:pPr/>
              <a:t>10/27/2012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596F6-74DE-4C22-BFB7-08EE28709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59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50.emf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60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8.png"/><Relationship Id="rId12" Type="http://schemas.openxmlformats.org/officeDocument/2006/relationships/image" Target="../media/image68.png"/><Relationship Id="rId17" Type="http://schemas.openxmlformats.org/officeDocument/2006/relationships/image" Target="../media/image73.jpeg"/><Relationship Id="rId2" Type="http://schemas.openxmlformats.org/officeDocument/2006/relationships/image" Target="../media/image61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7.png"/><Relationship Id="rId5" Type="http://schemas.openxmlformats.org/officeDocument/2006/relationships/image" Target="../media/image6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jpe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3.png"/><Relationship Id="rId5" Type="http://schemas.openxmlformats.org/officeDocument/2006/relationships/image" Target="../media/image117.jpeg"/><Relationship Id="rId15" Type="http://schemas.openxmlformats.org/officeDocument/2006/relationships/image" Target="../media/image127.pn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Relationship Id="rId14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Relationship Id="rId9" Type="http://schemas.openxmlformats.org/officeDocument/2006/relationships/image" Target="../media/image1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0" Type="http://schemas.openxmlformats.org/officeDocument/2006/relationships/image" Target="../media/image153.jpe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jpeg"/><Relationship Id="rId4" Type="http://schemas.openxmlformats.org/officeDocument/2006/relationships/image" Target="../media/image1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jpeg"/><Relationship Id="rId9" Type="http://schemas.openxmlformats.org/officeDocument/2006/relationships/image" Target="../media/image1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5" Type="http://schemas.openxmlformats.org/officeDocument/2006/relationships/image" Target="../media/image213.jpe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25.jpeg"/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12" Type="http://schemas.openxmlformats.org/officeDocument/2006/relationships/image" Target="../media/image224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8.png"/><Relationship Id="rId11" Type="http://schemas.openxmlformats.org/officeDocument/2006/relationships/image" Target="../media/image223.jpeg"/><Relationship Id="rId5" Type="http://schemas.openxmlformats.org/officeDocument/2006/relationships/image" Target="../media/image217.png"/><Relationship Id="rId10" Type="http://schemas.openxmlformats.org/officeDocument/2006/relationships/image" Target="../media/image222.png"/><Relationship Id="rId4" Type="http://schemas.openxmlformats.org/officeDocument/2006/relationships/image" Target="../media/image216.png"/><Relationship Id="rId9" Type="http://schemas.openxmlformats.org/officeDocument/2006/relationships/image" Target="../media/image221.jpeg"/><Relationship Id="rId14" Type="http://schemas.openxmlformats.org/officeDocument/2006/relationships/image" Target="../media/image2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8.png"/><Relationship Id="rId3" Type="http://schemas.openxmlformats.org/officeDocument/2006/relationships/image" Target="../media/image228.png"/><Relationship Id="rId7" Type="http://schemas.openxmlformats.org/officeDocument/2006/relationships/image" Target="../media/image232.png"/><Relationship Id="rId12" Type="http://schemas.openxmlformats.org/officeDocument/2006/relationships/image" Target="../media/image237.png"/><Relationship Id="rId17" Type="http://schemas.openxmlformats.org/officeDocument/2006/relationships/image" Target="../media/image242.png"/><Relationship Id="rId2" Type="http://schemas.openxmlformats.org/officeDocument/2006/relationships/image" Target="../media/image227.png"/><Relationship Id="rId16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11" Type="http://schemas.openxmlformats.org/officeDocument/2006/relationships/image" Target="../media/image236.png"/><Relationship Id="rId5" Type="http://schemas.openxmlformats.org/officeDocument/2006/relationships/image" Target="../media/image230.png"/><Relationship Id="rId15" Type="http://schemas.openxmlformats.org/officeDocument/2006/relationships/image" Target="../media/image240.png"/><Relationship Id="rId10" Type="http://schemas.openxmlformats.org/officeDocument/2006/relationships/image" Target="../media/image235.png"/><Relationship Id="rId4" Type="http://schemas.openxmlformats.org/officeDocument/2006/relationships/image" Target="../media/image229.png"/><Relationship Id="rId9" Type="http://schemas.openxmlformats.org/officeDocument/2006/relationships/image" Target="../media/image234.png"/><Relationship Id="rId14" Type="http://schemas.openxmlformats.org/officeDocument/2006/relationships/image" Target="../media/image2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4.png"/><Relationship Id="rId3" Type="http://schemas.openxmlformats.org/officeDocument/2006/relationships/image" Target="../media/image244.jpe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2" Type="http://schemas.openxmlformats.org/officeDocument/2006/relationships/image" Target="../media/image243.jpe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jpeg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4" Type="http://schemas.openxmlformats.org/officeDocument/2006/relationships/image" Target="../media/image245.jpeg"/><Relationship Id="rId9" Type="http://schemas.openxmlformats.org/officeDocument/2006/relationships/image" Target="../media/image250.png"/><Relationship Id="rId14" Type="http://schemas.openxmlformats.org/officeDocument/2006/relationships/image" Target="../media/image2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9.png"/><Relationship Id="rId7" Type="http://schemas.openxmlformats.org/officeDocument/2006/relationships/image" Target="../media/image263.jpeg"/><Relationship Id="rId12" Type="http://schemas.openxmlformats.org/officeDocument/2006/relationships/image" Target="../media/image268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png"/><Relationship Id="rId11" Type="http://schemas.openxmlformats.org/officeDocument/2006/relationships/image" Target="../media/image267.jpeg"/><Relationship Id="rId5" Type="http://schemas.openxmlformats.org/officeDocument/2006/relationships/image" Target="../media/image261.jpe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5.png"/><Relationship Id="rId3" Type="http://schemas.openxmlformats.org/officeDocument/2006/relationships/image" Target="../media/image270.png"/><Relationship Id="rId7" Type="http://schemas.openxmlformats.org/officeDocument/2006/relationships/image" Target="../media/image274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3.png"/><Relationship Id="rId11" Type="http://schemas.openxmlformats.org/officeDocument/2006/relationships/image" Target="../media/image278.png"/><Relationship Id="rId5" Type="http://schemas.openxmlformats.org/officeDocument/2006/relationships/image" Target="../media/image272.png"/><Relationship Id="rId10" Type="http://schemas.openxmlformats.org/officeDocument/2006/relationships/image" Target="../media/image277.jpeg"/><Relationship Id="rId4" Type="http://schemas.openxmlformats.org/officeDocument/2006/relationships/image" Target="../media/image271.png"/><Relationship Id="rId9" Type="http://schemas.openxmlformats.org/officeDocument/2006/relationships/image" Target="../media/image27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10" Type="http://schemas.openxmlformats.org/officeDocument/2006/relationships/image" Target="../media/image287.png"/><Relationship Id="rId4" Type="http://schemas.openxmlformats.org/officeDocument/2006/relationships/image" Target="../media/image281.png"/><Relationship Id="rId9" Type="http://schemas.openxmlformats.org/officeDocument/2006/relationships/image" Target="../media/image2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jpeg"/><Relationship Id="rId13" Type="http://schemas.openxmlformats.org/officeDocument/2006/relationships/image" Target="../media/image300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95.jpeg"/><Relationship Id="rId12" Type="http://schemas.openxmlformats.org/officeDocument/2006/relationships/image" Target="../media/image29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4.jpeg"/><Relationship Id="rId11" Type="http://schemas.openxmlformats.org/officeDocument/2006/relationships/image" Target="../media/image298.jpeg"/><Relationship Id="rId5" Type="http://schemas.openxmlformats.org/officeDocument/2006/relationships/image" Target="../media/image293.jpeg"/><Relationship Id="rId10" Type="http://schemas.openxmlformats.org/officeDocument/2006/relationships/image" Target="../media/image297.jpeg"/><Relationship Id="rId4" Type="http://schemas.openxmlformats.org/officeDocument/2006/relationships/image" Target="../media/image292.jpe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0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emf"/><Relationship Id="rId7" Type="http://schemas.openxmlformats.org/officeDocument/2006/relationships/image" Target="../media/image34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emf"/><Relationship Id="rId7" Type="http://schemas.openxmlformats.org/officeDocument/2006/relationships/image" Target="../media/image47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emf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5.png"/><Relationship Id="rId3" Type="http://schemas.openxmlformats.org/officeDocument/2006/relationships/image" Target="../media/image51.emf"/><Relationship Id="rId7" Type="http://schemas.openxmlformats.org/officeDocument/2006/relationships/image" Target="../media/image5.png"/><Relationship Id="rId12" Type="http://schemas.openxmlformats.org/officeDocument/2006/relationships/image" Target="../media/image54.jpe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2.png"/><Relationship Id="rId5" Type="http://schemas.openxmlformats.org/officeDocument/2006/relationships/image" Target="../media/image52.jpeg"/><Relationship Id="rId10" Type="http://schemas.openxmlformats.org/officeDocument/2006/relationships/image" Target="../media/image8.png"/><Relationship Id="rId4" Type="http://schemas.openxmlformats.org/officeDocument/2006/relationships/image" Target="../media/image1.emf"/><Relationship Id="rId9" Type="http://schemas.openxmlformats.org/officeDocument/2006/relationships/image" Target="../media/image7.pn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24579" y="1066800"/>
            <a:ext cx="747031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Unsupervised Learning of </a:t>
            </a:r>
          </a:p>
          <a:p>
            <a:pPr algn="ctr"/>
            <a:r>
              <a:rPr lang="en-US" altLang="zh-CN" sz="4800" b="1" dirty="0" smtClean="0">
                <a:latin typeface="Times New Roman" pitchFamily="18" charset="0"/>
                <a:cs typeface="Times New Roman" pitchFamily="18" charset="0"/>
              </a:rPr>
              <a:t>Compositional Sparse Code</a:t>
            </a:r>
          </a:p>
          <a:p>
            <a:pPr algn="ctr"/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for Natural Image Representation</a:t>
            </a:r>
            <a:endParaRPr lang="en-US" altLang="zh-CN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4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Ying </a:t>
            </a:r>
            <a:r>
              <a:rPr lang="en-US" altLang="zh-CN" sz="2000" dirty="0" err="1">
                <a:latin typeface="Times New Roman" pitchFamily="18" charset="0"/>
                <a:cs typeface="Times New Roman" pitchFamily="18" charset="0"/>
              </a:rPr>
              <a:t>Nian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Wu</a:t>
            </a:r>
          </a:p>
          <a:p>
            <a:pPr algn="ctr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UCLA Department of Statistics</a:t>
            </a:r>
          </a:p>
          <a:p>
            <a:pPr algn="ctr"/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October 5, 2012, MURI Meeting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Based on joint work with </a:t>
            </a:r>
          </a:p>
          <a:p>
            <a:pPr algn="ctr"/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Yi Hong,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Zhangzhang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Si,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Wenze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Hu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, Song-Chun Zhu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0801"/>
            <a:ext cx="5486400" cy="102567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5486400" cy="1042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933" y="304800"/>
            <a:ext cx="6174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Olshausen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-Field: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coding units are wavelets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46" y="2057400"/>
            <a:ext cx="9040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Our model: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coding units are deformable compositions of wavelets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733800"/>
            <a:ext cx="7335663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 coding units allow variations, making it generalizable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(1) variations in geometric deformations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(2) variations in coefficients of wavelets (lighting variations)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(3) AND-OR units</a:t>
            </a:r>
            <a:r>
              <a:rPr lang="en-US" altLang="zh-CN" sz="2000" dirty="0" smtClean="0"/>
              <a:t> (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Pearl, 1984; Zhu, Mumford 2006)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(4) Log-likelihood</a:t>
            </a:r>
          </a:p>
        </p:txBody>
      </p:sp>
      <p:pic>
        <p:nvPicPr>
          <p:cNvPr id="7" name="Picture 2" descr="C:\Users\lisa\Desktop\JournalABC\JournalABC\illustration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7715" y="5105400"/>
            <a:ext cx="6046285" cy="990600"/>
          </a:xfrm>
          <a:prstGeom prst="rect">
            <a:avLst/>
          </a:prstGeom>
          <a:noFill/>
        </p:spPr>
      </p:pic>
      <p:pic>
        <p:nvPicPr>
          <p:cNvPr id="10" name="Picture 3" descr="C:\Users\lisa\Desktop\JournalABC\JournalABC\illustration\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5867400"/>
            <a:ext cx="4689829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849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4915642" cy="918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575" y="228600"/>
            <a:ext cx="8939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Our model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coding units are deformable compositions of wavelets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752600"/>
            <a:ext cx="842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Learning algorithm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specify number and size of templates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438400"/>
            <a:ext cx="5525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Image encoding: template matching pursuit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495800"/>
            <a:ext cx="754084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Dictionary re-learning: shared matching pursuit</a:t>
            </a:r>
          </a:p>
          <a:p>
            <a:r>
              <a:rPr lang="en-US" sz="3200" dirty="0">
                <a:latin typeface="Abadi MT Condensed Extra Bold"/>
                <a:cs typeface="Abadi MT Condensed Extra Bold"/>
              </a:rPr>
              <a:t> </a:t>
            </a:r>
            <a:r>
              <a:rPr lang="en-US" sz="3200" dirty="0" smtClean="0">
                <a:latin typeface="Abadi MT Condensed Extra Bold"/>
                <a:cs typeface="Abadi MT Condensed Extra Bold"/>
              </a:rPr>
              <a:t>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collect and align image patches currently encoded by each template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re-learn each template from the collected and aligned image patches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C:\Users\lisa\Desktop\JournalABC\JournalABC\illustration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1" y="2971800"/>
            <a:ext cx="5257800" cy="663707"/>
          </a:xfrm>
          <a:prstGeom prst="rect">
            <a:avLst/>
          </a:prstGeom>
          <a:noFill/>
        </p:spPr>
      </p:pic>
      <p:pic>
        <p:nvPicPr>
          <p:cNvPr id="6149" name="Picture 5" descr="C:\Users\lisa\Desktop\JournalABC\JournalABC\illustration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3999" y="3581400"/>
            <a:ext cx="6017419" cy="533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00200" y="4038600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Inhibition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http://www.stat.ucla.edu/%7Eywu/ABC/maple/template2_Iter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791200"/>
            <a:ext cx="511277" cy="511277"/>
          </a:xfrm>
          <a:prstGeom prst="rect">
            <a:avLst/>
          </a:prstGeom>
          <a:noFill/>
        </p:spPr>
      </p:pic>
      <p:pic>
        <p:nvPicPr>
          <p:cNvPr id="17" name="Picture 11" descr="http://www.stat.ucla.edu/%7Eywu/ABC/maple/template2_Iter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5791200"/>
            <a:ext cx="511277" cy="511277"/>
          </a:xfrm>
          <a:prstGeom prst="rect">
            <a:avLst/>
          </a:prstGeom>
          <a:noFill/>
        </p:spPr>
      </p:pic>
      <p:pic>
        <p:nvPicPr>
          <p:cNvPr id="18" name="Picture 12" descr="http://www.stat.ucla.edu/%7Eywu/ABC/maple/template2_Iter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5791200"/>
            <a:ext cx="511277" cy="511277"/>
          </a:xfrm>
          <a:prstGeom prst="rect">
            <a:avLst/>
          </a:prstGeom>
          <a:noFill/>
        </p:spPr>
      </p:pic>
      <p:pic>
        <p:nvPicPr>
          <p:cNvPr id="19" name="Picture 13" descr="http://www.stat.ucla.edu/%7Eywu/ABC/maple/template2_Iter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5791200"/>
            <a:ext cx="511277" cy="511277"/>
          </a:xfrm>
          <a:prstGeom prst="rect">
            <a:avLst/>
          </a:prstGeom>
          <a:noFill/>
        </p:spPr>
      </p:pic>
      <p:pic>
        <p:nvPicPr>
          <p:cNvPr id="20" name="Picture 14" descr="http://www.stat.ucla.edu/%7Eywu/ABC/maple/template2_Iter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5791200"/>
            <a:ext cx="511277" cy="511277"/>
          </a:xfrm>
          <a:prstGeom prst="rect">
            <a:avLst/>
          </a:prstGeom>
          <a:noFill/>
        </p:spPr>
      </p:pic>
      <p:pic>
        <p:nvPicPr>
          <p:cNvPr id="21" name="Picture 15" descr="http://www.stat.ucla.edu/%7Eywu/ABC/maple/template2_Iter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5791200"/>
            <a:ext cx="511277" cy="511277"/>
          </a:xfrm>
          <a:prstGeom prst="rect">
            <a:avLst/>
          </a:prstGeom>
          <a:noFill/>
        </p:spPr>
      </p:pic>
      <p:pic>
        <p:nvPicPr>
          <p:cNvPr id="22" name="Picture 9" descr="http://www.stat.ucla.edu/%7Eywu/ABC/maple/template2_Iter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38201" y="5791200"/>
            <a:ext cx="511277" cy="511277"/>
          </a:xfrm>
          <a:prstGeom prst="rect">
            <a:avLst/>
          </a:prstGeom>
          <a:noFill/>
        </p:spPr>
      </p:pic>
      <p:pic>
        <p:nvPicPr>
          <p:cNvPr id="23" name="Picture 18" descr="http://www.stat.ucla.edu/%7Eywu/ABC/maple/template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47800" y="6346723"/>
            <a:ext cx="511277" cy="511277"/>
          </a:xfrm>
          <a:prstGeom prst="rect">
            <a:avLst/>
          </a:prstGeom>
          <a:noFill/>
        </p:spPr>
      </p:pic>
      <p:pic>
        <p:nvPicPr>
          <p:cNvPr id="24" name="Picture 19" descr="http://www.stat.ucla.edu/%7Eywu/ABC/maple/template5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7400" y="6346723"/>
            <a:ext cx="511277" cy="511277"/>
          </a:xfrm>
          <a:prstGeom prst="rect">
            <a:avLst/>
          </a:prstGeom>
          <a:noFill/>
        </p:spPr>
      </p:pic>
      <p:pic>
        <p:nvPicPr>
          <p:cNvPr id="25" name="Picture 20" descr="http://www.stat.ucla.edu/%7Eywu/ABC/maple/template10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667000" y="6346723"/>
            <a:ext cx="511277" cy="511277"/>
          </a:xfrm>
          <a:prstGeom prst="rect">
            <a:avLst/>
          </a:prstGeom>
          <a:noFill/>
        </p:spPr>
      </p:pic>
      <p:pic>
        <p:nvPicPr>
          <p:cNvPr id="26" name="Picture 21" descr="http://www.stat.ucla.edu/%7Eywu/ABC/maple/template20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6600" y="6346723"/>
            <a:ext cx="511277" cy="511277"/>
          </a:xfrm>
          <a:prstGeom prst="rect">
            <a:avLst/>
          </a:prstGeom>
          <a:noFill/>
        </p:spPr>
      </p:pic>
      <p:pic>
        <p:nvPicPr>
          <p:cNvPr id="27" name="Picture 22" descr="http://www.stat.ucla.edu/%7Eywu/ABC/maple/template3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886200" y="6346723"/>
            <a:ext cx="511277" cy="511277"/>
          </a:xfrm>
          <a:prstGeom prst="rect">
            <a:avLst/>
          </a:prstGeom>
          <a:noFill/>
        </p:spPr>
      </p:pic>
      <p:pic>
        <p:nvPicPr>
          <p:cNvPr id="28" name="Picture 23" descr="http://www.stat.ucla.edu/%7Eywu/ABC/maple/template4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95800" y="6346723"/>
            <a:ext cx="511277" cy="511277"/>
          </a:xfrm>
          <a:prstGeom prst="rect">
            <a:avLst/>
          </a:prstGeom>
          <a:noFill/>
        </p:spPr>
      </p:pic>
      <p:pic>
        <p:nvPicPr>
          <p:cNvPr id="29" name="Picture 17" descr="http://www.stat.ucla.edu/%7Eywu/ABC/maple/template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38200" y="6346723"/>
            <a:ext cx="511277" cy="511277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257800" y="586740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first 7 iterations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34000" y="6422923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Learning in the 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iteration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053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"/>
            <a:ext cx="22098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514600"/>
            <a:ext cx="2209800" cy="138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905000"/>
            <a:ext cx="5524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7" name="Picture 7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905000"/>
            <a:ext cx="571500" cy="571500"/>
          </a:xfrm>
          <a:prstGeom prst="rect">
            <a:avLst/>
          </a:prstGeom>
          <a:noFill/>
        </p:spPr>
      </p:pic>
      <p:pic>
        <p:nvPicPr>
          <p:cNvPr id="66566" name="Picture 6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905000"/>
            <a:ext cx="571500" cy="571501"/>
          </a:xfrm>
          <a:prstGeom prst="rect">
            <a:avLst/>
          </a:prstGeom>
          <a:noFill/>
        </p:spPr>
      </p:pic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2514600"/>
            <a:ext cx="2209800" cy="138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12" descr="http://www.stat.ucla.edu/%7Eywu/ABC/ABCMayMaple3/document/ABC/color_template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3" name="Picture 13" descr="http://www.stat.ucla.edu/%7Eywu/ABC/ABCMayMaple3/document/ABC/color_templat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1" name="Picture 11" descr="http://www.stat.ucla.edu/%7Eywu/ABC/ABCMayMaple3/document/ABC/color_template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00200" y="4495800"/>
            <a:ext cx="571500" cy="571501"/>
          </a:xfrm>
          <a:prstGeom prst="rect">
            <a:avLst/>
          </a:prstGeom>
          <a:noFill/>
        </p:spPr>
      </p:pic>
      <p:pic>
        <p:nvPicPr>
          <p:cNvPr id="66575" name="Picture 15" descr="http://www.stat.ucla.edu/%7Eywu/ABC/ABCMayMaple3/document/ABC/train_colorsketch_imag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00200" y="5105400"/>
            <a:ext cx="2209800" cy="1380526"/>
          </a:xfrm>
          <a:prstGeom prst="rect">
            <a:avLst/>
          </a:prstGeom>
          <a:noFill/>
        </p:spPr>
      </p:pic>
      <p:pic>
        <p:nvPicPr>
          <p:cNvPr id="66578" name="Picture 18" descr="http://www.stat.ucla.edu/%7Eywu/ABC/ABCMayMaple4/document/ABC/color_template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816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9" name="Picture 19" descr="http://www.stat.ucla.edu/%7Eywu/ABC/ABCMayMaple4/document/ABC/color_template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912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80" name="Picture 20" descr="http://www.stat.ucla.edu/%7Eywu/ABC/ABCMayMaple4/document/ABC/color_templat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0" y="4495800"/>
            <a:ext cx="571500" cy="571500"/>
          </a:xfrm>
          <a:prstGeom prst="rect">
            <a:avLst/>
          </a:prstGeom>
          <a:noFill/>
        </p:spPr>
      </p:pic>
      <p:pic>
        <p:nvPicPr>
          <p:cNvPr id="66577" name="Picture 17" descr="http://www.stat.ucla.edu/%7Eywu/ABC/ABCMayMaple4/document/ABC/color_template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572000" y="4495800"/>
            <a:ext cx="571500" cy="571501"/>
          </a:xfrm>
          <a:prstGeom prst="rect">
            <a:avLst/>
          </a:prstGeom>
          <a:noFill/>
        </p:spPr>
      </p:pic>
      <p:pic>
        <p:nvPicPr>
          <p:cNvPr id="66582" name="Picture 22" descr="http://www.stat.ucla.edu/%7Eywu/ABC/ABCMayMaple4/document/ABC/train_colorsketch_image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72000" y="5105401"/>
            <a:ext cx="2209800" cy="1380526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2286000" y="38862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1385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257800" y="38862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1950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0" y="64886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1831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34000" y="64886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1818</a:t>
            </a:r>
            <a:endParaRPr lang="en-US" dirty="0"/>
          </a:p>
        </p:txBody>
      </p:sp>
      <p:pic>
        <p:nvPicPr>
          <p:cNvPr id="7170" name="Picture 2" descr="C:\Users\lisa\Desktop\JournalABC\JournalABC\illustration\17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76600" y="304800"/>
            <a:ext cx="5410200" cy="832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stat.ucla.edu/%7Eywu/ABC/ABCMayYellowflower1/document/ABC/train_200511794717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8600"/>
            <a:ext cx="2916969" cy="1600200"/>
          </a:xfrm>
          <a:prstGeom prst="rect">
            <a:avLst/>
          </a:prstGeom>
          <a:noFill/>
        </p:spPr>
      </p:pic>
      <p:pic>
        <p:nvPicPr>
          <p:cNvPr id="83972" name="Picture 4" descr="http://www.stat.ucla.edu/%7Eywu/ABC/ABCMayYellowflower1/document/ABC/train_color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2133600"/>
            <a:ext cx="2971800" cy="1633311"/>
          </a:xfrm>
          <a:prstGeom prst="rect">
            <a:avLst/>
          </a:prstGeom>
          <a:noFill/>
        </p:spPr>
      </p:pic>
      <p:pic>
        <p:nvPicPr>
          <p:cNvPr id="83974" name="Picture 6" descr="http://www.stat.ucla.edu/%7Eywu/ABC/ABCMayYellowflower1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133600"/>
            <a:ext cx="571500" cy="571501"/>
          </a:xfrm>
          <a:prstGeom prst="rect">
            <a:avLst/>
          </a:prstGeom>
          <a:noFill/>
        </p:spPr>
      </p:pic>
      <p:pic>
        <p:nvPicPr>
          <p:cNvPr id="83977" name="Picture 9" descr="http://www.stat.ucla.edu/%7Eywu/ABC/ABCMayYellowflower2/document/ABC/color_templat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819400"/>
            <a:ext cx="571500" cy="571500"/>
          </a:xfrm>
          <a:prstGeom prst="rect">
            <a:avLst/>
          </a:prstGeom>
          <a:noFill/>
        </p:spPr>
      </p:pic>
      <p:pic>
        <p:nvPicPr>
          <p:cNvPr id="83976" name="Picture 8" descr="http://www.stat.ucla.edu/%7Eywu/ABC/ABCMayYellowflower2/document/ABC/color_template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2133600"/>
            <a:ext cx="571500" cy="571501"/>
          </a:xfrm>
          <a:prstGeom prst="rect">
            <a:avLst/>
          </a:prstGeom>
          <a:noFill/>
        </p:spPr>
      </p:pic>
      <p:pic>
        <p:nvPicPr>
          <p:cNvPr id="83979" name="Picture 11" descr="http://www.stat.ucla.edu/%7Eywu/ABC/ABCMayYellowflower2/document/ABC/train_colorsketch_imag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2133600"/>
            <a:ext cx="2971800" cy="163331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629400" y="3810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1247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57400" y="3810000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725</a:t>
            </a:r>
            <a:endParaRPr lang="en-US" dirty="0"/>
          </a:p>
        </p:txBody>
      </p:sp>
      <p:pic>
        <p:nvPicPr>
          <p:cNvPr id="83981" name="Picture 13" descr="http://www.stat.ucla.edu/%7Eywu/ABC/ABCMayYellowflower3/document/ABC/train_colorsketch_imag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" y="4419600"/>
            <a:ext cx="2971799" cy="163331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610766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1096</a:t>
            </a:r>
            <a:endParaRPr lang="en-US" dirty="0"/>
          </a:p>
        </p:txBody>
      </p:sp>
      <p:pic>
        <p:nvPicPr>
          <p:cNvPr id="83984" name="Picture 16" descr="http://www.stat.ucla.edu/%7Eywu/ABC/ABCMayYellowflower3/document/ABC/color_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5105400"/>
            <a:ext cx="571500" cy="571500"/>
          </a:xfrm>
          <a:prstGeom prst="rect">
            <a:avLst/>
          </a:prstGeom>
          <a:noFill/>
        </p:spPr>
      </p:pic>
      <p:pic>
        <p:nvPicPr>
          <p:cNvPr id="83985" name="Picture 17" descr="http://www.stat.ucla.edu/%7Eywu/ABC/ABCMayYellowflower3/document/ABC/color_template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5791200"/>
            <a:ext cx="571500" cy="571500"/>
          </a:xfrm>
          <a:prstGeom prst="rect">
            <a:avLst/>
          </a:prstGeom>
          <a:noFill/>
        </p:spPr>
      </p:pic>
      <p:pic>
        <p:nvPicPr>
          <p:cNvPr id="83983" name="Picture 15" descr="http://www.stat.ucla.edu/%7Eywu/ABC/ABCMayYellowflower3/document/ABC/color_templat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4419600"/>
            <a:ext cx="571500" cy="571501"/>
          </a:xfrm>
          <a:prstGeom prst="rect">
            <a:avLst/>
          </a:prstGeom>
          <a:noFill/>
        </p:spPr>
      </p:pic>
      <p:pic>
        <p:nvPicPr>
          <p:cNvPr id="83987" name="Picture 19" descr="http://www.stat.ucla.edu/%7Eywu/ABC/ABCMayYellowflower4/document/ABC/train_colorsketch_image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10200" y="4343400"/>
            <a:ext cx="3040573" cy="1671109"/>
          </a:xfrm>
          <a:prstGeom prst="rect">
            <a:avLst/>
          </a:prstGeom>
          <a:noFill/>
        </p:spPr>
      </p:pic>
      <p:pic>
        <p:nvPicPr>
          <p:cNvPr id="83990" name="Picture 22" descr="http://www.stat.ucla.edu/%7Eywu/ABC/ABCMayYellowflower4/document/ABC/color_template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24400" y="4572000"/>
            <a:ext cx="571500" cy="571500"/>
          </a:xfrm>
          <a:prstGeom prst="rect">
            <a:avLst/>
          </a:prstGeom>
          <a:noFill/>
        </p:spPr>
      </p:pic>
      <p:pic>
        <p:nvPicPr>
          <p:cNvPr id="83991" name="Picture 23" descr="http://www.stat.ucla.edu/%7Eywu/ABC/ABCMayYellowflower4/document/ABC/color_template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24400" y="5181600"/>
            <a:ext cx="571500" cy="571500"/>
          </a:xfrm>
          <a:prstGeom prst="rect">
            <a:avLst/>
          </a:prstGeom>
          <a:noFill/>
        </p:spPr>
      </p:pic>
      <p:pic>
        <p:nvPicPr>
          <p:cNvPr id="83992" name="Picture 24" descr="http://www.stat.ucla.edu/%7Eywu/ABC/ABCMayYellowflower4/document/ABC/color_template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724400" y="5791200"/>
            <a:ext cx="571500" cy="571500"/>
          </a:xfrm>
          <a:prstGeom prst="rect">
            <a:avLst/>
          </a:prstGeom>
          <a:noFill/>
        </p:spPr>
      </p:pic>
      <p:pic>
        <p:nvPicPr>
          <p:cNvPr id="83989" name="Picture 21" descr="http://www.stat.ucla.edu/%7Eywu/ABC/ABCMayYellowflower4/document/ABC/color_template2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24400" y="3962400"/>
            <a:ext cx="571500" cy="571501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6781800" y="6107668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844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stat.ucla.edu/%7Eywu/ABC/ABCMayPebble1/document/ABC/train_800px-Pebbleswithquarzi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04800"/>
            <a:ext cx="2819400" cy="1817771"/>
          </a:xfrm>
          <a:prstGeom prst="rect">
            <a:avLst/>
          </a:prstGeom>
          <a:noFill/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2590800"/>
            <a:ext cx="2363711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http://www.stat.ucla.edu/%7Eywu/ABC/ABCMayPebble1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590800"/>
            <a:ext cx="571500" cy="5715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752600" y="4191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1887</a:t>
            </a:r>
            <a:endParaRPr lang="en-US" dirty="0"/>
          </a:p>
        </p:txBody>
      </p:sp>
      <p:pic>
        <p:nvPicPr>
          <p:cNvPr id="90119" name="Picture 7" descr="http://www.stat.ucla.edu/%7Eywu/ABC/ABCMayPebble2/document/ABC/train_colorsketch_imag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2590800"/>
            <a:ext cx="2363712" cy="1524000"/>
          </a:xfrm>
          <a:prstGeom prst="rect">
            <a:avLst/>
          </a:prstGeom>
          <a:noFill/>
        </p:spPr>
      </p:pic>
      <p:pic>
        <p:nvPicPr>
          <p:cNvPr id="90122" name="Picture 10" descr="http://www.stat.ucla.edu/%7Eywu/ABC/ABCMayPebble2/document/ABC/color_templat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3276600"/>
            <a:ext cx="571500" cy="571500"/>
          </a:xfrm>
          <a:prstGeom prst="rect">
            <a:avLst/>
          </a:prstGeom>
          <a:noFill/>
        </p:spPr>
      </p:pic>
      <p:pic>
        <p:nvPicPr>
          <p:cNvPr id="90121" name="Picture 9" descr="http://www.stat.ucla.edu/%7Eywu/ABC/ABCMayPebble2/document/ABC/color_templat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2590800"/>
            <a:ext cx="571500" cy="5715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7086600" y="4191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2838</a:t>
            </a:r>
            <a:endParaRPr lang="en-US" dirty="0"/>
          </a:p>
        </p:txBody>
      </p:sp>
      <p:pic>
        <p:nvPicPr>
          <p:cNvPr id="90125" name="Picture 13" descr="http://www.stat.ucla.edu/%7Eywu/ABC/ABCMayPebble3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5257800"/>
            <a:ext cx="571500" cy="571500"/>
          </a:xfrm>
          <a:prstGeom prst="rect">
            <a:avLst/>
          </a:prstGeom>
          <a:noFill/>
        </p:spPr>
      </p:pic>
      <p:pic>
        <p:nvPicPr>
          <p:cNvPr id="90126" name="Picture 14" descr="http://www.stat.ucla.edu/%7Eywu/ABC/ABCMayPebble3/document/ABC/color_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5867400"/>
            <a:ext cx="571500" cy="571500"/>
          </a:xfrm>
          <a:prstGeom prst="rect">
            <a:avLst/>
          </a:prstGeom>
          <a:noFill/>
        </p:spPr>
      </p:pic>
      <p:pic>
        <p:nvPicPr>
          <p:cNvPr id="90124" name="Picture 12" descr="http://www.stat.ucla.edu/%7Eywu/ABC/ABCMayPebble3/document/ABC/color_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4648200"/>
            <a:ext cx="571500" cy="571501"/>
          </a:xfrm>
          <a:prstGeom prst="rect">
            <a:avLst/>
          </a:prstGeom>
          <a:noFill/>
        </p:spPr>
      </p:pic>
      <p:pic>
        <p:nvPicPr>
          <p:cNvPr id="90128" name="Picture 16" descr="http://www.stat.ucla.edu/%7Eywu/ABC/ABCMayPebble3/document/ABC/train_colorsketch_imag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4648200"/>
            <a:ext cx="2438400" cy="1572156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828800" y="63246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2737</a:t>
            </a:r>
            <a:endParaRPr lang="en-US" dirty="0"/>
          </a:p>
        </p:txBody>
      </p:sp>
      <p:pic>
        <p:nvPicPr>
          <p:cNvPr id="90131" name="Picture 19" descr="http://www.stat.ucla.edu/%7Eywu/ABC/ABCMayPebble4/document/ABC/color_template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86400" y="5029200"/>
            <a:ext cx="571500" cy="571500"/>
          </a:xfrm>
          <a:prstGeom prst="rect">
            <a:avLst/>
          </a:prstGeom>
          <a:noFill/>
        </p:spPr>
      </p:pic>
      <p:pic>
        <p:nvPicPr>
          <p:cNvPr id="90132" name="Picture 20" descr="http://www.stat.ucla.edu/%7Eywu/ABC/ABCMayPebble4/document/ABC/color_template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86400" y="5638800"/>
            <a:ext cx="571500" cy="571500"/>
          </a:xfrm>
          <a:prstGeom prst="rect">
            <a:avLst/>
          </a:prstGeom>
          <a:noFill/>
        </p:spPr>
      </p:pic>
      <p:pic>
        <p:nvPicPr>
          <p:cNvPr id="90133" name="Picture 21" descr="http://www.stat.ucla.edu/%7Eywu/ABC/ABCMayPebble4/document/ABC/color_templat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6400" y="6286500"/>
            <a:ext cx="571500" cy="571500"/>
          </a:xfrm>
          <a:prstGeom prst="rect">
            <a:avLst/>
          </a:prstGeom>
          <a:noFill/>
        </p:spPr>
      </p:pic>
      <p:pic>
        <p:nvPicPr>
          <p:cNvPr id="90130" name="Picture 18" descr="http://www.stat.ucla.edu/%7Eywu/ABC/ABCMayPebble4/document/ABC/color_template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86400" y="4419600"/>
            <a:ext cx="571500" cy="571501"/>
          </a:xfrm>
          <a:prstGeom prst="rect">
            <a:avLst/>
          </a:prstGeom>
          <a:noFill/>
        </p:spPr>
      </p:pic>
      <p:pic>
        <p:nvPicPr>
          <p:cNvPr id="90135" name="Picture 23" descr="http://www.stat.ucla.edu/%7Eywu/ABC/ABCMayPebble4/document/ABC/train_colorsketch_image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72200" y="4724400"/>
            <a:ext cx="2438400" cy="1572156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7239000" y="63246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2644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685800"/>
            <a:ext cx="2457024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http://www.stat.ucla.edu/%7Eywu/ABC/ABCFeng2/document/ABC/color_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685800"/>
            <a:ext cx="571500" cy="571501"/>
          </a:xfrm>
          <a:prstGeom prst="rect">
            <a:avLst/>
          </a:prstGeom>
          <a:noFill/>
        </p:spPr>
      </p:pic>
      <p:pic>
        <p:nvPicPr>
          <p:cNvPr id="67591" name="Picture 7" descr="http://www.stat.ucla.edu/%7Eywu/ABC/ABCFeng2/document/ABC/train_color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1" y="609599"/>
            <a:ext cx="2438399" cy="1613347"/>
          </a:xfrm>
          <a:prstGeom prst="rect">
            <a:avLst/>
          </a:prstGeom>
          <a:noFill/>
        </p:spPr>
      </p:pic>
      <p:pic>
        <p:nvPicPr>
          <p:cNvPr id="67599" name="Picture 15" descr="http://www.stat.ucla.edu/%7Eywu/ABC/ABC9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2438400"/>
            <a:ext cx="571500" cy="571501"/>
          </a:xfrm>
          <a:prstGeom prst="rect">
            <a:avLst/>
          </a:prstGeom>
          <a:noFill/>
        </p:spPr>
      </p:pic>
      <p:pic>
        <p:nvPicPr>
          <p:cNvPr id="67601" name="Picture 17" descr="http://www.stat.ucla.edu/%7Eywu/ABC/ABC9/document/ABC/train_Autumn%20Maple%20Leaves%20on%20Green%20WaLp%20TW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438400"/>
            <a:ext cx="1330372" cy="1775498"/>
          </a:xfrm>
          <a:prstGeom prst="rect">
            <a:avLst/>
          </a:prstGeom>
          <a:noFill/>
        </p:spPr>
      </p:pic>
      <p:pic>
        <p:nvPicPr>
          <p:cNvPr id="67603" name="Picture 19" descr="http://www.stat.ucla.edu/%7Eywu/ABC/ABC9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2438400"/>
            <a:ext cx="1315184" cy="1752600"/>
          </a:xfrm>
          <a:prstGeom prst="rect">
            <a:avLst/>
          </a:prstGeom>
          <a:noFill/>
        </p:spPr>
      </p:pic>
      <p:pic>
        <p:nvPicPr>
          <p:cNvPr id="67604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4343400"/>
            <a:ext cx="2362200" cy="127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06" name="Picture 22" descr="http://www.stat.ucla.edu/%7Eywu/ABC/ABC28/document/ABC/train_colorsketch_imag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4326963"/>
            <a:ext cx="2384956" cy="1295400"/>
          </a:xfrm>
          <a:prstGeom prst="rect">
            <a:avLst/>
          </a:prstGeom>
          <a:noFill/>
        </p:spPr>
      </p:pic>
      <p:pic>
        <p:nvPicPr>
          <p:cNvPr id="67609" name="Picture 25" descr="http://www.stat.ucla.edu/%7Eywu/ABC/ABC28/document/ABC/color_template2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43000" y="5050863"/>
            <a:ext cx="571500" cy="571500"/>
          </a:xfrm>
          <a:prstGeom prst="rect">
            <a:avLst/>
          </a:prstGeom>
          <a:noFill/>
        </p:spPr>
      </p:pic>
      <p:pic>
        <p:nvPicPr>
          <p:cNvPr id="67608" name="Picture 24" descr="http://www.stat.ucla.edu/%7Eywu/ABC/ABC28/document/ABC/color_templat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3000" y="4441263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3" name="Picture 5" descr="http://www.stat.ucla.edu/%7Eywu/ABC/ABCMayLOTUSall2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381001" cy="381001"/>
          </a:xfrm>
          <a:prstGeom prst="rect">
            <a:avLst/>
          </a:prstGeom>
          <a:noFill/>
        </p:spPr>
      </p:pic>
      <p:pic>
        <p:nvPicPr>
          <p:cNvPr id="68612" name="Picture 4" descr="http://www.stat.ucla.edu/%7Eywu/ABC/ABCMayLOTUSall2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914398"/>
            <a:ext cx="381001" cy="381001"/>
          </a:xfrm>
          <a:prstGeom prst="rect">
            <a:avLst/>
          </a:prstGeom>
          <a:noFill/>
        </p:spPr>
      </p:pic>
      <p:pic>
        <p:nvPicPr>
          <p:cNvPr id="68616" name="Picture 8" descr="http://www.stat.ucla.edu/%7Eywu/ABC/ABCMayLOTUSall2/document/ABC/train_2039645366_7128d090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914399"/>
            <a:ext cx="1083056" cy="990600"/>
          </a:xfrm>
          <a:prstGeom prst="rect">
            <a:avLst/>
          </a:prstGeom>
          <a:noFill/>
        </p:spPr>
      </p:pic>
      <p:pic>
        <p:nvPicPr>
          <p:cNvPr id="68617" name="Picture 9" descr="http://www.stat.ucla.edu/%7Eywu/ABC/ABCMayLOTUSall2/document/ABC/train_315454_lotos_-svyashhennyj_-cvetok_1920x1200_%28www.GdeFon.ru%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200399"/>
            <a:ext cx="1175512" cy="990600"/>
          </a:xfrm>
          <a:prstGeom prst="rect">
            <a:avLst/>
          </a:prstGeom>
          <a:noFill/>
        </p:spPr>
      </p:pic>
      <p:pic>
        <p:nvPicPr>
          <p:cNvPr id="68618" name="Picture 10" descr="http://www.stat.ucla.edu/%7Eywu/ABC/ABCMayLOTUSall2/document/ABC/train_Lot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3200399"/>
            <a:ext cx="1145794" cy="990600"/>
          </a:xfrm>
          <a:prstGeom prst="rect">
            <a:avLst/>
          </a:prstGeom>
          <a:noFill/>
        </p:spPr>
      </p:pic>
      <p:pic>
        <p:nvPicPr>
          <p:cNvPr id="68619" name="Picture 11" descr="http://www.stat.ucla.edu/%7Eywu/ABC/ABCMayLOTUSall2/document/ABC/train_cactus-flower-white-Rebutia-alba-1-AN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3200399"/>
            <a:ext cx="999091" cy="990600"/>
          </a:xfrm>
          <a:prstGeom prst="rect">
            <a:avLst/>
          </a:prstGeom>
          <a:noFill/>
        </p:spPr>
      </p:pic>
      <p:pic>
        <p:nvPicPr>
          <p:cNvPr id="68620" name="Picture 12" descr="http://www.stat.ucla.edu/%7Eywu/ABC/ABCMayLOTUSall2/document/ABC/train_lotus-flowe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914399"/>
            <a:ext cx="1086464" cy="990600"/>
          </a:xfrm>
          <a:prstGeom prst="rect">
            <a:avLst/>
          </a:prstGeom>
          <a:noFill/>
        </p:spPr>
      </p:pic>
      <p:pic>
        <p:nvPicPr>
          <p:cNvPr id="68621" name="Picture 13" descr="http://www.stat.ucla.edu/%7Eywu/ABC/ABCMayLOTUSall2/document/ABC/train_open%20lotus%20flowe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62400" y="914399"/>
            <a:ext cx="1066800" cy="990835"/>
          </a:xfrm>
          <a:prstGeom prst="rect">
            <a:avLst/>
          </a:prstGeom>
          <a:noFill/>
        </p:spPr>
      </p:pic>
      <p:pic>
        <p:nvPicPr>
          <p:cNvPr id="68615" name="Picture 7" descr="http://www.stat.ucla.edu/%7Eywu/ABC/ABCMayLOTUSall2/document/ABC/train_177101974_137613b01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914399"/>
            <a:ext cx="1279209" cy="999383"/>
          </a:xfrm>
          <a:prstGeom prst="rect">
            <a:avLst/>
          </a:prstGeom>
          <a:noFill/>
        </p:spPr>
      </p:pic>
      <p:pic>
        <p:nvPicPr>
          <p:cNvPr id="19" name="Picture 3" descr="http://www.stat.ucla.edu/%7Eywu/ABC/ABCMayLOTUSall2/document/ABC/train_colorsketch_image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1981199"/>
            <a:ext cx="1084156" cy="990599"/>
          </a:xfrm>
          <a:prstGeom prst="rect">
            <a:avLst/>
          </a:prstGeom>
          <a:noFill/>
        </p:spPr>
      </p:pic>
      <p:pic>
        <p:nvPicPr>
          <p:cNvPr id="20" name="Picture 4" descr="http://www.stat.ucla.edu/%7Eywu/ABC/ABCMayLOTUSall2/document/ABC/train_colorsketch_image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14600" y="4267199"/>
            <a:ext cx="1177714" cy="990600"/>
          </a:xfrm>
          <a:prstGeom prst="rect">
            <a:avLst/>
          </a:prstGeom>
          <a:noFill/>
        </p:spPr>
      </p:pic>
      <p:pic>
        <p:nvPicPr>
          <p:cNvPr id="21" name="Picture 5" descr="http://www.stat.ucla.edu/%7Eywu/ABC/ABCMayLOTUSall2/document/ABC/train_colorsketch_image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86199" y="4267199"/>
            <a:ext cx="1147445" cy="990600"/>
          </a:xfrm>
          <a:prstGeom prst="rect">
            <a:avLst/>
          </a:prstGeom>
          <a:noFill/>
        </p:spPr>
      </p:pic>
      <p:pic>
        <p:nvPicPr>
          <p:cNvPr id="22" name="Picture 6" descr="http://www.stat.ucla.edu/%7Eywu/ABC/ABCMayLOTUSall2/document/ABC/train_colorsketch_image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57800" y="4267199"/>
            <a:ext cx="998263" cy="988846"/>
          </a:xfrm>
          <a:prstGeom prst="rect">
            <a:avLst/>
          </a:prstGeom>
          <a:noFill/>
        </p:spPr>
      </p:pic>
      <p:pic>
        <p:nvPicPr>
          <p:cNvPr id="23" name="Picture 7" descr="http://www.stat.ucla.edu/%7Eywu/ABC/ABCMayLOTUSall2/document/ABC/train_colorsketch_image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81600" y="1981199"/>
            <a:ext cx="1086464" cy="990600"/>
          </a:xfrm>
          <a:prstGeom prst="rect">
            <a:avLst/>
          </a:prstGeom>
          <a:noFill/>
        </p:spPr>
      </p:pic>
      <p:pic>
        <p:nvPicPr>
          <p:cNvPr id="24" name="Picture 8" descr="http://www.stat.ucla.edu/%7Eywu/ABC/ABCMayLOTUSall2/document/ABC/train_colorsketch_image7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62400" y="1981200"/>
            <a:ext cx="1067647" cy="990600"/>
          </a:xfrm>
          <a:prstGeom prst="rect">
            <a:avLst/>
          </a:prstGeom>
          <a:noFill/>
        </p:spPr>
      </p:pic>
      <p:pic>
        <p:nvPicPr>
          <p:cNvPr id="25" name="Picture 2" descr="http://www.stat.ucla.edu/%7Eywu/ABC/ABCMayLOTUSall2/document/ABC/train_colorsketch_image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14600" y="1981199"/>
            <a:ext cx="1295400" cy="1011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5" name="Picture 23" descr="http://www.stat.ucla.edu/%7Eywu/ABC/ABCMayWhiteFlowers2/document/ABC/train_input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905000"/>
            <a:ext cx="2286000" cy="1565753"/>
          </a:xfrm>
          <a:prstGeom prst="rect">
            <a:avLst/>
          </a:prstGeom>
          <a:noFill/>
        </p:spPr>
      </p:pic>
      <p:pic>
        <p:nvPicPr>
          <p:cNvPr id="69656" name="Picture 24" descr="http://www.stat.ucla.edu/%7Eywu/ABC/ABCMayWhiteFlowers2/document/ABC/train_springbeau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133600"/>
            <a:ext cx="1405264" cy="1373949"/>
          </a:xfrm>
          <a:prstGeom prst="rect">
            <a:avLst/>
          </a:prstGeom>
          <a:noFill/>
        </p:spPr>
      </p:pic>
      <p:pic>
        <p:nvPicPr>
          <p:cNvPr id="69654" name="Picture 22" descr="http://www.stat.ucla.edu/%7Eywu/ABC/ABCMayWhiteFlowers2/document/ABC/train_4608705545_f6d1687221_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1447800"/>
            <a:ext cx="2035479" cy="2027650"/>
          </a:xfrm>
          <a:prstGeom prst="rect">
            <a:avLst/>
          </a:prstGeom>
          <a:noFill/>
        </p:spPr>
      </p:pic>
      <p:pic>
        <p:nvPicPr>
          <p:cNvPr id="69659" name="Picture 27" descr="http://www.stat.ucla.edu/%7Eywu/ABC/ABCMayWhiteFlowers2/document/ABC/train_colorsketch_imag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581400"/>
            <a:ext cx="2297240" cy="1573003"/>
          </a:xfrm>
          <a:prstGeom prst="rect">
            <a:avLst/>
          </a:prstGeom>
          <a:noFill/>
        </p:spPr>
      </p:pic>
      <p:pic>
        <p:nvPicPr>
          <p:cNvPr id="69660" name="Picture 28" descr="http://www.stat.ucla.edu/%7Eywu/ABC/ABCMayWhiteFlowers2/document/ABC/train_colorsketch_image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581400"/>
            <a:ext cx="1412427" cy="1382933"/>
          </a:xfrm>
          <a:prstGeom prst="rect">
            <a:avLst/>
          </a:prstGeom>
          <a:noFill/>
        </p:spPr>
      </p:pic>
      <p:pic>
        <p:nvPicPr>
          <p:cNvPr id="69658" name="Picture 26" descr="http://www.stat.ucla.edu/%7Eywu/ABC/ABCMayWhiteFlowers2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581400"/>
            <a:ext cx="2044904" cy="2038350"/>
          </a:xfrm>
          <a:prstGeom prst="rect">
            <a:avLst/>
          </a:prstGeom>
          <a:noFill/>
        </p:spPr>
      </p:pic>
      <p:pic>
        <p:nvPicPr>
          <p:cNvPr id="69663" name="Picture 31" descr="http://www.stat.ucla.edu/%7Eywu/ABC/ABCMayWhiteFlowers2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762000"/>
            <a:ext cx="571500" cy="571500"/>
          </a:xfrm>
          <a:prstGeom prst="rect">
            <a:avLst/>
          </a:prstGeom>
          <a:noFill/>
        </p:spPr>
      </p:pic>
      <p:pic>
        <p:nvPicPr>
          <p:cNvPr id="69662" name="Picture 30" descr="http://www.stat.ucla.edu/%7Eywu/ABC/ABCMayWhiteFlowers2/document/ABC/color_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7620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stat.ucla.edu/%7Eywu/ABC/ABCpink/document/ABC/train_flower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38200"/>
            <a:ext cx="2514600" cy="3143250"/>
          </a:xfrm>
          <a:prstGeom prst="rect">
            <a:avLst/>
          </a:prstGeom>
          <a:noFill/>
        </p:spPr>
      </p:pic>
      <p:pic>
        <p:nvPicPr>
          <p:cNvPr id="70660" name="Picture 4" descr="http://www.stat.ucla.edu/%7Eywu/ABC/ABCpink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838200"/>
            <a:ext cx="2514600" cy="3143250"/>
          </a:xfrm>
          <a:prstGeom prst="rect">
            <a:avLst/>
          </a:prstGeom>
          <a:noFill/>
        </p:spPr>
      </p:pic>
      <p:pic>
        <p:nvPicPr>
          <p:cNvPr id="70663" name="Picture 7" descr="http://www.stat.ucla.edu/%7Eywu/ABC/ABCpink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47800"/>
            <a:ext cx="571500" cy="571500"/>
          </a:xfrm>
          <a:prstGeom prst="rect">
            <a:avLst/>
          </a:prstGeom>
          <a:noFill/>
        </p:spPr>
      </p:pic>
      <p:pic>
        <p:nvPicPr>
          <p:cNvPr id="70662" name="Picture 6" descr="http://www.stat.ucla.edu/%7Eywu/ABC/ABCpink/document/ABC/color_templat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838200"/>
            <a:ext cx="571500" cy="571501"/>
          </a:xfrm>
          <a:prstGeom prst="rect">
            <a:avLst/>
          </a:prstGeom>
          <a:noFill/>
        </p:spPr>
      </p:pic>
      <p:pic>
        <p:nvPicPr>
          <p:cNvPr id="70667" name="Picture 11" descr="http://www.stat.ucla.edu/%7Eywu/ABC/ABC3/document/ABC/train_Beautiful+Flower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114800"/>
            <a:ext cx="1917944" cy="1465310"/>
          </a:xfrm>
          <a:prstGeom prst="rect">
            <a:avLst/>
          </a:prstGeom>
          <a:noFill/>
        </p:spPr>
      </p:pic>
      <p:pic>
        <p:nvPicPr>
          <p:cNvPr id="70669" name="Picture 13" descr="http://www.stat.ucla.edu/%7Eywu/ABC/ABC3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4114799"/>
            <a:ext cx="1888437" cy="1447801"/>
          </a:xfrm>
          <a:prstGeom prst="rect">
            <a:avLst/>
          </a:prstGeom>
          <a:noFill/>
        </p:spPr>
      </p:pic>
      <p:pic>
        <p:nvPicPr>
          <p:cNvPr id="70671" name="Picture 15" descr="http://www.stat.ucla.edu/%7Eywu/ABC/ABC3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41148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stat.ucla.edu/%7Eywu/ABC/ABC4/document/ABC/train_blue-flower-wallpaper-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81000"/>
            <a:ext cx="2371041" cy="1676400"/>
          </a:xfrm>
          <a:prstGeom prst="rect">
            <a:avLst/>
          </a:prstGeom>
          <a:noFill/>
        </p:spPr>
      </p:pic>
      <p:pic>
        <p:nvPicPr>
          <p:cNvPr id="71684" name="Picture 4" descr="http://www.stat.ucla.edu/%7Eywu/ABC/ABC4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0999"/>
            <a:ext cx="2370083" cy="1676400"/>
          </a:xfrm>
          <a:prstGeom prst="rect">
            <a:avLst/>
          </a:prstGeom>
          <a:noFill/>
        </p:spPr>
      </p:pic>
      <p:pic>
        <p:nvPicPr>
          <p:cNvPr id="71687" name="Picture 7" descr="http://www.stat.ucla.edu/%7Eywu/ABC/ABC4/document/ABC/color_templat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571500" cy="571500"/>
          </a:xfrm>
          <a:prstGeom prst="rect">
            <a:avLst/>
          </a:prstGeom>
          <a:noFill/>
        </p:spPr>
      </p:pic>
      <p:pic>
        <p:nvPicPr>
          <p:cNvPr id="71686" name="Picture 6" descr="http://www.stat.ucla.edu/%7Eywu/ABC/ABC4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81000"/>
            <a:ext cx="571500" cy="571501"/>
          </a:xfrm>
          <a:prstGeom prst="rect">
            <a:avLst/>
          </a:prstGeom>
          <a:noFill/>
        </p:spPr>
      </p:pic>
      <p:pic>
        <p:nvPicPr>
          <p:cNvPr id="71689" name="Picture 9" descr="http://www.stat.ucla.edu/%7Eywu/ABC/ABCJu2/document/ABC/train_2463622291_d60566529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209800"/>
            <a:ext cx="2057400" cy="2142068"/>
          </a:xfrm>
          <a:prstGeom prst="rect">
            <a:avLst/>
          </a:prstGeom>
          <a:noFill/>
        </p:spPr>
      </p:pic>
      <p:pic>
        <p:nvPicPr>
          <p:cNvPr id="71691" name="Picture 11" descr="http://www.stat.ucla.edu/%7Eywu/ABC/ABCJu2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2209800"/>
            <a:ext cx="2057400" cy="2141106"/>
          </a:xfrm>
          <a:prstGeom prst="rect">
            <a:avLst/>
          </a:prstGeom>
          <a:noFill/>
        </p:spPr>
      </p:pic>
      <p:pic>
        <p:nvPicPr>
          <p:cNvPr id="71694" name="Picture 14" descr="http://www.stat.ucla.edu/%7Eywu/ABC/ABCJu2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2895600"/>
            <a:ext cx="571500" cy="571500"/>
          </a:xfrm>
          <a:prstGeom prst="rect">
            <a:avLst/>
          </a:prstGeom>
          <a:noFill/>
        </p:spPr>
      </p:pic>
      <p:pic>
        <p:nvPicPr>
          <p:cNvPr id="71693" name="Picture 13" descr="http://www.stat.ucla.edu/%7Eywu/ABC/ABCJu2/document/ABC/color_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2209800"/>
            <a:ext cx="571500" cy="571501"/>
          </a:xfrm>
          <a:prstGeom prst="rect">
            <a:avLst/>
          </a:prstGeom>
          <a:noFill/>
        </p:spPr>
      </p:pic>
      <p:pic>
        <p:nvPicPr>
          <p:cNvPr id="71696" name="Picture 16" descr="http://www.stat.ucla.edu/%7Eywu/ABC/ABCJu5/document/ABC/train_delightful-flower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09800" y="4572000"/>
            <a:ext cx="2286000" cy="2004692"/>
          </a:xfrm>
          <a:prstGeom prst="rect">
            <a:avLst/>
          </a:prstGeom>
          <a:noFill/>
        </p:spPr>
      </p:pic>
      <p:pic>
        <p:nvPicPr>
          <p:cNvPr id="71698" name="Picture 18" descr="http://www.stat.ucla.edu/%7Eywu/ABC/ABCJu5/document/ABC/train_colorsketch_imag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4572000"/>
            <a:ext cx="2286000" cy="2006919"/>
          </a:xfrm>
          <a:prstGeom prst="rect">
            <a:avLst/>
          </a:prstGeom>
          <a:noFill/>
        </p:spPr>
      </p:pic>
      <p:pic>
        <p:nvPicPr>
          <p:cNvPr id="71701" name="Picture 21" descr="http://www.stat.ucla.edu/%7Eywu/ABC/ABCJu5/document/ABC/color_template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5257800"/>
            <a:ext cx="571500" cy="571500"/>
          </a:xfrm>
          <a:prstGeom prst="rect">
            <a:avLst/>
          </a:prstGeom>
          <a:noFill/>
        </p:spPr>
      </p:pic>
      <p:pic>
        <p:nvPicPr>
          <p:cNvPr id="71702" name="Picture 22" descr="http://www.stat.ucla.edu/%7Eywu/ABC/ABCJu5/document/ABC/color_template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0" y="5943600"/>
            <a:ext cx="571500" cy="571500"/>
          </a:xfrm>
          <a:prstGeom prst="rect">
            <a:avLst/>
          </a:prstGeom>
          <a:noFill/>
        </p:spPr>
      </p:pic>
      <p:pic>
        <p:nvPicPr>
          <p:cNvPr id="71700" name="Picture 20" descr="http://www.stat.ucla.edu/%7Eywu/ABC/ABCJu5/document/ABC/color_template1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45720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3505200" cy="107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4133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Sparse Representation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286000"/>
            <a:ext cx="833189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Sparsity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most of coefficients are zero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Matching pursuit: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Mallat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Zhang 1993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Basis pursuit/Lasso/CS: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Chen,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Donoho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Saunders 1999;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Tibshirani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1996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LARS: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Efron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Hastie,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Johnstone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Tibshirani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2004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SCAD: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Fan, Li 2001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latin typeface="Abadi MT Condensed Extra Bold"/>
              <a:cs typeface="Abadi MT Condensed Extra Bold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Dictionary learning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Sparse component analysis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Olshausen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Field 1996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K-SVD: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Aharon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Elad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Bruckstein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2006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Unsupervised learning: SCA, ICA, RBM, NMF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 FA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3886200"/>
            <a:ext cx="2514600" cy="2514600"/>
          </a:xfrm>
          <a:prstGeom prst="rect">
            <a:avLst/>
          </a:prstGeom>
        </p:spPr>
      </p:pic>
      <p:pic>
        <p:nvPicPr>
          <p:cNvPr id="2050" name="Picture 2" descr="C:\Users\lisa\Desktop\JournalABC\JournalABC\illustration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962400"/>
            <a:ext cx="3048000" cy="718253"/>
          </a:xfrm>
          <a:prstGeom prst="rect">
            <a:avLst/>
          </a:prstGeom>
          <a:noFill/>
        </p:spPr>
      </p:pic>
      <p:pic>
        <p:nvPicPr>
          <p:cNvPr id="2051" name="Picture 3" descr="C:\Users\lisa\Desktop\JournalABC\JournalABC\illustration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6172200"/>
            <a:ext cx="2670175" cy="68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9085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stat.ucla.edu/%7Eywu/ABC/ABCMayGrapes2/document/ABC/train_fruit_grape_wallpaper_grape_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90600"/>
            <a:ext cx="2169741" cy="2514600"/>
          </a:xfrm>
          <a:prstGeom prst="rect">
            <a:avLst/>
          </a:prstGeom>
          <a:noFill/>
        </p:spPr>
      </p:pic>
      <p:pic>
        <p:nvPicPr>
          <p:cNvPr id="72708" name="Picture 4" descr="http://www.stat.ucla.edu/%7Eywu/ABC/ABCMayGrapes2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990599"/>
            <a:ext cx="2172002" cy="2514599"/>
          </a:xfrm>
          <a:prstGeom prst="rect">
            <a:avLst/>
          </a:prstGeom>
          <a:noFill/>
        </p:spPr>
      </p:pic>
      <p:pic>
        <p:nvPicPr>
          <p:cNvPr id="72711" name="Picture 7" descr="http://www.stat.ucla.edu/%7Eywu/ABC/ABCMayGrapes2/document/ABC/color_templat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600200"/>
            <a:ext cx="571500" cy="571500"/>
          </a:xfrm>
          <a:prstGeom prst="rect">
            <a:avLst/>
          </a:prstGeom>
          <a:noFill/>
        </p:spPr>
      </p:pic>
      <p:pic>
        <p:nvPicPr>
          <p:cNvPr id="72710" name="Picture 6" descr="http://www.stat.ucla.edu/%7Eywu/ABC/ABCMayGrapes2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990600"/>
            <a:ext cx="571500" cy="571501"/>
          </a:xfrm>
          <a:prstGeom prst="rect">
            <a:avLst/>
          </a:prstGeom>
          <a:noFill/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3657600"/>
            <a:ext cx="2221795" cy="198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3657600"/>
            <a:ext cx="2209800" cy="197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stat.ucla.edu/%7Eywu/ABC/ABCMayPeanut1/document/ABC/train_Peanuts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685800"/>
            <a:ext cx="2209800" cy="2209801"/>
          </a:xfrm>
          <a:prstGeom prst="rect">
            <a:avLst/>
          </a:prstGeom>
          <a:noFill/>
        </p:spPr>
      </p:pic>
      <p:pic>
        <p:nvPicPr>
          <p:cNvPr id="73732" name="Picture 4" descr="http://www.stat.ucla.edu/%7Eywu/ABC/ABCMayPeanut1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685800"/>
            <a:ext cx="2209799" cy="2209799"/>
          </a:xfrm>
          <a:prstGeom prst="rect">
            <a:avLst/>
          </a:prstGeom>
          <a:noFill/>
        </p:spPr>
      </p:pic>
      <p:pic>
        <p:nvPicPr>
          <p:cNvPr id="73734" name="Picture 6" descr="http://www.stat.ucla.edu/%7Eywu/ABC/ABCMayPeanut1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685800"/>
            <a:ext cx="571500" cy="571501"/>
          </a:xfrm>
          <a:prstGeom prst="rect">
            <a:avLst/>
          </a:prstGeom>
          <a:noFill/>
        </p:spPr>
      </p:pic>
      <p:pic>
        <p:nvPicPr>
          <p:cNvPr id="73736" name="Picture 8" descr="http://www.stat.ucla.edu/%7Eywu/ABC/ABCMayCorn2/document/ABC/train_870065-F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3124200"/>
            <a:ext cx="1752600" cy="2333343"/>
          </a:xfrm>
          <a:prstGeom prst="rect">
            <a:avLst/>
          </a:prstGeom>
          <a:noFill/>
        </p:spPr>
      </p:pic>
      <p:pic>
        <p:nvPicPr>
          <p:cNvPr id="73738" name="Picture 10" descr="http://www.stat.ucla.edu/%7Eywu/ABC/ABCMayCorn2/document/ABC/train_colorsketch_imag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124200"/>
            <a:ext cx="1752600" cy="2331045"/>
          </a:xfrm>
          <a:prstGeom prst="rect">
            <a:avLst/>
          </a:prstGeom>
          <a:noFill/>
        </p:spPr>
      </p:pic>
      <p:pic>
        <p:nvPicPr>
          <p:cNvPr id="73741" name="Picture 13" descr="http://www.stat.ucla.edu/%7Eywu/ABC/ABCMayCorn2/document/ABC/color_template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810000"/>
            <a:ext cx="571500" cy="571500"/>
          </a:xfrm>
          <a:prstGeom prst="rect">
            <a:avLst/>
          </a:prstGeom>
          <a:noFill/>
        </p:spPr>
      </p:pic>
      <p:pic>
        <p:nvPicPr>
          <p:cNvPr id="73740" name="Picture 12" descr="http://www.stat.ucla.edu/%7Eywu/ABC/ABCMayCorn2/document/ABC/color_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3124200"/>
            <a:ext cx="571500" cy="571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stat.ucla.edu/%7Eywu/ABC/ABCMayPineapple2/document/ABC/train_twin-fruit-pineapple-719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219200"/>
            <a:ext cx="2705100" cy="1828800"/>
          </a:xfrm>
          <a:prstGeom prst="rect">
            <a:avLst/>
          </a:prstGeom>
          <a:noFill/>
        </p:spPr>
      </p:pic>
      <p:pic>
        <p:nvPicPr>
          <p:cNvPr id="74756" name="Picture 4" descr="http://www.stat.ucla.edu/%7Eywu/ABC/ABCMayPineapple2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2703591" cy="1828799"/>
          </a:xfrm>
          <a:prstGeom prst="rect">
            <a:avLst/>
          </a:prstGeom>
          <a:noFill/>
        </p:spPr>
      </p:pic>
      <p:pic>
        <p:nvPicPr>
          <p:cNvPr id="74759" name="Picture 7" descr="http://www.stat.ucla.edu/%7Eywu/ABC/ABCMayPineapple2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905000"/>
            <a:ext cx="571500" cy="571500"/>
          </a:xfrm>
          <a:prstGeom prst="rect">
            <a:avLst/>
          </a:prstGeom>
          <a:noFill/>
        </p:spPr>
      </p:pic>
      <p:pic>
        <p:nvPicPr>
          <p:cNvPr id="74758" name="Picture 6" descr="http://www.stat.ucla.edu/%7Eywu/ABC/ABCMayPineapple2/document/ABC/color_template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219200"/>
            <a:ext cx="571500" cy="571501"/>
          </a:xfrm>
          <a:prstGeom prst="rect">
            <a:avLst/>
          </a:prstGeom>
          <a:noFill/>
        </p:spPr>
      </p:pic>
      <p:pic>
        <p:nvPicPr>
          <p:cNvPr id="74761" name="Picture 9" descr="http://www.stat.ucla.edu/%7Eywu/ABC/ABCMayBeehive1/document/ABC/color_templat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599" y="3276601"/>
            <a:ext cx="571500" cy="571501"/>
          </a:xfrm>
          <a:prstGeom prst="rect">
            <a:avLst/>
          </a:prstGeom>
          <a:noFill/>
        </p:spPr>
      </p:pic>
      <p:pic>
        <p:nvPicPr>
          <p:cNvPr id="74763" name="Picture 11" descr="http://www.stat.ucla.edu/%7Eywu/ABC/ABCMayBeehive1/document/ABC/train_1045531_154218094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3276600"/>
            <a:ext cx="2743202" cy="2025592"/>
          </a:xfrm>
          <a:prstGeom prst="rect">
            <a:avLst/>
          </a:prstGeom>
          <a:noFill/>
        </p:spPr>
      </p:pic>
      <p:pic>
        <p:nvPicPr>
          <p:cNvPr id="74765" name="Picture 13" descr="http://www.stat.ucla.edu/%7Eywu/ABC/ABCMayBeehive1/document/ABC/train_colorsketch_imag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799" y="3276601"/>
            <a:ext cx="2743200" cy="2026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http://www.stat.ucla.edu/%7Eywu/ABC/ABCMayLeaf2/document/ABC/color_templat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47800"/>
            <a:ext cx="571500" cy="571500"/>
          </a:xfrm>
          <a:prstGeom prst="rect">
            <a:avLst/>
          </a:prstGeom>
          <a:noFill/>
        </p:spPr>
      </p:pic>
      <p:pic>
        <p:nvPicPr>
          <p:cNvPr id="62466" name="Picture 2" descr="http://www.stat.ucla.edu/%7Eywu/ABC/ABCMayLeaf2/document/ABC/color_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62000"/>
            <a:ext cx="571500" cy="571501"/>
          </a:xfrm>
          <a:prstGeom prst="rect">
            <a:avLst/>
          </a:prstGeom>
          <a:noFill/>
        </p:spPr>
      </p:pic>
      <p:pic>
        <p:nvPicPr>
          <p:cNvPr id="62469" name="Picture 5" descr="http://www.stat.ucla.edu/%7Eywu/ABC/ABCMayLeaf2/document/ABC/train_leaf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762000"/>
            <a:ext cx="3477940" cy="2438400"/>
          </a:xfrm>
          <a:prstGeom prst="rect">
            <a:avLst/>
          </a:prstGeom>
          <a:noFill/>
        </p:spPr>
      </p:pic>
      <p:pic>
        <p:nvPicPr>
          <p:cNvPr id="62471" name="Picture 7" descr="http://www.stat.ucla.edu/%7Eywu/ABC/ABCMayLeaf2/document/ABC/train_colorsketch_imag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1" y="762001"/>
            <a:ext cx="3505200" cy="2458192"/>
          </a:xfrm>
          <a:prstGeom prst="rect">
            <a:avLst/>
          </a:prstGeom>
          <a:noFill/>
        </p:spPr>
      </p:pic>
      <p:pic>
        <p:nvPicPr>
          <p:cNvPr id="62474" name="Picture 10" descr="http://www.stat.ucla.edu/%7Eywu/ABC/ABCMayGreenleaf2/document/ABC/color_template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114800"/>
            <a:ext cx="571500" cy="571500"/>
          </a:xfrm>
          <a:prstGeom prst="rect">
            <a:avLst/>
          </a:prstGeom>
          <a:noFill/>
        </p:spPr>
      </p:pic>
      <p:pic>
        <p:nvPicPr>
          <p:cNvPr id="62473" name="Picture 9" descr="http://www.stat.ucla.edu/%7Eywu/ABC/ABCMayGreenleaf2/document/ABC/color_templat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" y="3429000"/>
            <a:ext cx="571500" cy="571501"/>
          </a:xfrm>
          <a:prstGeom prst="rect">
            <a:avLst/>
          </a:prstGeom>
          <a:noFill/>
        </p:spPr>
      </p:pic>
      <p:pic>
        <p:nvPicPr>
          <p:cNvPr id="62476" name="Picture 12" descr="http://www.stat.ucla.edu/%7Eywu/ABC/ABCMayGreenleaf2/document/ABC/train_1877844_075833077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9200" y="3429000"/>
            <a:ext cx="3444293" cy="2667000"/>
          </a:xfrm>
          <a:prstGeom prst="rect">
            <a:avLst/>
          </a:prstGeom>
          <a:noFill/>
        </p:spPr>
      </p:pic>
      <p:pic>
        <p:nvPicPr>
          <p:cNvPr id="62478" name="Picture 14" descr="http://www.stat.ucla.edu/%7Eywu/ABC/ABCMayGreenleaf2/document/ABC/train_colorsketch_imag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3429000"/>
            <a:ext cx="3444571" cy="2676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.stat.ucla.edu/%7Eywu/ABC/ABCMayBrickIvy2/document/ABC/train_10253893-brick-wall-and-iv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28800"/>
            <a:ext cx="2853933" cy="1905000"/>
          </a:xfrm>
          <a:prstGeom prst="rect">
            <a:avLst/>
          </a:prstGeom>
          <a:noFill/>
        </p:spPr>
      </p:pic>
      <p:pic>
        <p:nvPicPr>
          <p:cNvPr id="75780" name="Picture 4" descr="http://www.stat.ucla.edu/%7Eywu/ABC/ABCMayBrickIvy2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828799"/>
            <a:ext cx="2895600" cy="1934709"/>
          </a:xfrm>
          <a:prstGeom prst="rect">
            <a:avLst/>
          </a:prstGeom>
          <a:noFill/>
        </p:spPr>
      </p:pic>
      <p:pic>
        <p:nvPicPr>
          <p:cNvPr id="75783" name="Picture 7" descr="http://www.stat.ucla.edu/%7Eywu/ABC/ABCMayBrickIvy2/document/ABC/color_templat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514600"/>
            <a:ext cx="571500" cy="571500"/>
          </a:xfrm>
          <a:prstGeom prst="rect">
            <a:avLst/>
          </a:prstGeom>
          <a:noFill/>
        </p:spPr>
      </p:pic>
      <p:pic>
        <p:nvPicPr>
          <p:cNvPr id="75782" name="Picture 6" descr="http://www.stat.ucla.edu/%7Eywu/ABC/ABCMayBrickIvy2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828800"/>
            <a:ext cx="571500" cy="571501"/>
          </a:xfrm>
          <a:prstGeom prst="rect">
            <a:avLst/>
          </a:prstGeom>
          <a:noFill/>
        </p:spPr>
      </p:pic>
      <p:pic>
        <p:nvPicPr>
          <p:cNvPr id="75785" name="Picture 9" descr="http://www.stat.ucla.edu/%7Eywu/ABC/ABCMayBrickIvy2/document/ABC/test_2744264-952432-ivy-wall-rambling-plant-on-a-brick-w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3886200"/>
            <a:ext cx="2892991" cy="1932956"/>
          </a:xfrm>
          <a:prstGeom prst="rect">
            <a:avLst/>
          </a:prstGeom>
          <a:noFill/>
        </p:spPr>
      </p:pic>
      <p:pic>
        <p:nvPicPr>
          <p:cNvPr id="75787" name="Picture 11" descr="http://www.stat.ucla.edu/%7Eywu/ABC/ABCMayBrickIvy2/document/ABC/test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86200"/>
            <a:ext cx="2895600" cy="1932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7" name="Picture 11" descr="http://www.stat.ucla.edu/%7Eywu/ABC/ABC21/document/ABC/train_artic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971800"/>
            <a:ext cx="3048000" cy="2286000"/>
          </a:xfrm>
          <a:prstGeom prst="rect">
            <a:avLst/>
          </a:prstGeom>
          <a:noFill/>
        </p:spPr>
      </p:pic>
      <p:pic>
        <p:nvPicPr>
          <p:cNvPr id="80909" name="Picture 13" descr="http://www.stat.ucla.edu/%7Eywu/ABC/ABC21/document/ABC/train_colorsketch_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1" y="2971801"/>
            <a:ext cx="3048000" cy="2286001"/>
          </a:xfrm>
          <a:prstGeom prst="rect">
            <a:avLst/>
          </a:prstGeom>
          <a:noFill/>
        </p:spPr>
      </p:pic>
      <p:pic>
        <p:nvPicPr>
          <p:cNvPr id="80911" name="Picture 15" descr="http://www.stat.ucla.edu/%7Eywu/ABC/ABC21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971800"/>
            <a:ext cx="571500" cy="571501"/>
          </a:xfrm>
          <a:prstGeom prst="rect">
            <a:avLst/>
          </a:prstGeom>
          <a:noFill/>
        </p:spPr>
      </p:pic>
      <p:pic>
        <p:nvPicPr>
          <p:cNvPr id="10242" name="Picture 2" descr="http://www.stat.ucla.edu/%7Eywu/ABC/ABCMayPave1/document/ABC/color_template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609600"/>
            <a:ext cx="571500" cy="571501"/>
          </a:xfrm>
          <a:prstGeom prst="rect">
            <a:avLst/>
          </a:prstGeom>
          <a:noFill/>
        </p:spPr>
      </p:pic>
      <p:pic>
        <p:nvPicPr>
          <p:cNvPr id="10244" name="Picture 4" descr="http://www.stat.ucla.edu/%7Eywu/ABC/ABCMayPave1/document/ABC/train_portuguese_stone_pavement_2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533400"/>
            <a:ext cx="3048000" cy="2286001"/>
          </a:xfrm>
          <a:prstGeom prst="rect">
            <a:avLst/>
          </a:prstGeom>
          <a:noFill/>
        </p:spPr>
      </p:pic>
      <p:pic>
        <p:nvPicPr>
          <p:cNvPr id="10246" name="Picture 6" descr="http://www.stat.ucla.edu/%7Eywu/ABC/ABCMayPave1/document/ABC/train_colorsketch_imag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5334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stat.ucla.edu/%7Eywu/ABC/ABCMayHorse1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0"/>
            <a:ext cx="571500" cy="571501"/>
          </a:xfrm>
          <a:prstGeom prst="rect">
            <a:avLst/>
          </a:prstGeom>
          <a:noFill/>
        </p:spPr>
      </p:pic>
      <p:pic>
        <p:nvPicPr>
          <p:cNvPr id="76804" name="Picture 4" descr="http://www.stat.ucla.edu/%7Eywu/ABC/ABCMayHorse1/document/ABC/train_81HN1SQD4T8F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447800"/>
            <a:ext cx="8686800" cy="1426757"/>
          </a:xfrm>
          <a:prstGeom prst="rect">
            <a:avLst/>
          </a:prstGeom>
          <a:noFill/>
        </p:spPr>
      </p:pic>
      <p:pic>
        <p:nvPicPr>
          <p:cNvPr id="9218" name="Picture 2" descr="http://www.stat.ucla.edu/%7Eywu/ABC/ABCMayHorse1/document/ABC/train_sketch_imag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971800"/>
            <a:ext cx="8686799" cy="14302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17525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699" y="17525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1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599" y="1752599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2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599" y="17525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0" name="Picture 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9" y="33527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1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799" y="33527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8" name="Picture 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599" y="3352799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59" name="Picture 3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38600" y="33528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0" name="Picture 3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1" name="Picture 3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288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2" name="Picture 3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386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63" name="Picture 3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62600" y="49530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 descr="C:\Users\user\Desktop\JournalABC\illustration\cattemplat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8600" y="609601"/>
            <a:ext cx="6858000" cy="833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599" y="304800"/>
            <a:ext cx="5907959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2286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1" y="3810001"/>
            <a:ext cx="1295399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3810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7" name="Picture 9" descr="C:\Users\lisa\Desktop\JournalABC\JournalABC\animal\train3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86200" y="3810000"/>
            <a:ext cx="1295400" cy="1295400"/>
          </a:xfrm>
          <a:prstGeom prst="rect">
            <a:avLst/>
          </a:prstGeom>
          <a:noFill/>
        </p:spPr>
      </p:pic>
      <p:pic>
        <p:nvPicPr>
          <p:cNvPr id="89098" name="Picture 10" descr="C:\Users\lisa\Desktop\JournalABC\JournalABC\animal\train_sketch_image354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3810000"/>
            <a:ext cx="1295400" cy="1295400"/>
          </a:xfrm>
          <a:prstGeom prst="rect">
            <a:avLst/>
          </a:prstGeom>
          <a:noFill/>
        </p:spPr>
      </p:pic>
      <p:pic>
        <p:nvPicPr>
          <p:cNvPr id="89099" name="Picture 11" descr="C:\Users\lisa\Desktop\JournalABC\JournalABC\animal\train4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" y="5334000"/>
            <a:ext cx="1295400" cy="1295400"/>
          </a:xfrm>
          <a:prstGeom prst="rect">
            <a:avLst/>
          </a:prstGeom>
          <a:noFill/>
        </p:spPr>
      </p:pic>
      <p:pic>
        <p:nvPicPr>
          <p:cNvPr id="89100" name="Picture 12" descr="C:\Users\lisa\Desktop\JournalABC\JournalABC\animal\train_sketch_image43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7400" y="5334000"/>
            <a:ext cx="1295400" cy="1295400"/>
          </a:xfrm>
          <a:prstGeom prst="rect">
            <a:avLst/>
          </a:prstGeom>
          <a:noFill/>
        </p:spPr>
      </p:pic>
      <p:pic>
        <p:nvPicPr>
          <p:cNvPr id="89101" name="Picture 13" descr="C:\Users\lisa\Desktop\JournalABC\JournalABC\animal\train44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86200" y="5334000"/>
            <a:ext cx="1295400" cy="1295400"/>
          </a:xfrm>
          <a:prstGeom prst="rect">
            <a:avLst/>
          </a:prstGeom>
          <a:noFill/>
        </p:spPr>
      </p:pic>
      <p:pic>
        <p:nvPicPr>
          <p:cNvPr id="89102" name="Picture 14" descr="C:\Users\lisa\Desktop\JournalABC\JournalABC\animal\train_sketch_image447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0" y="5334000"/>
            <a:ext cx="1295400" cy="129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http://www.stat.ucla.edu/%7Eywu/ABC/ABCEgret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571500" cy="571500"/>
          </a:xfrm>
          <a:prstGeom prst="rect">
            <a:avLst/>
          </a:prstGeom>
          <a:noFill/>
        </p:spPr>
      </p:pic>
      <p:pic>
        <p:nvPicPr>
          <p:cNvPr id="84996" name="Picture 4" descr="http://www.stat.ucla.edu/%7Eywu/ABC/ABCEgret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219200"/>
            <a:ext cx="571500" cy="571500"/>
          </a:xfrm>
          <a:prstGeom prst="rect">
            <a:avLst/>
          </a:prstGeom>
          <a:noFill/>
        </p:spPr>
      </p:pic>
      <p:pic>
        <p:nvPicPr>
          <p:cNvPr id="84997" name="Picture 5" descr="http://www.stat.ucla.edu/%7Eywu/ABC/ABCEgret/document/ABC/color_template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219200"/>
            <a:ext cx="571500" cy="571500"/>
          </a:xfrm>
          <a:prstGeom prst="rect">
            <a:avLst/>
          </a:prstGeom>
          <a:noFill/>
        </p:spPr>
      </p:pic>
      <p:pic>
        <p:nvPicPr>
          <p:cNvPr id="84994" name="Picture 2" descr="http://www.stat.ucla.edu/%7Eywu/ABC/ABCEgret/document/ABC/color_templat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219200"/>
            <a:ext cx="571500" cy="571501"/>
          </a:xfrm>
          <a:prstGeom prst="rect">
            <a:avLst/>
          </a:prstGeom>
          <a:noFill/>
        </p:spPr>
      </p:pic>
      <p:pic>
        <p:nvPicPr>
          <p:cNvPr id="8500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657600"/>
            <a:ext cx="990599" cy="122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657600"/>
            <a:ext cx="990947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7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3657600"/>
            <a:ext cx="120700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8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657600"/>
            <a:ext cx="1219199" cy="122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9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2133600"/>
            <a:ext cx="107696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0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2133599"/>
            <a:ext cx="1082842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1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0" y="2133600"/>
            <a:ext cx="75951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2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2133600"/>
            <a:ext cx="762000" cy="12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5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2133600"/>
            <a:ext cx="141732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6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1400" y="2133601"/>
            <a:ext cx="1447800" cy="123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www.stat.ucla.edu/%7Eywu/ABC/ABCEgret/document/ABC/train_l1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7401" y="3657601"/>
            <a:ext cx="1447799" cy="1258956"/>
          </a:xfrm>
          <a:prstGeom prst="rect">
            <a:avLst/>
          </a:prstGeom>
          <a:noFill/>
        </p:spPr>
      </p:pic>
      <p:pic>
        <p:nvPicPr>
          <p:cNvPr id="5124" name="Picture 4" descr="http://www.stat.ucla.edu/%7Eywu/ABC/ABCEgret/document/ABC/train_colorsketch_image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7600" y="3657601"/>
            <a:ext cx="1447800" cy="1264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3505200" cy="1079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228600"/>
            <a:ext cx="2900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Group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Sparsity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0" y="2286000"/>
            <a:ext cx="8056308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Group Lasso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Yuan, Lin 2006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basis functions form groups (multi-level factors/additive model)</a:t>
            </a:r>
          </a:p>
          <a:p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Our goal: Learn recurring compositional patterns of groups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Compositionality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(S.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Geman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Zhu, Mumford)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Active basis models for deformable templates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Atomic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decomposition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molecular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structures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5" descr="C:\Users\user\Desktop\multscaleBird\multscaleBird\document\ABC\trai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505200"/>
            <a:ext cx="1143000" cy="762000"/>
          </a:xfrm>
          <a:prstGeom prst="rect">
            <a:avLst/>
          </a:prstGeom>
          <a:noFill/>
        </p:spPr>
      </p:pic>
      <p:pic>
        <p:nvPicPr>
          <p:cNvPr id="51214" name="Picture 14" descr="C:\Users\user\Desktop\multscaleBird\multscaleBird\document\ABC\train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90800"/>
            <a:ext cx="762000" cy="798871"/>
          </a:xfrm>
          <a:prstGeom prst="rect">
            <a:avLst/>
          </a:prstGeom>
          <a:noFill/>
        </p:spPr>
      </p:pic>
      <p:pic>
        <p:nvPicPr>
          <p:cNvPr id="51220" name="Picture 20" descr="C:\Users\user\Desktop\multscaleBird\multscaleBird\document\ABC\train_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05200"/>
            <a:ext cx="900546" cy="756761"/>
          </a:xfrm>
          <a:prstGeom prst="rect">
            <a:avLst/>
          </a:prstGeom>
          <a:noFill/>
        </p:spPr>
      </p:pic>
      <p:pic>
        <p:nvPicPr>
          <p:cNvPr id="51226" name="Picture 26" descr="C:\Users\user\Desktop\multscaleBird\multscaleBird\document\ABC\train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799"/>
            <a:ext cx="1100666" cy="767015"/>
          </a:xfrm>
          <a:prstGeom prst="rect">
            <a:avLst/>
          </a:prstGeom>
          <a:noFill/>
        </p:spPr>
      </p:pic>
      <p:pic>
        <p:nvPicPr>
          <p:cNvPr id="6147" name="Picture 3" descr="C:\Users\user\Desktop\multscaleBird\multscaleSeagull\document\ABC\color_template1_scale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1828800"/>
            <a:ext cx="571500" cy="571500"/>
          </a:xfrm>
          <a:prstGeom prst="rect">
            <a:avLst/>
          </a:prstGeom>
          <a:noFill/>
        </p:spPr>
      </p:pic>
      <p:pic>
        <p:nvPicPr>
          <p:cNvPr id="6146" name="Picture 2" descr="C:\Users\user\Desktop\multscaleBird\multscaleSeagull\document\ABC\color_template2_scale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828800"/>
            <a:ext cx="571500" cy="571501"/>
          </a:xfrm>
          <a:prstGeom prst="rect">
            <a:avLst/>
          </a:prstGeom>
          <a:noFill/>
        </p:spPr>
      </p:pic>
      <p:pic>
        <p:nvPicPr>
          <p:cNvPr id="6150" name="Picture 6" descr="C:\Users\user\Desktop\multscaleBird\multscaleSeagull\document\ABC\color_template1_scale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1828800"/>
            <a:ext cx="571500" cy="571500"/>
          </a:xfrm>
          <a:prstGeom prst="rect">
            <a:avLst/>
          </a:prstGeom>
          <a:noFill/>
        </p:spPr>
      </p:pic>
      <p:pic>
        <p:nvPicPr>
          <p:cNvPr id="6149" name="Picture 5" descr="C:\Users\user\Desktop\multscaleBird\multscaleSeagull\document\ABC\color_template2_scal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1828800"/>
            <a:ext cx="571500" cy="571501"/>
          </a:xfrm>
          <a:prstGeom prst="rect">
            <a:avLst/>
          </a:prstGeom>
          <a:noFill/>
        </p:spPr>
      </p:pic>
      <p:pic>
        <p:nvPicPr>
          <p:cNvPr id="6152" name="Picture 8" descr="C:\Users\user\Desktop\multscaleBird\multscaleSeagull\document\ABC\train_colorsketch_image6_scale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2590800"/>
            <a:ext cx="1100665" cy="761999"/>
          </a:xfrm>
          <a:prstGeom prst="rect">
            <a:avLst/>
          </a:prstGeom>
          <a:noFill/>
        </p:spPr>
      </p:pic>
      <p:pic>
        <p:nvPicPr>
          <p:cNvPr id="6154" name="Picture 10" descr="C:\Users\user\Desktop\multscaleBird\multscaleSeagull\document\ABC\train_colorsketch_image6_scale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2590800"/>
            <a:ext cx="1100666" cy="762000"/>
          </a:xfrm>
          <a:prstGeom prst="rect">
            <a:avLst/>
          </a:prstGeom>
          <a:noFill/>
        </p:spPr>
      </p:pic>
      <p:pic>
        <p:nvPicPr>
          <p:cNvPr id="6156" name="Picture 12" descr="C:\Users\user\Desktop\multscaleBird\multscaleSeagull\document\ABC\train_colorsketch_image1_scale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09800" y="3505200"/>
            <a:ext cx="1143000" cy="762001"/>
          </a:xfrm>
          <a:prstGeom prst="rect">
            <a:avLst/>
          </a:prstGeom>
          <a:noFill/>
        </p:spPr>
      </p:pic>
      <p:pic>
        <p:nvPicPr>
          <p:cNvPr id="6158" name="Picture 14" descr="C:\Users\user\Desktop\multscaleBird\multscaleSeagull\document\ABC\train_colorsketch_image1_scale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0" y="3505200"/>
            <a:ext cx="1142999" cy="762000"/>
          </a:xfrm>
          <a:prstGeom prst="rect">
            <a:avLst/>
          </a:prstGeom>
          <a:noFill/>
        </p:spPr>
      </p:pic>
      <p:pic>
        <p:nvPicPr>
          <p:cNvPr id="6160" name="Picture 16" descr="C:\Users\user\Desktop\multscaleBird\multscaleSeagull\document\ABC\train_colorsketch_image3_scale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62601" y="2590800"/>
            <a:ext cx="761999" cy="800313"/>
          </a:xfrm>
          <a:prstGeom prst="rect">
            <a:avLst/>
          </a:prstGeom>
          <a:noFill/>
        </p:spPr>
      </p:pic>
      <p:pic>
        <p:nvPicPr>
          <p:cNvPr id="6162" name="Picture 18" descr="C:\Users\user\Desktop\multscaleBird\multscaleSeagull\document\ABC\train_colorsketch_image3_scale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00800" y="2590801"/>
            <a:ext cx="761999" cy="800312"/>
          </a:xfrm>
          <a:prstGeom prst="rect">
            <a:avLst/>
          </a:prstGeom>
          <a:noFill/>
        </p:spPr>
      </p:pic>
      <p:pic>
        <p:nvPicPr>
          <p:cNvPr id="6164" name="Picture 20" descr="C:\Users\user\Desktop\multscaleBird\multscaleSeagull\document\ABC\train_colorsketch_image10_scale1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15000" y="3505200"/>
            <a:ext cx="1142997" cy="761999"/>
          </a:xfrm>
          <a:prstGeom prst="rect">
            <a:avLst/>
          </a:prstGeom>
          <a:noFill/>
        </p:spPr>
      </p:pic>
      <p:pic>
        <p:nvPicPr>
          <p:cNvPr id="6166" name="Picture 22" descr="C:\Users\user\Desktop\multscaleBird\multscaleSeagull\document\ABC\train_colorsketch_image10_scale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34200" y="3505200"/>
            <a:ext cx="1143000" cy="762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 descr="http://www.stat.ucla.edu/%7Eywu/ABC/ABCSeagullfly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571500" cy="571500"/>
          </a:xfrm>
          <a:prstGeom prst="rect">
            <a:avLst/>
          </a:prstGeom>
          <a:noFill/>
        </p:spPr>
      </p:pic>
      <p:pic>
        <p:nvPicPr>
          <p:cNvPr id="50180" name="Picture 4" descr="http://www.stat.ucla.edu/%7Eywu/ABC/ABCSeagullfly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143000"/>
            <a:ext cx="571500" cy="571500"/>
          </a:xfrm>
          <a:prstGeom prst="rect">
            <a:avLst/>
          </a:prstGeom>
          <a:noFill/>
        </p:spPr>
      </p:pic>
      <p:pic>
        <p:nvPicPr>
          <p:cNvPr id="50178" name="Picture 2" descr="http://www.stat.ucla.edu/%7Eywu/ABC/ABCSeagullfly/document/ABC/color_template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571500" cy="571501"/>
          </a:xfrm>
          <a:prstGeom prst="rect">
            <a:avLst/>
          </a:prstGeom>
          <a:noFill/>
        </p:spPr>
      </p:pic>
      <p:pic>
        <p:nvPicPr>
          <p:cNvPr id="50182" name="Picture 6" descr="http://www.stat.ucla.edu/%7Eywu/ABC/ABCSeagullfly/document/ABC/train_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1905000"/>
            <a:ext cx="1752599" cy="1058617"/>
          </a:xfrm>
          <a:prstGeom prst="rect">
            <a:avLst/>
          </a:prstGeom>
          <a:noFill/>
        </p:spPr>
      </p:pic>
      <p:pic>
        <p:nvPicPr>
          <p:cNvPr id="50184" name="Picture 8" descr="http://www.stat.ucla.edu/%7Eywu/ABC/ABCSeagullfly/document/ABC/train_colorsketch_image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905000"/>
            <a:ext cx="1704975" cy="1028701"/>
          </a:xfrm>
          <a:prstGeom prst="rect">
            <a:avLst/>
          </a:prstGeom>
          <a:noFill/>
        </p:spPr>
      </p:pic>
      <p:pic>
        <p:nvPicPr>
          <p:cNvPr id="50186" name="Picture 10" descr="http://www.stat.ucla.edu/%7Eywu/ABC/ABCSeagullfly/document/ABC/train_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124200"/>
            <a:ext cx="1066800" cy="1402953"/>
          </a:xfrm>
          <a:prstGeom prst="rect">
            <a:avLst/>
          </a:prstGeom>
          <a:noFill/>
        </p:spPr>
      </p:pic>
      <p:pic>
        <p:nvPicPr>
          <p:cNvPr id="50188" name="Picture 12" descr="http://www.stat.ucla.edu/%7Eywu/ABC/ABCSeagullfly/document/ABC/train_colorsketch_image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3124200"/>
            <a:ext cx="1066800" cy="1403928"/>
          </a:xfrm>
          <a:prstGeom prst="rect">
            <a:avLst/>
          </a:prstGeom>
          <a:noFill/>
        </p:spPr>
      </p:pic>
      <p:pic>
        <p:nvPicPr>
          <p:cNvPr id="50190" name="Picture 14" descr="http://www.stat.ucla.edu/%7Eywu/ABC/ABCSeagullfly/document/ABC/train_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3124200"/>
            <a:ext cx="1926908" cy="1295400"/>
          </a:xfrm>
          <a:prstGeom prst="rect">
            <a:avLst/>
          </a:prstGeom>
          <a:noFill/>
        </p:spPr>
      </p:pic>
      <p:pic>
        <p:nvPicPr>
          <p:cNvPr id="50192" name="Picture 16" descr="http://www.stat.ucla.edu/%7Eywu/ABC/ABCSeagullfly/document/ABC/train_colorsketch_image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0" y="3124200"/>
            <a:ext cx="1932303" cy="1295400"/>
          </a:xfrm>
          <a:prstGeom prst="rect">
            <a:avLst/>
          </a:prstGeom>
          <a:noFill/>
        </p:spPr>
      </p:pic>
      <p:pic>
        <p:nvPicPr>
          <p:cNvPr id="50194" name="Picture 18" descr="http://www.stat.ucla.edu/%7Eywu/ABC/ABCSeagullfly/document/ABC/train_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1905000"/>
            <a:ext cx="1676400" cy="1074615"/>
          </a:xfrm>
          <a:prstGeom prst="rect">
            <a:avLst/>
          </a:prstGeom>
          <a:noFill/>
        </p:spPr>
      </p:pic>
      <p:pic>
        <p:nvPicPr>
          <p:cNvPr id="50196" name="Picture 20" descr="http://www.stat.ucla.edu/%7Eywu/ABC/ABCSeagullfly/document/ABC/train_colorsketch_image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1905000"/>
            <a:ext cx="1600200" cy="1021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 descr="http://www.stat.ucla.edu/%7Eywu/ABC/ABCCattle/document/ABC/color_templat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571500" cy="571500"/>
          </a:xfrm>
          <a:prstGeom prst="rect">
            <a:avLst/>
          </a:prstGeom>
          <a:noFill/>
        </p:spPr>
      </p:pic>
      <p:pic>
        <p:nvPicPr>
          <p:cNvPr id="87042" name="Picture 2" descr="http://www.stat.ucla.edu/%7Eywu/ABC/ABCCattle/document/ABC/color_templat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66800"/>
            <a:ext cx="571500" cy="571501"/>
          </a:xfrm>
          <a:prstGeom prst="rect">
            <a:avLst/>
          </a:prstGeom>
          <a:noFill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1905000"/>
            <a:ext cx="181165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905000"/>
            <a:ext cx="1828800" cy="11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1905000"/>
            <a:ext cx="19202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4200" y="1905000"/>
            <a:ext cx="19288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276600"/>
            <a:ext cx="18973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3276600"/>
            <a:ext cx="1905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://www.stat.ucla.edu/%7Eywu/ABC/ABCCattle/document/ABC/train_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3276600"/>
            <a:ext cx="1600200" cy="1153990"/>
          </a:xfrm>
          <a:prstGeom prst="rect">
            <a:avLst/>
          </a:prstGeom>
          <a:noFill/>
        </p:spPr>
      </p:pic>
      <p:pic>
        <p:nvPicPr>
          <p:cNvPr id="4102" name="Picture 6" descr="http://www.stat.ucla.edu/%7Eywu/ABC/ABCCattle/document/ABC/train_colorsketch_image1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58000" y="3276600"/>
            <a:ext cx="1600200" cy="11521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447800"/>
            <a:ext cx="5410200" cy="1604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200400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200400"/>
            <a:ext cx="14287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2004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200400"/>
            <a:ext cx="14224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32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7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4038600"/>
            <a:ext cx="14478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Users\lisa\Desktop\JournalABC\JournalABC\illustration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57200"/>
            <a:ext cx="7388552" cy="3886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4600" y="5867400"/>
            <a:ext cx="3558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training images: 61.63 \pm 2.2 %</a:t>
            </a:r>
          </a:p>
          <a:p>
            <a:r>
              <a:rPr lang="en-US" dirty="0" smtClean="0"/>
              <a:t>30 training images: 68.49 \pm 0.9% </a:t>
            </a:r>
            <a:endParaRPr lang="en-US" dirty="0"/>
          </a:p>
        </p:txBody>
      </p:sp>
      <p:pic>
        <p:nvPicPr>
          <p:cNvPr id="2049" name="Picture 1" descr="C:\Users\user\Desktop\JournalABC\img\template_sort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4191000"/>
            <a:ext cx="3124200" cy="1570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638300" y="835025"/>
            <a:ext cx="4506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Times New Roman" pitchFamily="18" charset="0"/>
                <a:cs typeface="Times New Roman" pitchFamily="18" charset="0"/>
              </a:rPr>
              <a:t>Information scaling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800100" y="3733800"/>
            <a:ext cx="657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/>
              <a:t>fine</a:t>
            </a: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609600" y="2819400"/>
          <a:ext cx="930275" cy="950913"/>
        </p:xfrm>
        <a:graphic>
          <a:graphicData uri="http://schemas.openxmlformats.org/presentationml/2006/ole">
            <p:oleObj spid="_x0000_s1052" name="Visio" r:id="rId3" imgW="3274381" imgH="3274381" progId="Visio.Drawing.11">
              <p:embed/>
            </p:oleObj>
          </a:graphicData>
        </a:graphic>
      </p:graphicFrame>
      <p:pic>
        <p:nvPicPr>
          <p:cNvPr id="5" name="Picture 7" descr="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352800"/>
            <a:ext cx="985838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l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3352800"/>
            <a:ext cx="9890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l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3352800"/>
            <a:ext cx="989013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fengye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6200" y="2514600"/>
            <a:ext cx="10477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fengy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9400" y="2514600"/>
            <a:ext cx="9921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391400" y="3733800"/>
            <a:ext cx="1116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/>
              <a:t>coarse</a:t>
            </a:r>
          </a:p>
        </p:txBody>
      </p:sp>
      <p:graphicFrame>
        <p:nvGraphicFramePr>
          <p:cNvPr id="11" name="Object 18"/>
          <p:cNvGraphicFramePr>
            <a:graphicFrameLocks noChangeAspect="1"/>
          </p:cNvGraphicFramePr>
          <p:nvPr/>
        </p:nvGraphicFramePr>
        <p:xfrm>
          <a:off x="7315200" y="2819400"/>
          <a:ext cx="930275" cy="950913"/>
        </p:xfrm>
        <a:graphic>
          <a:graphicData uri="http://schemas.openxmlformats.org/presentationml/2006/ole">
            <p:oleObj spid="_x0000_s1053" name="Visio" r:id="rId9" imgW="3274381" imgH="3274381" progId="Visio.Drawing.11">
              <p:embed/>
            </p:oleObj>
          </a:graphicData>
        </a:graphic>
      </p:graphicFrame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6705600" y="1141413"/>
            <a:ext cx="187403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Wu, Zhu, </a:t>
            </a:r>
            <a:r>
              <a:rPr lang="en-US" altLang="zh-CN" sz="1600" dirty="0" err="1" smtClean="0">
                <a:latin typeface="Times New Roman" pitchFamily="18" charset="0"/>
                <a:cs typeface="Times New Roman" pitchFamily="18" charset="0"/>
              </a:rPr>
              <a:t>Guo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2008</a:t>
            </a:r>
            <a:endParaRPr lang="en-US" altLang="zh-CN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3352800"/>
            <a:ext cx="102076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3352800"/>
            <a:ext cx="104298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76400" y="2514600"/>
            <a:ext cx="10842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96000" y="2514600"/>
            <a:ext cx="11033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29200" y="2514600"/>
            <a:ext cx="992188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31"/>
          <p:cNvSpPr txBox="1">
            <a:spLocks noChangeArrowheads="1"/>
          </p:cNvSpPr>
          <p:nvPr/>
        </p:nvSpPr>
        <p:spPr bwMode="auto">
          <a:xfrm>
            <a:off x="228600" y="4343400"/>
            <a:ext cx="86106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Geometry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sz="2000" b="1" dirty="0" err="1">
                <a:latin typeface="Times New Roman" pitchFamily="18" charset="0"/>
                <a:cs typeface="Times New Roman" pitchFamily="18" charset="0"/>
              </a:rPr>
              <a:t>Texture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Image patterns of different statistical properties are connected by scale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A common framework for modeling different regimes of image patterns</a:t>
            </a:r>
          </a:p>
        </p:txBody>
      </p:sp>
      <p:sp>
        <p:nvSpPr>
          <p:cNvPr id="21" name="Text Box 2067"/>
          <p:cNvSpPr txBox="1">
            <a:spLocks noChangeArrowheads="1"/>
          </p:cNvSpPr>
          <p:nvPr/>
        </p:nvSpPr>
        <p:spPr bwMode="auto">
          <a:xfrm>
            <a:off x="1143000" y="1600200"/>
            <a:ext cx="62183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Change of statistical/information-theoretical properties of images</a:t>
            </a:r>
          </a:p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over the change of viewing distance/camera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user\Desktop\JournalZHU\JournalZHU\illustration\Chines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4467828" cy="4724400"/>
          </a:xfrm>
          <a:prstGeom prst="rect">
            <a:avLst/>
          </a:prstGeom>
          <a:noFill/>
        </p:spPr>
      </p:pic>
      <p:pic>
        <p:nvPicPr>
          <p:cNvPr id="8" name="Picture 2" descr="C:\Users\user\Desktop\JournalZHU\JournalZHU\illustration\Chines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6506" y="685799"/>
            <a:ext cx="4437494" cy="47244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195071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385916" cy="385916"/>
          </a:xfrm>
          <a:prstGeom prst="rect">
            <a:avLst/>
          </a:prstGeom>
          <a:noFill/>
        </p:spPr>
      </p:pic>
      <p:pic>
        <p:nvPicPr>
          <p:cNvPr id="1028" name="Picture 4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762000"/>
            <a:ext cx="385916" cy="385917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1371600"/>
            <a:ext cx="1960642" cy="122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371600"/>
            <a:ext cx="1960642" cy="122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http://www.stat.ucla.edu/%7Eywu/ABC/maple/template2_Iter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2743200"/>
            <a:ext cx="511277" cy="511277"/>
          </a:xfrm>
          <a:prstGeom prst="rect">
            <a:avLst/>
          </a:prstGeom>
          <a:noFill/>
        </p:spPr>
      </p:pic>
      <p:pic>
        <p:nvPicPr>
          <p:cNvPr id="1035" name="Picture 11" descr="http://www.stat.ucla.edu/%7Eywu/ABC/maple/template2_Iter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2743200"/>
            <a:ext cx="511277" cy="511277"/>
          </a:xfrm>
          <a:prstGeom prst="rect">
            <a:avLst/>
          </a:prstGeom>
          <a:noFill/>
        </p:spPr>
      </p:pic>
      <p:pic>
        <p:nvPicPr>
          <p:cNvPr id="1036" name="Picture 12" descr="http://www.stat.ucla.edu/%7Eywu/ABC/maple/template2_Iter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3600" y="2743200"/>
            <a:ext cx="511277" cy="511277"/>
          </a:xfrm>
          <a:prstGeom prst="rect">
            <a:avLst/>
          </a:prstGeom>
          <a:noFill/>
        </p:spPr>
      </p:pic>
      <p:pic>
        <p:nvPicPr>
          <p:cNvPr id="1037" name="Picture 13" descr="http://www.stat.ucla.edu/%7Eywu/ABC/maple/template2_Iter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2743200"/>
            <a:ext cx="511277" cy="511277"/>
          </a:xfrm>
          <a:prstGeom prst="rect">
            <a:avLst/>
          </a:prstGeom>
          <a:noFill/>
        </p:spPr>
      </p:pic>
      <p:pic>
        <p:nvPicPr>
          <p:cNvPr id="1038" name="Picture 14" descr="http://www.stat.ucla.edu/%7Eywu/ABC/maple/template2_Iter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52800" y="2743200"/>
            <a:ext cx="511277" cy="511277"/>
          </a:xfrm>
          <a:prstGeom prst="rect">
            <a:avLst/>
          </a:prstGeom>
          <a:noFill/>
        </p:spPr>
      </p:pic>
      <p:pic>
        <p:nvPicPr>
          <p:cNvPr id="1039" name="Picture 15" descr="http://www.stat.ucla.edu/%7Eywu/ABC/maple/template2_Iter7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2743200"/>
            <a:ext cx="511277" cy="511277"/>
          </a:xfrm>
          <a:prstGeom prst="rect">
            <a:avLst/>
          </a:prstGeom>
          <a:noFill/>
        </p:spPr>
      </p:pic>
      <p:pic>
        <p:nvPicPr>
          <p:cNvPr id="1033" name="Picture 9" descr="http://www.stat.ucla.edu/%7Eywu/ABC/maple/template2_Iter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1" y="2743200"/>
            <a:ext cx="511277" cy="511277"/>
          </a:xfrm>
          <a:prstGeom prst="rect">
            <a:avLst/>
          </a:prstGeom>
          <a:noFill/>
        </p:spPr>
      </p:pic>
      <p:pic>
        <p:nvPicPr>
          <p:cNvPr id="1042" name="Picture 18" descr="http://www.stat.ucla.edu/%7Eywu/ABC/maple/template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14400" y="3429000"/>
            <a:ext cx="511277" cy="511277"/>
          </a:xfrm>
          <a:prstGeom prst="rect">
            <a:avLst/>
          </a:prstGeom>
          <a:noFill/>
        </p:spPr>
      </p:pic>
      <p:pic>
        <p:nvPicPr>
          <p:cNvPr id="1043" name="Picture 19" descr="http://www.stat.ucla.edu/%7Eywu/ABC/maple/template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3429000"/>
            <a:ext cx="511277" cy="511277"/>
          </a:xfrm>
          <a:prstGeom prst="rect">
            <a:avLst/>
          </a:prstGeom>
          <a:noFill/>
        </p:spPr>
      </p:pic>
      <p:pic>
        <p:nvPicPr>
          <p:cNvPr id="1044" name="Picture 20" descr="http://www.stat.ucla.edu/%7Eywu/ABC/maple/template10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33600" y="3429000"/>
            <a:ext cx="511277" cy="511277"/>
          </a:xfrm>
          <a:prstGeom prst="rect">
            <a:avLst/>
          </a:prstGeom>
          <a:noFill/>
        </p:spPr>
      </p:pic>
      <p:pic>
        <p:nvPicPr>
          <p:cNvPr id="1045" name="Picture 21" descr="http://www.stat.ucla.edu/%7Eywu/ABC/maple/template20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743200" y="3429000"/>
            <a:ext cx="511277" cy="511277"/>
          </a:xfrm>
          <a:prstGeom prst="rect">
            <a:avLst/>
          </a:prstGeom>
          <a:noFill/>
        </p:spPr>
      </p:pic>
      <p:pic>
        <p:nvPicPr>
          <p:cNvPr id="1046" name="Picture 22" descr="http://www.stat.ucla.edu/%7Eywu/ABC/maple/template30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352800" y="3429000"/>
            <a:ext cx="511277" cy="511277"/>
          </a:xfrm>
          <a:prstGeom prst="rect">
            <a:avLst/>
          </a:prstGeom>
          <a:noFill/>
        </p:spPr>
      </p:pic>
      <p:pic>
        <p:nvPicPr>
          <p:cNvPr id="1047" name="Picture 23" descr="http://www.stat.ucla.edu/%7Eywu/ABC/maple/template40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962400" y="3429000"/>
            <a:ext cx="511277" cy="511277"/>
          </a:xfrm>
          <a:prstGeom prst="rect">
            <a:avLst/>
          </a:prstGeom>
          <a:noFill/>
        </p:spPr>
      </p:pic>
      <p:pic>
        <p:nvPicPr>
          <p:cNvPr id="1041" name="Picture 17" descr="http://www.stat.ucla.edu/%7Eywu/ABC/maple/template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4800" y="3429000"/>
            <a:ext cx="511277" cy="511277"/>
          </a:xfrm>
          <a:prstGeom prst="rect">
            <a:avLst/>
          </a:prstGeom>
          <a:noFill/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04800" y="4191000"/>
            <a:ext cx="1550460" cy="159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981200" y="4189960"/>
            <a:ext cx="1550461" cy="160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3" name="Picture 2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572000" y="1371600"/>
            <a:ext cx="1974003" cy="1233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3962400" y="4876800"/>
            <a:ext cx="1090454" cy="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5181599" y="4876800"/>
            <a:ext cx="10967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4724400" y="2819400"/>
            <a:ext cx="206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first 7 iterations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00600" y="3505200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Learning in the 10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iteration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600" y="533400"/>
            <a:ext cx="6077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Learned dictionary of composition patterns from training image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5943600"/>
            <a:ext cx="280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Generalize to testing images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981200"/>
            <a:ext cx="401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Shared matching pursuit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410200"/>
            <a:ext cx="3278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Support union regression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Multi-task learning</a:t>
            </a: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Avoid early decision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90800"/>
            <a:ext cx="6400800" cy="841156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505200"/>
            <a:ext cx="6096000" cy="45211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6324600" cy="997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457200"/>
            <a:ext cx="34451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Active basis model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52800"/>
            <a:ext cx="2438400" cy="24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2057400" cy="178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4" name="Picture 2" descr="C:\Users\lisa\Desktop\JournalABC\JournalABC\illustration\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4038600"/>
            <a:ext cx="4953001" cy="780409"/>
          </a:xfrm>
          <a:prstGeom prst="rect">
            <a:avLst/>
          </a:prstGeom>
          <a:noFill/>
        </p:spPr>
      </p:pic>
      <p:pic>
        <p:nvPicPr>
          <p:cNvPr id="3075" name="Picture 3" descr="C:\Users\lisa\Desktop\JournalABC\JournalABC\illustration\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495800"/>
            <a:ext cx="5530538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3155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43200"/>
            <a:ext cx="5181600" cy="103632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600"/>
            <a:ext cx="6934200" cy="449845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57600"/>
            <a:ext cx="4572000" cy="74995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90600"/>
            <a:ext cx="6324600" cy="9970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57200"/>
            <a:ext cx="7305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Active basis model: non-Gaussian background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95600"/>
            <a:ext cx="2438400" cy="24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00" y="4648200"/>
            <a:ext cx="670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Della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Pietra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, Della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Pietra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, Lafferty, 97; Zhu, Wu, Mumford, 97; </a:t>
            </a:r>
          </a:p>
          <a:p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Jin, S.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Geman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, 06; Wu, </a:t>
            </a:r>
            <a:r>
              <a:rPr lang="en-US" altLang="zh-CN" sz="2000" dirty="0" err="1" smtClean="0">
                <a:latin typeface="Times New Roman" pitchFamily="18" charset="0"/>
                <a:cs typeface="Times New Roman" pitchFamily="18" charset="0"/>
              </a:rPr>
              <a:t>Guo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, Zhu, 08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16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lisa\Desktop\JournalABC\JournalABC\illustration\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0"/>
            <a:ext cx="5851525" cy="2316163"/>
          </a:xfrm>
          <a:prstGeom prst="rect">
            <a:avLst/>
          </a:prstGeom>
          <a:noFill/>
        </p:spPr>
      </p:pic>
      <p:pic>
        <p:nvPicPr>
          <p:cNvPr id="92163" name="Picture 3" descr="C:\Users\lisa\Desktop\JournalABC\JournalABC\illustration\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953000"/>
            <a:ext cx="4595813" cy="1122363"/>
          </a:xfrm>
          <a:prstGeom prst="rect">
            <a:avLst/>
          </a:prstGeom>
          <a:noFill/>
        </p:spPr>
      </p:pic>
      <p:pic>
        <p:nvPicPr>
          <p:cNvPr id="4" name="Picture 2" descr="C:\Users\lisa\Desktop\JournalABC\JournalABC\illustration\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8803507" cy="1295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241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Log-likelihood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143000"/>
            <a:ext cx="5410200" cy="642218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1905000"/>
            <a:ext cx="5181599" cy="42031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876800"/>
            <a:ext cx="4114800" cy="352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457200"/>
            <a:ext cx="6566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After learning template, find object in testing image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305175" cy="334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outputTes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213" y="4724401"/>
            <a:ext cx="864589" cy="66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inputTest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844004" cy="6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 descr="outputTest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724400"/>
            <a:ext cx="844004" cy="6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inputTes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13" y="4724401"/>
            <a:ext cx="864589" cy="66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3051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761096"/>
            <a:ext cx="5715000" cy="1068413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4038600" cy="767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357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Sparse coding model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514600"/>
            <a:ext cx="6686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Rewrite active basis model in packed form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181600"/>
            <a:ext cx="853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Represent image by a dictionary of active basis models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" y="685800"/>
            <a:ext cx="2573867" cy="792540"/>
          </a:xfrm>
          <a:prstGeom prst="rect">
            <a:avLst/>
          </a:prstGeom>
        </p:spPr>
      </p:pic>
      <p:pic>
        <p:nvPicPr>
          <p:cNvPr id="5122" name="Picture 2" descr="C:\Users\lisa\Desktop\JournalABC\JournalABC\illustration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971800"/>
            <a:ext cx="6781800" cy="1638225"/>
          </a:xfrm>
          <a:prstGeom prst="rect">
            <a:avLst/>
          </a:prstGeom>
          <a:noFill/>
        </p:spPr>
      </p:pic>
      <p:pic>
        <p:nvPicPr>
          <p:cNvPr id="5123" name="Picture 3" descr="C:\Users\lisa\Desktop\JournalABC\JournalABC\illustration\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267200"/>
            <a:ext cx="6324600" cy="990600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30444" y="2971800"/>
            <a:ext cx="1213556" cy="758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3886200"/>
            <a:ext cx="284427" cy="284427"/>
          </a:xfrm>
          <a:prstGeom prst="rect">
            <a:avLst/>
          </a:prstGeom>
          <a:noFill/>
        </p:spPr>
      </p:pic>
      <p:pic>
        <p:nvPicPr>
          <p:cNvPr id="14" name="Picture 4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24800" y="3886200"/>
            <a:ext cx="284427" cy="284428"/>
          </a:xfrm>
          <a:prstGeom prst="rect">
            <a:avLst/>
          </a:prstGeom>
          <a:noFill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924271" y="4267200"/>
            <a:ext cx="121972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53000" y="228600"/>
            <a:ext cx="2057400" cy="2057400"/>
          </a:xfrm>
          <a:prstGeom prst="rect">
            <a:avLst/>
          </a:prstGeom>
        </p:spPr>
      </p:pic>
      <p:pic>
        <p:nvPicPr>
          <p:cNvPr id="5124" name="Picture 4" descr="C:\Users\lisa\Desktop\JournalABC\JournalABC\illustration\1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77000" y="5715000"/>
            <a:ext cx="2570922" cy="609600"/>
          </a:xfrm>
          <a:prstGeom prst="rect">
            <a:avLst/>
          </a:prstGeom>
          <a:noFill/>
        </p:spPr>
      </p:pic>
      <p:pic>
        <p:nvPicPr>
          <p:cNvPr id="23" name="Picture 11" descr="testoriginal12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81800" y="3048000"/>
            <a:ext cx="762000" cy="829388"/>
          </a:xfrm>
          <a:prstGeom prst="rect">
            <a:avLst/>
          </a:prstGeom>
          <a:noFill/>
        </p:spPr>
      </p:pic>
      <p:pic>
        <p:nvPicPr>
          <p:cNvPr id="24" name="Picture 12" descr="testsketch12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1800" y="4038600"/>
            <a:ext cx="838200" cy="906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746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3205</TotalTime>
  <Words>486</Words>
  <Application>Microsoft Office PowerPoint</Application>
  <PresentationFormat>On-screen Show (4:3)</PresentationFormat>
  <Paragraphs>87</Paragraphs>
  <Slides>36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Visio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289</cp:revision>
  <dcterms:created xsi:type="dcterms:W3CDTF">2012-02-22T08:46:05Z</dcterms:created>
  <dcterms:modified xsi:type="dcterms:W3CDTF">2012-10-27T07:57:18Z</dcterms:modified>
</cp:coreProperties>
</file>