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1" r:id="rId1"/>
  </p:sldMasterIdLst>
  <p:notesMasterIdLst>
    <p:notesMasterId r:id="rId61"/>
  </p:notesMasterIdLst>
  <p:sldIdLst>
    <p:sldId id="281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4" r:id="rId12"/>
    <p:sldId id="341" r:id="rId13"/>
    <p:sldId id="335" r:id="rId14"/>
    <p:sldId id="336" r:id="rId15"/>
    <p:sldId id="343" r:id="rId16"/>
    <p:sldId id="345" r:id="rId17"/>
    <p:sldId id="346" r:id="rId18"/>
    <p:sldId id="347" r:id="rId19"/>
    <p:sldId id="348" r:id="rId20"/>
    <p:sldId id="295" r:id="rId21"/>
    <p:sldId id="349" r:id="rId22"/>
    <p:sldId id="350" r:id="rId23"/>
    <p:sldId id="351" r:id="rId24"/>
    <p:sldId id="352" r:id="rId25"/>
    <p:sldId id="353" r:id="rId26"/>
    <p:sldId id="292" r:id="rId27"/>
    <p:sldId id="354" r:id="rId28"/>
    <p:sldId id="355" r:id="rId29"/>
    <p:sldId id="356" r:id="rId30"/>
    <p:sldId id="357" r:id="rId31"/>
    <p:sldId id="359" r:id="rId32"/>
    <p:sldId id="358" r:id="rId33"/>
    <p:sldId id="287" r:id="rId34"/>
    <p:sldId id="288" r:id="rId35"/>
    <p:sldId id="296" r:id="rId36"/>
    <p:sldId id="310" r:id="rId37"/>
    <p:sldId id="315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20" r:id="rId47"/>
    <p:sldId id="305" r:id="rId48"/>
    <p:sldId id="308" r:id="rId49"/>
    <p:sldId id="306" r:id="rId50"/>
    <p:sldId id="307" r:id="rId51"/>
    <p:sldId id="342" r:id="rId52"/>
    <p:sldId id="314" r:id="rId53"/>
    <p:sldId id="311" r:id="rId54"/>
    <p:sldId id="322" r:id="rId55"/>
    <p:sldId id="321" r:id="rId56"/>
    <p:sldId id="312" r:id="rId57"/>
    <p:sldId id="313" r:id="rId58"/>
    <p:sldId id="316" r:id="rId59"/>
    <p:sldId id="36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5" autoAdjust="0"/>
    <p:restoredTop sz="86508" autoAdjust="0"/>
  </p:normalViewPr>
  <p:slideViewPr>
    <p:cSldViewPr>
      <p:cViewPr>
        <p:scale>
          <a:sx n="75" d="100"/>
          <a:sy n="75" d="100"/>
        </p:scale>
        <p:origin x="-186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emf"/><Relationship Id="rId1" Type="http://schemas.openxmlformats.org/officeDocument/2006/relationships/image" Target="../media/image11.wmf"/><Relationship Id="rId2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emf"/><Relationship Id="rId1" Type="http://schemas.openxmlformats.org/officeDocument/2006/relationships/image" Target="../media/image11.wmf"/><Relationship Id="rId2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45.emf"/><Relationship Id="rId3" Type="http://schemas.openxmlformats.org/officeDocument/2006/relationships/image" Target="../media/image14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wmf"/><Relationship Id="rId1" Type="http://schemas.openxmlformats.org/officeDocument/2006/relationships/image" Target="../media/image1.wmf"/><Relationship Id="rId2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64.emf"/><Relationship Id="rId3" Type="http://schemas.openxmlformats.org/officeDocument/2006/relationships/image" Target="../media/image16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image" Target="../media/image170.emf"/><Relationship Id="rId5" Type="http://schemas.openxmlformats.org/officeDocument/2006/relationships/image" Target="../media/image171.emf"/><Relationship Id="rId1" Type="http://schemas.openxmlformats.org/officeDocument/2006/relationships/image" Target="../media/image167.emf"/><Relationship Id="rId2" Type="http://schemas.openxmlformats.org/officeDocument/2006/relationships/image" Target="../media/image168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emf"/><Relationship Id="rId4" Type="http://schemas.openxmlformats.org/officeDocument/2006/relationships/image" Target="../media/image392.emf"/><Relationship Id="rId5" Type="http://schemas.openxmlformats.org/officeDocument/2006/relationships/image" Target="../media/image393.emf"/><Relationship Id="rId6" Type="http://schemas.openxmlformats.org/officeDocument/2006/relationships/image" Target="../media/image394.emf"/><Relationship Id="rId1" Type="http://schemas.openxmlformats.org/officeDocument/2006/relationships/image" Target="../media/image389.emf"/><Relationship Id="rId2" Type="http://schemas.openxmlformats.org/officeDocument/2006/relationships/image" Target="../media/image39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8.emf"/><Relationship Id="rId2" Type="http://schemas.openxmlformats.org/officeDocument/2006/relationships/image" Target="../media/image390.emf"/><Relationship Id="rId3" Type="http://schemas.openxmlformats.org/officeDocument/2006/relationships/image" Target="../media/image38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6.wmf"/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e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wmf"/><Relationship Id="rId1" Type="http://schemas.openxmlformats.org/officeDocument/2006/relationships/image" Target="../media/image11.wmf"/><Relationship Id="rId2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B63D-749A-426C-8CE2-583C7C2EEE37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30F55-B320-4C72-B46D-E5ACBF7EC3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85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5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8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4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4290-AE0A-4080-ADA6-36BA9B5D0B98}" type="datetimeFigureOut">
              <a:rPr lang="en-US" smtClean="0"/>
              <a:pPr/>
              <a:t>12/15/12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1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17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9.w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oleObject" Target="../embeddings/oleObject31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oleObject" Target="../embeddings/oleObject33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oleObject" Target="../embeddings/oleObject35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37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58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0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41.bin"/><Relationship Id="rId30" Type="http://schemas.openxmlformats.org/officeDocument/2006/relationships/image" Target="../media/image59.png"/><Relationship Id="rId31" Type="http://schemas.openxmlformats.org/officeDocument/2006/relationships/image" Target="../media/image60.png"/><Relationship Id="rId32" Type="http://schemas.openxmlformats.org/officeDocument/2006/relationships/image" Target="../media/image61.png"/><Relationship Id="rId9" Type="http://schemas.openxmlformats.org/officeDocument/2006/relationships/image" Target="../media/image39.wmf"/><Relationship Id="rId6" Type="http://schemas.openxmlformats.org/officeDocument/2006/relationships/image" Target="../media/image38.emf"/><Relationship Id="rId7" Type="http://schemas.openxmlformats.org/officeDocument/2006/relationships/image" Target="../media/image41.jpeg"/><Relationship Id="rId8" Type="http://schemas.openxmlformats.org/officeDocument/2006/relationships/oleObject" Target="../embeddings/oleObject42.bin"/><Relationship Id="rId33" Type="http://schemas.openxmlformats.org/officeDocument/2006/relationships/image" Target="../media/image62.png"/><Relationship Id="rId34" Type="http://schemas.openxmlformats.org/officeDocument/2006/relationships/image" Target="../media/image63.gif"/><Relationship Id="rId10" Type="http://schemas.openxmlformats.org/officeDocument/2006/relationships/image" Target="../media/image42.png"/><Relationship Id="rId11" Type="http://schemas.openxmlformats.org/officeDocument/2006/relationships/oleObject" Target="../embeddings/oleObject43.bin"/><Relationship Id="rId12" Type="http://schemas.openxmlformats.org/officeDocument/2006/relationships/oleObject" Target="../embeddings/oleObject44.bin"/><Relationship Id="rId13" Type="http://schemas.openxmlformats.org/officeDocument/2006/relationships/image" Target="../media/image40.emf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63" Type="http://schemas.openxmlformats.org/officeDocument/2006/relationships/image" Target="../media/image125.png"/><Relationship Id="rId64" Type="http://schemas.openxmlformats.org/officeDocument/2006/relationships/image" Target="../media/image126.png"/><Relationship Id="rId65" Type="http://schemas.openxmlformats.org/officeDocument/2006/relationships/image" Target="../media/image127.png"/><Relationship Id="rId66" Type="http://schemas.openxmlformats.org/officeDocument/2006/relationships/image" Target="../media/image128.png"/><Relationship Id="rId67" Type="http://schemas.openxmlformats.org/officeDocument/2006/relationships/image" Target="../media/image129.png"/><Relationship Id="rId68" Type="http://schemas.openxmlformats.org/officeDocument/2006/relationships/image" Target="../media/image130.png"/><Relationship Id="rId69" Type="http://schemas.openxmlformats.org/officeDocument/2006/relationships/image" Target="../media/image13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pn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Relationship Id="rId59" Type="http://schemas.openxmlformats.org/officeDocument/2006/relationships/image" Target="../media/image12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pn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pn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80" Type="http://schemas.openxmlformats.org/officeDocument/2006/relationships/image" Target="../media/image142.png"/><Relationship Id="rId81" Type="http://schemas.openxmlformats.org/officeDocument/2006/relationships/image" Target="../media/image143.png"/><Relationship Id="rId82" Type="http://schemas.openxmlformats.org/officeDocument/2006/relationships/image" Target="../media/image144.png"/><Relationship Id="rId83" Type="http://schemas.openxmlformats.org/officeDocument/2006/relationships/oleObject" Target="../embeddings/oleObject45.bin"/><Relationship Id="rId84" Type="http://schemas.openxmlformats.org/officeDocument/2006/relationships/image" Target="../media/image64.emf"/><Relationship Id="rId70" Type="http://schemas.openxmlformats.org/officeDocument/2006/relationships/image" Target="../media/image132.png"/><Relationship Id="rId71" Type="http://schemas.openxmlformats.org/officeDocument/2006/relationships/image" Target="../media/image133.png"/><Relationship Id="rId72" Type="http://schemas.openxmlformats.org/officeDocument/2006/relationships/image" Target="../media/image134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73" Type="http://schemas.openxmlformats.org/officeDocument/2006/relationships/image" Target="../media/image135.png"/><Relationship Id="rId74" Type="http://schemas.openxmlformats.org/officeDocument/2006/relationships/image" Target="../media/image136.png"/><Relationship Id="rId75" Type="http://schemas.openxmlformats.org/officeDocument/2006/relationships/image" Target="../media/image137.png"/><Relationship Id="rId76" Type="http://schemas.openxmlformats.org/officeDocument/2006/relationships/image" Target="../media/image138.png"/><Relationship Id="rId77" Type="http://schemas.openxmlformats.org/officeDocument/2006/relationships/image" Target="../media/image139.png"/><Relationship Id="rId78" Type="http://schemas.openxmlformats.org/officeDocument/2006/relationships/image" Target="../media/image140.png"/><Relationship Id="rId79" Type="http://schemas.openxmlformats.org/officeDocument/2006/relationships/image" Target="../media/image141.png"/><Relationship Id="rId60" Type="http://schemas.openxmlformats.org/officeDocument/2006/relationships/image" Target="../media/image122.png"/><Relationship Id="rId61" Type="http://schemas.openxmlformats.org/officeDocument/2006/relationships/image" Target="../media/image123.png"/><Relationship Id="rId62" Type="http://schemas.openxmlformats.org/officeDocument/2006/relationships/image" Target="../media/image124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gif"/><Relationship Id="rId20" Type="http://schemas.openxmlformats.org/officeDocument/2006/relationships/image" Target="../media/image162.gif"/><Relationship Id="rId21" Type="http://schemas.openxmlformats.org/officeDocument/2006/relationships/image" Target="../media/image163.gif"/><Relationship Id="rId22" Type="http://schemas.openxmlformats.org/officeDocument/2006/relationships/oleObject" Target="../embeddings/oleObject46.bin"/><Relationship Id="rId23" Type="http://schemas.openxmlformats.org/officeDocument/2006/relationships/image" Target="../media/image11.wmf"/><Relationship Id="rId24" Type="http://schemas.openxmlformats.org/officeDocument/2006/relationships/oleObject" Target="../embeddings/oleObject47.bin"/><Relationship Id="rId25" Type="http://schemas.openxmlformats.org/officeDocument/2006/relationships/image" Target="../media/image145.emf"/><Relationship Id="rId26" Type="http://schemas.openxmlformats.org/officeDocument/2006/relationships/oleObject" Target="../embeddings/oleObject48.bin"/><Relationship Id="rId27" Type="http://schemas.openxmlformats.org/officeDocument/2006/relationships/image" Target="../media/image146.emf"/><Relationship Id="rId10" Type="http://schemas.openxmlformats.org/officeDocument/2006/relationships/image" Target="../media/image154.gif"/><Relationship Id="rId11" Type="http://schemas.openxmlformats.org/officeDocument/2006/relationships/image" Target="../media/image155.gif"/><Relationship Id="rId12" Type="http://schemas.openxmlformats.org/officeDocument/2006/relationships/image" Target="../media/image156.gif"/><Relationship Id="rId13" Type="http://schemas.openxmlformats.org/officeDocument/2006/relationships/image" Target="../media/image157.gif"/><Relationship Id="rId14" Type="http://schemas.openxmlformats.org/officeDocument/2006/relationships/image" Target="../media/image158.gif"/><Relationship Id="rId15" Type="http://schemas.openxmlformats.org/officeDocument/2006/relationships/image" Target="../media/image63.gif"/><Relationship Id="rId16" Type="http://schemas.openxmlformats.org/officeDocument/2006/relationships/image" Target="../media/image42.png"/><Relationship Id="rId17" Type="http://schemas.openxmlformats.org/officeDocument/2006/relationships/image" Target="../media/image159.gif"/><Relationship Id="rId18" Type="http://schemas.openxmlformats.org/officeDocument/2006/relationships/image" Target="../media/image160.gif"/><Relationship Id="rId19" Type="http://schemas.openxmlformats.org/officeDocument/2006/relationships/image" Target="../media/image161.gi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47.gif"/><Relationship Id="rId4" Type="http://schemas.openxmlformats.org/officeDocument/2006/relationships/image" Target="../media/image148.gif"/><Relationship Id="rId5" Type="http://schemas.openxmlformats.org/officeDocument/2006/relationships/image" Target="../media/image149.gif"/><Relationship Id="rId6" Type="http://schemas.openxmlformats.org/officeDocument/2006/relationships/image" Target="../media/image150.gif"/><Relationship Id="rId7" Type="http://schemas.openxmlformats.org/officeDocument/2006/relationships/image" Target="../media/image151.gif"/><Relationship Id="rId8" Type="http://schemas.openxmlformats.org/officeDocument/2006/relationships/image" Target="../media/image152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Relationship Id="rId25" Type="http://schemas.openxmlformats.org/officeDocument/2006/relationships/image" Target="../media/image63.gif"/><Relationship Id="rId26" Type="http://schemas.openxmlformats.org/officeDocument/2006/relationships/oleObject" Target="../embeddings/oleObject49.bin"/><Relationship Id="rId27" Type="http://schemas.openxmlformats.org/officeDocument/2006/relationships/image" Target="../media/image11.wmf"/><Relationship Id="rId28" Type="http://schemas.openxmlformats.org/officeDocument/2006/relationships/oleObject" Target="../embeddings/oleObject50.bin"/><Relationship Id="rId29" Type="http://schemas.openxmlformats.org/officeDocument/2006/relationships/image" Target="../media/image164.emf"/><Relationship Id="rId30" Type="http://schemas.openxmlformats.org/officeDocument/2006/relationships/oleObject" Target="../embeddings/oleObject51.bin"/><Relationship Id="rId31" Type="http://schemas.openxmlformats.org/officeDocument/2006/relationships/image" Target="../media/image165.emf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4" Type="http://schemas.openxmlformats.org/officeDocument/2006/relationships/image" Target="../media/image166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5.bin"/><Relationship Id="rId12" Type="http://schemas.openxmlformats.org/officeDocument/2006/relationships/image" Target="../media/image170.emf"/><Relationship Id="rId13" Type="http://schemas.openxmlformats.org/officeDocument/2006/relationships/oleObject" Target="../embeddings/oleObject56.bin"/><Relationship Id="rId14" Type="http://schemas.openxmlformats.org/officeDocument/2006/relationships/image" Target="../media/image171.emf"/><Relationship Id="rId15" Type="http://schemas.openxmlformats.org/officeDocument/2006/relationships/image" Target="../media/image174.jpe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oleObject" Target="../embeddings/oleObject52.bin"/><Relationship Id="rId6" Type="http://schemas.openxmlformats.org/officeDocument/2006/relationships/image" Target="../media/image167.emf"/><Relationship Id="rId7" Type="http://schemas.openxmlformats.org/officeDocument/2006/relationships/oleObject" Target="../embeddings/oleObject53.bin"/><Relationship Id="rId8" Type="http://schemas.openxmlformats.org/officeDocument/2006/relationships/image" Target="../media/image168.emf"/><Relationship Id="rId9" Type="http://schemas.openxmlformats.org/officeDocument/2006/relationships/oleObject" Target="../embeddings/oleObject54.bin"/><Relationship Id="rId10" Type="http://schemas.openxmlformats.org/officeDocument/2006/relationships/image" Target="../media/image169.em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3.png"/><Relationship Id="rId21" Type="http://schemas.openxmlformats.org/officeDocument/2006/relationships/image" Target="../media/image194.png"/><Relationship Id="rId22" Type="http://schemas.openxmlformats.org/officeDocument/2006/relationships/image" Target="../media/image195.png"/><Relationship Id="rId23" Type="http://schemas.openxmlformats.org/officeDocument/2006/relationships/image" Target="../media/image196.png"/><Relationship Id="rId24" Type="http://schemas.openxmlformats.org/officeDocument/2006/relationships/image" Target="../media/image197.png"/><Relationship Id="rId25" Type="http://schemas.openxmlformats.org/officeDocument/2006/relationships/image" Target="../media/image198.png"/><Relationship Id="rId26" Type="http://schemas.openxmlformats.org/officeDocument/2006/relationships/image" Target="../media/image199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9.png"/><Relationship Id="rId12" Type="http://schemas.openxmlformats.org/officeDocument/2006/relationships/image" Target="../media/image210.png"/><Relationship Id="rId13" Type="http://schemas.openxmlformats.org/officeDocument/2006/relationships/image" Target="../media/image211.png"/><Relationship Id="rId14" Type="http://schemas.openxmlformats.org/officeDocument/2006/relationships/image" Target="../media/image212.png"/><Relationship Id="rId15" Type="http://schemas.openxmlformats.org/officeDocument/2006/relationships/image" Target="../media/image213.png"/><Relationship Id="rId16" Type="http://schemas.openxmlformats.org/officeDocument/2006/relationships/image" Target="../media/image214.png"/><Relationship Id="rId17" Type="http://schemas.openxmlformats.org/officeDocument/2006/relationships/image" Target="../media/image215.png"/><Relationship Id="rId18" Type="http://schemas.openxmlformats.org/officeDocument/2006/relationships/image" Target="../media/image216.png"/><Relationship Id="rId19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7.png"/><Relationship Id="rId12" Type="http://schemas.openxmlformats.org/officeDocument/2006/relationships/image" Target="../media/image228.png"/><Relationship Id="rId13" Type="http://schemas.openxmlformats.org/officeDocument/2006/relationships/image" Target="../media/image229.png"/><Relationship Id="rId14" Type="http://schemas.openxmlformats.org/officeDocument/2006/relationships/image" Target="../media/image230.png"/><Relationship Id="rId15" Type="http://schemas.openxmlformats.org/officeDocument/2006/relationships/image" Target="../media/image231.png"/><Relationship Id="rId16" Type="http://schemas.openxmlformats.org/officeDocument/2006/relationships/image" Target="../media/image232.png"/><Relationship Id="rId17" Type="http://schemas.openxmlformats.org/officeDocument/2006/relationships/image" Target="../media/image233.png"/><Relationship Id="rId18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jpe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0" Type="http://schemas.openxmlformats.org/officeDocument/2006/relationships/image" Target="../media/image2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79.png"/><Relationship Id="rId47" Type="http://schemas.openxmlformats.org/officeDocument/2006/relationships/image" Target="../media/image280.png"/><Relationship Id="rId48" Type="http://schemas.openxmlformats.org/officeDocument/2006/relationships/image" Target="../media/image281.png"/><Relationship Id="rId49" Type="http://schemas.openxmlformats.org/officeDocument/2006/relationships/image" Target="../media/image282.png"/><Relationship Id="rId20" Type="http://schemas.openxmlformats.org/officeDocument/2006/relationships/image" Target="../media/image253.jpeg"/><Relationship Id="rId21" Type="http://schemas.openxmlformats.org/officeDocument/2006/relationships/image" Target="../media/image254.png"/><Relationship Id="rId22" Type="http://schemas.openxmlformats.org/officeDocument/2006/relationships/image" Target="../media/image255.png"/><Relationship Id="rId23" Type="http://schemas.openxmlformats.org/officeDocument/2006/relationships/image" Target="../media/image256.jpeg"/><Relationship Id="rId24" Type="http://schemas.openxmlformats.org/officeDocument/2006/relationships/image" Target="../media/image257.png"/><Relationship Id="rId25" Type="http://schemas.openxmlformats.org/officeDocument/2006/relationships/image" Target="../media/image258.png"/><Relationship Id="rId26" Type="http://schemas.openxmlformats.org/officeDocument/2006/relationships/image" Target="../media/image259.jpeg"/><Relationship Id="rId27" Type="http://schemas.openxmlformats.org/officeDocument/2006/relationships/image" Target="../media/image260.png"/><Relationship Id="rId28" Type="http://schemas.openxmlformats.org/officeDocument/2006/relationships/image" Target="../media/image261.png"/><Relationship Id="rId29" Type="http://schemas.openxmlformats.org/officeDocument/2006/relationships/image" Target="../media/image262.jpeg"/><Relationship Id="rId50" Type="http://schemas.openxmlformats.org/officeDocument/2006/relationships/image" Target="../media/image283.png"/><Relationship Id="rId51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5.jpe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30" Type="http://schemas.openxmlformats.org/officeDocument/2006/relationships/image" Target="../media/image263.jpeg"/><Relationship Id="rId31" Type="http://schemas.openxmlformats.org/officeDocument/2006/relationships/image" Target="../media/image264.jpeg"/><Relationship Id="rId32" Type="http://schemas.openxmlformats.org/officeDocument/2006/relationships/image" Target="../media/image265.jpeg"/><Relationship Id="rId9" Type="http://schemas.openxmlformats.org/officeDocument/2006/relationships/image" Target="../media/image242.jpeg"/><Relationship Id="rId6" Type="http://schemas.openxmlformats.org/officeDocument/2006/relationships/image" Target="../media/image239.png"/><Relationship Id="rId7" Type="http://schemas.openxmlformats.org/officeDocument/2006/relationships/image" Target="../media/image240.jpeg"/><Relationship Id="rId8" Type="http://schemas.openxmlformats.org/officeDocument/2006/relationships/image" Target="../media/image241.jpeg"/><Relationship Id="rId33" Type="http://schemas.openxmlformats.org/officeDocument/2006/relationships/image" Target="../media/image266.png"/><Relationship Id="rId34" Type="http://schemas.openxmlformats.org/officeDocument/2006/relationships/image" Target="../media/image267.png"/><Relationship Id="rId35" Type="http://schemas.openxmlformats.org/officeDocument/2006/relationships/image" Target="../media/image268.png"/><Relationship Id="rId36" Type="http://schemas.openxmlformats.org/officeDocument/2006/relationships/image" Target="../media/image269.png"/><Relationship Id="rId10" Type="http://schemas.openxmlformats.org/officeDocument/2006/relationships/image" Target="../media/image243.png"/><Relationship Id="rId11" Type="http://schemas.openxmlformats.org/officeDocument/2006/relationships/image" Target="../media/image244.png"/><Relationship Id="rId12" Type="http://schemas.openxmlformats.org/officeDocument/2006/relationships/image" Target="../media/image245.png"/><Relationship Id="rId13" Type="http://schemas.openxmlformats.org/officeDocument/2006/relationships/image" Target="../media/image246.png"/><Relationship Id="rId14" Type="http://schemas.openxmlformats.org/officeDocument/2006/relationships/image" Target="../media/image247.jpeg"/><Relationship Id="rId15" Type="http://schemas.openxmlformats.org/officeDocument/2006/relationships/image" Target="../media/image248.jpeg"/><Relationship Id="rId16" Type="http://schemas.openxmlformats.org/officeDocument/2006/relationships/image" Target="../media/image249.png"/><Relationship Id="rId17" Type="http://schemas.openxmlformats.org/officeDocument/2006/relationships/image" Target="../media/image250.png"/><Relationship Id="rId18" Type="http://schemas.openxmlformats.org/officeDocument/2006/relationships/image" Target="../media/image251.png"/><Relationship Id="rId19" Type="http://schemas.openxmlformats.org/officeDocument/2006/relationships/image" Target="../media/image252.jpeg"/><Relationship Id="rId37" Type="http://schemas.openxmlformats.org/officeDocument/2006/relationships/image" Target="../media/image270.jpeg"/><Relationship Id="rId38" Type="http://schemas.openxmlformats.org/officeDocument/2006/relationships/image" Target="../media/image271.jpeg"/><Relationship Id="rId39" Type="http://schemas.openxmlformats.org/officeDocument/2006/relationships/image" Target="../media/image272.png"/><Relationship Id="rId40" Type="http://schemas.openxmlformats.org/officeDocument/2006/relationships/image" Target="../media/image273.png"/><Relationship Id="rId41" Type="http://schemas.openxmlformats.org/officeDocument/2006/relationships/image" Target="../media/image274.png"/><Relationship Id="rId42" Type="http://schemas.openxmlformats.org/officeDocument/2006/relationships/image" Target="../media/image275.png"/><Relationship Id="rId43" Type="http://schemas.openxmlformats.org/officeDocument/2006/relationships/image" Target="../media/image276.png"/><Relationship Id="rId44" Type="http://schemas.openxmlformats.org/officeDocument/2006/relationships/image" Target="../media/image277.png"/><Relationship Id="rId45" Type="http://schemas.openxmlformats.org/officeDocument/2006/relationships/image" Target="../media/image27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6.jpeg"/><Relationship Id="rId14" Type="http://schemas.openxmlformats.org/officeDocument/2006/relationships/image" Target="../media/image297.jpeg"/><Relationship Id="rId15" Type="http://schemas.openxmlformats.org/officeDocument/2006/relationships/image" Target="../media/image298.png"/><Relationship Id="rId16" Type="http://schemas.openxmlformats.org/officeDocument/2006/relationships/image" Target="../media/image299.png"/><Relationship Id="rId17" Type="http://schemas.openxmlformats.org/officeDocument/2006/relationships/image" Target="../media/image300.png"/><Relationship Id="rId18" Type="http://schemas.openxmlformats.org/officeDocument/2006/relationships/image" Target="../media/image301.png"/><Relationship Id="rId19" Type="http://schemas.openxmlformats.org/officeDocument/2006/relationships/image" Target="../media/image302.png"/><Relationship Id="rId50" Type="http://schemas.openxmlformats.org/officeDocument/2006/relationships/image" Target="../media/image333.png"/><Relationship Id="rId51" Type="http://schemas.openxmlformats.org/officeDocument/2006/relationships/image" Target="../media/image334.png"/><Relationship Id="rId52" Type="http://schemas.openxmlformats.org/officeDocument/2006/relationships/image" Target="../media/image335.jpeg"/><Relationship Id="rId53" Type="http://schemas.openxmlformats.org/officeDocument/2006/relationships/image" Target="../media/image336.png"/><Relationship Id="rId54" Type="http://schemas.openxmlformats.org/officeDocument/2006/relationships/image" Target="../media/image337.png"/><Relationship Id="rId55" Type="http://schemas.openxmlformats.org/officeDocument/2006/relationships/image" Target="../media/image338.png"/><Relationship Id="rId56" Type="http://schemas.openxmlformats.org/officeDocument/2006/relationships/image" Target="../media/image339.png"/><Relationship Id="rId57" Type="http://schemas.openxmlformats.org/officeDocument/2006/relationships/image" Target="../media/image340.png"/><Relationship Id="rId58" Type="http://schemas.openxmlformats.org/officeDocument/2006/relationships/image" Target="../media/image341.jpeg"/><Relationship Id="rId59" Type="http://schemas.openxmlformats.org/officeDocument/2006/relationships/image" Target="../media/image342.jpeg"/><Relationship Id="rId40" Type="http://schemas.openxmlformats.org/officeDocument/2006/relationships/image" Target="../media/image323.png"/><Relationship Id="rId41" Type="http://schemas.openxmlformats.org/officeDocument/2006/relationships/image" Target="../media/image324.jpeg"/><Relationship Id="rId42" Type="http://schemas.openxmlformats.org/officeDocument/2006/relationships/image" Target="../media/image325.jpeg"/><Relationship Id="rId43" Type="http://schemas.openxmlformats.org/officeDocument/2006/relationships/image" Target="../media/image326.jpeg"/><Relationship Id="rId44" Type="http://schemas.openxmlformats.org/officeDocument/2006/relationships/image" Target="../media/image327.png"/><Relationship Id="rId45" Type="http://schemas.openxmlformats.org/officeDocument/2006/relationships/image" Target="../media/image328.png"/><Relationship Id="rId46" Type="http://schemas.openxmlformats.org/officeDocument/2006/relationships/image" Target="../media/image329.png"/><Relationship Id="rId47" Type="http://schemas.openxmlformats.org/officeDocument/2006/relationships/image" Target="../media/image330.png"/><Relationship Id="rId48" Type="http://schemas.openxmlformats.org/officeDocument/2006/relationships/image" Target="../media/image331.png"/><Relationship Id="rId49" Type="http://schemas.openxmlformats.org/officeDocument/2006/relationships/image" Target="../media/image3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5.png"/><Relationship Id="rId3" Type="http://schemas.openxmlformats.org/officeDocument/2006/relationships/image" Target="../media/image286.png"/><Relationship Id="rId4" Type="http://schemas.openxmlformats.org/officeDocument/2006/relationships/image" Target="../media/image287.jpeg"/><Relationship Id="rId5" Type="http://schemas.openxmlformats.org/officeDocument/2006/relationships/image" Target="../media/image288.png"/><Relationship Id="rId6" Type="http://schemas.openxmlformats.org/officeDocument/2006/relationships/image" Target="../media/image289.png"/><Relationship Id="rId7" Type="http://schemas.openxmlformats.org/officeDocument/2006/relationships/image" Target="../media/image290.png"/><Relationship Id="rId8" Type="http://schemas.openxmlformats.org/officeDocument/2006/relationships/image" Target="../media/image291.jpeg"/><Relationship Id="rId9" Type="http://schemas.openxmlformats.org/officeDocument/2006/relationships/image" Target="../media/image292.png"/><Relationship Id="rId30" Type="http://schemas.openxmlformats.org/officeDocument/2006/relationships/image" Target="../media/image313.png"/><Relationship Id="rId31" Type="http://schemas.openxmlformats.org/officeDocument/2006/relationships/image" Target="../media/image314.png"/><Relationship Id="rId32" Type="http://schemas.openxmlformats.org/officeDocument/2006/relationships/image" Target="../media/image315.png"/><Relationship Id="rId33" Type="http://schemas.openxmlformats.org/officeDocument/2006/relationships/image" Target="../media/image316.png"/><Relationship Id="rId34" Type="http://schemas.openxmlformats.org/officeDocument/2006/relationships/image" Target="../media/image317.jpeg"/><Relationship Id="rId35" Type="http://schemas.openxmlformats.org/officeDocument/2006/relationships/image" Target="../media/image318.jpeg"/><Relationship Id="rId36" Type="http://schemas.openxmlformats.org/officeDocument/2006/relationships/image" Target="../media/image319.jpeg"/><Relationship Id="rId37" Type="http://schemas.openxmlformats.org/officeDocument/2006/relationships/image" Target="../media/image320.jpeg"/><Relationship Id="rId38" Type="http://schemas.openxmlformats.org/officeDocument/2006/relationships/image" Target="../media/image321.jpeg"/><Relationship Id="rId39" Type="http://schemas.openxmlformats.org/officeDocument/2006/relationships/image" Target="../media/image322.png"/><Relationship Id="rId20" Type="http://schemas.openxmlformats.org/officeDocument/2006/relationships/image" Target="../media/image303.png"/><Relationship Id="rId21" Type="http://schemas.openxmlformats.org/officeDocument/2006/relationships/image" Target="../media/image304.png"/><Relationship Id="rId22" Type="http://schemas.openxmlformats.org/officeDocument/2006/relationships/image" Target="../media/image305.png"/><Relationship Id="rId23" Type="http://schemas.openxmlformats.org/officeDocument/2006/relationships/image" Target="../media/image306.png"/><Relationship Id="rId24" Type="http://schemas.openxmlformats.org/officeDocument/2006/relationships/image" Target="../media/image307.png"/><Relationship Id="rId25" Type="http://schemas.openxmlformats.org/officeDocument/2006/relationships/image" Target="../media/image308.png"/><Relationship Id="rId26" Type="http://schemas.openxmlformats.org/officeDocument/2006/relationships/image" Target="../media/image309.png"/><Relationship Id="rId27" Type="http://schemas.openxmlformats.org/officeDocument/2006/relationships/image" Target="../media/image310.png"/><Relationship Id="rId28" Type="http://schemas.openxmlformats.org/officeDocument/2006/relationships/image" Target="../media/image311.png"/><Relationship Id="rId29" Type="http://schemas.openxmlformats.org/officeDocument/2006/relationships/image" Target="../media/image312.png"/><Relationship Id="rId10" Type="http://schemas.openxmlformats.org/officeDocument/2006/relationships/image" Target="../media/image293.png"/><Relationship Id="rId11" Type="http://schemas.openxmlformats.org/officeDocument/2006/relationships/image" Target="../media/image294.jpeg"/><Relationship Id="rId12" Type="http://schemas.openxmlformats.org/officeDocument/2006/relationships/image" Target="../media/image295.jpeg"/></Relationships>
</file>

<file path=ppt/slides/_rels/slide3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87.png"/><Relationship Id="rId47" Type="http://schemas.openxmlformats.org/officeDocument/2006/relationships/image" Target="../media/image388.png"/><Relationship Id="rId20" Type="http://schemas.openxmlformats.org/officeDocument/2006/relationships/image" Target="../media/image361.jpeg"/><Relationship Id="rId21" Type="http://schemas.openxmlformats.org/officeDocument/2006/relationships/image" Target="../media/image362.jpeg"/><Relationship Id="rId22" Type="http://schemas.openxmlformats.org/officeDocument/2006/relationships/image" Target="../media/image363.jpeg"/><Relationship Id="rId23" Type="http://schemas.openxmlformats.org/officeDocument/2006/relationships/image" Target="../media/image364.png"/><Relationship Id="rId24" Type="http://schemas.openxmlformats.org/officeDocument/2006/relationships/image" Target="../media/image365.png"/><Relationship Id="rId25" Type="http://schemas.openxmlformats.org/officeDocument/2006/relationships/image" Target="../media/image366.png"/><Relationship Id="rId26" Type="http://schemas.openxmlformats.org/officeDocument/2006/relationships/image" Target="../media/image367.jpeg"/><Relationship Id="rId27" Type="http://schemas.openxmlformats.org/officeDocument/2006/relationships/image" Target="../media/image368.png"/><Relationship Id="rId28" Type="http://schemas.openxmlformats.org/officeDocument/2006/relationships/image" Target="../media/image369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3.png"/><Relationship Id="rId3" Type="http://schemas.openxmlformats.org/officeDocument/2006/relationships/image" Target="../media/image344.jpeg"/><Relationship Id="rId4" Type="http://schemas.openxmlformats.org/officeDocument/2006/relationships/image" Target="../media/image345.jpeg"/><Relationship Id="rId5" Type="http://schemas.openxmlformats.org/officeDocument/2006/relationships/image" Target="../media/image346.jpeg"/><Relationship Id="rId30" Type="http://schemas.openxmlformats.org/officeDocument/2006/relationships/image" Target="../media/image371.png"/><Relationship Id="rId31" Type="http://schemas.openxmlformats.org/officeDocument/2006/relationships/image" Target="../media/image372.png"/><Relationship Id="rId32" Type="http://schemas.openxmlformats.org/officeDocument/2006/relationships/image" Target="../media/image373.png"/><Relationship Id="rId9" Type="http://schemas.openxmlformats.org/officeDocument/2006/relationships/image" Target="../media/image350.png"/><Relationship Id="rId6" Type="http://schemas.openxmlformats.org/officeDocument/2006/relationships/image" Target="../media/image347.jpeg"/><Relationship Id="rId7" Type="http://schemas.openxmlformats.org/officeDocument/2006/relationships/image" Target="../media/image348.jpeg"/><Relationship Id="rId8" Type="http://schemas.openxmlformats.org/officeDocument/2006/relationships/image" Target="../media/image349.jpeg"/><Relationship Id="rId33" Type="http://schemas.openxmlformats.org/officeDocument/2006/relationships/image" Target="../media/image374.png"/><Relationship Id="rId34" Type="http://schemas.openxmlformats.org/officeDocument/2006/relationships/image" Target="../media/image375.png"/><Relationship Id="rId35" Type="http://schemas.openxmlformats.org/officeDocument/2006/relationships/image" Target="../media/image376.png"/><Relationship Id="rId36" Type="http://schemas.openxmlformats.org/officeDocument/2006/relationships/image" Target="../media/image377.png"/><Relationship Id="rId10" Type="http://schemas.openxmlformats.org/officeDocument/2006/relationships/image" Target="../media/image351.jpeg"/><Relationship Id="rId11" Type="http://schemas.openxmlformats.org/officeDocument/2006/relationships/image" Target="../media/image352.jpeg"/><Relationship Id="rId12" Type="http://schemas.openxmlformats.org/officeDocument/2006/relationships/image" Target="../media/image353.jpeg"/><Relationship Id="rId13" Type="http://schemas.openxmlformats.org/officeDocument/2006/relationships/image" Target="../media/image354.jpeg"/><Relationship Id="rId14" Type="http://schemas.openxmlformats.org/officeDocument/2006/relationships/image" Target="../media/image355.jpeg"/><Relationship Id="rId15" Type="http://schemas.openxmlformats.org/officeDocument/2006/relationships/image" Target="../media/image356.jpeg"/><Relationship Id="rId16" Type="http://schemas.openxmlformats.org/officeDocument/2006/relationships/image" Target="../media/image357.png"/><Relationship Id="rId17" Type="http://schemas.openxmlformats.org/officeDocument/2006/relationships/image" Target="../media/image358.jpeg"/><Relationship Id="rId18" Type="http://schemas.openxmlformats.org/officeDocument/2006/relationships/image" Target="../media/image359.jpeg"/><Relationship Id="rId19" Type="http://schemas.openxmlformats.org/officeDocument/2006/relationships/image" Target="../media/image360.jpeg"/><Relationship Id="rId37" Type="http://schemas.openxmlformats.org/officeDocument/2006/relationships/image" Target="../media/image378.png"/><Relationship Id="rId38" Type="http://schemas.openxmlformats.org/officeDocument/2006/relationships/image" Target="../media/image379.png"/><Relationship Id="rId39" Type="http://schemas.openxmlformats.org/officeDocument/2006/relationships/image" Target="../media/image380.png"/><Relationship Id="rId40" Type="http://schemas.openxmlformats.org/officeDocument/2006/relationships/image" Target="../media/image381.png"/><Relationship Id="rId41" Type="http://schemas.openxmlformats.org/officeDocument/2006/relationships/image" Target="../media/image382.png"/><Relationship Id="rId42" Type="http://schemas.openxmlformats.org/officeDocument/2006/relationships/image" Target="../media/image383.png"/><Relationship Id="rId43" Type="http://schemas.openxmlformats.org/officeDocument/2006/relationships/image" Target="../media/image384.png"/><Relationship Id="rId44" Type="http://schemas.openxmlformats.org/officeDocument/2006/relationships/image" Target="../media/image385.png"/><Relationship Id="rId45" Type="http://schemas.openxmlformats.org/officeDocument/2006/relationships/image" Target="../media/image38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7.png"/><Relationship Id="rId20" Type="http://schemas.openxmlformats.org/officeDocument/2006/relationships/oleObject" Target="../embeddings/oleObject62.bin"/><Relationship Id="rId21" Type="http://schemas.openxmlformats.org/officeDocument/2006/relationships/image" Target="../media/image394.emf"/><Relationship Id="rId10" Type="http://schemas.openxmlformats.org/officeDocument/2006/relationships/oleObject" Target="../embeddings/oleObject57.bin"/><Relationship Id="rId11" Type="http://schemas.openxmlformats.org/officeDocument/2006/relationships/image" Target="../media/image389.e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390.e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391.e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392.e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393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95.png"/><Relationship Id="rId8" Type="http://schemas.openxmlformats.org/officeDocument/2006/relationships/image" Target="../media/image396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5.png"/><Relationship Id="rId20" Type="http://schemas.openxmlformats.org/officeDocument/2006/relationships/image" Target="../media/image390.emf"/><Relationship Id="rId21" Type="http://schemas.openxmlformats.org/officeDocument/2006/relationships/oleObject" Target="../embeddings/oleObject65.bin"/><Relationship Id="rId22" Type="http://schemas.openxmlformats.org/officeDocument/2006/relationships/image" Target="../media/image389.emf"/><Relationship Id="rId10" Type="http://schemas.openxmlformats.org/officeDocument/2006/relationships/image" Target="../media/image406.png"/><Relationship Id="rId11" Type="http://schemas.openxmlformats.org/officeDocument/2006/relationships/image" Target="../media/image407.png"/><Relationship Id="rId12" Type="http://schemas.openxmlformats.org/officeDocument/2006/relationships/image" Target="../media/image408.png"/><Relationship Id="rId13" Type="http://schemas.openxmlformats.org/officeDocument/2006/relationships/image" Target="../media/image409.png"/><Relationship Id="rId14" Type="http://schemas.openxmlformats.org/officeDocument/2006/relationships/image" Target="../media/image410.png"/><Relationship Id="rId15" Type="http://schemas.openxmlformats.org/officeDocument/2006/relationships/image" Target="../media/image411.png"/><Relationship Id="rId16" Type="http://schemas.openxmlformats.org/officeDocument/2006/relationships/image" Target="../media/image412.png"/><Relationship Id="rId17" Type="http://schemas.openxmlformats.org/officeDocument/2006/relationships/oleObject" Target="../embeddings/oleObject63.bin"/><Relationship Id="rId18" Type="http://schemas.openxmlformats.org/officeDocument/2006/relationships/image" Target="../media/image398.emf"/><Relationship Id="rId19" Type="http://schemas.openxmlformats.org/officeDocument/2006/relationships/oleObject" Target="../embeddings/oleObject64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99.png"/><Relationship Id="rId4" Type="http://schemas.openxmlformats.org/officeDocument/2006/relationships/image" Target="../media/image400.png"/><Relationship Id="rId5" Type="http://schemas.openxmlformats.org/officeDocument/2006/relationships/image" Target="../media/image401.png"/><Relationship Id="rId6" Type="http://schemas.openxmlformats.org/officeDocument/2006/relationships/image" Target="../media/image402.png"/><Relationship Id="rId7" Type="http://schemas.openxmlformats.org/officeDocument/2006/relationships/image" Target="../media/image403.png"/><Relationship Id="rId8" Type="http://schemas.openxmlformats.org/officeDocument/2006/relationships/image" Target="../media/image404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9.png"/><Relationship Id="rId12" Type="http://schemas.openxmlformats.org/officeDocument/2006/relationships/image" Target="../media/image420.png"/><Relationship Id="rId13" Type="http://schemas.openxmlformats.org/officeDocument/2006/relationships/image" Target="../media/image421.png"/><Relationship Id="rId14" Type="http://schemas.openxmlformats.org/officeDocument/2006/relationships/image" Target="../media/image422.png"/><Relationship Id="rId15" Type="http://schemas.openxmlformats.org/officeDocument/2006/relationships/image" Target="../media/image423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3.png"/><Relationship Id="rId3" Type="http://schemas.openxmlformats.org/officeDocument/2006/relationships/image" Target="../media/image414.png"/><Relationship Id="rId4" Type="http://schemas.openxmlformats.org/officeDocument/2006/relationships/image" Target="../media/image415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416.png"/><Relationship Id="rId9" Type="http://schemas.openxmlformats.org/officeDocument/2006/relationships/image" Target="../media/image417.png"/><Relationship Id="rId10" Type="http://schemas.openxmlformats.org/officeDocument/2006/relationships/image" Target="../media/image418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3.png"/><Relationship Id="rId12" Type="http://schemas.openxmlformats.org/officeDocument/2006/relationships/image" Target="../media/image434.png"/><Relationship Id="rId13" Type="http://schemas.openxmlformats.org/officeDocument/2006/relationships/image" Target="../media/image435.png"/><Relationship Id="rId14" Type="http://schemas.openxmlformats.org/officeDocument/2006/relationships/image" Target="../media/image436.png"/><Relationship Id="rId15" Type="http://schemas.openxmlformats.org/officeDocument/2006/relationships/image" Target="../media/image437.png"/><Relationship Id="rId16" Type="http://schemas.openxmlformats.org/officeDocument/2006/relationships/image" Target="../media/image438.png"/><Relationship Id="rId17" Type="http://schemas.openxmlformats.org/officeDocument/2006/relationships/image" Target="../media/image4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5.jpeg"/><Relationship Id="rId4" Type="http://schemas.openxmlformats.org/officeDocument/2006/relationships/image" Target="../media/image426.png"/><Relationship Id="rId5" Type="http://schemas.openxmlformats.org/officeDocument/2006/relationships/image" Target="../media/image427.png"/><Relationship Id="rId6" Type="http://schemas.openxmlformats.org/officeDocument/2006/relationships/image" Target="../media/image428.png"/><Relationship Id="rId7" Type="http://schemas.openxmlformats.org/officeDocument/2006/relationships/image" Target="../media/image429.png"/><Relationship Id="rId8" Type="http://schemas.openxmlformats.org/officeDocument/2006/relationships/image" Target="../media/image430.png"/><Relationship Id="rId9" Type="http://schemas.openxmlformats.org/officeDocument/2006/relationships/image" Target="../media/image431.png"/><Relationship Id="rId10" Type="http://schemas.openxmlformats.org/officeDocument/2006/relationships/image" Target="../media/image432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9.png"/><Relationship Id="rId12" Type="http://schemas.openxmlformats.org/officeDocument/2006/relationships/image" Target="../media/image450.png"/><Relationship Id="rId13" Type="http://schemas.openxmlformats.org/officeDocument/2006/relationships/image" Target="../media/image451.png"/><Relationship Id="rId14" Type="http://schemas.openxmlformats.org/officeDocument/2006/relationships/image" Target="../media/image452.png"/><Relationship Id="rId15" Type="http://schemas.openxmlformats.org/officeDocument/2006/relationships/image" Target="../media/image453.png"/><Relationship Id="rId16" Type="http://schemas.openxmlformats.org/officeDocument/2006/relationships/image" Target="../media/image4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0.jpeg"/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5" Type="http://schemas.openxmlformats.org/officeDocument/2006/relationships/image" Target="../media/image443.png"/><Relationship Id="rId6" Type="http://schemas.openxmlformats.org/officeDocument/2006/relationships/image" Target="../media/image444.png"/><Relationship Id="rId7" Type="http://schemas.openxmlformats.org/officeDocument/2006/relationships/image" Target="../media/image445.png"/><Relationship Id="rId8" Type="http://schemas.openxmlformats.org/officeDocument/2006/relationships/image" Target="../media/image446.png"/><Relationship Id="rId9" Type="http://schemas.openxmlformats.org/officeDocument/2006/relationships/image" Target="../media/image447.png"/><Relationship Id="rId10" Type="http://schemas.openxmlformats.org/officeDocument/2006/relationships/image" Target="../media/image4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4" Type="http://schemas.openxmlformats.org/officeDocument/2006/relationships/image" Target="../media/image457.png"/><Relationship Id="rId5" Type="http://schemas.openxmlformats.org/officeDocument/2006/relationships/image" Target="../media/image458.png"/><Relationship Id="rId6" Type="http://schemas.openxmlformats.org/officeDocument/2006/relationships/image" Target="../media/image459.jpeg"/><Relationship Id="rId7" Type="http://schemas.openxmlformats.org/officeDocument/2006/relationships/image" Target="../media/image460.png"/><Relationship Id="rId8" Type="http://schemas.openxmlformats.org/officeDocument/2006/relationships/image" Target="../media/image461.png"/><Relationship Id="rId9" Type="http://schemas.openxmlformats.org/officeDocument/2006/relationships/image" Target="../media/image462.png"/><Relationship Id="rId10" Type="http://schemas.openxmlformats.org/officeDocument/2006/relationships/image" Target="../media/image463.png"/><Relationship Id="rId11" Type="http://schemas.openxmlformats.org/officeDocument/2006/relationships/image" Target="../media/image4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5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4.png"/><Relationship Id="rId12" Type="http://schemas.openxmlformats.org/officeDocument/2006/relationships/image" Target="../media/image475.png"/><Relationship Id="rId13" Type="http://schemas.openxmlformats.org/officeDocument/2006/relationships/image" Target="../media/image476.png"/><Relationship Id="rId14" Type="http://schemas.openxmlformats.org/officeDocument/2006/relationships/image" Target="../media/image477.png"/><Relationship Id="rId15" Type="http://schemas.openxmlformats.org/officeDocument/2006/relationships/image" Target="../media/image478.png"/><Relationship Id="rId16" Type="http://schemas.openxmlformats.org/officeDocument/2006/relationships/image" Target="../media/image479.png"/><Relationship Id="rId17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5.png"/><Relationship Id="rId3" Type="http://schemas.openxmlformats.org/officeDocument/2006/relationships/image" Target="../media/image466.png"/><Relationship Id="rId4" Type="http://schemas.openxmlformats.org/officeDocument/2006/relationships/image" Target="../media/image467.jpeg"/><Relationship Id="rId5" Type="http://schemas.openxmlformats.org/officeDocument/2006/relationships/image" Target="../media/image468.jpeg"/><Relationship Id="rId6" Type="http://schemas.openxmlformats.org/officeDocument/2006/relationships/image" Target="../media/image469.jpeg"/><Relationship Id="rId7" Type="http://schemas.openxmlformats.org/officeDocument/2006/relationships/image" Target="../media/image470.jpeg"/><Relationship Id="rId8" Type="http://schemas.openxmlformats.org/officeDocument/2006/relationships/image" Target="../media/image471.jpeg"/><Relationship Id="rId9" Type="http://schemas.openxmlformats.org/officeDocument/2006/relationships/image" Target="../media/image472.jpeg"/><Relationship Id="rId10" Type="http://schemas.openxmlformats.org/officeDocument/2006/relationships/image" Target="../media/image4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eg"/><Relationship Id="rId4" Type="http://schemas.openxmlformats.org/officeDocument/2006/relationships/image" Target="../media/image483.jpeg"/><Relationship Id="rId5" Type="http://schemas.openxmlformats.org/officeDocument/2006/relationships/image" Target="../media/image484.png"/><Relationship Id="rId6" Type="http://schemas.openxmlformats.org/officeDocument/2006/relationships/image" Target="../media/image485.png"/><Relationship Id="rId7" Type="http://schemas.openxmlformats.org/officeDocument/2006/relationships/image" Target="../media/image486.png"/><Relationship Id="rId8" Type="http://schemas.openxmlformats.org/officeDocument/2006/relationships/image" Target="../media/image487.png"/><Relationship Id="rId9" Type="http://schemas.openxmlformats.org/officeDocument/2006/relationships/image" Target="../media/image4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4" Type="http://schemas.openxmlformats.org/officeDocument/2006/relationships/image" Target="../media/image491.png"/><Relationship Id="rId5" Type="http://schemas.openxmlformats.org/officeDocument/2006/relationships/image" Target="../media/image492.png"/><Relationship Id="rId6" Type="http://schemas.openxmlformats.org/officeDocument/2006/relationships/image" Target="../media/image493.jpeg"/><Relationship Id="rId7" Type="http://schemas.openxmlformats.org/officeDocument/2006/relationships/image" Target="../media/image494.png"/><Relationship Id="rId8" Type="http://schemas.openxmlformats.org/officeDocument/2006/relationships/image" Target="../media/image4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9.jpe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5.png"/><Relationship Id="rId12" Type="http://schemas.openxmlformats.org/officeDocument/2006/relationships/image" Target="../media/image506.png"/><Relationship Id="rId13" Type="http://schemas.openxmlformats.org/officeDocument/2006/relationships/image" Target="../media/image507.png"/><Relationship Id="rId14" Type="http://schemas.openxmlformats.org/officeDocument/2006/relationships/image" Target="../media/image5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6.jpeg"/><Relationship Id="rId3" Type="http://schemas.openxmlformats.org/officeDocument/2006/relationships/image" Target="../media/image497.png"/><Relationship Id="rId4" Type="http://schemas.openxmlformats.org/officeDocument/2006/relationships/image" Target="../media/image498.png"/><Relationship Id="rId5" Type="http://schemas.openxmlformats.org/officeDocument/2006/relationships/image" Target="../media/image499.png"/><Relationship Id="rId6" Type="http://schemas.openxmlformats.org/officeDocument/2006/relationships/image" Target="../media/image500.jpeg"/><Relationship Id="rId7" Type="http://schemas.openxmlformats.org/officeDocument/2006/relationships/image" Target="../media/image501.png"/><Relationship Id="rId8" Type="http://schemas.openxmlformats.org/officeDocument/2006/relationships/image" Target="../media/image502.png"/><Relationship Id="rId9" Type="http://schemas.openxmlformats.org/officeDocument/2006/relationships/image" Target="../media/image503.png"/><Relationship Id="rId10" Type="http://schemas.openxmlformats.org/officeDocument/2006/relationships/image" Target="../media/image5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4" Type="http://schemas.openxmlformats.org/officeDocument/2006/relationships/image" Target="../media/image511.png"/><Relationship Id="rId5" Type="http://schemas.openxmlformats.org/officeDocument/2006/relationships/image" Target="../media/image512.png"/><Relationship Id="rId6" Type="http://schemas.openxmlformats.org/officeDocument/2006/relationships/image" Target="../media/image513.png"/><Relationship Id="rId7" Type="http://schemas.openxmlformats.org/officeDocument/2006/relationships/image" Target="../media/image5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4" Type="http://schemas.openxmlformats.org/officeDocument/2006/relationships/image" Target="../media/image517.png"/><Relationship Id="rId5" Type="http://schemas.openxmlformats.org/officeDocument/2006/relationships/image" Target="../media/image518.jpeg"/><Relationship Id="rId6" Type="http://schemas.openxmlformats.org/officeDocument/2006/relationships/image" Target="../media/image519.png"/><Relationship Id="rId7" Type="http://schemas.openxmlformats.org/officeDocument/2006/relationships/image" Target="../media/image520.png"/><Relationship Id="rId8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4" Type="http://schemas.openxmlformats.org/officeDocument/2006/relationships/image" Target="../media/image524.png"/><Relationship Id="rId5" Type="http://schemas.openxmlformats.org/officeDocument/2006/relationships/image" Target="../media/image525.png"/><Relationship Id="rId6" Type="http://schemas.openxmlformats.org/officeDocument/2006/relationships/image" Target="../media/image526.png"/><Relationship Id="rId7" Type="http://schemas.openxmlformats.org/officeDocument/2006/relationships/image" Target="../media/image527.jpeg"/><Relationship Id="rId8" Type="http://schemas.openxmlformats.org/officeDocument/2006/relationships/image" Target="../media/image5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4" Type="http://schemas.openxmlformats.org/officeDocument/2006/relationships/image" Target="../media/image531.jpeg"/><Relationship Id="rId5" Type="http://schemas.openxmlformats.org/officeDocument/2006/relationships/image" Target="../media/image532.png"/><Relationship Id="rId6" Type="http://schemas.openxmlformats.org/officeDocument/2006/relationships/image" Target="../media/image533.png"/><Relationship Id="rId7" Type="http://schemas.openxmlformats.org/officeDocument/2006/relationships/image" Target="../media/image534.png"/><Relationship Id="rId8" Type="http://schemas.openxmlformats.org/officeDocument/2006/relationships/image" Target="../media/image535.jpeg"/><Relationship Id="rId9" Type="http://schemas.openxmlformats.org/officeDocument/2006/relationships/image" Target="../media/image5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4" Type="http://schemas.openxmlformats.org/officeDocument/2006/relationships/image" Target="../media/image539.png"/><Relationship Id="rId5" Type="http://schemas.openxmlformats.org/officeDocument/2006/relationships/image" Target="../media/image540.png"/><Relationship Id="rId6" Type="http://schemas.openxmlformats.org/officeDocument/2006/relationships/image" Target="../media/image541.jpeg"/><Relationship Id="rId7" Type="http://schemas.openxmlformats.org/officeDocument/2006/relationships/image" Target="../media/image5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4" Type="http://schemas.openxmlformats.org/officeDocument/2006/relationships/image" Target="../media/image545.png"/><Relationship Id="rId5" Type="http://schemas.openxmlformats.org/officeDocument/2006/relationships/image" Target="../media/image546.png"/><Relationship Id="rId6" Type="http://schemas.openxmlformats.org/officeDocument/2006/relationships/image" Target="../media/image547.jpeg"/><Relationship Id="rId7" Type="http://schemas.openxmlformats.org/officeDocument/2006/relationships/image" Target="../media/image5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4" Type="http://schemas.openxmlformats.org/officeDocument/2006/relationships/image" Target="../media/image5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0.png"/><Relationship Id="rId12" Type="http://schemas.openxmlformats.org/officeDocument/2006/relationships/image" Target="../media/image561.png"/><Relationship Id="rId13" Type="http://schemas.openxmlformats.org/officeDocument/2006/relationships/image" Target="../media/image562.png"/><Relationship Id="rId14" Type="http://schemas.openxmlformats.org/officeDocument/2006/relationships/image" Target="../media/image563.png"/><Relationship Id="rId15" Type="http://schemas.openxmlformats.org/officeDocument/2006/relationships/image" Target="../media/image5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2.png"/><Relationship Id="rId4" Type="http://schemas.openxmlformats.org/officeDocument/2006/relationships/image" Target="../media/image553.png"/><Relationship Id="rId5" Type="http://schemas.openxmlformats.org/officeDocument/2006/relationships/image" Target="../media/image554.png"/><Relationship Id="rId6" Type="http://schemas.openxmlformats.org/officeDocument/2006/relationships/image" Target="../media/image555.png"/><Relationship Id="rId7" Type="http://schemas.openxmlformats.org/officeDocument/2006/relationships/image" Target="../media/image556.png"/><Relationship Id="rId8" Type="http://schemas.openxmlformats.org/officeDocument/2006/relationships/image" Target="../media/image557.png"/><Relationship Id="rId9" Type="http://schemas.openxmlformats.org/officeDocument/2006/relationships/image" Target="../media/image558.png"/><Relationship Id="rId10" Type="http://schemas.openxmlformats.org/officeDocument/2006/relationships/image" Target="../media/image5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5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5.jpeg"/><Relationship Id="rId12" Type="http://schemas.openxmlformats.org/officeDocument/2006/relationships/image" Target="../media/image576.png"/><Relationship Id="rId13" Type="http://schemas.openxmlformats.org/officeDocument/2006/relationships/image" Target="../media/image577.jpeg"/><Relationship Id="rId14" Type="http://schemas.openxmlformats.org/officeDocument/2006/relationships/image" Target="../media/image5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6.png"/><Relationship Id="rId3" Type="http://schemas.openxmlformats.org/officeDocument/2006/relationships/image" Target="../media/image567.png"/><Relationship Id="rId4" Type="http://schemas.openxmlformats.org/officeDocument/2006/relationships/image" Target="../media/image568.png"/><Relationship Id="rId5" Type="http://schemas.openxmlformats.org/officeDocument/2006/relationships/image" Target="../media/image569.png"/><Relationship Id="rId6" Type="http://schemas.openxmlformats.org/officeDocument/2006/relationships/image" Target="../media/image570.png"/><Relationship Id="rId7" Type="http://schemas.openxmlformats.org/officeDocument/2006/relationships/image" Target="../media/image571.png"/><Relationship Id="rId8" Type="http://schemas.openxmlformats.org/officeDocument/2006/relationships/image" Target="../media/image572.png"/><Relationship Id="rId9" Type="http://schemas.openxmlformats.org/officeDocument/2006/relationships/image" Target="../media/image573.jpeg"/><Relationship Id="rId10" Type="http://schemas.openxmlformats.org/officeDocument/2006/relationships/image" Target="../media/image574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8.png"/><Relationship Id="rId12" Type="http://schemas.openxmlformats.org/officeDocument/2006/relationships/image" Target="../media/image589.png"/><Relationship Id="rId13" Type="http://schemas.openxmlformats.org/officeDocument/2006/relationships/image" Target="../media/image590.png"/><Relationship Id="rId14" Type="http://schemas.openxmlformats.org/officeDocument/2006/relationships/image" Target="../media/image591.png"/><Relationship Id="rId15" Type="http://schemas.openxmlformats.org/officeDocument/2006/relationships/image" Target="../media/image592.png"/><Relationship Id="rId16" Type="http://schemas.openxmlformats.org/officeDocument/2006/relationships/image" Target="../media/image593.jpeg"/><Relationship Id="rId17" Type="http://schemas.openxmlformats.org/officeDocument/2006/relationships/image" Target="../media/image5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9.png"/><Relationship Id="rId3" Type="http://schemas.openxmlformats.org/officeDocument/2006/relationships/image" Target="../media/image580.png"/><Relationship Id="rId4" Type="http://schemas.openxmlformats.org/officeDocument/2006/relationships/image" Target="../media/image581.png"/><Relationship Id="rId5" Type="http://schemas.openxmlformats.org/officeDocument/2006/relationships/image" Target="../media/image582.png"/><Relationship Id="rId6" Type="http://schemas.openxmlformats.org/officeDocument/2006/relationships/image" Target="../media/image583.png"/><Relationship Id="rId7" Type="http://schemas.openxmlformats.org/officeDocument/2006/relationships/image" Target="../media/image584.png"/><Relationship Id="rId8" Type="http://schemas.openxmlformats.org/officeDocument/2006/relationships/image" Target="../media/image585.png"/><Relationship Id="rId9" Type="http://schemas.openxmlformats.org/officeDocument/2006/relationships/image" Target="../media/image586.png"/><Relationship Id="rId10" Type="http://schemas.openxmlformats.org/officeDocument/2006/relationships/image" Target="../media/image587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4.png"/><Relationship Id="rId12" Type="http://schemas.openxmlformats.org/officeDocument/2006/relationships/image" Target="../media/image605.png"/><Relationship Id="rId13" Type="http://schemas.openxmlformats.org/officeDocument/2006/relationships/image" Target="../media/image606.png"/><Relationship Id="rId14" Type="http://schemas.openxmlformats.org/officeDocument/2006/relationships/image" Target="../media/image607.png"/><Relationship Id="rId15" Type="http://schemas.openxmlformats.org/officeDocument/2006/relationships/image" Target="../media/image608.png"/><Relationship Id="rId16" Type="http://schemas.openxmlformats.org/officeDocument/2006/relationships/image" Target="../media/image6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5.jpeg"/><Relationship Id="rId3" Type="http://schemas.openxmlformats.org/officeDocument/2006/relationships/image" Target="../media/image596.jpeg"/><Relationship Id="rId4" Type="http://schemas.openxmlformats.org/officeDocument/2006/relationships/image" Target="../media/image597.jpeg"/><Relationship Id="rId5" Type="http://schemas.openxmlformats.org/officeDocument/2006/relationships/image" Target="../media/image598.jpeg"/><Relationship Id="rId6" Type="http://schemas.openxmlformats.org/officeDocument/2006/relationships/image" Target="../media/image599.png"/><Relationship Id="rId7" Type="http://schemas.openxmlformats.org/officeDocument/2006/relationships/image" Target="../media/image600.png"/><Relationship Id="rId8" Type="http://schemas.openxmlformats.org/officeDocument/2006/relationships/image" Target="../media/image601.png"/><Relationship Id="rId9" Type="http://schemas.openxmlformats.org/officeDocument/2006/relationships/image" Target="../media/image602.png"/><Relationship Id="rId10" Type="http://schemas.openxmlformats.org/officeDocument/2006/relationships/image" Target="../media/image603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9.jpeg"/><Relationship Id="rId12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0.png"/><Relationship Id="rId3" Type="http://schemas.openxmlformats.org/officeDocument/2006/relationships/image" Target="../media/image611.png"/><Relationship Id="rId4" Type="http://schemas.openxmlformats.org/officeDocument/2006/relationships/image" Target="../media/image612.png"/><Relationship Id="rId5" Type="http://schemas.openxmlformats.org/officeDocument/2006/relationships/image" Target="../media/image613.jpeg"/><Relationship Id="rId6" Type="http://schemas.openxmlformats.org/officeDocument/2006/relationships/image" Target="../media/image614.png"/><Relationship Id="rId7" Type="http://schemas.openxmlformats.org/officeDocument/2006/relationships/image" Target="../media/image615.jpeg"/><Relationship Id="rId8" Type="http://schemas.openxmlformats.org/officeDocument/2006/relationships/image" Target="../media/image616.png"/><Relationship Id="rId9" Type="http://schemas.openxmlformats.org/officeDocument/2006/relationships/image" Target="../media/image617.jpeg"/><Relationship Id="rId10" Type="http://schemas.openxmlformats.org/officeDocument/2006/relationships/image" Target="../media/image6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4" Type="http://schemas.openxmlformats.org/officeDocument/2006/relationships/image" Target="../media/image623.png"/><Relationship Id="rId5" Type="http://schemas.openxmlformats.org/officeDocument/2006/relationships/image" Target="../media/image624.png"/><Relationship Id="rId6" Type="http://schemas.openxmlformats.org/officeDocument/2006/relationships/image" Target="../media/image625.png"/><Relationship Id="rId7" Type="http://schemas.openxmlformats.org/officeDocument/2006/relationships/image" Target="../media/image626.png"/><Relationship Id="rId8" Type="http://schemas.openxmlformats.org/officeDocument/2006/relationships/image" Target="../media/image627.png"/><Relationship Id="rId9" Type="http://schemas.openxmlformats.org/officeDocument/2006/relationships/image" Target="../media/image628.png"/><Relationship Id="rId10" Type="http://schemas.openxmlformats.org/officeDocument/2006/relationships/image" Target="../media/image629.jpeg"/><Relationship Id="rId11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4" Type="http://schemas.openxmlformats.org/officeDocument/2006/relationships/image" Target="../media/image633.png"/><Relationship Id="rId5" Type="http://schemas.openxmlformats.org/officeDocument/2006/relationships/image" Target="../media/image634.png"/><Relationship Id="rId6" Type="http://schemas.openxmlformats.org/officeDocument/2006/relationships/image" Target="../media/image635.png"/><Relationship Id="rId7" Type="http://schemas.openxmlformats.org/officeDocument/2006/relationships/image" Target="../media/image636.png"/><Relationship Id="rId8" Type="http://schemas.openxmlformats.org/officeDocument/2006/relationships/image" Target="../media/image637.png"/><Relationship Id="rId9" Type="http://schemas.openxmlformats.org/officeDocument/2006/relationships/image" Target="../media/image638.png"/><Relationship Id="rId10" Type="http://schemas.openxmlformats.org/officeDocument/2006/relationships/image" Target="../media/image6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0.jpeg"/><Relationship Id="rId3" Type="http://schemas.openxmlformats.org/officeDocument/2006/relationships/image" Target="../media/image6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0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63065" y="1066800"/>
            <a:ext cx="839334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latin typeface="Arial"/>
                <a:cs typeface="Arial"/>
              </a:rPr>
              <a:t>Unsupervised Learning of </a:t>
            </a:r>
          </a:p>
          <a:p>
            <a:pPr algn="ctr"/>
            <a:r>
              <a:rPr lang="en-US" altLang="zh-CN" sz="4800" b="1" dirty="0" smtClean="0">
                <a:latin typeface="Arial"/>
                <a:cs typeface="Arial"/>
              </a:rPr>
              <a:t>Compositional Sparse Code</a:t>
            </a:r>
          </a:p>
          <a:p>
            <a:pPr algn="ctr"/>
            <a:r>
              <a:rPr lang="en-US" altLang="zh-CN" sz="3600" b="1" dirty="0" smtClean="0">
                <a:latin typeface="Arial"/>
                <a:cs typeface="Arial"/>
              </a:rPr>
              <a:t>for Natural Image Representation</a:t>
            </a:r>
            <a:endParaRPr lang="en-US" altLang="zh-CN" sz="3600" b="1" dirty="0">
              <a:latin typeface="Arial"/>
              <a:cs typeface="Arial"/>
            </a:endParaRPr>
          </a:p>
          <a:p>
            <a:pPr algn="ctr"/>
            <a:endParaRPr lang="en-US" altLang="zh-CN" sz="4800" b="1" dirty="0">
              <a:latin typeface="Arial"/>
              <a:cs typeface="Arial"/>
            </a:endParaRPr>
          </a:p>
          <a:p>
            <a:pPr algn="ctr"/>
            <a:r>
              <a:rPr lang="en-US" altLang="zh-CN" sz="2000" dirty="0">
                <a:latin typeface="Arial"/>
                <a:cs typeface="Arial"/>
              </a:rPr>
              <a:t>Ying </a:t>
            </a:r>
            <a:r>
              <a:rPr lang="en-US" altLang="zh-CN" sz="2000" dirty="0" err="1">
                <a:latin typeface="Arial"/>
                <a:cs typeface="Arial"/>
              </a:rPr>
              <a:t>Nian</a:t>
            </a:r>
            <a:r>
              <a:rPr lang="en-US" altLang="zh-CN" sz="2000" dirty="0">
                <a:latin typeface="Arial"/>
                <a:cs typeface="Arial"/>
              </a:rPr>
              <a:t> Wu</a:t>
            </a:r>
          </a:p>
          <a:p>
            <a:pPr algn="ctr"/>
            <a:r>
              <a:rPr lang="en-US" altLang="zh-CN" sz="2000" dirty="0">
                <a:latin typeface="Arial"/>
                <a:cs typeface="Arial"/>
              </a:rPr>
              <a:t>UCLA Department of Statistics</a:t>
            </a:r>
          </a:p>
          <a:p>
            <a:pPr algn="ctr"/>
            <a:r>
              <a:rPr lang="en-US" altLang="zh-CN" sz="2000" dirty="0" smtClean="0">
                <a:latin typeface="Arial"/>
                <a:cs typeface="Arial"/>
              </a:rPr>
              <a:t>Institute of Statistics, Academia </a:t>
            </a:r>
            <a:r>
              <a:rPr lang="en-US" altLang="zh-CN" sz="2000" dirty="0" err="1" smtClean="0">
                <a:latin typeface="Arial"/>
                <a:cs typeface="Arial"/>
              </a:rPr>
              <a:t>Sinica</a:t>
            </a:r>
            <a:endParaRPr lang="en-US" altLang="zh-CN" sz="2000" dirty="0" smtClean="0">
              <a:latin typeface="Arial"/>
              <a:cs typeface="Arial"/>
            </a:endParaRPr>
          </a:p>
          <a:p>
            <a:pPr algn="ctr"/>
            <a:r>
              <a:rPr lang="en-US" altLang="zh-CN" sz="2000" dirty="0">
                <a:latin typeface="Arial"/>
                <a:cs typeface="Arial"/>
              </a:rPr>
              <a:t>December 17, </a:t>
            </a:r>
            <a:r>
              <a:rPr lang="en-US" altLang="zh-CN" sz="2000" dirty="0" smtClean="0">
                <a:latin typeface="Arial"/>
                <a:cs typeface="Arial"/>
              </a:rPr>
              <a:t>2012</a:t>
            </a:r>
            <a:endParaRPr lang="en-US" altLang="zh-CN" sz="2000" dirty="0">
              <a:latin typeface="Arial"/>
              <a:cs typeface="Arial"/>
            </a:endParaRPr>
          </a:p>
          <a:p>
            <a:pPr algn="ctr"/>
            <a:endParaRPr lang="en-US" altLang="zh-CN" sz="2000" dirty="0">
              <a:latin typeface="Arial"/>
              <a:cs typeface="Arial"/>
            </a:endParaRPr>
          </a:p>
          <a:p>
            <a:pPr algn="ctr"/>
            <a:r>
              <a:rPr lang="en-US" altLang="zh-CN" sz="2000" dirty="0">
                <a:latin typeface="Arial"/>
                <a:cs typeface="Arial"/>
              </a:rPr>
              <a:t>Based on joint work with </a:t>
            </a:r>
          </a:p>
          <a:p>
            <a:pPr algn="ctr"/>
            <a:r>
              <a:rPr lang="en-US" altLang="zh-CN" sz="2000" dirty="0" smtClean="0">
                <a:latin typeface="Arial"/>
                <a:cs typeface="Arial"/>
              </a:rPr>
              <a:t>Yi Hong, </a:t>
            </a:r>
            <a:r>
              <a:rPr lang="en-US" altLang="zh-CN" sz="2000" dirty="0" err="1" smtClean="0">
                <a:latin typeface="Arial"/>
                <a:cs typeface="Arial"/>
              </a:rPr>
              <a:t>Zhangzhang</a:t>
            </a:r>
            <a:r>
              <a:rPr lang="en-US" altLang="zh-CN" sz="2000" dirty="0" smtClean="0">
                <a:latin typeface="Arial"/>
                <a:cs typeface="Arial"/>
              </a:rPr>
              <a:t> </a:t>
            </a:r>
            <a:r>
              <a:rPr lang="en-US" altLang="zh-CN" sz="2000" dirty="0">
                <a:latin typeface="Arial"/>
                <a:cs typeface="Arial"/>
              </a:rPr>
              <a:t>Si, </a:t>
            </a:r>
            <a:r>
              <a:rPr lang="en-US" altLang="zh-CN" sz="2000" dirty="0" err="1" smtClean="0">
                <a:latin typeface="Arial"/>
                <a:cs typeface="Arial"/>
              </a:rPr>
              <a:t>Wenze</a:t>
            </a:r>
            <a:r>
              <a:rPr lang="en-US" altLang="zh-CN" sz="2000" dirty="0" smtClean="0">
                <a:latin typeface="Arial"/>
                <a:cs typeface="Arial"/>
              </a:rPr>
              <a:t> </a:t>
            </a:r>
            <a:r>
              <a:rPr lang="en-US" altLang="zh-CN" sz="2000" dirty="0" err="1" smtClean="0">
                <a:latin typeface="Arial"/>
                <a:cs typeface="Arial"/>
              </a:rPr>
              <a:t>Hu</a:t>
            </a:r>
            <a:r>
              <a:rPr lang="en-US" altLang="zh-CN" sz="2000" dirty="0" smtClean="0">
                <a:latin typeface="Arial"/>
                <a:cs typeface="Arial"/>
              </a:rPr>
              <a:t>, Song-Chun Zhu</a:t>
            </a:r>
            <a:endParaRPr lang="en-US" altLang="zh-CN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457200" y="457200"/>
            <a:ext cx="58801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Multiple</a:t>
            </a:r>
            <a:r>
              <a:rPr lang="en-US" sz="3600" b="1" dirty="0">
                <a:latin typeface="Arial"/>
                <a:cs typeface="Arial"/>
              </a:rPr>
              <a:t> response vectors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371600" y="3352800"/>
            <a:ext cx="60842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/>
              <a:t>Sparsity</a:t>
            </a:r>
            <a:r>
              <a:rPr lang="en-US" sz="2400" dirty="0"/>
              <a:t>:</a:t>
            </a:r>
          </a:p>
          <a:p>
            <a:pPr>
              <a:defRPr/>
            </a:pPr>
            <a:r>
              <a:rPr lang="en-US" sz="2400" dirty="0"/>
              <a:t>        (1) for each </a:t>
            </a:r>
            <a:r>
              <a:rPr lang="en-US" sz="2400" i="1" dirty="0"/>
              <a:t>m</a:t>
            </a:r>
            <a:r>
              <a:rPr lang="en-US" sz="2400" dirty="0"/>
              <a:t>, only a small subset of</a:t>
            </a:r>
          </a:p>
          <a:p>
            <a:pPr>
              <a:defRPr/>
            </a:pPr>
            <a:r>
              <a:rPr lang="en-US" sz="2400" dirty="0"/>
              <a:t>                                            are non-zero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        (2) for different </a:t>
            </a:r>
            <a:r>
              <a:rPr lang="en-US" sz="2400" i="1" dirty="0"/>
              <a:t>m</a:t>
            </a:r>
            <a:r>
              <a:rPr lang="en-US" sz="2400" dirty="0"/>
              <a:t>, the non-zero subsets of </a:t>
            </a:r>
          </a:p>
          <a:p>
            <a:pPr>
              <a:defRPr/>
            </a:pPr>
            <a:r>
              <a:rPr lang="en-US" sz="2400" dirty="0"/>
              <a:t>                                            may be different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360045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235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626462"/>
              </p:ext>
            </p:extLst>
          </p:nvPr>
        </p:nvGraphicFramePr>
        <p:xfrm>
          <a:off x="990600" y="1219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6" r:id="rId3" imgW="1943100" imgH="241300" progId="Equation.3">
                  <p:embed/>
                </p:oleObj>
              </mc:Choice>
              <mc:Fallback>
                <p:oleObj r:id="rId3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359790"/>
              </p:ext>
            </p:extLst>
          </p:nvPr>
        </p:nvGraphicFramePr>
        <p:xfrm>
          <a:off x="1524000" y="2133600"/>
          <a:ext cx="57150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7" r:id="rId5" imgW="2527300" imgH="457200" progId="Equation.3">
                  <p:embed/>
                </p:oleObj>
              </mc:Choice>
              <mc:Fallback>
                <p:oleObj r:id="rId5" imgW="252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5715000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628011"/>
              </p:ext>
            </p:extLst>
          </p:nvPr>
        </p:nvGraphicFramePr>
        <p:xfrm>
          <a:off x="2209800" y="4114800"/>
          <a:ext cx="2286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8" r:id="rId7" imgW="1066800" imgH="241300" progId="Equation.3">
                  <p:embed/>
                </p:oleObj>
              </mc:Choice>
              <mc:Fallback>
                <p:oleObj r:id="rId7" imgW="1066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114800"/>
                        <a:ext cx="2286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44081"/>
              </p:ext>
            </p:extLst>
          </p:nvPr>
        </p:nvGraphicFramePr>
        <p:xfrm>
          <a:off x="2362200" y="5257800"/>
          <a:ext cx="2122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9" name="Equation" r:id="rId9" imgW="990600" imgH="228600" progId="Equation.3">
                  <p:embed/>
                </p:oleObj>
              </mc:Choice>
              <mc:Fallback>
                <p:oleObj name="Equation" r:id="rId9" imgW="990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257800"/>
                        <a:ext cx="2122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20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457200" y="457200"/>
            <a:ext cx="6498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Arial"/>
                <a:cs typeface="Arial"/>
              </a:rPr>
              <a:t>Sparse coding </a:t>
            </a:r>
            <a:r>
              <a:rPr lang="en-US" sz="2000" b="1" dirty="0">
                <a:latin typeface="Arial"/>
                <a:cs typeface="Arial"/>
              </a:rPr>
              <a:t>(</a:t>
            </a:r>
            <a:r>
              <a:rPr lang="en-US" sz="2000" b="1" dirty="0" err="1">
                <a:latin typeface="Arial"/>
                <a:cs typeface="Arial"/>
              </a:rPr>
              <a:t>Olshausen</a:t>
            </a:r>
            <a:r>
              <a:rPr lang="en-US" sz="2000" b="1" dirty="0">
                <a:latin typeface="Arial"/>
                <a:cs typeface="Arial"/>
              </a:rPr>
              <a:t>, Field, 1996)</a:t>
            </a:r>
          </a:p>
        </p:txBody>
      </p:sp>
      <p:graphicFrame>
        <p:nvGraphicFramePr>
          <p:cNvPr id="2560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27711"/>
              </p:ext>
            </p:extLst>
          </p:nvPr>
        </p:nvGraphicFramePr>
        <p:xfrm>
          <a:off x="990600" y="1219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" r:id="rId3" imgW="1943100" imgH="241300" progId="Equation.3">
                  <p:embed/>
                </p:oleObj>
              </mc:Choice>
              <mc:Fallback>
                <p:oleObj r:id="rId3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916376"/>
              </p:ext>
            </p:extLst>
          </p:nvPr>
        </p:nvGraphicFramePr>
        <p:xfrm>
          <a:off x="688975" y="1981200"/>
          <a:ext cx="6624638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" name="Equation" r:id="rId5" imgW="3136900" imgH="457200" progId="Equation.3">
                  <p:embed/>
                </p:oleObj>
              </mc:Choice>
              <mc:Fallback>
                <p:oleObj name="Equation" r:id="rId5" imgW="313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1981200"/>
                        <a:ext cx="6624638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583561"/>
              </p:ext>
            </p:extLst>
          </p:nvPr>
        </p:nvGraphicFramePr>
        <p:xfrm>
          <a:off x="1114425" y="4386263"/>
          <a:ext cx="523875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" name="Equation" r:id="rId7" imgW="1981200" imgH="482600" progId="Equation.3">
                  <p:embed/>
                </p:oleObj>
              </mc:Choice>
              <mc:Fallback>
                <p:oleObj name="Equation" r:id="rId7" imgW="1981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4386263"/>
                        <a:ext cx="523875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983788"/>
              </p:ext>
            </p:extLst>
          </p:nvPr>
        </p:nvGraphicFramePr>
        <p:xfrm>
          <a:off x="914400" y="5791200"/>
          <a:ext cx="586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" name="Equation" r:id="rId9" imgW="2781300" imgH="241300" progId="Equation.3">
                  <p:embed/>
                </p:oleObj>
              </mc:Choice>
              <mc:Fallback>
                <p:oleObj name="Equation" r:id="rId9" imgW="278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791200"/>
                        <a:ext cx="5867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33400" y="3886200"/>
            <a:ext cx="45347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Arial"/>
                <a:cs typeface="Arial"/>
              </a:rPr>
              <a:t>Learning the </a:t>
            </a:r>
            <a:r>
              <a:rPr lang="en-US" altLang="zh-CN" sz="2800" b="1" dirty="0" smtClean="0">
                <a:latin typeface="Arial"/>
                <a:cs typeface="Arial"/>
              </a:rPr>
              <a:t>sparse code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971800"/>
            <a:ext cx="619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Redundant dictionary </a:t>
            </a:r>
            <a:r>
              <a:rPr lang="en-US" sz="2400" b="1" dirty="0" smtClean="0">
                <a:sym typeface="Wingdings"/>
              </a:rPr>
              <a:t> sparse representation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555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57200" y="457200"/>
            <a:ext cx="6498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Arial"/>
                <a:cs typeface="Arial"/>
              </a:rPr>
              <a:t>Sparse coding </a:t>
            </a:r>
            <a:r>
              <a:rPr lang="en-US" sz="2000" b="1" dirty="0">
                <a:latin typeface="Arial"/>
                <a:cs typeface="Arial"/>
              </a:rPr>
              <a:t>(</a:t>
            </a:r>
            <a:r>
              <a:rPr lang="en-US" sz="2000" b="1" dirty="0" err="1">
                <a:latin typeface="Arial"/>
                <a:cs typeface="Arial"/>
              </a:rPr>
              <a:t>Olshausen</a:t>
            </a:r>
            <a:r>
              <a:rPr lang="en-US" sz="2000" b="1" dirty="0">
                <a:latin typeface="Arial"/>
                <a:cs typeface="Arial"/>
              </a:rPr>
              <a:t>, Field, 1996)</a:t>
            </a:r>
          </a:p>
        </p:txBody>
      </p:sp>
      <p:graphicFrame>
        <p:nvGraphicFramePr>
          <p:cNvPr id="266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645803"/>
              </p:ext>
            </p:extLst>
          </p:nvPr>
        </p:nvGraphicFramePr>
        <p:xfrm>
          <a:off x="990600" y="1219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7" r:id="rId3" imgW="1943100" imgH="241300" progId="Equation.3">
                  <p:embed/>
                </p:oleObj>
              </mc:Choice>
              <mc:Fallback>
                <p:oleObj r:id="rId3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256081"/>
              </p:ext>
            </p:extLst>
          </p:nvPr>
        </p:nvGraphicFramePr>
        <p:xfrm>
          <a:off x="1600200" y="1981200"/>
          <a:ext cx="48006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8" r:id="rId5" imgW="2273300" imgH="457200" progId="Equation.3">
                  <p:embed/>
                </p:oleObj>
              </mc:Choice>
              <mc:Fallback>
                <p:oleObj r:id="rId5" imgW="2273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81200"/>
                        <a:ext cx="48006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064147"/>
              </p:ext>
            </p:extLst>
          </p:nvPr>
        </p:nvGraphicFramePr>
        <p:xfrm>
          <a:off x="846138" y="3581400"/>
          <a:ext cx="5775325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9" name="Equation" r:id="rId7" imgW="2184400" imgH="457200" progId="Equation.3">
                  <p:embed/>
                </p:oleObj>
              </mc:Choice>
              <mc:Fallback>
                <p:oleObj name="Equation" r:id="rId7" imgW="2184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581400"/>
                        <a:ext cx="5775325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533400" y="3048000"/>
            <a:ext cx="340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latin typeface="Arial"/>
                <a:cs typeface="Arial"/>
              </a:rPr>
              <a:t>Learning algorithm</a:t>
            </a:r>
            <a:endParaRPr lang="en-US" sz="2800" b="1">
              <a:latin typeface="Arial"/>
              <a:cs typeface="Arial"/>
            </a:endParaRP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283845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138530"/>
              </p:ext>
            </p:extLst>
          </p:nvPr>
        </p:nvGraphicFramePr>
        <p:xfrm>
          <a:off x="1012825" y="5029200"/>
          <a:ext cx="74993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0" name="Equation" r:id="rId9" imgW="3517900" imgH="482600" progId="Equation.3">
                  <p:embed/>
                </p:oleObj>
              </mc:Choice>
              <mc:Fallback>
                <p:oleObj name="Equation" r:id="rId9" imgW="35179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5029200"/>
                        <a:ext cx="7499350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38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5164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66424"/>
              </p:ext>
            </p:extLst>
          </p:nvPr>
        </p:nvGraphicFramePr>
        <p:xfrm>
          <a:off x="533400" y="838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0" r:id="rId4" imgW="1943100" imgH="241300" progId="Equation.3">
                  <p:embed/>
                </p:oleObj>
              </mc:Choice>
              <mc:Fallback>
                <p:oleObj r:id="rId4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2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353867"/>
              </p:ext>
            </p:extLst>
          </p:nvPr>
        </p:nvGraphicFramePr>
        <p:xfrm>
          <a:off x="457200" y="1752600"/>
          <a:ext cx="82613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1" name="Equation" r:id="rId6" imgW="4546600" imgH="457200" progId="Equation.3">
                  <p:embed/>
                </p:oleObj>
              </mc:Choice>
              <mc:Fallback>
                <p:oleObj name="Equation" r:id="rId6" imgW="4546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52600"/>
                        <a:ext cx="82613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933" y="152400"/>
            <a:ext cx="89328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Arial"/>
                <a:cs typeface="Arial"/>
              </a:rPr>
              <a:t>Sparse coding </a:t>
            </a:r>
            <a:r>
              <a:rPr lang="en-US" sz="3600" b="1" dirty="0" smtClean="0">
                <a:latin typeface="Arial"/>
                <a:cs typeface="Arial"/>
              </a:rPr>
              <a:t>of natural image patches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6172200"/>
            <a:ext cx="209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Olshausen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Field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3124200"/>
            <a:ext cx="39632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Dictionary 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Localized, elongated, oriented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Wavelets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Basis functions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Elementary signals 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Atoms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80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7" descr="http://www.owlnet.rice.edu/~psyc351/Images/visualcort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1028"/>
          <p:cNvSpPr txBox="1">
            <a:spLocks noChangeArrowheads="1"/>
          </p:cNvSpPr>
          <p:nvPr/>
        </p:nvSpPr>
        <p:spPr bwMode="auto">
          <a:xfrm>
            <a:off x="685800" y="6324600"/>
            <a:ext cx="40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 dirty="0">
                <a:latin typeface="Arial"/>
                <a:cs typeface="Arial"/>
              </a:rPr>
              <a:t>Source: Scientific American, 1999</a:t>
            </a:r>
          </a:p>
        </p:txBody>
      </p:sp>
      <p:sp>
        <p:nvSpPr>
          <p:cNvPr id="28675" name="Text Box 1032"/>
          <p:cNvSpPr txBox="1">
            <a:spLocks noChangeArrowheads="1"/>
          </p:cNvSpPr>
          <p:nvPr/>
        </p:nvSpPr>
        <p:spPr bwMode="auto">
          <a:xfrm>
            <a:off x="4267200" y="2667000"/>
            <a:ext cx="45411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>
                <a:latin typeface="Arial"/>
                <a:cs typeface="Arial"/>
              </a:rPr>
              <a:t>V1: primary visual cortex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       simple cells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       </a:t>
            </a:r>
          </a:p>
          <a:p>
            <a:pPr eaLnBrk="1" hangingPunct="1"/>
            <a:r>
              <a:rPr lang="en-US" b="1" dirty="0" smtClean="0">
                <a:latin typeface="Arial"/>
                <a:cs typeface="Arial"/>
              </a:rPr>
              <a:t>Harmonic analysis</a:t>
            </a:r>
          </a:p>
          <a:p>
            <a:pPr eaLnBrk="1" hangingPunct="1"/>
            <a:r>
              <a:rPr lang="en-US" dirty="0" smtClean="0">
                <a:latin typeface="Arial"/>
                <a:cs typeface="Arial"/>
              </a:rPr>
              <a:t>        atomic decomposition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   </a:t>
            </a:r>
            <a:r>
              <a:rPr lang="en-US" dirty="0">
                <a:latin typeface="Arial"/>
                <a:cs typeface="Arial"/>
              </a:rPr>
              <a:t>b</a:t>
            </a:r>
            <a:r>
              <a:rPr lang="en-US" dirty="0" smtClean="0">
                <a:latin typeface="Arial"/>
                <a:cs typeface="Arial"/>
              </a:rPr>
              <a:t>asis pursuit (</a:t>
            </a:r>
            <a:r>
              <a:rPr lang="en-US" sz="2000" dirty="0" smtClean="0">
                <a:latin typeface="Arial"/>
                <a:cs typeface="Arial"/>
              </a:rPr>
              <a:t>Chen, </a:t>
            </a:r>
            <a:r>
              <a:rPr lang="en-US" sz="2000" dirty="0" err="1" smtClean="0">
                <a:latin typeface="Arial"/>
                <a:cs typeface="Arial"/>
              </a:rPr>
              <a:t>Donoho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867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8649"/>
              </p:ext>
            </p:extLst>
          </p:nvPr>
        </p:nvGraphicFramePr>
        <p:xfrm>
          <a:off x="533400" y="7620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4" r:id="rId4" imgW="1943100" imgH="241300" progId="Equation.3">
                  <p:embed/>
                </p:oleObj>
              </mc:Choice>
              <mc:Fallback>
                <p:oleObj r:id="rId4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888150"/>
              </p:ext>
            </p:extLst>
          </p:nvPr>
        </p:nvGraphicFramePr>
        <p:xfrm>
          <a:off x="533400" y="1600200"/>
          <a:ext cx="589915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5" name="Equation" r:id="rId6" imgW="2794000" imgH="457200" progId="Equation.3">
                  <p:embed/>
                </p:oleObj>
              </mc:Choice>
              <mc:Fallback>
                <p:oleObj name="Equation" r:id="rId6" imgW="2794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589915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52400"/>
            <a:ext cx="3981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The plot thickens</a:t>
            </a:r>
            <a:endParaRPr lang="en-US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6019800"/>
            <a:ext cx="1746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Arial"/>
                <a:cs typeface="Arial"/>
              </a:rPr>
              <a:t>A fantasy?</a:t>
            </a:r>
            <a:endParaRPr lang="en-US" sz="2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77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http://www.owlnet.rice.edu/~psyc351/Images/visualcort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6324600"/>
            <a:ext cx="40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 dirty="0">
                <a:latin typeface="Arial"/>
                <a:cs typeface="Arial"/>
              </a:rPr>
              <a:t>Source: Scientific American, 1999</a:t>
            </a:r>
          </a:p>
        </p:txBody>
      </p:sp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4175873" y="2667000"/>
            <a:ext cx="479785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atin typeface="Arial"/>
                <a:cs typeface="Arial"/>
              </a:rPr>
              <a:t>Visual cortex</a:t>
            </a:r>
          </a:p>
          <a:p>
            <a:pPr eaLnBrk="1" hangingPunct="1"/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     </a:t>
            </a:r>
            <a:r>
              <a:rPr lang="en-US" dirty="0" smtClean="0">
                <a:latin typeface="Arial"/>
                <a:cs typeface="Arial"/>
              </a:rPr>
              <a:t>what is beyond V1?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cs typeface="Arial"/>
              </a:rPr>
              <a:t>       </a:t>
            </a:r>
          </a:p>
          <a:p>
            <a:pPr eaLnBrk="1" hangingPunct="1"/>
            <a:r>
              <a:rPr lang="en-US" b="1" dirty="0" smtClean="0">
                <a:latin typeface="Arial"/>
                <a:cs typeface="Arial"/>
              </a:rPr>
              <a:t>Harmonic analysis</a:t>
            </a:r>
          </a:p>
          <a:p>
            <a:pPr eaLnBrk="1" hangingPunct="1"/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      </a:t>
            </a:r>
            <a:r>
              <a:rPr lang="en-US" dirty="0" smtClean="0">
                <a:latin typeface="Arial"/>
                <a:cs typeface="Arial"/>
              </a:rPr>
              <a:t>what is beyond </a:t>
            </a:r>
            <a:r>
              <a:rPr lang="en-US" dirty="0" err="1" smtClean="0">
                <a:latin typeface="Arial"/>
                <a:cs typeface="Arial"/>
              </a:rPr>
              <a:t>sparsity</a:t>
            </a:r>
            <a:r>
              <a:rPr lang="en-US" dirty="0" smtClean="0">
                <a:latin typeface="Arial"/>
                <a:cs typeface="Arial"/>
              </a:rPr>
              <a:t>?</a:t>
            </a:r>
          </a:p>
          <a:p>
            <a:pPr eaLnBrk="1" hangingPunct="1"/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b="1" dirty="0" smtClean="0">
                <a:latin typeface="Arial"/>
                <a:cs typeface="Arial"/>
              </a:rPr>
              <a:t>Statistical modeling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  what is model of coefficients?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77684"/>
              </p:ext>
            </p:extLst>
          </p:nvPr>
        </p:nvGraphicFramePr>
        <p:xfrm>
          <a:off x="533400" y="7620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7" r:id="rId4" imgW="1943100" imgH="241300" progId="Equation.3">
                  <p:embed/>
                </p:oleObj>
              </mc:Choice>
              <mc:Fallback>
                <p:oleObj r:id="rId4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601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250494"/>
              </p:ext>
            </p:extLst>
          </p:nvPr>
        </p:nvGraphicFramePr>
        <p:xfrm>
          <a:off x="533400" y="1600200"/>
          <a:ext cx="589915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8" name="Equation" r:id="rId6" imgW="2794000" imgH="457200" progId="Equation.3">
                  <p:embed/>
                </p:oleObj>
              </mc:Choice>
              <mc:Fallback>
                <p:oleObj name="Equation" r:id="rId6" imgW="2794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589915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152400"/>
            <a:ext cx="7443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Let the plot continue – our work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7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26753"/>
              </p:ext>
            </p:extLst>
          </p:nvPr>
        </p:nvGraphicFramePr>
        <p:xfrm>
          <a:off x="228600" y="2362200"/>
          <a:ext cx="621665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7" name="Equation" r:id="rId3" imgW="2006600" imgH="1257300" progId="Equation.3">
                  <p:embed/>
                </p:oleObj>
              </mc:Choice>
              <mc:Fallback>
                <p:oleObj name="Equation" r:id="rId3" imgW="20066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362200"/>
                        <a:ext cx="6216650" cy="384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" y="762000"/>
            <a:ext cx="711324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 err="1" smtClean="0">
                <a:latin typeface="Arial"/>
                <a:cs typeface="Arial"/>
              </a:rPr>
              <a:t>regressors</a:t>
            </a:r>
            <a:r>
              <a:rPr lang="en-US" sz="2400" dirty="0" smtClean="0">
                <a:latin typeface="Arial"/>
                <a:cs typeface="Arial"/>
              </a:rPr>
              <a:t> are selected in groups </a:t>
            </a:r>
          </a:p>
          <a:p>
            <a:r>
              <a:rPr lang="en-US" sz="2400" dirty="0" smtClean="0">
                <a:latin typeface="Arial"/>
                <a:cs typeface="Arial"/>
              </a:rPr>
              <a:t>The groups exhibit recurring compositional patterns</a:t>
            </a:r>
          </a:p>
          <a:p>
            <a:r>
              <a:rPr lang="en-US" sz="2400" b="1" dirty="0" smtClean="0">
                <a:solidFill>
                  <a:srgbClr val="FF6600"/>
                </a:solidFill>
                <a:latin typeface="Arial"/>
                <a:cs typeface="Arial"/>
              </a:rPr>
              <a:t>Compositional </a:t>
            </a:r>
            <a:r>
              <a:rPr lang="en-US" sz="2400" b="1" dirty="0" err="1" smtClean="0">
                <a:solidFill>
                  <a:srgbClr val="FF6600"/>
                </a:solidFill>
                <a:latin typeface="Arial"/>
                <a:cs typeface="Arial"/>
              </a:rPr>
              <a:t>sparsity</a:t>
            </a:r>
            <a:endParaRPr lang="en-US" sz="2400" b="1" dirty="0" smtClean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28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122348"/>
              </p:ext>
            </p:extLst>
          </p:nvPr>
        </p:nvGraphicFramePr>
        <p:xfrm>
          <a:off x="552450" y="914400"/>
          <a:ext cx="59404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4" name="Equation" r:id="rId3" imgW="1917700" imgH="228600" progId="Equation.3">
                  <p:embed/>
                </p:oleObj>
              </mc:Choice>
              <mc:Fallback>
                <p:oleObj name="Equation" r:id="rId3" imgW="1917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914400"/>
                        <a:ext cx="594042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85663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Group Lasso: candidate groups are given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                   only need to select groups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Our work: candidate groups are NOT given</a:t>
            </a:r>
          </a:p>
          <a:p>
            <a:r>
              <a:rPr lang="en-US" sz="2400" dirty="0" smtClean="0">
                <a:latin typeface="Arial"/>
                <a:cs typeface="Arial"/>
              </a:rPr>
              <a:t>                 Goal: learn </a:t>
            </a:r>
            <a:r>
              <a:rPr lang="en-US" sz="2400" b="1" dirty="0" smtClean="0">
                <a:latin typeface="Arial"/>
                <a:cs typeface="Arial"/>
              </a:rPr>
              <a:t>a dictionary of candidate groups</a:t>
            </a:r>
          </a:p>
          <a:p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                        </a:t>
            </a:r>
            <a:r>
              <a:rPr lang="en-US" sz="2400" dirty="0" smtClean="0">
                <a:latin typeface="Arial"/>
                <a:cs typeface="Arial"/>
              </a:rPr>
              <a:t>(frequently occurring compositional patterns) 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                       from multiple response vectors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ssume the </a:t>
            </a:r>
            <a:r>
              <a:rPr lang="en-US" sz="2000" dirty="0" err="1" smtClean="0">
                <a:latin typeface="Arial"/>
                <a:cs typeface="Arial"/>
              </a:rPr>
              <a:t>regressors</a:t>
            </a:r>
            <a:r>
              <a:rPr lang="en-US" sz="2000" dirty="0" smtClean="0">
                <a:latin typeface="Arial"/>
                <a:cs typeface="Arial"/>
              </a:rPr>
              <a:t> are given or learned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33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3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74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JournalZHU\JournalZHU\illustration\Chines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93067"/>
            <a:ext cx="2882470" cy="3048000"/>
          </a:xfrm>
          <a:prstGeom prst="rect">
            <a:avLst/>
          </a:prstGeom>
          <a:noFill/>
        </p:spPr>
      </p:pic>
      <p:pic>
        <p:nvPicPr>
          <p:cNvPr id="5" name="Picture 2" descr="C:\Users\user\Desktop\JournalZHU\JournalZHU\illustration\Chines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58800"/>
            <a:ext cx="2862900" cy="304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5410200"/>
            <a:ext cx="308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Arial"/>
                <a:cs typeface="Arial"/>
              </a:rPr>
              <a:t>s</a:t>
            </a:r>
            <a:r>
              <a:rPr lang="en-US" sz="2400" dirty="0" smtClean="0">
                <a:solidFill>
                  <a:schemeClr val="accent6"/>
                </a:solidFill>
                <a:latin typeface="Arial"/>
                <a:cs typeface="Arial"/>
              </a:rPr>
              <a:t>trokes </a:t>
            </a:r>
            <a:r>
              <a:rPr lang="en-US" sz="2400" dirty="0" smtClean="0">
                <a:solidFill>
                  <a:schemeClr val="accent6"/>
                </a:solidFill>
                <a:latin typeface="Arial"/>
                <a:cs typeface="Arial"/>
                <a:sym typeface="Wingdings"/>
              </a:rPr>
              <a:t> characters</a:t>
            </a:r>
            <a:endParaRPr lang="en-US" sz="24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16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661165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79646"/>
                </a:solidFill>
                <a:latin typeface="Arial"/>
                <a:cs typeface="Arial"/>
              </a:rPr>
              <a:t>l</a:t>
            </a:r>
            <a:r>
              <a:rPr lang="en-US" sz="2400" dirty="0" smtClean="0">
                <a:solidFill>
                  <a:srgbClr val="F79646"/>
                </a:solidFill>
                <a:latin typeface="Arial"/>
                <a:cs typeface="Arial"/>
              </a:rPr>
              <a:t>etters </a:t>
            </a:r>
            <a:r>
              <a:rPr lang="en-US" sz="2400" dirty="0" smtClean="0">
                <a:solidFill>
                  <a:srgbClr val="F79646"/>
                </a:solidFill>
                <a:latin typeface="Arial"/>
                <a:cs typeface="Arial"/>
                <a:sym typeface="Wingdings"/>
              </a:rPr>
              <a:t> words (alphabet  dictionary)</a:t>
            </a:r>
          </a:p>
          <a:p>
            <a:r>
              <a:rPr lang="en-US" sz="2400" dirty="0" smtClean="0">
                <a:latin typeface="Arial"/>
                <a:cs typeface="Arial"/>
                <a:sym typeface="Wingdings"/>
              </a:rPr>
              <a:t>Laplace: CONSTANTINOPLE (</a:t>
            </a:r>
            <a:r>
              <a:rPr lang="en-US" sz="2000" dirty="0" smtClean="0">
                <a:latin typeface="Arial"/>
                <a:cs typeface="Arial"/>
                <a:sym typeface="Wingdings"/>
              </a:rPr>
              <a:t>S. </a:t>
            </a:r>
            <a:r>
              <a:rPr lang="en-US" sz="2000" dirty="0" err="1" smtClean="0">
                <a:latin typeface="Arial"/>
                <a:cs typeface="Arial"/>
                <a:sym typeface="Wingdings"/>
              </a:rPr>
              <a:t>Geman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)</a:t>
            </a:r>
          </a:p>
          <a:p>
            <a:endParaRPr lang="en-US" sz="2400" dirty="0">
              <a:latin typeface="Arial"/>
              <a:cs typeface="Arial"/>
              <a:sym typeface="Wingdings"/>
            </a:endParaRPr>
          </a:p>
          <a:p>
            <a:r>
              <a:rPr lang="en-US" sz="2400" dirty="0" smtClean="0">
                <a:latin typeface="Arial"/>
                <a:cs typeface="Arial"/>
                <a:sym typeface="Wingdings"/>
              </a:rPr>
              <a:t>Atomic decomposition in harmonic analysis</a:t>
            </a:r>
          </a:p>
          <a:p>
            <a:r>
              <a:rPr lang="en-US" sz="2400" dirty="0">
                <a:solidFill>
                  <a:srgbClr val="F79646"/>
                </a:solidFill>
                <a:latin typeface="Arial"/>
                <a:cs typeface="Arial"/>
                <a:sym typeface="Wingdings"/>
              </a:rPr>
              <a:t>a</a:t>
            </a:r>
            <a:r>
              <a:rPr lang="en-US" sz="2400" dirty="0" smtClean="0">
                <a:solidFill>
                  <a:srgbClr val="F79646"/>
                </a:solidFill>
                <a:latin typeface="Arial"/>
                <a:cs typeface="Arial"/>
                <a:sym typeface="Wingdings"/>
              </a:rPr>
              <a:t>toms  molecules</a:t>
            </a:r>
          </a:p>
          <a:p>
            <a:endParaRPr lang="en-US" sz="2400" dirty="0">
              <a:latin typeface="Arial"/>
              <a:cs typeface="Arial"/>
              <a:sym typeface="Wingdings"/>
            </a:endParaRPr>
          </a:p>
          <a:p>
            <a:r>
              <a:rPr lang="en-US" sz="2400" dirty="0" smtClean="0">
                <a:latin typeface="Arial"/>
                <a:cs typeface="Arial"/>
                <a:sym typeface="Wingdings"/>
              </a:rPr>
              <a:t>Compositionality: </a:t>
            </a:r>
            <a:r>
              <a:rPr lang="en-US" sz="2000" dirty="0" smtClean="0">
                <a:latin typeface="Arial"/>
                <a:cs typeface="Arial"/>
                <a:sym typeface="Wingdings"/>
              </a:rPr>
              <a:t>S. </a:t>
            </a:r>
            <a:r>
              <a:rPr lang="en-US" sz="2000" dirty="0" err="1" smtClean="0">
                <a:latin typeface="Arial"/>
                <a:cs typeface="Arial"/>
                <a:sym typeface="Wingdings"/>
              </a:rPr>
              <a:t>Geman</a:t>
            </a:r>
            <a:r>
              <a:rPr lang="en-US" sz="2000" dirty="0" smtClean="0">
                <a:latin typeface="Arial"/>
                <a:cs typeface="Arial"/>
                <a:sym typeface="Wingdings"/>
              </a:rPr>
              <a:t>, Potter, Chi</a:t>
            </a:r>
          </a:p>
          <a:p>
            <a:r>
              <a:rPr lang="en-US" sz="2000" dirty="0">
                <a:latin typeface="Arial"/>
                <a:cs typeface="Arial"/>
                <a:sym typeface="Wingdings"/>
              </a:rPr>
              <a:t> </a:t>
            </a:r>
            <a:r>
              <a:rPr lang="en-US" sz="2000" dirty="0" smtClean="0">
                <a:latin typeface="Arial"/>
                <a:cs typeface="Arial"/>
                <a:sym typeface="Wingdings"/>
              </a:rPr>
              <a:t>                                  Zhu, Mumford: And-Or graph</a:t>
            </a:r>
          </a:p>
          <a:p>
            <a:endParaRPr lang="en-US" sz="2400" dirty="0">
              <a:latin typeface="Arial"/>
              <a:cs typeface="Arial"/>
              <a:sym typeface="Wingdings"/>
            </a:endParaRPr>
          </a:p>
          <a:p>
            <a:r>
              <a:rPr lang="en-US" sz="2400" dirty="0" smtClean="0">
                <a:latin typeface="Arial"/>
                <a:cs typeface="Arial"/>
                <a:sym typeface="Wingdings"/>
              </a:rPr>
              <a:t>Why compositional sparse code?</a:t>
            </a:r>
          </a:p>
          <a:p>
            <a:r>
              <a:rPr lang="en-US" sz="2400" dirty="0" smtClean="0">
                <a:latin typeface="Arial"/>
                <a:cs typeface="Arial"/>
                <a:sym typeface="Wingdings"/>
              </a:rPr>
              <a:t>     Sparser and more symbolic representation </a:t>
            </a:r>
          </a:p>
          <a:p>
            <a:r>
              <a:rPr lang="en-US" sz="2400" dirty="0">
                <a:latin typeface="Arial"/>
                <a:cs typeface="Arial"/>
                <a:sym typeface="Wingdings"/>
              </a:rPr>
              <a:t>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    Signal recovery </a:t>
            </a:r>
          </a:p>
          <a:p>
            <a:r>
              <a:rPr lang="en-US" sz="2400" dirty="0">
                <a:latin typeface="Arial"/>
                <a:cs typeface="Arial"/>
                <a:sym typeface="Wingdings"/>
              </a:rPr>
              <a:t>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    Classification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418820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71600"/>
            <a:ext cx="790788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/>
                <a:cs typeface="Arial"/>
              </a:rPr>
              <a:t>A tale of </a:t>
            </a:r>
            <a:r>
              <a:rPr lang="en-US" sz="4000" b="1" i="1" dirty="0" smtClean="0">
                <a:latin typeface="Arial"/>
                <a:cs typeface="Arial"/>
              </a:rPr>
              <a:t>p&gt;n</a:t>
            </a:r>
            <a:r>
              <a:rPr lang="en-US" sz="4000" b="1" dirty="0" smtClean="0">
                <a:latin typeface="Arial"/>
                <a:cs typeface="Arial"/>
              </a:rPr>
              <a:t> regression </a:t>
            </a:r>
          </a:p>
          <a:p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smtClean="0">
                <a:latin typeface="Arial"/>
                <a:cs typeface="Arial"/>
              </a:rPr>
              <a:t>  </a:t>
            </a: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with a twist of plot</a:t>
            </a:r>
            <a:endParaRPr lang="en-US" sz="4000" b="1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     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    What if we observe multiple response </a:t>
            </a:r>
            <a:r>
              <a:rPr lang="en-US" sz="2800" dirty="0" smtClean="0">
                <a:latin typeface="Arial"/>
                <a:cs typeface="Arial"/>
              </a:rPr>
              <a:t>vector</a:t>
            </a:r>
            <a:r>
              <a:rPr lang="en-US" altLang="zh-CN" sz="2800" dirty="0" smtClean="0">
                <a:latin typeface="Arial"/>
                <a:cs typeface="Arial"/>
              </a:rPr>
              <a:t>s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 but </a:t>
            </a:r>
            <a:r>
              <a:rPr lang="en-US" sz="2800" b="1" dirty="0" smtClean="0">
                <a:solidFill>
                  <a:srgbClr val="FF6600"/>
                </a:solidFill>
                <a:latin typeface="Arial"/>
                <a:cs typeface="Arial"/>
              </a:rPr>
              <a:t>we do not know what to regress on?</a:t>
            </a:r>
            <a:endParaRPr lang="en-US" sz="28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84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19507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385916" cy="385916"/>
          </a:xfrm>
          <a:prstGeom prst="rect">
            <a:avLst/>
          </a:prstGeom>
          <a:noFill/>
        </p:spPr>
      </p:pic>
      <p:pic>
        <p:nvPicPr>
          <p:cNvPr id="1028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85916" cy="38591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9050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3440"/>
            <a:ext cx="1550460" cy="159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3962400"/>
            <a:ext cx="1550461" cy="16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4649240"/>
            <a:ext cx="1090454" cy="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599" y="4649240"/>
            <a:ext cx="10967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04800" y="838200"/>
            <a:ext cx="657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Learned dictionary of composition patterns from training image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667" y="3430040"/>
            <a:ext cx="311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Generalize to testing images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" y="6096000"/>
            <a:ext cx="915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compositional pattern </a:t>
            </a:r>
            <a:r>
              <a:rPr lang="en-US" dirty="0" smtClean="0">
                <a:sym typeface="Wingdings"/>
              </a:rPr>
              <a:t> many groups by spatial translation, rotation, scaling, deformation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             highly </a:t>
            </a:r>
            <a:r>
              <a:rPr lang="en-US" dirty="0" err="1" smtClean="0">
                <a:sym typeface="Wingdings"/>
              </a:rPr>
              <a:t>overcomplete</a:t>
            </a:r>
            <a:r>
              <a:rPr lang="en-US" dirty="0" smtClean="0">
                <a:sym typeface="Wingdings"/>
              </a:rPr>
              <a:t>/redundant dictionary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101888"/>
              </p:ext>
            </p:extLst>
          </p:nvPr>
        </p:nvGraphicFramePr>
        <p:xfrm>
          <a:off x="609600" y="762000"/>
          <a:ext cx="5942013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6" name="Equation" r:id="rId3" imgW="1917700" imgH="482600" progId="Equation.3">
                  <p:embed/>
                </p:oleObj>
              </mc:Choice>
              <mc:Fallback>
                <p:oleObj name="Equation" r:id="rId3" imgW="1917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62000"/>
                        <a:ext cx="5942013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62200"/>
            <a:ext cx="9144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How to learn dictionary of candidate groups (patterns)?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An Ill-advised strategy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(1) Perform variable selection for each response vector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(2) Discover groups (compositional patterns)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   </a:t>
            </a:r>
            <a:r>
              <a:rPr lang="en-US" sz="2000" dirty="0" smtClean="0">
                <a:latin typeface="Arial"/>
                <a:cs typeface="Arial"/>
              </a:rPr>
              <a:t>Step (1) early decision or commitment , sparse but may not patterned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A better strategy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 Learn patterns and infer sparse representations simultaneously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 Highly patterned variable selection  </a:t>
            </a:r>
          </a:p>
        </p:txBody>
      </p:sp>
    </p:spTree>
    <p:extLst>
      <p:ext uri="{BB962C8B-B14F-4D97-AF65-F5344CB8AC3E}">
        <p14:creationId xmlns:p14="http://schemas.microsoft.com/office/powerpoint/2010/main" val="404302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054615"/>
              </p:ext>
            </p:extLst>
          </p:nvPr>
        </p:nvGraphicFramePr>
        <p:xfrm>
          <a:off x="685800" y="5486400"/>
          <a:ext cx="34607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2" r:id="rId3" imgW="1943100" imgH="241300" progId="Equation.3">
                  <p:embed/>
                </p:oleObj>
              </mc:Choice>
              <mc:Fallback>
                <p:oleObj r:id="rId3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86400"/>
                        <a:ext cx="34607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152400"/>
            <a:ext cx="6547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ea typeface="宋体" charset="0"/>
              </a:rPr>
              <a:t>Learning a single </a:t>
            </a:r>
            <a:r>
              <a:rPr lang="en-US" sz="3600" b="1" dirty="0" smtClean="0">
                <a:ea typeface="宋体" charset="0"/>
              </a:rPr>
              <a:t>group </a:t>
            </a:r>
            <a:r>
              <a:rPr lang="en-US" sz="2000" b="1" dirty="0" smtClean="0">
                <a:ea typeface="宋体" charset="0"/>
              </a:rPr>
              <a:t>(word/character)</a:t>
            </a:r>
            <a:endParaRPr lang="en-US" sz="2000" b="1" dirty="0">
              <a:ea typeface="宋体" charset="0"/>
            </a:endParaRPr>
          </a:p>
        </p:txBody>
      </p:sp>
      <p:graphicFrame>
        <p:nvGraphicFramePr>
          <p:cNvPr id="3379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216791"/>
              </p:ext>
            </p:extLst>
          </p:nvPr>
        </p:nvGraphicFramePr>
        <p:xfrm>
          <a:off x="685800" y="5943600"/>
          <a:ext cx="323691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3" name="Equation" r:id="rId5" imgW="1689100" imgH="228600" progId="Equation.3">
                  <p:embed/>
                </p:oleObj>
              </mc:Choice>
              <mc:Fallback>
                <p:oleObj name="Equation" r:id="rId5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943600"/>
                        <a:ext cx="323691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8" name="Picture 2" descr="C:\Documents and Settings\admin\My Documents\ICCVAB\g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47956"/>
              </p:ext>
            </p:extLst>
          </p:nvPr>
        </p:nvGraphicFramePr>
        <p:xfrm>
          <a:off x="5486400" y="2514600"/>
          <a:ext cx="60960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4" r:id="rId8" imgW="342751" imgH="241195" progId="Equation.3">
                  <p:embed/>
                </p:oleObj>
              </mc:Choice>
              <mc:Fallback>
                <p:oleObj r:id="rId8" imgW="34275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514600"/>
                        <a:ext cx="60960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0" name="Picture 4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67" y="914400"/>
            <a:ext cx="184490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6858000" y="2514600"/>
            <a:ext cx="26781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ea typeface="宋体" charset="0"/>
              </a:rPr>
              <a:t>n-stroke template</a:t>
            </a:r>
          </a:p>
          <a:p>
            <a:pPr>
              <a:defRPr/>
            </a:pPr>
            <a:r>
              <a:rPr lang="en-US" altLang="zh-CN" sz="1600" dirty="0">
                <a:ea typeface="宋体" charset="0"/>
              </a:rPr>
              <a:t>n = 40 to 60, box= 100x100</a:t>
            </a:r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228600" y="4953000"/>
            <a:ext cx="249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a typeface="宋体" charset="0"/>
              </a:rPr>
              <a:t>Change of notation</a:t>
            </a:r>
          </a:p>
        </p:txBody>
      </p:sp>
      <p:graphicFrame>
        <p:nvGraphicFramePr>
          <p:cNvPr id="338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898268"/>
              </p:ext>
            </p:extLst>
          </p:nvPr>
        </p:nvGraphicFramePr>
        <p:xfrm>
          <a:off x="4343400" y="5943600"/>
          <a:ext cx="60960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5" name="Equation" r:id="rId11" imgW="342751" imgH="241195" progId="Equation.3">
                  <p:embed/>
                </p:oleObj>
              </mc:Choice>
              <mc:Fallback>
                <p:oleObj name="Equation" r:id="rId11" imgW="34275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943600"/>
                        <a:ext cx="60960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315103"/>
              </p:ext>
            </p:extLst>
          </p:nvPr>
        </p:nvGraphicFramePr>
        <p:xfrm>
          <a:off x="16933" y="1219200"/>
          <a:ext cx="4707467" cy="11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6" name="Equation" r:id="rId12" imgW="1816100" imgH="457200" progId="Equation.3">
                  <p:embed/>
                </p:oleObj>
              </mc:Choice>
              <mc:Fallback>
                <p:oleObj name="Equation" r:id="rId12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3" y="1219200"/>
                        <a:ext cx="4707467" cy="11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0" descr="templa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empt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input10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sketch1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input10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sketch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input10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sketch10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input10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sketch10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input10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 descr="sketch1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input10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 descr="sketch10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input10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sketch10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input10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7" descr="sketch108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 descr="input109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9" descr="sketch10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3" descr="Mdeer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7413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57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67468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7175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9144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762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984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110966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8350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6413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9525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7508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1044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979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68103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9556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64928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84931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7905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67400"/>
            <a:ext cx="784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674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943600"/>
            <a:ext cx="9144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3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674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3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810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3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53000"/>
            <a:ext cx="94297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4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76600"/>
            <a:ext cx="7191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4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828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4" name="Text Box 48"/>
          <p:cNvSpPr txBox="1">
            <a:spLocks noChangeArrowheads="1"/>
          </p:cNvSpPr>
          <p:nvPr/>
        </p:nvSpPr>
        <p:spPr bwMode="auto">
          <a:xfrm>
            <a:off x="1066800" y="0"/>
            <a:ext cx="4786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4000" b="1"/>
              <a:t>Active basis model</a:t>
            </a:r>
          </a:p>
        </p:txBody>
      </p:sp>
      <p:pic>
        <p:nvPicPr>
          <p:cNvPr id="34845" name="Picture 50" descr="APPLEtemplate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953000"/>
            <a:ext cx="5762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51" descr="BOTTLEtemplate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385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52" descr="MUGtemplate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29200"/>
            <a:ext cx="5222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54" descr="MOTORtemplate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1044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5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5603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56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86200"/>
            <a:ext cx="7508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57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59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1371600"/>
            <a:ext cx="58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6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7096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6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019800"/>
            <a:ext cx="714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Text Box 49"/>
          <p:cNvSpPr txBox="1">
            <a:spLocks noChangeArrowheads="1"/>
          </p:cNvSpPr>
          <p:nvPr/>
        </p:nvSpPr>
        <p:spPr bwMode="auto">
          <a:xfrm>
            <a:off x="4495800" y="609600"/>
            <a:ext cx="19257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600" dirty="0"/>
              <a:t>Wu, Si, Gong, </a:t>
            </a:r>
            <a:r>
              <a:rPr lang="en-US" altLang="zh-CN" sz="1600" dirty="0" smtClean="0"/>
              <a:t>Zhu</a:t>
            </a:r>
            <a:endParaRPr lang="en-US" altLang="zh-CN" sz="1600" dirty="0"/>
          </a:p>
          <a:p>
            <a:pPr eaLnBrk="1" hangingPunct="1"/>
            <a:r>
              <a:rPr lang="en-US" altLang="zh-CN" sz="1600" dirty="0"/>
              <a:t>Si, Gong, Zhu, </a:t>
            </a:r>
            <a:r>
              <a:rPr lang="en-US" altLang="zh-CN" sz="1600" dirty="0" smtClean="0"/>
              <a:t>Wu</a:t>
            </a:r>
            <a:endParaRPr lang="en-US" altLang="zh-CN" sz="1600" b="1" dirty="0"/>
          </a:p>
        </p:txBody>
      </p:sp>
      <p:sp>
        <p:nvSpPr>
          <p:cNvPr id="34856" name="Text Box 1081"/>
          <p:cNvSpPr txBox="1">
            <a:spLocks noChangeArrowheads="1"/>
          </p:cNvSpPr>
          <p:nvPr/>
        </p:nvSpPr>
        <p:spPr bwMode="auto">
          <a:xfrm>
            <a:off x="0" y="3048000"/>
            <a:ext cx="26781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 b="1" dirty="0"/>
              <a:t>n-stroke template</a:t>
            </a:r>
          </a:p>
          <a:p>
            <a:pPr eaLnBrk="1" hangingPunct="1"/>
            <a:r>
              <a:rPr lang="en-US" altLang="zh-CN" sz="1600" dirty="0"/>
              <a:t>n = 40 to 60, box= 100x100</a:t>
            </a:r>
          </a:p>
        </p:txBody>
      </p:sp>
      <p:pic>
        <p:nvPicPr>
          <p:cNvPr id="34857" name="Picture 108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5873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8" name="Picture 1089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3800"/>
            <a:ext cx="519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1090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10620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0" name="Picture 109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86000"/>
            <a:ext cx="720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1" name="Picture 109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2" name="Picture 109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679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3" name="Picture 109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533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4" name="Picture 109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43600"/>
            <a:ext cx="8699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5" name="Picture 109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7556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6" name="Picture 1099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67400"/>
            <a:ext cx="7810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7" name="Picture 1100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00600"/>
            <a:ext cx="14097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8" name="Picture 1101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6619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9" name="Picture 110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0"/>
            <a:ext cx="501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0" name="Picture 1103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492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1" name="Picture 1104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46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2" name="Picture 1105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85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3" name="Picture 1108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5746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4" name="Picture 1109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25675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5" name="Picture 1111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6" name="Picture 111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317750"/>
            <a:ext cx="838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7" name="Picture 1114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717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8" name="Picture 1115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15000"/>
            <a:ext cx="92868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9" name="Picture 66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33400"/>
            <a:ext cx="5857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0" name="Picture 67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"/>
            <a:ext cx="5953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1" name="Picture 68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86400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2" name="Picture 69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6400"/>
            <a:ext cx="488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3" name="Picture 70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5410200"/>
            <a:ext cx="63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4" name="Picture 71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48640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5" name="Picture 72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638800"/>
            <a:ext cx="45243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6" name="Picture 73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542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7" name="Picture 74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7366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8" name="Picture 75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38600"/>
            <a:ext cx="3206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89" name="Picture 76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4267200"/>
            <a:ext cx="522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0" name="Picture 77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828800"/>
            <a:ext cx="738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1" name="Picture 78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6842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2" name="Picture 79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650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3" name="Picture 80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4572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4" name="Picture 81"/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5699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5" name="Picture 82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661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6" name="Picture 83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533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7" name="Picture 84"/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62600"/>
            <a:ext cx="44291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8" name="Picture 85"/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5000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9" name="Picture 86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343400"/>
            <a:ext cx="68421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00" name="Picture 87"/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95800"/>
            <a:ext cx="5572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042705"/>
              </p:ext>
            </p:extLst>
          </p:nvPr>
        </p:nvGraphicFramePr>
        <p:xfrm>
          <a:off x="0" y="609600"/>
          <a:ext cx="3429000" cy="85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83" imgW="1816100" imgH="457200" progId="Equation.3">
                  <p:embed/>
                </p:oleObj>
              </mc:Choice>
              <mc:Fallback>
                <p:oleObj name="Equation" r:id="rId83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3429000" cy="851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49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026" descr="cheetahR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8937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1027" descr="lionR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11239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28" descr="catR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8112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029" descr="wolfR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00"/>
            <a:ext cx="9509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030" descr="pandaSHIF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28800"/>
            <a:ext cx="7604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1032"/>
          <p:cNvSpPr txBox="1">
            <a:spLocks noChangeArrowheads="1"/>
          </p:cNvSpPr>
          <p:nvPr/>
        </p:nvSpPr>
        <p:spPr bwMode="auto">
          <a:xfrm>
            <a:off x="1066800" y="0"/>
            <a:ext cx="4786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>
                <a:ea typeface="宋体" charset="0"/>
              </a:rPr>
              <a:t>Active basis model</a:t>
            </a:r>
          </a:p>
        </p:txBody>
      </p:sp>
      <p:pic>
        <p:nvPicPr>
          <p:cNvPr id="35848" name="Picture 1033" descr="camelR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1108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34" descr="SWANR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48200"/>
            <a:ext cx="919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35" descr="craneR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5800"/>
            <a:ext cx="6731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036" descr="eagleR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11747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037" descr="butterfl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038" descr="co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10429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039" descr="pigeo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7096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041" descr="deer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8921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04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124200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57" name="Picture 1043" descr="seagullRR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3731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044" descr="pigeonRR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8524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1045" descr="egretRR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9747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1029"/>
          <p:cNvSpPr txBox="1">
            <a:spLocks noChangeArrowheads="1"/>
          </p:cNvSpPr>
          <p:nvPr/>
        </p:nvSpPr>
        <p:spPr bwMode="auto">
          <a:xfrm>
            <a:off x="152400" y="4876800"/>
            <a:ext cx="31242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>
                <a:ea typeface="宋体" charset="0"/>
              </a:rPr>
              <a:t>n-stroke template</a:t>
            </a:r>
          </a:p>
          <a:p>
            <a:pPr>
              <a:defRPr/>
            </a:pPr>
            <a:r>
              <a:rPr lang="en-US" altLang="zh-CN" sz="1600">
                <a:ea typeface="宋体" charset="0"/>
              </a:rPr>
              <a:t>n = 40 to 60, box= 100x100</a:t>
            </a:r>
          </a:p>
        </p:txBody>
      </p:sp>
      <p:pic>
        <p:nvPicPr>
          <p:cNvPr id="35863" name="Picture 1032" descr="flamingomov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95800"/>
            <a:ext cx="606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Picture 1033" descr="horse0mov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114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65" name="Object 10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315055"/>
              </p:ext>
            </p:extLst>
          </p:nvPr>
        </p:nvGraphicFramePr>
        <p:xfrm>
          <a:off x="6383867" y="152400"/>
          <a:ext cx="27082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9" r:id="rId22" imgW="1943100" imgH="241300" progId="Equation.3">
                  <p:embed/>
                </p:oleObj>
              </mc:Choice>
              <mc:Fallback>
                <p:oleObj r:id="rId22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867" y="152400"/>
                        <a:ext cx="27082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66" name="Object 10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581275"/>
              </p:ext>
            </p:extLst>
          </p:nvPr>
        </p:nvGraphicFramePr>
        <p:xfrm>
          <a:off x="6400800" y="609600"/>
          <a:ext cx="25336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0" name="Equation" r:id="rId24" imgW="1689100" imgH="228600" progId="Equation.3">
                  <p:embed/>
                </p:oleObj>
              </mc:Choice>
              <mc:Fallback>
                <p:oleObj name="Equation" r:id="rId24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609600"/>
                        <a:ext cx="25336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54006"/>
              </p:ext>
            </p:extLst>
          </p:nvPr>
        </p:nvGraphicFramePr>
        <p:xfrm>
          <a:off x="228600" y="685800"/>
          <a:ext cx="5029200" cy="1248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1" name="Equation" r:id="rId26" imgW="1816100" imgH="457200" progId="Equation.3">
                  <p:embed/>
                </p:oleObj>
              </mc:Choice>
              <mc:Fallback>
                <p:oleObj name="Equation" r:id="rId26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85800"/>
                        <a:ext cx="5029200" cy="1248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68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362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7763"/>
            <a:ext cx="91440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temp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1" descr="emp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2" descr="input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3" descr="sketch1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4" descr="input1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 descr="sketch1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 descr="input1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sketch10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845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8" descr="input10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9" descr="sketch1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316865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0" descr="input1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1" descr="sketch10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2" descr="input1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3" descr="sketch10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4" descr="input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25" descr="sketch10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6" descr="input10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7" descr="sketch10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03860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8" descr="input1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29" descr="sketch10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4022725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63" descr="Mdeer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7413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47" name="Text Box 71"/>
          <p:cNvSpPr txBox="1">
            <a:spLocks noChangeArrowheads="1"/>
          </p:cNvSpPr>
          <p:nvPr/>
        </p:nvSpPr>
        <p:spPr bwMode="auto">
          <a:xfrm>
            <a:off x="0" y="0"/>
            <a:ext cx="5322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>
                <a:ea typeface="宋体" charset="0"/>
              </a:rPr>
              <a:t>Image representation</a:t>
            </a:r>
          </a:p>
        </p:txBody>
      </p:sp>
      <p:graphicFrame>
        <p:nvGraphicFramePr>
          <p:cNvPr id="36891" name="Object 77"/>
          <p:cNvGraphicFramePr>
            <a:graphicFrameLocks noChangeAspect="1"/>
          </p:cNvGraphicFramePr>
          <p:nvPr/>
        </p:nvGraphicFramePr>
        <p:xfrm>
          <a:off x="6400800" y="0"/>
          <a:ext cx="27082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5" r:id="rId26" imgW="1943100" imgH="241300" progId="Equation.3">
                  <p:embed/>
                </p:oleObj>
              </mc:Choice>
              <mc:Fallback>
                <p:oleObj r:id="rId26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0"/>
                        <a:ext cx="27082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92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655252"/>
              </p:ext>
            </p:extLst>
          </p:nvPr>
        </p:nvGraphicFramePr>
        <p:xfrm>
          <a:off x="6400800" y="457200"/>
          <a:ext cx="25336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6" name="Equation" r:id="rId28" imgW="1689100" imgH="228600" progId="Equation.3">
                  <p:embed/>
                </p:oleObj>
              </mc:Choice>
              <mc:Fallback>
                <p:oleObj name="Equation" r:id="rId28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57200"/>
                        <a:ext cx="25336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96046"/>
              </p:ext>
            </p:extLst>
          </p:nvPr>
        </p:nvGraphicFramePr>
        <p:xfrm>
          <a:off x="2895599" y="1143000"/>
          <a:ext cx="5525036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7" name="Equation" r:id="rId30" imgW="1816100" imgH="457200" progId="Equation.3">
                  <p:embed/>
                </p:oleObj>
              </mc:Choice>
              <mc:Fallback>
                <p:oleObj name="Equation" r:id="rId30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599" y="1143000"/>
                        <a:ext cx="5525036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253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1981200"/>
            <a:ext cx="4027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Shared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variable selection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00" y="152400"/>
            <a:ext cx="3445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Active basis model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2438400" cy="24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2057400" cy="17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1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98525"/>
              </p:ext>
            </p:extLst>
          </p:nvPr>
        </p:nvGraphicFramePr>
        <p:xfrm>
          <a:off x="406400" y="609600"/>
          <a:ext cx="4876800" cy="121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9" name="Equation" r:id="rId5" imgW="1816100" imgH="457200" progId="Equation.3">
                  <p:embed/>
                </p:oleObj>
              </mc:Choice>
              <mc:Fallback>
                <p:oleObj name="Equation" r:id="rId5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609600"/>
                        <a:ext cx="4876800" cy="1210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607499"/>
              </p:ext>
            </p:extLst>
          </p:nvPr>
        </p:nvGraphicFramePr>
        <p:xfrm>
          <a:off x="254000" y="2438400"/>
          <a:ext cx="6667500" cy="99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0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438400"/>
                        <a:ext cx="6667500" cy="990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277358"/>
              </p:ext>
            </p:extLst>
          </p:nvPr>
        </p:nvGraphicFramePr>
        <p:xfrm>
          <a:off x="254000" y="3200400"/>
          <a:ext cx="630555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1" name="Equation" r:id="rId9" imgW="2870200" imgH="279400" progId="Equation.3">
                  <p:embed/>
                </p:oleObj>
              </mc:Choice>
              <mc:Fallback>
                <p:oleObj name="Equation" r:id="rId9" imgW="2870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3200400"/>
                        <a:ext cx="630555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636203"/>
              </p:ext>
            </p:extLst>
          </p:nvPr>
        </p:nvGraphicFramePr>
        <p:xfrm>
          <a:off x="254000" y="3810000"/>
          <a:ext cx="34591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2" name="Equation" r:id="rId11" imgW="1574800" imgH="292100" progId="Equation.3">
                  <p:embed/>
                </p:oleObj>
              </mc:Choice>
              <mc:Fallback>
                <p:oleObj name="Equation" r:id="rId11" imgW="1574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3810000"/>
                        <a:ext cx="34591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073326"/>
              </p:ext>
            </p:extLst>
          </p:nvPr>
        </p:nvGraphicFramePr>
        <p:xfrm>
          <a:off x="254000" y="4495800"/>
          <a:ext cx="38496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3" name="Equation" r:id="rId13" imgW="1752600" imgH="241300" progId="Equation.3">
                  <p:embed/>
                </p:oleObj>
              </mc:Choice>
              <mc:Fallback>
                <p:oleObj name="Equation" r:id="rId13" imgW="1752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4495800"/>
                        <a:ext cx="38496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" descr="C:\Users\lisa\Desktop\JournalABC\JournalABC\illustration\c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5430837"/>
            <a:ext cx="4595813" cy="11223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62600" y="6019800"/>
            <a:ext cx="3708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Constrained </a:t>
            </a:r>
            <a:r>
              <a:rPr lang="en-US" sz="2400" dirty="0" err="1" smtClean="0">
                <a:latin typeface="Arial"/>
                <a:cs typeface="Arial"/>
              </a:rPr>
              <a:t>sparsity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Collabrative</a:t>
            </a:r>
            <a:r>
              <a:rPr lang="en-US" sz="2400" dirty="0" smtClean="0">
                <a:latin typeface="Arial"/>
                <a:cs typeface="Arial"/>
              </a:rPr>
              <a:t>/simultaneous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55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000tem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I1001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I1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I1002sket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 descr="I1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4" descr="I1003ske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3" descr="I1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7" descr="I1004sket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6" descr="I10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0" descr="I1005sket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9" descr="I10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23" descr="I1006sketc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22" descr="I10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26" descr="I1007ske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25" descr="I100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29" descr="I1008sketc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28" descr="I1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32" descr="I1009sketch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31" descr="I100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35" descr="I1010sketch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Picture 34" descr="I10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2" name="Picture 41" descr="I1012sket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40" descr="I101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Picture 44" descr="I1011sketch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43" descr="I10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4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09600"/>
            <a:ext cx="875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 compositional (grouping) pattern is a commonly shared sparse coding</a:t>
            </a:r>
          </a:p>
          <a:p>
            <a:r>
              <a:rPr lang="en-US" sz="2000" dirty="0" smtClean="0">
                <a:latin typeface="Arial"/>
                <a:cs typeface="Arial"/>
              </a:rPr>
              <a:t>Learning pattern in sparse coding is no much more than sparse coding itself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87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 descr="testsketch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1619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8" descr="testoriginal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1609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2" descr="testsketch1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3" descr="testoriginal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4" descr="testsketch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2038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testoriginal1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1400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7" descr="testsketch1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1333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6" descr="testoriginal1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1333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20" descr="testsketch1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1104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9" descr="testoriginal17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1104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23" descr="testsketch18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2038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22" descr="testoriginal1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26" descr="testsketch18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1990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25" descr="testoriginal18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0"/>
            <a:ext cx="2000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29" descr="testsketch13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13906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28" descr="testoriginal13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3906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32" descr="testsketch15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190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31" descr="testoriginal15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81400"/>
            <a:ext cx="1190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3" name="Text Box 33"/>
          <p:cNvSpPr txBox="1">
            <a:spLocks noChangeArrowheads="1"/>
          </p:cNvSpPr>
          <p:nvPr/>
        </p:nvSpPr>
        <p:spPr bwMode="auto">
          <a:xfrm>
            <a:off x="152400" y="0"/>
            <a:ext cx="7930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smtClean="0">
                <a:ea typeface="宋体" charset="0"/>
                <a:cs typeface="宋体" charset="0"/>
              </a:rPr>
              <a:t>Generalizability: perturbations of basis functions + variations of their coefficients</a:t>
            </a:r>
            <a:endParaRPr lang="en-US" altLang="zh-CN" b="1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4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input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14446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 descr="sketch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14382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 descr="input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7604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 descr="sketch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5800"/>
            <a:ext cx="7604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empl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14382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2" descr="sketch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3081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1" descr="input1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200400"/>
            <a:ext cx="13081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5" descr="sketch1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95800"/>
            <a:ext cx="12096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6" descr="input1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14605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7" descr="sketch1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146843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8" descr="input1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1520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9" descr="sketch1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95800"/>
            <a:ext cx="15144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4" descr="input1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2096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22" descr="sketch1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8667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1" descr="input1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8667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25" descr="sketch1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1293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24" descr="input1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1293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6" name="Text Box 43"/>
          <p:cNvSpPr txBox="1">
            <a:spLocks noChangeArrowheads="1"/>
          </p:cNvSpPr>
          <p:nvPr/>
        </p:nvSpPr>
        <p:spPr bwMode="auto">
          <a:xfrm>
            <a:off x="0" y="0"/>
            <a:ext cx="8051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1" dirty="0">
                <a:cs typeface="Arial" charset="0"/>
              </a:rPr>
              <a:t>Learning active basis models from non-aligned </a:t>
            </a:r>
            <a:r>
              <a:rPr lang="en-US" altLang="zh-CN" b="1" dirty="0" smtClean="0">
                <a:cs typeface="Arial" charset="0"/>
              </a:rPr>
              <a:t>image</a:t>
            </a:r>
            <a:endParaRPr lang="en-US" altLang="zh-CN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1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" y="457200"/>
            <a:ext cx="4058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Arial"/>
                <a:cs typeface="Arial"/>
              </a:rPr>
              <a:t>Linear regression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50520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63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593482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840921"/>
              </p:ext>
            </p:extLst>
          </p:nvPr>
        </p:nvGraphicFramePr>
        <p:xfrm>
          <a:off x="1752600" y="2362200"/>
          <a:ext cx="50292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" r:id="rId5" imgW="2133600" imgH="457200" progId="Equation.3">
                  <p:embed/>
                </p:oleObj>
              </mc:Choice>
              <mc:Fallback>
                <p:oleObj r:id="rId5" imgW="2133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362200"/>
                        <a:ext cx="50292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990600" y="3581400"/>
            <a:ext cx="1832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Traditionally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376738" y="334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63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227729"/>
              </p:ext>
            </p:extLst>
          </p:nvPr>
        </p:nvGraphicFramePr>
        <p:xfrm>
          <a:off x="2895600" y="3657600"/>
          <a:ext cx="9906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5" name="Equation" r:id="rId7" imgW="393359" imgH="164957" progId="Equation.3">
                  <p:embed/>
                </p:oleObj>
              </mc:Choice>
              <mc:Fallback>
                <p:oleObj name="Equation" r:id="rId7" imgW="39335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657600"/>
                        <a:ext cx="9906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84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 descr="input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7" descr="sketch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8" descr="input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000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9" descr="sketch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10096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" descr="input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1" descr="sketch1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6953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2" descr="input1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676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3" descr="sketch1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76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4" descr="templat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5" descr="input1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95600"/>
            <a:ext cx="790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6" descr="sketch1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7" descr="input1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8" descr="sketch1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9" descr="input10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20" descr="sketch1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8956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21" descr="templat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81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2" descr="input10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981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23" descr="sketch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981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24" descr="input1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15335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25" descr="sketch10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26" descr="input10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33800"/>
            <a:ext cx="1333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27" descr="sketch1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733800"/>
            <a:ext cx="1333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28" descr="templat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29" descr="input10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Picture 30" descr="sketch10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00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Picture 31" descr="input10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00600"/>
            <a:ext cx="942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9" name="Picture 32" descr="sketch10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942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0" name="Picture 33" descr="input10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1" name="Picture 34" descr="sketch10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Picture 35" descr="input11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006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3" name="Picture 36" descr="sketch11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48006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4" name="Picture 37" descr="template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5" name="Picture 38" descr="input10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912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6" name="Picture 39" descr="sketch10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912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7" name="Picture 40" descr="input10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91200"/>
            <a:ext cx="1038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8" name="Picture 41" descr="sketch10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91200"/>
            <a:ext cx="1038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9" name="Picture 42" descr="input10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1200"/>
            <a:ext cx="1333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0" name="Picture 43" descr="sketch10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791200"/>
            <a:ext cx="1333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1" name="Picture 5" descr="template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2" name="Picture 46" descr="input10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3" name="Picture 47" descr="sketch10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4" name="Picture 48" descr="input102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5" name="Picture 49" descr="sketch10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6" name="Picture 50" descr="input10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7" name="Picture 51" descr="sketch103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8" name="Picture 52" descr="input104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9" name="Picture 53" descr="sketch10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Picture 54" descr="input105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Picture 55" descr="sketch105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Picture 45" descr="template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83" name="Text Box 43"/>
          <p:cNvSpPr txBox="1">
            <a:spLocks noChangeArrowheads="1"/>
          </p:cNvSpPr>
          <p:nvPr/>
        </p:nvSpPr>
        <p:spPr bwMode="auto">
          <a:xfrm>
            <a:off x="0" y="0"/>
            <a:ext cx="796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1">
                <a:cs typeface="Arial" charset="0"/>
              </a:rPr>
              <a:t>Learning active basis models from non-aligned image</a:t>
            </a:r>
          </a:p>
        </p:txBody>
      </p:sp>
    </p:spTree>
    <p:extLst>
      <p:ext uri="{BB962C8B-B14F-4D97-AF65-F5344CB8AC3E}">
        <p14:creationId xmlns:p14="http://schemas.microsoft.com/office/powerpoint/2010/main" val="148707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 descr="tem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6" descr="input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52400"/>
            <a:ext cx="981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 descr="sketch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 descr="input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1524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sketch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0" descr="input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152400"/>
            <a:ext cx="1171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1" descr="sketch1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171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2" descr="templa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036638"/>
            <a:ext cx="1028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3" descr="input1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1028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4" descr="sketch1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1028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5" descr="input1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6" descr="sketch1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7" descr="input10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1257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8" descr="sketch10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1257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9" descr="templa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20875"/>
            <a:ext cx="11525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20" descr="input1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920875"/>
            <a:ext cx="1143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21" descr="sketch10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11525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22" descr="input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920875"/>
            <a:ext cx="1009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23" descr="sketch10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009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4" descr="input1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920875"/>
            <a:ext cx="990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5" descr="sketch1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05000"/>
            <a:ext cx="990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26" descr="templat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57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3" name="Picture 27" descr="input10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743200"/>
            <a:ext cx="657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4" name="Picture 28" descr="sketch10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43200"/>
            <a:ext cx="657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5" name="Picture 29" descr="input10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7432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30" descr="sketch108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7" name="Picture 31" descr="input10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27432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32" descr="sketch10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33" descr="input10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743200"/>
            <a:ext cx="857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0" name="Picture 34" descr="sketch10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743200"/>
            <a:ext cx="857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1" name="Picture 35" descr="template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10001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2" name="Picture 36" descr="input10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3581400"/>
            <a:ext cx="990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3" name="Picture 37" descr="sketch10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10001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38" descr="input106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581400"/>
            <a:ext cx="628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39" descr="sketch10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628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6" name="Picture 40" descr="input1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3581400"/>
            <a:ext cx="752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7" name="Picture 41" descr="sketch11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752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8" name="Picture 42" descr="template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619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" descr="input10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4343400"/>
            <a:ext cx="619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0" name="Picture 44" descr="sketch10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619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1" name="Picture 45" descr="input10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4343400"/>
            <a:ext cx="10382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2" name="Picture 46" descr="sketch106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43400"/>
            <a:ext cx="10382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3" name="Picture 47" descr="input113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343400"/>
            <a:ext cx="9429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4" name="Picture 48" descr="sketch11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3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5" name="Picture 49" descr="template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6" name="Picture 50" descr="input101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02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7" name="Picture 51" descr="sketch101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8" name="Picture 52" descr="input115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0200"/>
            <a:ext cx="69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9" name="Picture 53" descr="sketch115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0200"/>
            <a:ext cx="68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0" name="Picture 54" descr="input11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410200"/>
            <a:ext cx="75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1" name="Picture 55" descr="sketch111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10200"/>
            <a:ext cx="75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2" name="Picture 56" descr="template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3" name="Picture 57" descr="input101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60960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4" name="Picture 58" descr="sketch101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5" name="Picture 59" descr="input112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609600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6" name="Picture 60" descr="sketch1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7" name="Picture 61" descr="input119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6096000"/>
            <a:ext cx="146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8" name="Picture 62" descr="sketch119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0"/>
            <a:ext cx="1457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1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0" descr="tem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1" descr="input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895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2" descr="sketch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28956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3" descr="input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2895600"/>
            <a:ext cx="962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4" descr="sketch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2895600"/>
            <a:ext cx="962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5" descr="input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895600"/>
            <a:ext cx="895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6" descr="sketch1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2895600"/>
            <a:ext cx="885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7" descr="templa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38" descr="input1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8100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39" descr="sketch1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3810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40" descr="input10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8100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41" descr="sketch10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8100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42" descr="input10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3810000"/>
            <a:ext cx="1238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43" descr="sketch10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810000"/>
            <a:ext cx="1238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44" descr="templa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45" descr="input1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58674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46" descr="sketch10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8674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47" descr="input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58674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48" descr="sketch10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49" descr="input10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58674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50" descr="sketch10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1438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8" name="Text Box 43"/>
          <p:cNvSpPr txBox="1">
            <a:spLocks noChangeArrowheads="1"/>
          </p:cNvSpPr>
          <p:nvPr/>
        </p:nvSpPr>
        <p:spPr bwMode="auto">
          <a:xfrm>
            <a:off x="0" y="0"/>
            <a:ext cx="796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1">
                <a:cs typeface="Arial" charset="0"/>
              </a:rPr>
              <a:t>Learning active basis models from non-aligned image</a:t>
            </a:r>
          </a:p>
        </p:txBody>
      </p:sp>
      <p:pic>
        <p:nvPicPr>
          <p:cNvPr id="45079" name="Picture 51" descr="http://www.stat.ucla.edu/%7Eywu/AB/mapleRRpng/input10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04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52" descr="http://www.stat.ucla.edu/%7Eywu/AB/mapleRRpng/sketch10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714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53" descr="http://www.stat.ucla.edu/%7Eywu/AB/mapleRRpng/input10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2" name="Picture 54" descr="http://www.stat.ucla.edu/%7Eywu/AB/mapleRRpng/sketch10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3" name="Picture 55" descr="http://www.stat.ucla.edu/%7Eywu/AB/mapleRRpng/input11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4" name="Picture 56" descr="http://www.stat.ucla.edu/%7Eywu/AB/mapleRRpng/sketch111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80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5" name="Picture 57" descr="http://www.stat.ucla.edu/%7Eywu/AB/mapleRRpng/input114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600"/>
            <a:ext cx="80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Picture 58" descr="http://www.stat.ucla.edu/%7Eywu/AB/mapleRRpng/sketch11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9600"/>
            <a:ext cx="80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7" name="Picture 50" descr="http://www.stat.ucla.edu/%7Eywu/AB/mapleRRpng/template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714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8" name="Picture 61" descr="http://www.stat.ucla.edu/%7Eywu/AB/meiRRpng/sketch102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9" name="Picture 62" descr="http://www.stat.ucla.edu/%7Eywu/AB/meiRRpng/input103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343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0" name="Picture 63" descr="http://www.stat.ucla.edu/%7Eywu/AB/meiRRpng/sketch103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1343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1" name="Picture 60" descr="http://www.stat.ucla.edu/%7Eywu/AB/meiRRpng/input102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2" name="Picture 66" descr="http://www.stat.ucla.edu/%7Eywu/AB/meiRRpng/sketch105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11430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3" name="Picture 65" descr="http://www.stat.ucla.edu/%7Eywu/AB/meiRRpng/input105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116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4" name="Picture 80" descr="http://www.stat.ucla.edu/%7Eywu/AB/meiRRpng/template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3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5" name="Picture 83" descr="http://www.stat.ucla.edu/%7Eywu/AB/blueeyeRRpng/input101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768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6" name="Picture 84" descr="http://www.stat.ucla.edu/%7Eywu/AB/blueeyeRRpng/sketch101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768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Picture 85" descr="http://www.stat.ucla.edu/%7Eywu/AB/blueeyeRRpng/input102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736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8" name="Picture 86" descr="http://www.stat.ucla.edu/%7Eywu/AB/blueeyeRRpng/sketch102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76800"/>
            <a:ext cx="7429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9" name="Picture 87" descr="http://www.stat.ucla.edu/%7Eywu/AB/blueeyeRRpng/input103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679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0" name="Picture 88" descr="http://www.stat.ucla.edu/%7Eywu/AB/blueeyeRRpng/sketch103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768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1" name="Picture 82" descr="http://www.stat.ucla.edu/%7Eywu/AB/blueeyeRRpng/template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2" name="Picture 94" descr="http://www.stat.ucla.edu/%7Eywu/AB/blueeyeRRpng/sketch123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48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3" name="Picture 93" descr="http://www.stat.ucla.edu/%7Eywu/AB/blueeyeRRpng/input123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48200"/>
            <a:ext cx="94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59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335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Sparse coding model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14600"/>
            <a:ext cx="668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Rewrite active basis model in packed form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181600"/>
            <a:ext cx="853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Represent image by a dictionary of active basis models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0444" y="2971800"/>
            <a:ext cx="1213556" cy="75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3886200"/>
            <a:ext cx="284427" cy="284427"/>
          </a:xfrm>
          <a:prstGeom prst="rect">
            <a:avLst/>
          </a:prstGeom>
          <a:noFill/>
        </p:spPr>
      </p:pic>
      <p:pic>
        <p:nvPicPr>
          <p:cNvPr id="14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3886200"/>
            <a:ext cx="284427" cy="284428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271" y="4267200"/>
            <a:ext cx="121972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228600"/>
            <a:ext cx="2057400" cy="2057400"/>
          </a:xfrm>
          <a:prstGeom prst="rect">
            <a:avLst/>
          </a:prstGeom>
        </p:spPr>
      </p:pic>
      <p:pic>
        <p:nvPicPr>
          <p:cNvPr id="23" name="Picture 11" descr="testoriginal1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3048000"/>
            <a:ext cx="762000" cy="829388"/>
          </a:xfrm>
          <a:prstGeom prst="rect">
            <a:avLst/>
          </a:prstGeom>
          <a:noFill/>
        </p:spPr>
      </p:pic>
      <p:pic>
        <p:nvPicPr>
          <p:cNvPr id="24" name="Picture 12" descr="testsketch1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4038600"/>
            <a:ext cx="838200" cy="906162"/>
          </a:xfrm>
          <a:prstGeom prst="rect">
            <a:avLst/>
          </a:prstGeom>
          <a:noFill/>
        </p:spPr>
      </p:pic>
      <p:graphicFrame>
        <p:nvGraphicFramePr>
          <p:cNvPr id="18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046439"/>
              </p:ext>
            </p:extLst>
          </p:nvPr>
        </p:nvGraphicFramePr>
        <p:xfrm>
          <a:off x="6569075" y="5943600"/>
          <a:ext cx="259238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1" name="Equation" r:id="rId10" imgW="965200" imgH="228600" progId="Equation.3">
                  <p:embed/>
                </p:oleObj>
              </mc:Choice>
              <mc:Fallback>
                <p:oleObj name="Equation" r:id="rId10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5" y="5943600"/>
                        <a:ext cx="259238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410672"/>
              </p:ext>
            </p:extLst>
          </p:nvPr>
        </p:nvGraphicFramePr>
        <p:xfrm>
          <a:off x="381000" y="5739870"/>
          <a:ext cx="4183063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2" name="Equation" r:id="rId12" imgW="1739900" imgH="457200" progId="Equation.3">
                  <p:embed/>
                </p:oleObj>
              </mc:Choice>
              <mc:Fallback>
                <p:oleObj name="Equation" r:id="rId12" imgW="1739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39870"/>
                        <a:ext cx="4183063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282743"/>
              </p:ext>
            </p:extLst>
          </p:nvPr>
        </p:nvGraphicFramePr>
        <p:xfrm>
          <a:off x="381000" y="457200"/>
          <a:ext cx="2778125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3" name="Equation" r:id="rId14" imgW="1155700" imgH="457200" progId="Equation.3">
                  <p:embed/>
                </p:oleObj>
              </mc:Choice>
              <mc:Fallback>
                <p:oleObj name="Equation" r:id="rId14" imgW="1155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200"/>
                        <a:ext cx="2778125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279440"/>
              </p:ext>
            </p:extLst>
          </p:nvPr>
        </p:nvGraphicFramePr>
        <p:xfrm>
          <a:off x="457200" y="1447800"/>
          <a:ext cx="3846513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4" name="Equation" r:id="rId16" imgW="1600200" imgH="457200" progId="Equation.3">
                  <p:embed/>
                </p:oleObj>
              </mc:Choice>
              <mc:Fallback>
                <p:oleObj name="Equation" r:id="rId16" imgW="1600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3846513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37546"/>
              </p:ext>
            </p:extLst>
          </p:nvPr>
        </p:nvGraphicFramePr>
        <p:xfrm>
          <a:off x="0" y="3124201"/>
          <a:ext cx="681939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5" name="Equation" r:id="rId18" imgW="2882900" imgH="457200" progId="Equation.3">
                  <p:embed/>
                </p:oleObj>
              </mc:Choice>
              <mc:Fallback>
                <p:oleObj name="Equation" r:id="rId18" imgW="2882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24201"/>
                        <a:ext cx="681939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637787"/>
              </p:ext>
            </p:extLst>
          </p:nvPr>
        </p:nvGraphicFramePr>
        <p:xfrm>
          <a:off x="838200" y="4267200"/>
          <a:ext cx="512921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6" name="Equation" r:id="rId20" imgW="2133600" imgH="241300" progId="Equation.3">
                  <p:embed/>
                </p:oleObj>
              </mc:Choice>
              <mc:Fallback>
                <p:oleObj name="Equation" r:id="rId20" imgW="2133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267200"/>
                        <a:ext cx="512921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465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575" y="228600"/>
            <a:ext cx="7367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Compositional sparse coding model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752600"/>
            <a:ext cx="8363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Learning algorithm</a:t>
            </a:r>
            <a:r>
              <a:rPr lang="en-US" sz="3200" dirty="0" smtClean="0">
                <a:latin typeface="Arial"/>
                <a:cs typeface="Arial"/>
              </a:rPr>
              <a:t>: </a:t>
            </a:r>
            <a:r>
              <a:rPr lang="en-US" sz="2000" dirty="0" smtClean="0">
                <a:latin typeface="Arial"/>
                <a:cs typeface="Arial"/>
              </a:rPr>
              <a:t>specify number and size of templates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6" name="Picture 10" descr="http://www.stat.ucla.edu/%7Eywu/ABC/maple/template2_Iter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562600"/>
            <a:ext cx="511277" cy="511277"/>
          </a:xfrm>
          <a:prstGeom prst="rect">
            <a:avLst/>
          </a:prstGeom>
          <a:noFill/>
        </p:spPr>
      </p:pic>
      <p:pic>
        <p:nvPicPr>
          <p:cNvPr id="17" name="Picture 11" descr="http://www.stat.ucla.edu/%7Eywu/ABC/maple/template2_Iter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5562600"/>
            <a:ext cx="511277" cy="511277"/>
          </a:xfrm>
          <a:prstGeom prst="rect">
            <a:avLst/>
          </a:prstGeom>
          <a:noFill/>
        </p:spPr>
      </p:pic>
      <p:pic>
        <p:nvPicPr>
          <p:cNvPr id="18" name="Picture 12" descr="http://www.stat.ucla.edu/%7Eywu/ABC/maple/template2_Iter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562600"/>
            <a:ext cx="511277" cy="511277"/>
          </a:xfrm>
          <a:prstGeom prst="rect">
            <a:avLst/>
          </a:prstGeom>
          <a:noFill/>
        </p:spPr>
      </p:pic>
      <p:pic>
        <p:nvPicPr>
          <p:cNvPr id="19" name="Picture 13" descr="http://www.stat.ucla.edu/%7Eywu/ABC/maple/template2_Iter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5562600"/>
            <a:ext cx="511277" cy="511277"/>
          </a:xfrm>
          <a:prstGeom prst="rect">
            <a:avLst/>
          </a:prstGeom>
          <a:noFill/>
        </p:spPr>
      </p:pic>
      <p:pic>
        <p:nvPicPr>
          <p:cNvPr id="20" name="Picture 14" descr="http://www.stat.ucla.edu/%7Eywu/ABC/maple/template2_Iter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5562600"/>
            <a:ext cx="511277" cy="511277"/>
          </a:xfrm>
          <a:prstGeom prst="rect">
            <a:avLst/>
          </a:prstGeom>
          <a:noFill/>
        </p:spPr>
      </p:pic>
      <p:pic>
        <p:nvPicPr>
          <p:cNvPr id="21" name="Picture 15" descr="http://www.stat.ucla.edu/%7Eywu/ABC/maple/template2_Iter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5562600"/>
            <a:ext cx="511277" cy="511277"/>
          </a:xfrm>
          <a:prstGeom prst="rect">
            <a:avLst/>
          </a:prstGeom>
          <a:noFill/>
        </p:spPr>
      </p:pic>
      <p:pic>
        <p:nvPicPr>
          <p:cNvPr id="22" name="Picture 9" descr="http://www.stat.ucla.edu/%7Eywu/ABC/maple/template2_Iter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1" y="5562600"/>
            <a:ext cx="511277" cy="511277"/>
          </a:xfrm>
          <a:prstGeom prst="rect">
            <a:avLst/>
          </a:prstGeom>
          <a:noFill/>
        </p:spPr>
      </p:pic>
      <p:pic>
        <p:nvPicPr>
          <p:cNvPr id="23" name="Picture 18" descr="http://www.stat.ucla.edu/%7Eywu/ABC/maple/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6118123"/>
            <a:ext cx="511277" cy="511277"/>
          </a:xfrm>
          <a:prstGeom prst="rect">
            <a:avLst/>
          </a:prstGeom>
          <a:noFill/>
        </p:spPr>
      </p:pic>
      <p:pic>
        <p:nvPicPr>
          <p:cNvPr id="24" name="Picture 19" descr="http://www.stat.ucla.edu/%7Eywu/ABC/maple/template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6118123"/>
            <a:ext cx="511277" cy="511277"/>
          </a:xfrm>
          <a:prstGeom prst="rect">
            <a:avLst/>
          </a:prstGeom>
          <a:noFill/>
        </p:spPr>
      </p:pic>
      <p:pic>
        <p:nvPicPr>
          <p:cNvPr id="25" name="Picture 20" descr="http://www.stat.ucla.edu/%7Eywu/ABC/maple/template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0" y="6118123"/>
            <a:ext cx="511277" cy="511277"/>
          </a:xfrm>
          <a:prstGeom prst="rect">
            <a:avLst/>
          </a:prstGeom>
          <a:noFill/>
        </p:spPr>
      </p:pic>
      <p:pic>
        <p:nvPicPr>
          <p:cNvPr id="26" name="Picture 21" descr="http://www.stat.ucla.edu/%7Eywu/ABC/maple/template2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95600" y="6118123"/>
            <a:ext cx="511277" cy="511277"/>
          </a:xfrm>
          <a:prstGeom prst="rect">
            <a:avLst/>
          </a:prstGeom>
          <a:noFill/>
        </p:spPr>
      </p:pic>
      <p:pic>
        <p:nvPicPr>
          <p:cNvPr id="27" name="Picture 22" descr="http://www.stat.ucla.edu/%7Eywu/ABC/maple/template3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5200" y="6118123"/>
            <a:ext cx="511277" cy="511277"/>
          </a:xfrm>
          <a:prstGeom prst="rect">
            <a:avLst/>
          </a:prstGeom>
          <a:noFill/>
        </p:spPr>
      </p:pic>
      <p:pic>
        <p:nvPicPr>
          <p:cNvPr id="28" name="Picture 23" descr="http://www.stat.ucla.edu/%7Eywu/ABC/maple/template4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14800" y="6118123"/>
            <a:ext cx="511277" cy="511277"/>
          </a:xfrm>
          <a:prstGeom prst="rect">
            <a:avLst/>
          </a:prstGeom>
          <a:noFill/>
        </p:spPr>
      </p:pic>
      <p:pic>
        <p:nvPicPr>
          <p:cNvPr id="29" name="Picture 17" descr="http://www.stat.ucla.edu/%7Eywu/ABC/maple/templat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" y="6118123"/>
            <a:ext cx="511277" cy="511277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876800" y="5638800"/>
            <a:ext cx="221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first 7 iterations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6194323"/>
            <a:ext cx="304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Learning in the 10</a:t>
            </a:r>
            <a:r>
              <a:rPr lang="en-US" baseline="30000" dirty="0" smtClean="0">
                <a:latin typeface="Arial"/>
                <a:cs typeface="Arial"/>
              </a:rPr>
              <a:t>th</a:t>
            </a:r>
            <a:r>
              <a:rPr lang="en-US" dirty="0" smtClean="0">
                <a:latin typeface="Arial"/>
                <a:cs typeface="Arial"/>
              </a:rPr>
              <a:t> iteration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32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506972"/>
              </p:ext>
            </p:extLst>
          </p:nvPr>
        </p:nvGraphicFramePr>
        <p:xfrm>
          <a:off x="0" y="2590800"/>
          <a:ext cx="8918575" cy="2270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13" name="Equation" r:id="rId17" imgW="4483100" imgH="1155700" progId="Equation.3">
                  <p:embed/>
                </p:oleObj>
              </mc:Choice>
              <mc:Fallback>
                <p:oleObj name="Equation" r:id="rId17" imgW="4483100" imgH="1155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0800"/>
                        <a:ext cx="8918575" cy="2270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404282"/>
              </p:ext>
            </p:extLst>
          </p:nvPr>
        </p:nvGraphicFramePr>
        <p:xfrm>
          <a:off x="533400" y="762000"/>
          <a:ext cx="4183063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14" name="Equation" r:id="rId19" imgW="1739900" imgH="457200" progId="Equation.3">
                  <p:embed/>
                </p:oleObj>
              </mc:Choice>
              <mc:Fallback>
                <p:oleObj name="Equation" r:id="rId19" imgW="1739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4183063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645931"/>
              </p:ext>
            </p:extLst>
          </p:nvPr>
        </p:nvGraphicFramePr>
        <p:xfrm>
          <a:off x="6019800" y="1066800"/>
          <a:ext cx="259238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15" name="Equation" r:id="rId21" imgW="965200" imgH="228600" progId="Equation.3">
                  <p:embed/>
                </p:oleObj>
              </mc:Choice>
              <mc:Fallback>
                <p:oleObj name="Equation" r:id="rId21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66800"/>
                        <a:ext cx="259238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53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2209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14600"/>
            <a:ext cx="2209800" cy="138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905000"/>
            <a:ext cx="552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905000"/>
            <a:ext cx="571500" cy="571500"/>
          </a:xfrm>
          <a:prstGeom prst="rect">
            <a:avLst/>
          </a:prstGeom>
          <a:noFill/>
        </p:spPr>
      </p:pic>
      <p:pic>
        <p:nvPicPr>
          <p:cNvPr id="66566" name="Picture 6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905000"/>
            <a:ext cx="571500" cy="571501"/>
          </a:xfrm>
          <a:prstGeom prst="rect">
            <a:avLst/>
          </a:prstGeom>
          <a:noFill/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14600"/>
            <a:ext cx="2209800" cy="138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12" descr="http://www.stat.ucla.edu/%7Eywu/ABC/ABCMayMaple3/document/ABC/color_template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3" name="Picture 13" descr="http://www.stat.ucla.edu/%7Eywu/ABC/ABCMayMaple3/document/ABC/color_templat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1" name="Picture 11" descr="http://www.stat.ucla.edu/%7Eywu/ABC/ABCMayMaple3/document/ABC/color_template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4495800"/>
            <a:ext cx="571500" cy="571501"/>
          </a:xfrm>
          <a:prstGeom prst="rect">
            <a:avLst/>
          </a:prstGeom>
          <a:noFill/>
        </p:spPr>
      </p:pic>
      <p:pic>
        <p:nvPicPr>
          <p:cNvPr id="66575" name="Picture 15" descr="http://www.stat.ucla.edu/%7Eywu/ABC/ABCMayMaple3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0200" y="5105400"/>
            <a:ext cx="2209800" cy="1380526"/>
          </a:xfrm>
          <a:prstGeom prst="rect">
            <a:avLst/>
          </a:prstGeom>
          <a:noFill/>
        </p:spPr>
      </p:pic>
      <p:pic>
        <p:nvPicPr>
          <p:cNvPr id="66578" name="Picture 18" descr="http://www.stat.ucla.edu/%7Eywu/ABC/ABCMayMaple4/document/ABC/color_template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9" name="Picture 19" descr="http://www.stat.ucla.edu/%7Eywu/ABC/ABCMayMaple4/document/ABC/color_template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12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80" name="Picture 20" descr="http://www.stat.ucla.edu/%7Eywu/ABC/ABCMayMaple4/document/ABC/color_templat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7" name="Picture 17" descr="http://www.stat.ucla.edu/%7Eywu/ABC/ABCMayMaple4/document/ABC/color_template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4495800"/>
            <a:ext cx="571500" cy="571501"/>
          </a:xfrm>
          <a:prstGeom prst="rect">
            <a:avLst/>
          </a:prstGeom>
          <a:noFill/>
        </p:spPr>
      </p:pic>
      <p:pic>
        <p:nvPicPr>
          <p:cNvPr id="66582" name="Picture 22" descr="http://www.stat.ucla.edu/%7Eywu/ABC/ABCMayMaple4/document/ABC/train_colorsketch_imag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5105401"/>
            <a:ext cx="2209800" cy="1380526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286000" y="38862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1385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257800" y="38862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0" y="6488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1831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34000" y="6488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1818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stat.ucla.edu/%7Eywu/ABC/ABCMayYellowflower1/document/ABC/train_200511794717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"/>
            <a:ext cx="2916969" cy="1600200"/>
          </a:xfrm>
          <a:prstGeom prst="rect">
            <a:avLst/>
          </a:prstGeom>
          <a:noFill/>
        </p:spPr>
      </p:pic>
      <p:pic>
        <p:nvPicPr>
          <p:cNvPr id="83972" name="Picture 4" descr="http://www.stat.ucla.edu/%7Eywu/ABC/ABCMayYellowflower1/document/ABC/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133600"/>
            <a:ext cx="2971800" cy="1633311"/>
          </a:xfrm>
          <a:prstGeom prst="rect">
            <a:avLst/>
          </a:prstGeom>
          <a:noFill/>
        </p:spPr>
      </p:pic>
      <p:pic>
        <p:nvPicPr>
          <p:cNvPr id="83974" name="Picture 6" descr="http://www.stat.ucla.edu/%7Eywu/ABC/ABCMayYellowflower1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133600"/>
            <a:ext cx="571500" cy="571501"/>
          </a:xfrm>
          <a:prstGeom prst="rect">
            <a:avLst/>
          </a:prstGeom>
          <a:noFill/>
        </p:spPr>
      </p:pic>
      <p:pic>
        <p:nvPicPr>
          <p:cNvPr id="83977" name="Picture 9" descr="http://www.stat.ucla.edu/%7Eywu/ABC/ABCMayYellowflower2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819400"/>
            <a:ext cx="571500" cy="571500"/>
          </a:xfrm>
          <a:prstGeom prst="rect">
            <a:avLst/>
          </a:prstGeom>
          <a:noFill/>
        </p:spPr>
      </p:pic>
      <p:pic>
        <p:nvPicPr>
          <p:cNvPr id="83976" name="Picture 8" descr="http://www.stat.ucla.edu/%7Eywu/ABC/ABCMayYellowflower2/document/ABC/color_templat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133600"/>
            <a:ext cx="571500" cy="571501"/>
          </a:xfrm>
          <a:prstGeom prst="rect">
            <a:avLst/>
          </a:prstGeom>
          <a:noFill/>
        </p:spPr>
      </p:pic>
      <p:pic>
        <p:nvPicPr>
          <p:cNvPr id="83979" name="Picture 11" descr="http://www.stat.ucla.edu/%7Eywu/ABC/ABCMayYellowflower2/document/ABC/train_colorsketch_imag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2133600"/>
            <a:ext cx="2971800" cy="16333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629400" y="3810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1247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3810000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725</a:t>
            </a:r>
            <a:endParaRPr lang="en-US" dirty="0"/>
          </a:p>
        </p:txBody>
      </p:sp>
      <p:pic>
        <p:nvPicPr>
          <p:cNvPr id="83981" name="Picture 13" descr="http://www.stat.ucla.edu/%7Eywu/ABC/ABCMayYellowflower3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4419600"/>
            <a:ext cx="2971799" cy="163331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6107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1096</a:t>
            </a:r>
            <a:endParaRPr lang="en-US" dirty="0"/>
          </a:p>
        </p:txBody>
      </p:sp>
      <p:pic>
        <p:nvPicPr>
          <p:cNvPr id="83984" name="Picture 16" descr="http://www.stat.ucla.edu/%7Eywu/ABC/ABCMayYellowflower3/document/ABC/color_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5105400"/>
            <a:ext cx="571500" cy="571500"/>
          </a:xfrm>
          <a:prstGeom prst="rect">
            <a:avLst/>
          </a:prstGeom>
          <a:noFill/>
        </p:spPr>
      </p:pic>
      <p:pic>
        <p:nvPicPr>
          <p:cNvPr id="83985" name="Picture 17" descr="http://www.stat.ucla.edu/%7Eywu/ABC/ABCMayYellowflower3/document/ABC/color_template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5791200"/>
            <a:ext cx="571500" cy="571500"/>
          </a:xfrm>
          <a:prstGeom prst="rect">
            <a:avLst/>
          </a:prstGeom>
          <a:noFill/>
        </p:spPr>
      </p:pic>
      <p:pic>
        <p:nvPicPr>
          <p:cNvPr id="83983" name="Picture 15" descr="http://www.stat.ucla.edu/%7Eywu/ABC/ABCMayYellowflower3/document/ABC/color_templat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4419600"/>
            <a:ext cx="571500" cy="571501"/>
          </a:xfrm>
          <a:prstGeom prst="rect">
            <a:avLst/>
          </a:prstGeom>
          <a:noFill/>
        </p:spPr>
      </p:pic>
      <p:pic>
        <p:nvPicPr>
          <p:cNvPr id="83987" name="Picture 19" descr="http://www.stat.ucla.edu/%7Eywu/ABC/ABCMayYellowflower4/document/ABC/train_colorsketch_image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0200" y="4343400"/>
            <a:ext cx="3040573" cy="1671109"/>
          </a:xfrm>
          <a:prstGeom prst="rect">
            <a:avLst/>
          </a:prstGeom>
          <a:noFill/>
        </p:spPr>
      </p:pic>
      <p:pic>
        <p:nvPicPr>
          <p:cNvPr id="83990" name="Picture 22" descr="http://www.stat.ucla.edu/%7Eywu/ABC/ABCMayYellowflower4/document/ABC/color_template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4400" y="4572000"/>
            <a:ext cx="571500" cy="571500"/>
          </a:xfrm>
          <a:prstGeom prst="rect">
            <a:avLst/>
          </a:prstGeom>
          <a:noFill/>
        </p:spPr>
      </p:pic>
      <p:pic>
        <p:nvPicPr>
          <p:cNvPr id="83991" name="Picture 23" descr="http://www.stat.ucla.edu/%7Eywu/ABC/ABCMayYellowflower4/document/ABC/color_template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4400" y="5181600"/>
            <a:ext cx="571500" cy="571500"/>
          </a:xfrm>
          <a:prstGeom prst="rect">
            <a:avLst/>
          </a:prstGeom>
          <a:noFill/>
        </p:spPr>
      </p:pic>
      <p:pic>
        <p:nvPicPr>
          <p:cNvPr id="83992" name="Picture 24" descr="http://www.stat.ucla.edu/%7Eywu/ABC/ABCMayYellowflower4/document/ABC/color_templat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5791200"/>
            <a:ext cx="571500" cy="571500"/>
          </a:xfrm>
          <a:prstGeom prst="rect">
            <a:avLst/>
          </a:prstGeom>
          <a:noFill/>
        </p:spPr>
      </p:pic>
      <p:pic>
        <p:nvPicPr>
          <p:cNvPr id="83989" name="Picture 21" descr="http://www.stat.ucla.edu/%7Eywu/ABC/ABCMayYellowflower4/document/ABC/color_template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24400" y="3962400"/>
            <a:ext cx="571500" cy="571501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781800" y="610766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844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at.ucla.edu/%7Eywu/ABC/ABCMayPebble1/document/ABC/train_800px-Pebbleswithquarz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"/>
            <a:ext cx="2819400" cy="1817771"/>
          </a:xfrm>
          <a:prstGeom prst="rect">
            <a:avLst/>
          </a:prstGeom>
          <a:noFill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2590800"/>
            <a:ext cx="236371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http://www.stat.ucla.edu/%7Eywu/ABC/ABCMayPebble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571500" cy="5715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52600" y="4191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1887</a:t>
            </a:r>
            <a:endParaRPr lang="en-US" dirty="0"/>
          </a:p>
        </p:txBody>
      </p:sp>
      <p:pic>
        <p:nvPicPr>
          <p:cNvPr id="90119" name="Picture 7" descr="http://www.stat.ucla.edu/%7Eywu/ABC/ABCMayPebble2/document/ABC/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590800"/>
            <a:ext cx="2363712" cy="1524000"/>
          </a:xfrm>
          <a:prstGeom prst="rect">
            <a:avLst/>
          </a:prstGeom>
          <a:noFill/>
        </p:spPr>
      </p:pic>
      <p:pic>
        <p:nvPicPr>
          <p:cNvPr id="90122" name="Picture 10" descr="http://www.stat.ucla.edu/%7Eywu/ABC/ABCMayPebble2/document/ABC/color_templat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276600"/>
            <a:ext cx="571500" cy="571500"/>
          </a:xfrm>
          <a:prstGeom prst="rect">
            <a:avLst/>
          </a:prstGeom>
          <a:noFill/>
        </p:spPr>
      </p:pic>
      <p:pic>
        <p:nvPicPr>
          <p:cNvPr id="90121" name="Picture 9" descr="http://www.stat.ucla.edu/%7Eywu/ABC/ABCMayPebble2/document/ABC/color_templat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590800"/>
            <a:ext cx="571500" cy="5715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86600" y="4191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2838</a:t>
            </a:r>
            <a:endParaRPr lang="en-US" dirty="0"/>
          </a:p>
        </p:txBody>
      </p:sp>
      <p:pic>
        <p:nvPicPr>
          <p:cNvPr id="90125" name="Picture 13" descr="http://www.stat.ucla.edu/%7Eywu/ABC/ABCMayPebble3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257800"/>
            <a:ext cx="571500" cy="571500"/>
          </a:xfrm>
          <a:prstGeom prst="rect">
            <a:avLst/>
          </a:prstGeom>
          <a:noFill/>
        </p:spPr>
      </p:pic>
      <p:pic>
        <p:nvPicPr>
          <p:cNvPr id="90126" name="Picture 14" descr="http://www.stat.ucla.edu/%7Eywu/ABC/ABCMayPebble3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5867400"/>
            <a:ext cx="571500" cy="571500"/>
          </a:xfrm>
          <a:prstGeom prst="rect">
            <a:avLst/>
          </a:prstGeom>
          <a:noFill/>
        </p:spPr>
      </p:pic>
      <p:pic>
        <p:nvPicPr>
          <p:cNvPr id="90124" name="Picture 12" descr="http://www.stat.ucla.edu/%7Eywu/ABC/ABCMayPebble3/document/ABC/color_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4648200"/>
            <a:ext cx="571500" cy="571501"/>
          </a:xfrm>
          <a:prstGeom prst="rect">
            <a:avLst/>
          </a:prstGeom>
          <a:noFill/>
        </p:spPr>
      </p:pic>
      <p:pic>
        <p:nvPicPr>
          <p:cNvPr id="90128" name="Picture 16" descr="http://www.stat.ucla.edu/%7Eywu/ABC/ABCMayPebble3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4648200"/>
            <a:ext cx="2438400" cy="157215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828800" y="63246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2737</a:t>
            </a:r>
            <a:endParaRPr lang="en-US" dirty="0"/>
          </a:p>
        </p:txBody>
      </p:sp>
      <p:pic>
        <p:nvPicPr>
          <p:cNvPr id="90131" name="Picture 19" descr="http://www.stat.ucla.edu/%7Eywu/ABC/ABCMayPebble4/document/ABC/color_templat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6400" y="5029200"/>
            <a:ext cx="571500" cy="571500"/>
          </a:xfrm>
          <a:prstGeom prst="rect">
            <a:avLst/>
          </a:prstGeom>
          <a:noFill/>
        </p:spPr>
      </p:pic>
      <p:pic>
        <p:nvPicPr>
          <p:cNvPr id="90132" name="Picture 20" descr="http://www.stat.ucla.edu/%7Eywu/ABC/ABCMayPebble4/document/ABC/color_template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5638800"/>
            <a:ext cx="571500" cy="571500"/>
          </a:xfrm>
          <a:prstGeom prst="rect">
            <a:avLst/>
          </a:prstGeom>
          <a:noFill/>
        </p:spPr>
      </p:pic>
      <p:pic>
        <p:nvPicPr>
          <p:cNvPr id="90133" name="Picture 21" descr="http://www.stat.ucla.edu/%7Eywu/ABC/ABCMayPebble4/document/ABC/color_templat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6286500"/>
            <a:ext cx="571500" cy="571500"/>
          </a:xfrm>
          <a:prstGeom prst="rect">
            <a:avLst/>
          </a:prstGeom>
          <a:noFill/>
        </p:spPr>
      </p:pic>
      <p:pic>
        <p:nvPicPr>
          <p:cNvPr id="90130" name="Picture 18" descr="http://www.stat.ucla.edu/%7Eywu/ABC/ABCMayPebble4/document/ABC/color_template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86400" y="4419600"/>
            <a:ext cx="571500" cy="571501"/>
          </a:xfrm>
          <a:prstGeom prst="rect">
            <a:avLst/>
          </a:prstGeom>
          <a:noFill/>
        </p:spPr>
      </p:pic>
      <p:pic>
        <p:nvPicPr>
          <p:cNvPr id="90135" name="Picture 23" descr="http://www.stat.ucla.edu/%7Eywu/ABC/ABCMayPebble4/document/ABC/train_colorsketch_imag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72200" y="4724400"/>
            <a:ext cx="2438400" cy="157215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7239000" y="63246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2644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85800"/>
            <a:ext cx="2457024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http://www.stat.ucla.edu/%7Eywu/ABC/ABCFeng2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5800"/>
            <a:ext cx="571500" cy="571501"/>
          </a:xfrm>
          <a:prstGeom prst="rect">
            <a:avLst/>
          </a:prstGeom>
          <a:noFill/>
        </p:spPr>
      </p:pic>
      <p:pic>
        <p:nvPicPr>
          <p:cNvPr id="67591" name="Picture 7" descr="http://www.stat.ucla.edu/%7Eywu/ABC/ABCFeng2/document/ABC/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1" y="609599"/>
            <a:ext cx="2438399" cy="1613347"/>
          </a:xfrm>
          <a:prstGeom prst="rect">
            <a:avLst/>
          </a:prstGeom>
          <a:noFill/>
        </p:spPr>
      </p:pic>
      <p:pic>
        <p:nvPicPr>
          <p:cNvPr id="67599" name="Picture 15" descr="http://www.stat.ucla.edu/%7Eywu/ABC/ABC9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438400"/>
            <a:ext cx="571500" cy="571501"/>
          </a:xfrm>
          <a:prstGeom prst="rect">
            <a:avLst/>
          </a:prstGeom>
          <a:noFill/>
        </p:spPr>
      </p:pic>
      <p:pic>
        <p:nvPicPr>
          <p:cNvPr id="67601" name="Picture 17" descr="http://www.stat.ucla.edu/%7Eywu/ABC/ABC9/document/ABC/train_Autumn%20Maple%20Leaves%20on%20Green%20WaLp%20TW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438400"/>
            <a:ext cx="1330372" cy="1775498"/>
          </a:xfrm>
          <a:prstGeom prst="rect">
            <a:avLst/>
          </a:prstGeom>
          <a:noFill/>
        </p:spPr>
      </p:pic>
      <p:pic>
        <p:nvPicPr>
          <p:cNvPr id="67603" name="Picture 19" descr="http://www.stat.ucla.edu/%7Eywu/ABC/ABC9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2438400"/>
            <a:ext cx="1315184" cy="1752600"/>
          </a:xfrm>
          <a:prstGeom prst="rect">
            <a:avLst/>
          </a:prstGeom>
          <a:noFill/>
        </p:spPr>
      </p:pic>
      <p:pic>
        <p:nvPicPr>
          <p:cNvPr id="6760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343400"/>
            <a:ext cx="2362200" cy="127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6" name="Picture 22" descr="http://www.stat.ucla.edu/%7Eywu/ABC/ABC28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4326963"/>
            <a:ext cx="2384956" cy="1295400"/>
          </a:xfrm>
          <a:prstGeom prst="rect">
            <a:avLst/>
          </a:prstGeom>
          <a:noFill/>
        </p:spPr>
      </p:pic>
      <p:pic>
        <p:nvPicPr>
          <p:cNvPr id="67609" name="Picture 25" descr="http://www.stat.ucla.edu/%7Eywu/ABC/ABC28/document/ABC/color_template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5050863"/>
            <a:ext cx="571500" cy="571500"/>
          </a:xfrm>
          <a:prstGeom prst="rect">
            <a:avLst/>
          </a:prstGeom>
          <a:noFill/>
        </p:spPr>
      </p:pic>
      <p:pic>
        <p:nvPicPr>
          <p:cNvPr id="67608" name="Picture 24" descr="http://www.stat.ucla.edu/%7Eywu/ABC/ABC28/document/ABC/color_templat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4441263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http://www.stat.ucla.edu/%7Eywu/ABC/ABCMayLOTUSall2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381001" cy="381001"/>
          </a:xfrm>
          <a:prstGeom prst="rect">
            <a:avLst/>
          </a:prstGeom>
          <a:noFill/>
        </p:spPr>
      </p:pic>
      <p:pic>
        <p:nvPicPr>
          <p:cNvPr id="68612" name="Picture 4" descr="http://www.stat.ucla.edu/%7Eywu/ABC/ABCMayLOTUSall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914398"/>
            <a:ext cx="381001" cy="381001"/>
          </a:xfrm>
          <a:prstGeom prst="rect">
            <a:avLst/>
          </a:prstGeom>
          <a:noFill/>
        </p:spPr>
      </p:pic>
      <p:pic>
        <p:nvPicPr>
          <p:cNvPr id="68616" name="Picture 8" descr="http://www.stat.ucla.edu/%7Eywu/ABC/ABCMayLOTUSall2/document/ABC/train_2039645366_7128d09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914399"/>
            <a:ext cx="1083056" cy="990600"/>
          </a:xfrm>
          <a:prstGeom prst="rect">
            <a:avLst/>
          </a:prstGeom>
          <a:noFill/>
        </p:spPr>
      </p:pic>
      <p:pic>
        <p:nvPicPr>
          <p:cNvPr id="68617" name="Picture 9" descr="http://www.stat.ucla.edu/%7Eywu/ABC/ABCMayLOTUSall2/document/ABC/train_315454_lotos_-svyashhennyj_-cvetok_1920x1200_%28www.GdeFon.ru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200399"/>
            <a:ext cx="1175512" cy="990600"/>
          </a:xfrm>
          <a:prstGeom prst="rect">
            <a:avLst/>
          </a:prstGeom>
          <a:noFill/>
        </p:spPr>
      </p:pic>
      <p:pic>
        <p:nvPicPr>
          <p:cNvPr id="68618" name="Picture 10" descr="http://www.stat.ucla.edu/%7Eywu/ABC/ABCMayLOTUSall2/document/ABC/train_Lot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200399"/>
            <a:ext cx="1145794" cy="990600"/>
          </a:xfrm>
          <a:prstGeom prst="rect">
            <a:avLst/>
          </a:prstGeom>
          <a:noFill/>
        </p:spPr>
      </p:pic>
      <p:pic>
        <p:nvPicPr>
          <p:cNvPr id="68619" name="Picture 11" descr="http://www.stat.ucla.edu/%7Eywu/ABC/ABCMayLOTUSall2/document/ABC/train_cactus-flower-white-Rebutia-alba-1-AN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3200399"/>
            <a:ext cx="999091" cy="990600"/>
          </a:xfrm>
          <a:prstGeom prst="rect">
            <a:avLst/>
          </a:prstGeom>
          <a:noFill/>
        </p:spPr>
      </p:pic>
      <p:pic>
        <p:nvPicPr>
          <p:cNvPr id="68620" name="Picture 12" descr="http://www.stat.ucla.edu/%7Eywu/ABC/ABCMayLOTUSall2/document/ABC/train_lotus-flow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914399"/>
            <a:ext cx="1086464" cy="990600"/>
          </a:xfrm>
          <a:prstGeom prst="rect">
            <a:avLst/>
          </a:prstGeom>
          <a:noFill/>
        </p:spPr>
      </p:pic>
      <p:pic>
        <p:nvPicPr>
          <p:cNvPr id="68621" name="Picture 13" descr="http://www.stat.ucla.edu/%7Eywu/ABC/ABCMayLOTUSall2/document/ABC/train_open%20lotus%20flow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914399"/>
            <a:ext cx="1066800" cy="990835"/>
          </a:xfrm>
          <a:prstGeom prst="rect">
            <a:avLst/>
          </a:prstGeom>
          <a:noFill/>
        </p:spPr>
      </p:pic>
      <p:pic>
        <p:nvPicPr>
          <p:cNvPr id="68615" name="Picture 7" descr="http://www.stat.ucla.edu/%7Eywu/ABC/ABCMayLOTUSall2/document/ABC/train_177101974_137613b01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914399"/>
            <a:ext cx="1279209" cy="999383"/>
          </a:xfrm>
          <a:prstGeom prst="rect">
            <a:avLst/>
          </a:prstGeom>
          <a:noFill/>
        </p:spPr>
      </p:pic>
      <p:pic>
        <p:nvPicPr>
          <p:cNvPr id="19" name="Picture 3" descr="http://www.stat.ucla.edu/%7Eywu/ABC/ABCMayLOTUSall2/document/ABC/train_colorsketch_image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1981199"/>
            <a:ext cx="1084156" cy="990599"/>
          </a:xfrm>
          <a:prstGeom prst="rect">
            <a:avLst/>
          </a:prstGeom>
          <a:noFill/>
        </p:spPr>
      </p:pic>
      <p:pic>
        <p:nvPicPr>
          <p:cNvPr id="20" name="Picture 4" descr="http://www.stat.ucla.edu/%7Eywu/ABC/ABCMayLOTUSall2/document/ABC/train_colorsketch_image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4267199"/>
            <a:ext cx="1177714" cy="990600"/>
          </a:xfrm>
          <a:prstGeom prst="rect">
            <a:avLst/>
          </a:prstGeom>
          <a:noFill/>
        </p:spPr>
      </p:pic>
      <p:pic>
        <p:nvPicPr>
          <p:cNvPr id="21" name="Picture 5" descr="http://www.stat.ucla.edu/%7Eywu/ABC/ABCMayLOTUSall2/document/ABC/train_colorsketch_image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199" y="4267199"/>
            <a:ext cx="1147445" cy="990600"/>
          </a:xfrm>
          <a:prstGeom prst="rect">
            <a:avLst/>
          </a:prstGeom>
          <a:noFill/>
        </p:spPr>
      </p:pic>
      <p:pic>
        <p:nvPicPr>
          <p:cNvPr id="22" name="Picture 6" descr="http://www.stat.ucla.edu/%7Eywu/ABC/ABCMayLOTUSall2/document/ABC/train_colorsketch_image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57800" y="4267199"/>
            <a:ext cx="998263" cy="988846"/>
          </a:xfrm>
          <a:prstGeom prst="rect">
            <a:avLst/>
          </a:prstGeom>
          <a:noFill/>
        </p:spPr>
      </p:pic>
      <p:pic>
        <p:nvPicPr>
          <p:cNvPr id="23" name="Picture 7" descr="http://www.stat.ucla.edu/%7Eywu/ABC/ABCMayLOTUSall2/document/ABC/train_colorsketch_image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81600" y="1981199"/>
            <a:ext cx="1086464" cy="990600"/>
          </a:xfrm>
          <a:prstGeom prst="rect">
            <a:avLst/>
          </a:prstGeom>
          <a:noFill/>
        </p:spPr>
      </p:pic>
      <p:pic>
        <p:nvPicPr>
          <p:cNvPr id="24" name="Picture 8" descr="http://www.stat.ucla.edu/%7Eywu/ABC/ABCMayLOTUSall2/document/ABC/train_colorsketch_image7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2400" y="1981200"/>
            <a:ext cx="1067647" cy="990600"/>
          </a:xfrm>
          <a:prstGeom prst="rect">
            <a:avLst/>
          </a:prstGeom>
          <a:noFill/>
        </p:spPr>
      </p:pic>
      <p:pic>
        <p:nvPicPr>
          <p:cNvPr id="25" name="Picture 2" descr="http://www.stat.ucla.edu/%7Eywu/ABC/ABCMayLOTUSall2/document/ABC/train_colorsketch_image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4600" y="1981199"/>
            <a:ext cx="1295400" cy="101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ChangeArrowheads="1"/>
          </p:cNvSpPr>
          <p:nvPr/>
        </p:nvSpPr>
        <p:spPr bwMode="auto">
          <a:xfrm>
            <a:off x="457200" y="457200"/>
            <a:ext cx="65465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latin typeface="Arial"/>
                <a:cs typeface="Arial"/>
              </a:rPr>
              <a:t>High-dimensional regression</a:t>
            </a:r>
            <a:endParaRPr lang="en-US" sz="3600" b="1" dirty="0">
              <a:latin typeface="Arial"/>
              <a:cs typeface="Arial"/>
            </a:endParaRPr>
          </a:p>
        </p:txBody>
      </p:sp>
      <p:graphicFrame>
        <p:nvGraphicFramePr>
          <p:cNvPr id="17410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06945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125110"/>
              </p:ext>
            </p:extLst>
          </p:nvPr>
        </p:nvGraphicFramePr>
        <p:xfrm>
          <a:off x="1065213" y="2376488"/>
          <a:ext cx="64071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" name="Equation" r:id="rId5" imgW="2717800" imgH="444500" progId="Equation.3">
                  <p:embed/>
                </p:oleObj>
              </mc:Choice>
              <mc:Fallback>
                <p:oleObj name="Equation" r:id="rId5" imgW="2717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376488"/>
                        <a:ext cx="640715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6" name="Text Box 1032"/>
          <p:cNvSpPr txBox="1">
            <a:spLocks noChangeArrowheads="1"/>
          </p:cNvSpPr>
          <p:nvPr/>
        </p:nvSpPr>
        <p:spPr bwMode="auto">
          <a:xfrm>
            <a:off x="1828800" y="4419600"/>
            <a:ext cx="6531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Arial"/>
                <a:cs typeface="Arial"/>
              </a:rPr>
              <a:t>Sparsity</a:t>
            </a:r>
            <a:r>
              <a:rPr lang="en-US" sz="2400" dirty="0">
                <a:latin typeface="Arial"/>
                <a:cs typeface="Arial"/>
              </a:rPr>
              <a:t>: a small number of         are non-zero</a:t>
            </a:r>
          </a:p>
        </p:txBody>
      </p:sp>
      <p:sp>
        <p:nvSpPr>
          <p:cNvPr id="73738" name="Rectangle 1034"/>
          <p:cNvSpPr>
            <a:spLocks noChangeArrowheads="1"/>
          </p:cNvSpPr>
          <p:nvPr/>
        </p:nvSpPr>
        <p:spPr bwMode="auto">
          <a:xfrm>
            <a:off x="449580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0" name="Rectangle 1036"/>
          <p:cNvSpPr>
            <a:spLocks noChangeArrowheads="1"/>
          </p:cNvSpPr>
          <p:nvPr/>
        </p:nvSpPr>
        <p:spPr bwMode="auto">
          <a:xfrm>
            <a:off x="4443413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7417" name="Object 10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732522"/>
              </p:ext>
            </p:extLst>
          </p:nvPr>
        </p:nvGraphicFramePr>
        <p:xfrm>
          <a:off x="5745163" y="4343400"/>
          <a:ext cx="5492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" name="Equation" r:id="rId7" imgW="228600" imgH="203200" progId="Equation.3">
                  <p:embed/>
                </p:oleObj>
              </mc:Choice>
              <mc:Fallback>
                <p:oleObj name="Equation" r:id="rId7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163" y="4343400"/>
                        <a:ext cx="54927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10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281119"/>
              </p:ext>
            </p:extLst>
          </p:nvPr>
        </p:nvGraphicFramePr>
        <p:xfrm>
          <a:off x="1752600" y="3657600"/>
          <a:ext cx="1371600" cy="58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" name="Equation" r:id="rId9" imgW="380835" imgH="165028" progId="Equation.3">
                  <p:embed/>
                </p:oleObj>
              </mc:Choice>
              <mc:Fallback>
                <p:oleObj name="Equation" r:id="rId9" imgW="380835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657600"/>
                        <a:ext cx="1371600" cy="588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99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5" name="Picture 23" descr="http://www.stat.ucla.edu/%7Eywu/ABC/ABCMayWhiteFlowers2/document/ABC/train_input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05000"/>
            <a:ext cx="2286000" cy="1565753"/>
          </a:xfrm>
          <a:prstGeom prst="rect">
            <a:avLst/>
          </a:prstGeom>
          <a:noFill/>
        </p:spPr>
      </p:pic>
      <p:pic>
        <p:nvPicPr>
          <p:cNvPr id="69656" name="Picture 24" descr="http://www.stat.ucla.edu/%7Eywu/ABC/ABCMayWhiteFlowers2/document/ABC/train_springbeau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133600"/>
            <a:ext cx="1405264" cy="1373949"/>
          </a:xfrm>
          <a:prstGeom prst="rect">
            <a:avLst/>
          </a:prstGeom>
          <a:noFill/>
        </p:spPr>
      </p:pic>
      <p:pic>
        <p:nvPicPr>
          <p:cNvPr id="69654" name="Picture 22" descr="http://www.stat.ucla.edu/%7Eywu/ABC/ABCMayWhiteFlowers2/document/ABC/train_4608705545_f6d1687221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7800"/>
            <a:ext cx="2035479" cy="2027650"/>
          </a:xfrm>
          <a:prstGeom prst="rect">
            <a:avLst/>
          </a:prstGeom>
          <a:noFill/>
        </p:spPr>
      </p:pic>
      <p:pic>
        <p:nvPicPr>
          <p:cNvPr id="69659" name="Picture 27" descr="http://www.stat.ucla.edu/%7Eywu/ABC/ABCMayWhiteFlowers2/document/ABC/train_colorsketch_imag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81400"/>
            <a:ext cx="2297240" cy="1573003"/>
          </a:xfrm>
          <a:prstGeom prst="rect">
            <a:avLst/>
          </a:prstGeom>
          <a:noFill/>
        </p:spPr>
      </p:pic>
      <p:pic>
        <p:nvPicPr>
          <p:cNvPr id="69660" name="Picture 28" descr="http://www.stat.ucla.edu/%7Eywu/ABC/ABCMayWhiteFlowers2/document/ABC/train_colorsketch_image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581400"/>
            <a:ext cx="1412427" cy="1382933"/>
          </a:xfrm>
          <a:prstGeom prst="rect">
            <a:avLst/>
          </a:prstGeom>
          <a:noFill/>
        </p:spPr>
      </p:pic>
      <p:pic>
        <p:nvPicPr>
          <p:cNvPr id="69658" name="Picture 26" descr="http://www.stat.ucla.edu/%7Eywu/ABC/ABCMayWhiteFlowers2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581400"/>
            <a:ext cx="2044904" cy="2038350"/>
          </a:xfrm>
          <a:prstGeom prst="rect">
            <a:avLst/>
          </a:prstGeom>
          <a:noFill/>
        </p:spPr>
      </p:pic>
      <p:pic>
        <p:nvPicPr>
          <p:cNvPr id="69663" name="Picture 31" descr="http://www.stat.ucla.edu/%7Eywu/ABC/ABCMayWhiteFlowers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762000"/>
            <a:ext cx="571500" cy="571500"/>
          </a:xfrm>
          <a:prstGeom prst="rect">
            <a:avLst/>
          </a:prstGeom>
          <a:noFill/>
        </p:spPr>
      </p:pic>
      <p:pic>
        <p:nvPicPr>
          <p:cNvPr id="69662" name="Picture 30" descr="http://www.stat.ucla.edu/%7Eywu/ABC/ABCMayWhiteFlowers2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7620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tat.ucla.edu/%7Eywu/ABC/ABCpink/document/ABC/train_flower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38200"/>
            <a:ext cx="2514600" cy="3143250"/>
          </a:xfrm>
          <a:prstGeom prst="rect">
            <a:avLst/>
          </a:prstGeom>
          <a:noFill/>
        </p:spPr>
      </p:pic>
      <p:pic>
        <p:nvPicPr>
          <p:cNvPr id="70660" name="Picture 4" descr="http://www.stat.ucla.edu/%7Eywu/ABC/ABCpink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838200"/>
            <a:ext cx="2514600" cy="3143250"/>
          </a:xfrm>
          <a:prstGeom prst="rect">
            <a:avLst/>
          </a:prstGeom>
          <a:noFill/>
        </p:spPr>
      </p:pic>
      <p:pic>
        <p:nvPicPr>
          <p:cNvPr id="70663" name="Picture 7" descr="http://www.stat.ucla.edu/%7Eywu/ABC/ABCpink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571500" cy="571500"/>
          </a:xfrm>
          <a:prstGeom prst="rect">
            <a:avLst/>
          </a:prstGeom>
          <a:noFill/>
        </p:spPr>
      </p:pic>
      <p:pic>
        <p:nvPicPr>
          <p:cNvPr id="70662" name="Picture 6" descr="http://www.stat.ucla.edu/%7Eywu/ABC/ABCpink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838200"/>
            <a:ext cx="571500" cy="571501"/>
          </a:xfrm>
          <a:prstGeom prst="rect">
            <a:avLst/>
          </a:prstGeom>
          <a:noFill/>
        </p:spPr>
      </p:pic>
      <p:pic>
        <p:nvPicPr>
          <p:cNvPr id="70667" name="Picture 11" descr="http://www.stat.ucla.edu/%7Eywu/ABC/ABC3/document/ABC/train_Beautiful+Flow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114800"/>
            <a:ext cx="1917944" cy="1465310"/>
          </a:xfrm>
          <a:prstGeom prst="rect">
            <a:avLst/>
          </a:prstGeom>
          <a:noFill/>
        </p:spPr>
      </p:pic>
      <p:pic>
        <p:nvPicPr>
          <p:cNvPr id="70669" name="Picture 13" descr="http://www.stat.ucla.edu/%7Eywu/ABC/ABC3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114799"/>
            <a:ext cx="1888437" cy="1447801"/>
          </a:xfrm>
          <a:prstGeom prst="rect">
            <a:avLst/>
          </a:prstGeom>
          <a:noFill/>
        </p:spPr>
      </p:pic>
      <p:pic>
        <p:nvPicPr>
          <p:cNvPr id="70671" name="Picture 15" descr="http://www.stat.ucla.edu/%7Eywu/ABC/ABC3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41148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stat.ucla.edu/%7Eywu/ABC/ABC4/document/ABC/train_blue-flower-wallpaper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81000"/>
            <a:ext cx="2371041" cy="1676400"/>
          </a:xfrm>
          <a:prstGeom prst="rect">
            <a:avLst/>
          </a:prstGeom>
          <a:noFill/>
        </p:spPr>
      </p:pic>
      <p:pic>
        <p:nvPicPr>
          <p:cNvPr id="71684" name="Picture 4" descr="http://www.stat.ucla.edu/%7Eywu/ABC/ABC4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0999"/>
            <a:ext cx="2370083" cy="1676400"/>
          </a:xfrm>
          <a:prstGeom prst="rect">
            <a:avLst/>
          </a:prstGeom>
          <a:noFill/>
        </p:spPr>
      </p:pic>
      <p:pic>
        <p:nvPicPr>
          <p:cNvPr id="71687" name="Picture 7" descr="http://www.stat.ucla.edu/%7Eywu/ABC/ABC4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71500" cy="571500"/>
          </a:xfrm>
          <a:prstGeom prst="rect">
            <a:avLst/>
          </a:prstGeom>
          <a:noFill/>
        </p:spPr>
      </p:pic>
      <p:pic>
        <p:nvPicPr>
          <p:cNvPr id="71686" name="Picture 6" descr="http://www.stat.ucla.edu/%7Eywu/ABC/ABC4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1000"/>
            <a:ext cx="571500" cy="571501"/>
          </a:xfrm>
          <a:prstGeom prst="rect">
            <a:avLst/>
          </a:prstGeom>
          <a:noFill/>
        </p:spPr>
      </p:pic>
      <p:pic>
        <p:nvPicPr>
          <p:cNvPr id="71689" name="Picture 9" descr="http://www.stat.ucla.edu/%7Eywu/ABC/ABCJu2/document/ABC/train_2463622291_d60566529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2057400" cy="2142068"/>
          </a:xfrm>
          <a:prstGeom prst="rect">
            <a:avLst/>
          </a:prstGeom>
          <a:noFill/>
        </p:spPr>
      </p:pic>
      <p:pic>
        <p:nvPicPr>
          <p:cNvPr id="71691" name="Picture 11" descr="http://www.stat.ucla.edu/%7Eywu/ABC/ABCJu2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2209800"/>
            <a:ext cx="2057400" cy="2141106"/>
          </a:xfrm>
          <a:prstGeom prst="rect">
            <a:avLst/>
          </a:prstGeom>
          <a:noFill/>
        </p:spPr>
      </p:pic>
      <p:pic>
        <p:nvPicPr>
          <p:cNvPr id="71694" name="Picture 14" descr="http://www.stat.ucla.edu/%7Eywu/ABC/ABCJu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2895600"/>
            <a:ext cx="571500" cy="571500"/>
          </a:xfrm>
          <a:prstGeom prst="rect">
            <a:avLst/>
          </a:prstGeom>
          <a:noFill/>
        </p:spPr>
      </p:pic>
      <p:pic>
        <p:nvPicPr>
          <p:cNvPr id="71693" name="Picture 13" descr="http://www.stat.ucla.edu/%7Eywu/ABC/ABCJu2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2209800"/>
            <a:ext cx="571500" cy="571501"/>
          </a:xfrm>
          <a:prstGeom prst="rect">
            <a:avLst/>
          </a:prstGeom>
          <a:noFill/>
        </p:spPr>
      </p:pic>
      <p:pic>
        <p:nvPicPr>
          <p:cNvPr id="71696" name="Picture 16" descr="http://www.stat.ucla.edu/%7Eywu/ABC/ABCJu5/document/ABC/train_delightful-flow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4572000"/>
            <a:ext cx="2286000" cy="2004692"/>
          </a:xfrm>
          <a:prstGeom prst="rect">
            <a:avLst/>
          </a:prstGeom>
          <a:noFill/>
        </p:spPr>
      </p:pic>
      <p:pic>
        <p:nvPicPr>
          <p:cNvPr id="71698" name="Picture 18" descr="http://www.stat.ucla.edu/%7Eywu/ABC/ABCJu5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572000"/>
            <a:ext cx="2286000" cy="2006919"/>
          </a:xfrm>
          <a:prstGeom prst="rect">
            <a:avLst/>
          </a:prstGeom>
          <a:noFill/>
        </p:spPr>
      </p:pic>
      <p:pic>
        <p:nvPicPr>
          <p:cNvPr id="71701" name="Picture 21" descr="http://www.stat.ucla.edu/%7Eywu/ABC/ABCJu5/document/ABC/color_templat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5257800"/>
            <a:ext cx="571500" cy="571500"/>
          </a:xfrm>
          <a:prstGeom prst="rect">
            <a:avLst/>
          </a:prstGeom>
          <a:noFill/>
        </p:spPr>
      </p:pic>
      <p:pic>
        <p:nvPicPr>
          <p:cNvPr id="71702" name="Picture 22" descr="http://www.stat.ucla.edu/%7Eywu/ABC/ABCJu5/document/ABC/color_template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5943600"/>
            <a:ext cx="571500" cy="571500"/>
          </a:xfrm>
          <a:prstGeom prst="rect">
            <a:avLst/>
          </a:prstGeom>
          <a:noFill/>
        </p:spPr>
      </p:pic>
      <p:pic>
        <p:nvPicPr>
          <p:cNvPr id="71700" name="Picture 20" descr="http://www.stat.ucla.edu/%7Eywu/ABC/ABCJu5/document/ABC/color_template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45720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stat.ucla.edu/%7Eywu/ABC/ABCMayGrapes2/document/ABC/train_fruit_grape_wallpaper_grap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0"/>
            <a:ext cx="2169741" cy="2514600"/>
          </a:xfrm>
          <a:prstGeom prst="rect">
            <a:avLst/>
          </a:prstGeom>
          <a:noFill/>
        </p:spPr>
      </p:pic>
      <p:pic>
        <p:nvPicPr>
          <p:cNvPr id="72708" name="Picture 4" descr="http://www.stat.ucla.edu/%7Eywu/ABC/ABCMayGrapes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990599"/>
            <a:ext cx="2172002" cy="2514599"/>
          </a:xfrm>
          <a:prstGeom prst="rect">
            <a:avLst/>
          </a:prstGeom>
          <a:noFill/>
        </p:spPr>
      </p:pic>
      <p:pic>
        <p:nvPicPr>
          <p:cNvPr id="72711" name="Picture 7" descr="http://www.stat.ucla.edu/%7Eywu/ABC/ABCMayGrapes2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600200"/>
            <a:ext cx="571500" cy="571500"/>
          </a:xfrm>
          <a:prstGeom prst="rect">
            <a:avLst/>
          </a:prstGeom>
          <a:noFill/>
        </p:spPr>
      </p:pic>
      <p:pic>
        <p:nvPicPr>
          <p:cNvPr id="72710" name="Picture 6" descr="http://www.stat.ucla.edu/%7Eywu/ABC/ABCMayGrapes2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90600"/>
            <a:ext cx="571500" cy="571501"/>
          </a:xfrm>
          <a:prstGeom prst="rect">
            <a:avLst/>
          </a:prstGeom>
          <a:noFill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657600"/>
            <a:ext cx="2221795" cy="198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657600"/>
            <a:ext cx="2209800" cy="197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stat.ucla.edu/%7Eywu/ABC/ABCMayPeanut1/document/ABC/train_Peanuts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85800"/>
            <a:ext cx="2209800" cy="2209801"/>
          </a:xfrm>
          <a:prstGeom prst="rect">
            <a:avLst/>
          </a:prstGeom>
          <a:noFill/>
        </p:spPr>
      </p:pic>
      <p:pic>
        <p:nvPicPr>
          <p:cNvPr id="73732" name="Picture 4" descr="http://www.stat.ucla.edu/%7Eywu/ABC/ABCMayPeanut1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685800"/>
            <a:ext cx="2209799" cy="2209799"/>
          </a:xfrm>
          <a:prstGeom prst="rect">
            <a:avLst/>
          </a:prstGeom>
          <a:noFill/>
        </p:spPr>
      </p:pic>
      <p:pic>
        <p:nvPicPr>
          <p:cNvPr id="73734" name="Picture 6" descr="http://www.stat.ucla.edu/%7Eywu/ABC/ABCMayPeanut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685800"/>
            <a:ext cx="571500" cy="571501"/>
          </a:xfrm>
          <a:prstGeom prst="rect">
            <a:avLst/>
          </a:prstGeom>
          <a:noFill/>
        </p:spPr>
      </p:pic>
      <p:pic>
        <p:nvPicPr>
          <p:cNvPr id="73736" name="Picture 8" descr="http://www.stat.ucla.edu/%7Eywu/ABC/ABCMayCorn2/document/ABC/train_870065-F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124200"/>
            <a:ext cx="1752600" cy="2333343"/>
          </a:xfrm>
          <a:prstGeom prst="rect">
            <a:avLst/>
          </a:prstGeom>
          <a:noFill/>
        </p:spPr>
      </p:pic>
      <p:pic>
        <p:nvPicPr>
          <p:cNvPr id="73738" name="Picture 10" descr="http://www.stat.ucla.edu/%7Eywu/ABC/ABCMayCorn2/document/ABC/train_colorsketch_imag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124200"/>
            <a:ext cx="1752600" cy="2331045"/>
          </a:xfrm>
          <a:prstGeom prst="rect">
            <a:avLst/>
          </a:prstGeom>
          <a:noFill/>
        </p:spPr>
      </p:pic>
      <p:pic>
        <p:nvPicPr>
          <p:cNvPr id="73741" name="Picture 13" descr="http://www.stat.ucla.edu/%7Eywu/ABC/ABCMayCorn2/document/ABC/color_templat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810000"/>
            <a:ext cx="571500" cy="571500"/>
          </a:xfrm>
          <a:prstGeom prst="rect">
            <a:avLst/>
          </a:prstGeom>
          <a:noFill/>
        </p:spPr>
      </p:pic>
      <p:pic>
        <p:nvPicPr>
          <p:cNvPr id="73740" name="Picture 12" descr="http://www.stat.ucla.edu/%7Eywu/ABC/ABCMayCorn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1242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stat.ucla.edu/%7Eywu/ABC/ABCMayPineapple2/document/ABC/train_twin-fruit-pineapple-719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2705100" cy="1828800"/>
          </a:xfrm>
          <a:prstGeom prst="rect">
            <a:avLst/>
          </a:prstGeom>
          <a:noFill/>
        </p:spPr>
      </p:pic>
      <p:pic>
        <p:nvPicPr>
          <p:cNvPr id="74756" name="Picture 4" descr="http://www.stat.ucla.edu/%7Eywu/ABC/ABCMayPineapple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2703591" cy="1828799"/>
          </a:xfrm>
          <a:prstGeom prst="rect">
            <a:avLst/>
          </a:prstGeom>
          <a:noFill/>
        </p:spPr>
      </p:pic>
      <p:pic>
        <p:nvPicPr>
          <p:cNvPr id="74759" name="Picture 7" descr="http://www.stat.ucla.edu/%7Eywu/ABC/ABCMayPineap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905000"/>
            <a:ext cx="571500" cy="571500"/>
          </a:xfrm>
          <a:prstGeom prst="rect">
            <a:avLst/>
          </a:prstGeom>
          <a:noFill/>
        </p:spPr>
      </p:pic>
      <p:pic>
        <p:nvPicPr>
          <p:cNvPr id="74758" name="Picture 6" descr="http://www.stat.ucla.edu/%7Eywu/ABC/ABCMayPineapple2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19200"/>
            <a:ext cx="571500" cy="571501"/>
          </a:xfrm>
          <a:prstGeom prst="rect">
            <a:avLst/>
          </a:prstGeom>
          <a:noFill/>
        </p:spPr>
      </p:pic>
      <p:pic>
        <p:nvPicPr>
          <p:cNvPr id="74761" name="Picture 9" descr="http://www.stat.ucla.edu/%7Eywu/ABC/ABCMayBeehive1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599" y="3276601"/>
            <a:ext cx="571500" cy="571501"/>
          </a:xfrm>
          <a:prstGeom prst="rect">
            <a:avLst/>
          </a:prstGeom>
          <a:noFill/>
        </p:spPr>
      </p:pic>
      <p:pic>
        <p:nvPicPr>
          <p:cNvPr id="74763" name="Picture 11" descr="http://www.stat.ucla.edu/%7Eywu/ABC/ABCMayBeehive1/document/ABC/train_1045531_154218094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3276600"/>
            <a:ext cx="2743202" cy="2025592"/>
          </a:xfrm>
          <a:prstGeom prst="rect">
            <a:avLst/>
          </a:prstGeom>
          <a:noFill/>
        </p:spPr>
      </p:pic>
      <p:pic>
        <p:nvPicPr>
          <p:cNvPr id="74765" name="Picture 13" descr="http://www.stat.ucla.edu/%7Eywu/ABC/ABCMayBeehive1/document/ABC/train_colorsketch_imag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799" y="3276601"/>
            <a:ext cx="2743200" cy="2026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http://www.stat.ucla.edu/%7Eywu/ABC/ABCMayLeaf2/document/ABC/color_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571500" cy="571500"/>
          </a:xfrm>
          <a:prstGeom prst="rect">
            <a:avLst/>
          </a:prstGeom>
          <a:noFill/>
        </p:spPr>
      </p:pic>
      <p:pic>
        <p:nvPicPr>
          <p:cNvPr id="62466" name="Picture 2" descr="http://www.stat.ucla.edu/%7Eywu/ABC/ABCMayLeaf2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571500" cy="571501"/>
          </a:xfrm>
          <a:prstGeom prst="rect">
            <a:avLst/>
          </a:prstGeom>
          <a:noFill/>
        </p:spPr>
      </p:pic>
      <p:pic>
        <p:nvPicPr>
          <p:cNvPr id="62469" name="Picture 5" descr="http://www.stat.ucla.edu/%7Eywu/ABC/ABCMayLeaf2/document/ABC/train_lea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762000"/>
            <a:ext cx="3477940" cy="2438400"/>
          </a:xfrm>
          <a:prstGeom prst="rect">
            <a:avLst/>
          </a:prstGeom>
          <a:noFill/>
        </p:spPr>
      </p:pic>
      <p:pic>
        <p:nvPicPr>
          <p:cNvPr id="62471" name="Picture 7" descr="http://www.stat.ucla.edu/%7Eywu/ABC/ABCMayLeaf2/document/ABC/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1" y="762001"/>
            <a:ext cx="3505200" cy="2458192"/>
          </a:xfrm>
          <a:prstGeom prst="rect">
            <a:avLst/>
          </a:prstGeom>
          <a:noFill/>
        </p:spPr>
      </p:pic>
      <p:pic>
        <p:nvPicPr>
          <p:cNvPr id="62474" name="Picture 10" descr="http://www.stat.ucla.edu/%7Eywu/ABC/ABCMayGreenleaf2/document/ABC/color_templat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14800"/>
            <a:ext cx="571500" cy="571500"/>
          </a:xfrm>
          <a:prstGeom prst="rect">
            <a:avLst/>
          </a:prstGeom>
          <a:noFill/>
        </p:spPr>
      </p:pic>
      <p:pic>
        <p:nvPicPr>
          <p:cNvPr id="62473" name="Picture 9" descr="http://www.stat.ucla.edu/%7Eywu/ABC/ABCMayGreenleaf2/document/ABC/color_templat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429000"/>
            <a:ext cx="571500" cy="571501"/>
          </a:xfrm>
          <a:prstGeom prst="rect">
            <a:avLst/>
          </a:prstGeom>
          <a:noFill/>
        </p:spPr>
      </p:pic>
      <p:pic>
        <p:nvPicPr>
          <p:cNvPr id="62476" name="Picture 12" descr="http://www.stat.ucla.edu/%7Eywu/ABC/ABCMayGreenleaf2/document/ABC/train_1877844_075833077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3429000"/>
            <a:ext cx="3444293" cy="2667000"/>
          </a:xfrm>
          <a:prstGeom prst="rect">
            <a:avLst/>
          </a:prstGeom>
          <a:noFill/>
        </p:spPr>
      </p:pic>
      <p:pic>
        <p:nvPicPr>
          <p:cNvPr id="62478" name="Picture 14" descr="http://www.stat.ucla.edu/%7Eywu/ABC/ABCMayGreenleaf2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3429000"/>
            <a:ext cx="3444571" cy="2676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stat.ucla.edu/%7Eywu/ABC/ABCMayBrickIvy2/document/ABC/train_10253893-brick-wall-and-i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2853933" cy="1905000"/>
          </a:xfrm>
          <a:prstGeom prst="rect">
            <a:avLst/>
          </a:prstGeom>
          <a:noFill/>
        </p:spPr>
      </p:pic>
      <p:pic>
        <p:nvPicPr>
          <p:cNvPr id="75780" name="Picture 4" descr="http://www.stat.ucla.edu/%7Eywu/ABC/ABCMayBrickIvy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799"/>
            <a:ext cx="2895600" cy="1934709"/>
          </a:xfrm>
          <a:prstGeom prst="rect">
            <a:avLst/>
          </a:prstGeom>
          <a:noFill/>
        </p:spPr>
      </p:pic>
      <p:pic>
        <p:nvPicPr>
          <p:cNvPr id="75783" name="Picture 7" descr="http://www.stat.ucla.edu/%7Eywu/ABC/ABCMayBrickIvy2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571500" cy="571500"/>
          </a:xfrm>
          <a:prstGeom prst="rect">
            <a:avLst/>
          </a:prstGeom>
          <a:noFill/>
        </p:spPr>
      </p:pic>
      <p:pic>
        <p:nvPicPr>
          <p:cNvPr id="75782" name="Picture 6" descr="http://www.stat.ucla.edu/%7Eywu/ABC/ABCMayBrickIvy2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828800"/>
            <a:ext cx="571500" cy="571501"/>
          </a:xfrm>
          <a:prstGeom prst="rect">
            <a:avLst/>
          </a:prstGeom>
          <a:noFill/>
        </p:spPr>
      </p:pic>
      <p:pic>
        <p:nvPicPr>
          <p:cNvPr id="75785" name="Picture 9" descr="http://www.stat.ucla.edu/%7Eywu/ABC/ABCMayBrickIvy2/document/ABC/test_2744264-952432-ivy-wall-rambling-plant-on-a-brick-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886200"/>
            <a:ext cx="2892991" cy="1932956"/>
          </a:xfrm>
          <a:prstGeom prst="rect">
            <a:avLst/>
          </a:prstGeom>
          <a:noFill/>
        </p:spPr>
      </p:pic>
      <p:pic>
        <p:nvPicPr>
          <p:cNvPr id="75787" name="Picture 11" descr="http://www.stat.ucla.edu/%7Eywu/ABC/ABCMayBrickIvy2/document/ABC/test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2895600" cy="1932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7" name="Picture 11" descr="http://www.stat.ucla.edu/%7Eywu/ABC/ABC21/document/ABC/train_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971800"/>
            <a:ext cx="3048000" cy="2286000"/>
          </a:xfrm>
          <a:prstGeom prst="rect">
            <a:avLst/>
          </a:prstGeom>
          <a:noFill/>
        </p:spPr>
      </p:pic>
      <p:pic>
        <p:nvPicPr>
          <p:cNvPr id="80909" name="Picture 13" descr="http://www.stat.ucla.edu/%7Eywu/ABC/ABC21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971801"/>
            <a:ext cx="3048000" cy="2286001"/>
          </a:xfrm>
          <a:prstGeom prst="rect">
            <a:avLst/>
          </a:prstGeom>
          <a:noFill/>
        </p:spPr>
      </p:pic>
      <p:pic>
        <p:nvPicPr>
          <p:cNvPr id="80911" name="Picture 15" descr="http://www.stat.ucla.edu/%7Eywu/ABC/ABC2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971800"/>
            <a:ext cx="571500" cy="571501"/>
          </a:xfrm>
          <a:prstGeom prst="rect">
            <a:avLst/>
          </a:prstGeom>
          <a:noFill/>
        </p:spPr>
      </p:pic>
      <p:pic>
        <p:nvPicPr>
          <p:cNvPr id="10242" name="Picture 2" descr="http://www.stat.ucla.edu/%7Eywu/ABC/ABCMayPave1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09600"/>
            <a:ext cx="571500" cy="571501"/>
          </a:xfrm>
          <a:prstGeom prst="rect">
            <a:avLst/>
          </a:prstGeom>
          <a:noFill/>
        </p:spPr>
      </p:pic>
      <p:pic>
        <p:nvPicPr>
          <p:cNvPr id="10244" name="Picture 4" descr="http://www.stat.ucla.edu/%7Eywu/ABC/ABCMayPave1/document/ABC/train_portuguese_stone_pavement_2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33400"/>
            <a:ext cx="3048000" cy="2286001"/>
          </a:xfrm>
          <a:prstGeom prst="rect">
            <a:avLst/>
          </a:prstGeom>
          <a:noFill/>
        </p:spPr>
      </p:pic>
      <p:pic>
        <p:nvPicPr>
          <p:cNvPr id="10246" name="Picture 6" descr="http://www.stat.ucla.edu/%7Eywu/ABC/ABCMayPave1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53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stat.ucla.edu/%7Eywu/ABC/ABCMayHorse1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571500" cy="571501"/>
          </a:xfrm>
          <a:prstGeom prst="rect">
            <a:avLst/>
          </a:prstGeom>
          <a:noFill/>
        </p:spPr>
      </p:pic>
      <p:pic>
        <p:nvPicPr>
          <p:cNvPr id="76804" name="Picture 4" descr="http://www.stat.ucla.edu/%7Eywu/ABC/ABCMayHorse1/document/ABC/train_81HN1SQD4T8F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8686800" cy="1426757"/>
          </a:xfrm>
          <a:prstGeom prst="rect">
            <a:avLst/>
          </a:prstGeom>
          <a:noFill/>
        </p:spPr>
      </p:pic>
      <p:pic>
        <p:nvPicPr>
          <p:cNvPr id="9218" name="Picture 2" descr="http://www.stat.ucla.edu/%7Eywu/ABC/ABCMayHorse1/document/ABC/train_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8686799" cy="1430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57200" y="457200"/>
            <a:ext cx="841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latin typeface="Arial"/>
                <a:cs typeface="Arial"/>
              </a:rPr>
              <a:t>Variable selection in linear regression</a:t>
            </a:r>
            <a:endParaRPr lang="en-US" sz="3600" b="1">
              <a:latin typeface="Arial"/>
              <a:cs typeface="Arial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33400" y="2384425"/>
            <a:ext cx="1214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latin typeface="Arial"/>
                <a:cs typeface="Arial"/>
              </a:rPr>
              <a:t>Lasso</a:t>
            </a:r>
            <a:endParaRPr lang="en-US" sz="2800" b="1">
              <a:latin typeface="Arial"/>
              <a:cs typeface="Arial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03860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843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391176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370998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374808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844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935590"/>
              </p:ext>
            </p:extLst>
          </p:nvPr>
        </p:nvGraphicFramePr>
        <p:xfrm>
          <a:off x="1608138" y="2854325"/>
          <a:ext cx="4554537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" name="Equation" r:id="rId5" imgW="1409700" imgH="482600" progId="Equation.3">
                  <p:embed/>
                </p:oleObj>
              </mc:Choice>
              <mc:Fallback>
                <p:oleObj name="Equation" r:id="rId5" imgW="1409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2854325"/>
                        <a:ext cx="4554537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1371600" y="4495800"/>
            <a:ext cx="59326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 smtClean="0">
                <a:latin typeface="Arial"/>
                <a:cs typeface="Arial"/>
              </a:rPr>
              <a:t>Tibshirani</a:t>
            </a:r>
            <a:r>
              <a:rPr lang="en-US" sz="2400" dirty="0" smtClean="0">
                <a:latin typeface="Arial"/>
                <a:cs typeface="Arial"/>
              </a:rPr>
              <a:t>: </a:t>
            </a:r>
            <a:r>
              <a:rPr lang="en-US" sz="2400" dirty="0">
                <a:latin typeface="Arial"/>
                <a:cs typeface="Arial"/>
              </a:rPr>
              <a:t>lasso</a:t>
            </a:r>
          </a:p>
          <a:p>
            <a:pPr>
              <a:defRPr/>
            </a:pPr>
            <a:r>
              <a:rPr lang="en-US" sz="2400" dirty="0" err="1">
                <a:latin typeface="Arial"/>
                <a:cs typeface="Arial"/>
              </a:rPr>
              <a:t>Efron</a:t>
            </a:r>
            <a:r>
              <a:rPr lang="en-US" sz="2400" dirty="0">
                <a:latin typeface="Arial"/>
                <a:cs typeface="Arial"/>
              </a:rPr>
              <a:t>, Hastie, Johnston, </a:t>
            </a:r>
            <a:r>
              <a:rPr lang="en-US" sz="2400" dirty="0" err="1" smtClean="0">
                <a:latin typeface="Arial"/>
                <a:cs typeface="Arial"/>
              </a:rPr>
              <a:t>Tibshirani</a:t>
            </a:r>
            <a:r>
              <a:rPr lang="en-US" sz="2400" dirty="0" smtClean="0">
                <a:latin typeface="Arial"/>
                <a:cs typeface="Arial"/>
              </a:rPr>
              <a:t>: </a:t>
            </a:r>
            <a:r>
              <a:rPr lang="en-US" sz="2400" dirty="0">
                <a:latin typeface="Arial"/>
                <a:cs typeface="Arial"/>
              </a:rPr>
              <a:t>LARS</a:t>
            </a:r>
          </a:p>
        </p:txBody>
      </p:sp>
    </p:spTree>
    <p:extLst>
      <p:ext uri="{BB962C8B-B14F-4D97-AF65-F5344CB8AC3E}">
        <p14:creationId xmlns:p14="http://schemas.microsoft.com/office/powerpoint/2010/main" val="65522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6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599" y="1752599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5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7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5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3352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C:\Users\user\Desktop\JournalABC\illustration\cattemplat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609601"/>
            <a:ext cx="6858000" cy="833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55600"/>
            <a:ext cx="84836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8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304800"/>
            <a:ext cx="590795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1" y="3810001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810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9" descr="C:\Users\lisa\Desktop\JournalABC\JournalABC\animal\train3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3810000"/>
            <a:ext cx="1295400" cy="1295400"/>
          </a:xfrm>
          <a:prstGeom prst="rect">
            <a:avLst/>
          </a:prstGeom>
          <a:noFill/>
        </p:spPr>
      </p:pic>
      <p:pic>
        <p:nvPicPr>
          <p:cNvPr id="89098" name="Picture 10" descr="C:\Users\lisa\Desktop\JournalABC\JournalABC\animal\train_sketch_image35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3810000"/>
            <a:ext cx="1295400" cy="1295400"/>
          </a:xfrm>
          <a:prstGeom prst="rect">
            <a:avLst/>
          </a:prstGeom>
          <a:noFill/>
        </p:spPr>
      </p:pic>
      <p:pic>
        <p:nvPicPr>
          <p:cNvPr id="89099" name="Picture 11" descr="C:\Users\lisa\Desktop\JournalABC\JournalABC\animal\train4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0" name="Picture 12" descr="C:\Users\lisa\Desktop\JournalABC\JournalABC\animal\train_sketch_image43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1" name="Picture 13" descr="C:\Users\lisa\Desktop\JournalABC\JournalABC\animal\train4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2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2" name="Picture 14" descr="C:\Users\lisa\Desktop\JournalABC\JournalABC\animal\train_sketch_image44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53340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http://www.stat.ucla.edu/%7Eywu/ABC/ABCEgret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6" name="Picture 4" descr="http://www.stat.ucla.edu/%7Eywu/ABC/ABCEgret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7" name="Picture 5" descr="http://www.stat.ucla.edu/%7Eywu/ABC/ABCEgret/document/ABC/color_templat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4" name="Picture 2" descr="http://www.stat.ucla.edu/%7Eywu/ABC/ABCEgret/document/ABC/color_templat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219200"/>
            <a:ext cx="571500" cy="571501"/>
          </a:xfrm>
          <a:prstGeom prst="rect">
            <a:avLst/>
          </a:prstGeom>
          <a:noFill/>
        </p:spPr>
      </p:pic>
      <p:pic>
        <p:nvPicPr>
          <p:cNvPr id="850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657600"/>
            <a:ext cx="990599" cy="12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57600"/>
            <a:ext cx="99094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3657600"/>
            <a:ext cx="12070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657600"/>
            <a:ext cx="1219199" cy="12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2133600"/>
            <a:ext cx="1076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133599"/>
            <a:ext cx="1082842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2133600"/>
            <a:ext cx="7595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2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2133600"/>
            <a:ext cx="762000" cy="1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5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2133600"/>
            <a:ext cx="141732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6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2133601"/>
            <a:ext cx="1447800" cy="12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www.stat.ucla.edu/%7Eywu/ABC/ABCEgret/document/ABC/train_l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1" y="3657601"/>
            <a:ext cx="1447799" cy="1258956"/>
          </a:xfrm>
          <a:prstGeom prst="rect">
            <a:avLst/>
          </a:prstGeom>
          <a:noFill/>
        </p:spPr>
      </p:pic>
      <p:pic>
        <p:nvPicPr>
          <p:cNvPr id="5124" name="Picture 4" descr="http://www.stat.ucla.edu/%7Eywu/ABC/ABCEgret/document/ABC/train_colorsketch_image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3657601"/>
            <a:ext cx="1447800" cy="1264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user\Desktop\multscaleBird\multscaleBird\document\ABC\trai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05200"/>
            <a:ext cx="1143000" cy="762000"/>
          </a:xfrm>
          <a:prstGeom prst="rect">
            <a:avLst/>
          </a:prstGeom>
          <a:noFill/>
        </p:spPr>
      </p:pic>
      <p:pic>
        <p:nvPicPr>
          <p:cNvPr id="51214" name="Picture 14" descr="C:\Users\user\Desktop\multscaleBird\multscaleBird\document\ABC\train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762000" cy="798871"/>
          </a:xfrm>
          <a:prstGeom prst="rect">
            <a:avLst/>
          </a:prstGeom>
          <a:noFill/>
        </p:spPr>
      </p:pic>
      <p:pic>
        <p:nvPicPr>
          <p:cNvPr id="51220" name="Picture 20" descr="C:\Users\user\Desktop\multscaleBird\multscaleBird\document\ABC\train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200"/>
            <a:ext cx="900546" cy="756761"/>
          </a:xfrm>
          <a:prstGeom prst="rect">
            <a:avLst/>
          </a:prstGeom>
          <a:noFill/>
        </p:spPr>
      </p:pic>
      <p:pic>
        <p:nvPicPr>
          <p:cNvPr id="51226" name="Picture 26" descr="C:\Users\user\Desktop\multscaleBird\multscaleBird\document\ABC\train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799"/>
            <a:ext cx="1100666" cy="767015"/>
          </a:xfrm>
          <a:prstGeom prst="rect">
            <a:avLst/>
          </a:prstGeom>
          <a:noFill/>
        </p:spPr>
      </p:pic>
      <p:pic>
        <p:nvPicPr>
          <p:cNvPr id="6147" name="Picture 3" descr="C:\Users\user\Desktop\multscaleBird\multscaleSeagull\document\ABC\color_template1_scal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828800"/>
            <a:ext cx="571500" cy="571500"/>
          </a:xfrm>
          <a:prstGeom prst="rect">
            <a:avLst/>
          </a:prstGeom>
          <a:noFill/>
        </p:spPr>
      </p:pic>
      <p:pic>
        <p:nvPicPr>
          <p:cNvPr id="6146" name="Picture 2" descr="C:\Users\user\Desktop\multscaleBird\multscaleSeagull\document\ABC\color_template2_scal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828800"/>
            <a:ext cx="571500" cy="571501"/>
          </a:xfrm>
          <a:prstGeom prst="rect">
            <a:avLst/>
          </a:prstGeom>
          <a:noFill/>
        </p:spPr>
      </p:pic>
      <p:pic>
        <p:nvPicPr>
          <p:cNvPr id="6150" name="Picture 6" descr="C:\Users\user\Desktop\multscaleBird\multscaleSeagull\document\ABC\color_template1_scale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1828800"/>
            <a:ext cx="571500" cy="571500"/>
          </a:xfrm>
          <a:prstGeom prst="rect">
            <a:avLst/>
          </a:prstGeom>
          <a:noFill/>
        </p:spPr>
      </p:pic>
      <p:pic>
        <p:nvPicPr>
          <p:cNvPr id="6149" name="Picture 5" descr="C:\Users\user\Desktop\multscaleBird\multscaleSeagull\document\ABC\color_template2_scal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1828800"/>
            <a:ext cx="571500" cy="571501"/>
          </a:xfrm>
          <a:prstGeom prst="rect">
            <a:avLst/>
          </a:prstGeom>
          <a:noFill/>
        </p:spPr>
      </p:pic>
      <p:pic>
        <p:nvPicPr>
          <p:cNvPr id="6152" name="Picture 8" descr="C:\Users\user\Desktop\multscaleBird\multscaleSeagull\document\ABC\train_colorsketch_image6_scale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2590800"/>
            <a:ext cx="1100665" cy="761999"/>
          </a:xfrm>
          <a:prstGeom prst="rect">
            <a:avLst/>
          </a:prstGeom>
          <a:noFill/>
        </p:spPr>
      </p:pic>
      <p:pic>
        <p:nvPicPr>
          <p:cNvPr id="6154" name="Picture 10" descr="C:\Users\user\Desktop\multscaleBird\multscaleSeagull\document\ABC\train_colorsketch_image6_scale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2590800"/>
            <a:ext cx="1100666" cy="762000"/>
          </a:xfrm>
          <a:prstGeom prst="rect">
            <a:avLst/>
          </a:prstGeom>
          <a:noFill/>
        </p:spPr>
      </p:pic>
      <p:pic>
        <p:nvPicPr>
          <p:cNvPr id="6156" name="Picture 12" descr="C:\Users\user\Desktop\multscaleBird\multscaleSeagull\document\ABC\train_colorsketch_image1_scal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3505200"/>
            <a:ext cx="1143000" cy="762001"/>
          </a:xfrm>
          <a:prstGeom prst="rect">
            <a:avLst/>
          </a:prstGeom>
          <a:noFill/>
        </p:spPr>
      </p:pic>
      <p:pic>
        <p:nvPicPr>
          <p:cNvPr id="6158" name="Picture 14" descr="C:\Users\user\Desktop\multscaleBird\multscaleSeagull\document\ABC\train_colorsketch_image1_scal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3505200"/>
            <a:ext cx="1142999" cy="762000"/>
          </a:xfrm>
          <a:prstGeom prst="rect">
            <a:avLst/>
          </a:prstGeom>
          <a:noFill/>
        </p:spPr>
      </p:pic>
      <p:pic>
        <p:nvPicPr>
          <p:cNvPr id="6160" name="Picture 16" descr="C:\Users\user\Desktop\multscaleBird\multscaleSeagull\document\ABC\train_colorsketch_image3_scale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62601" y="2590800"/>
            <a:ext cx="761999" cy="800313"/>
          </a:xfrm>
          <a:prstGeom prst="rect">
            <a:avLst/>
          </a:prstGeom>
          <a:noFill/>
        </p:spPr>
      </p:pic>
      <p:pic>
        <p:nvPicPr>
          <p:cNvPr id="6162" name="Picture 18" descr="C:\Users\user\Desktop\multscaleBird\multscaleSeagull\document\ABC\train_colorsketch_image3_scal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2590801"/>
            <a:ext cx="761999" cy="800312"/>
          </a:xfrm>
          <a:prstGeom prst="rect">
            <a:avLst/>
          </a:prstGeom>
          <a:noFill/>
        </p:spPr>
      </p:pic>
      <p:pic>
        <p:nvPicPr>
          <p:cNvPr id="6164" name="Picture 20" descr="C:\Users\user\Desktop\multscaleBird\multscaleSeagull\document\ABC\train_colorsketch_image10_scale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3505200"/>
            <a:ext cx="1142997" cy="761999"/>
          </a:xfrm>
          <a:prstGeom prst="rect">
            <a:avLst/>
          </a:prstGeom>
          <a:noFill/>
        </p:spPr>
      </p:pic>
      <p:pic>
        <p:nvPicPr>
          <p:cNvPr id="6166" name="Picture 22" descr="C:\Users\user\Desktop\multscaleBird\multscaleSeagull\document\ABC\train_colorsketch_image10_scale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4200" y="3505200"/>
            <a:ext cx="1143000" cy="76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http://www.stat.ucla.edu/%7Eywu/ABC/ABCSeagullfly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571500" cy="571500"/>
          </a:xfrm>
          <a:prstGeom prst="rect">
            <a:avLst/>
          </a:prstGeom>
          <a:noFill/>
        </p:spPr>
      </p:pic>
      <p:pic>
        <p:nvPicPr>
          <p:cNvPr id="50180" name="Picture 4" descr="http://www.stat.ucla.edu/%7Eywu/ABC/ABCSeagullfly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43000"/>
            <a:ext cx="571500" cy="571500"/>
          </a:xfrm>
          <a:prstGeom prst="rect">
            <a:avLst/>
          </a:prstGeom>
          <a:noFill/>
        </p:spPr>
      </p:pic>
      <p:pic>
        <p:nvPicPr>
          <p:cNvPr id="50178" name="Picture 2" descr="http://www.stat.ucla.edu/%7Eywu/ABC/ABCSeagullfly/document/ABC/color_templat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571500" cy="571501"/>
          </a:xfrm>
          <a:prstGeom prst="rect">
            <a:avLst/>
          </a:prstGeom>
          <a:noFill/>
        </p:spPr>
      </p:pic>
      <p:pic>
        <p:nvPicPr>
          <p:cNvPr id="50182" name="Picture 6" descr="http://www.stat.ucla.edu/%7Eywu/ABC/ABCSeagullfly/document/ABC/train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1905000"/>
            <a:ext cx="1752599" cy="1058617"/>
          </a:xfrm>
          <a:prstGeom prst="rect">
            <a:avLst/>
          </a:prstGeom>
          <a:noFill/>
        </p:spPr>
      </p:pic>
      <p:pic>
        <p:nvPicPr>
          <p:cNvPr id="50184" name="Picture 8" descr="http://www.stat.ucla.edu/%7Eywu/ABC/ABCSeagullfly/document/ABC/train_colorsketch_image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905000"/>
            <a:ext cx="1704975" cy="1028701"/>
          </a:xfrm>
          <a:prstGeom prst="rect">
            <a:avLst/>
          </a:prstGeom>
          <a:noFill/>
        </p:spPr>
      </p:pic>
      <p:pic>
        <p:nvPicPr>
          <p:cNvPr id="50186" name="Picture 10" descr="http://www.stat.ucla.edu/%7Eywu/ABC/ABCSeagullfly/document/ABC/train_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124200"/>
            <a:ext cx="1066800" cy="1402953"/>
          </a:xfrm>
          <a:prstGeom prst="rect">
            <a:avLst/>
          </a:prstGeom>
          <a:noFill/>
        </p:spPr>
      </p:pic>
      <p:pic>
        <p:nvPicPr>
          <p:cNvPr id="50188" name="Picture 12" descr="http://www.stat.ucla.edu/%7Eywu/ABC/ABCSeagullfly/document/ABC/train_colorsketch_image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3124200"/>
            <a:ext cx="1066800" cy="1403928"/>
          </a:xfrm>
          <a:prstGeom prst="rect">
            <a:avLst/>
          </a:prstGeom>
          <a:noFill/>
        </p:spPr>
      </p:pic>
      <p:pic>
        <p:nvPicPr>
          <p:cNvPr id="50190" name="Picture 14" descr="http://www.stat.ucla.edu/%7Eywu/ABC/ABCSeagullfly/document/ABC/train_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3124200"/>
            <a:ext cx="1926908" cy="1295400"/>
          </a:xfrm>
          <a:prstGeom prst="rect">
            <a:avLst/>
          </a:prstGeom>
          <a:noFill/>
        </p:spPr>
      </p:pic>
      <p:pic>
        <p:nvPicPr>
          <p:cNvPr id="50192" name="Picture 16" descr="http://www.stat.ucla.edu/%7Eywu/ABC/ABCSeagullfly/document/ABC/train_colorsketch_image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3124200"/>
            <a:ext cx="1932303" cy="1295400"/>
          </a:xfrm>
          <a:prstGeom prst="rect">
            <a:avLst/>
          </a:prstGeom>
          <a:noFill/>
        </p:spPr>
      </p:pic>
      <p:pic>
        <p:nvPicPr>
          <p:cNvPr id="50194" name="Picture 18" descr="http://www.stat.ucla.edu/%7Eywu/ABC/ABCSeagullfly/document/ABC/train_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1905000"/>
            <a:ext cx="1676400" cy="1074615"/>
          </a:xfrm>
          <a:prstGeom prst="rect">
            <a:avLst/>
          </a:prstGeom>
          <a:noFill/>
        </p:spPr>
      </p:pic>
      <p:pic>
        <p:nvPicPr>
          <p:cNvPr id="50196" name="Picture 20" descr="http://www.stat.ucla.edu/%7Eywu/ABC/ABCSeagullfly/document/ABC/train_colorsketch_imag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1905000"/>
            <a:ext cx="1600200" cy="1021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http://www.stat.ucla.edu/%7Eywu/ABC/ABCCattle/document/ABC/color_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571500" cy="571500"/>
          </a:xfrm>
          <a:prstGeom prst="rect">
            <a:avLst/>
          </a:prstGeom>
          <a:noFill/>
        </p:spPr>
      </p:pic>
      <p:pic>
        <p:nvPicPr>
          <p:cNvPr id="87042" name="Picture 2" descr="http://www.stat.ucla.edu/%7Eywu/ABC/ABCCattle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571500" cy="571501"/>
          </a:xfrm>
          <a:prstGeom prst="rect">
            <a:avLst/>
          </a:prstGeom>
          <a:noFill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05000"/>
            <a:ext cx="18116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905000"/>
            <a:ext cx="1828800" cy="11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905000"/>
            <a:ext cx="19202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905000"/>
            <a:ext cx="1928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276600"/>
            <a:ext cx="18973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32766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www.stat.ucla.edu/%7Eywu/ABC/ABCCattle/document/ABC/train_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3276600"/>
            <a:ext cx="1600200" cy="1153990"/>
          </a:xfrm>
          <a:prstGeom prst="rect">
            <a:avLst/>
          </a:prstGeom>
          <a:noFill/>
        </p:spPr>
      </p:pic>
      <p:pic>
        <p:nvPicPr>
          <p:cNvPr id="4102" name="Picture 6" descr="http://www.stat.ucla.edu/%7Eywu/ABC/ABCCattle/document/ABC/train_colorsketch_image1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3276600"/>
            <a:ext cx="1600200" cy="1152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410200" cy="160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00400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004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200400"/>
            <a:ext cx="142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lisa\Desktop\JournalABC\JournalABC\illustration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388552" cy="3886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4600" y="5867400"/>
            <a:ext cx="345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training images: 61.63 +/_ 2.2 %</a:t>
            </a:r>
          </a:p>
          <a:p>
            <a:r>
              <a:rPr lang="en-US" dirty="0" smtClean="0"/>
              <a:t>30 training images: 68.49 +/_ 0.9% </a:t>
            </a:r>
            <a:endParaRPr lang="en-US" dirty="0"/>
          </a:p>
        </p:txBody>
      </p:sp>
      <p:pic>
        <p:nvPicPr>
          <p:cNvPr id="2049" name="Picture 1" descr="C:\Users\user\Desktop\JournalABC\img\template_sort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91000"/>
            <a:ext cx="3124200" cy="1570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9693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Multiple response vectors, but </a:t>
            </a:r>
          </a:p>
          <a:p>
            <a:r>
              <a:rPr lang="en-US" sz="3600" b="1" dirty="0">
                <a:solidFill>
                  <a:srgbClr val="F79646"/>
                </a:solidFill>
                <a:latin typeface="Arial"/>
                <a:cs typeface="Arial"/>
              </a:rPr>
              <a:t>w</a:t>
            </a:r>
            <a:r>
              <a:rPr lang="en-US" sz="3600" b="1" dirty="0" smtClean="0">
                <a:solidFill>
                  <a:srgbClr val="F79646"/>
                </a:solidFill>
                <a:latin typeface="Arial"/>
                <a:cs typeface="Arial"/>
              </a:rPr>
              <a:t>hat to regress on?</a:t>
            </a:r>
          </a:p>
          <a:p>
            <a:r>
              <a:rPr lang="en-US" sz="2800" b="1" dirty="0" smtClean="0">
                <a:latin typeface="Arial"/>
                <a:cs typeface="Arial"/>
              </a:rPr>
              <a:t>    </a:t>
            </a:r>
            <a:r>
              <a:rPr lang="en-US" sz="2800" dirty="0" smtClean="0">
                <a:latin typeface="Arial"/>
                <a:cs typeface="Arial"/>
              </a:rPr>
              <a:t>Learning dictionary of candidate </a:t>
            </a:r>
            <a:r>
              <a:rPr lang="en-US" sz="2800" dirty="0" err="1" smtClean="0">
                <a:latin typeface="Arial"/>
                <a:cs typeface="Arial"/>
              </a:rPr>
              <a:t>regressors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 Learning dictionary of candidate groups</a:t>
            </a: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         highly patterned variable selection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convexification</a:t>
            </a:r>
            <a:r>
              <a:rPr lang="en-US" sz="2000" dirty="0" smtClean="0">
                <a:latin typeface="Arial"/>
                <a:cs typeface="Arial"/>
              </a:rPr>
              <a:t>?</a:t>
            </a:r>
            <a:r>
              <a:rPr lang="en-US" sz="2000" dirty="0">
                <a:latin typeface="Arial"/>
                <a:cs typeface="Arial"/>
              </a:rPr>
              <a:t>)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3" name="Text Box 1032"/>
          <p:cNvSpPr txBox="1">
            <a:spLocks noChangeArrowheads="1"/>
          </p:cNvSpPr>
          <p:nvPr/>
        </p:nvSpPr>
        <p:spPr bwMode="auto">
          <a:xfrm>
            <a:off x="1600200" y="2895600"/>
            <a:ext cx="729463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atin typeface="Arial"/>
                <a:cs typeface="Arial"/>
              </a:rPr>
              <a:t>Visual cortex: </a:t>
            </a:r>
            <a:r>
              <a:rPr lang="en-US" dirty="0" smtClean="0">
                <a:latin typeface="Arial"/>
                <a:cs typeface="Arial"/>
              </a:rPr>
              <a:t>what is beyond V1?      </a:t>
            </a:r>
          </a:p>
          <a:p>
            <a:pPr eaLnBrk="1" hangingPunct="1"/>
            <a:r>
              <a:rPr lang="en-US" b="1" dirty="0" smtClean="0">
                <a:latin typeface="Arial"/>
                <a:cs typeface="Arial"/>
              </a:rPr>
              <a:t>Harmonic analysis: </a:t>
            </a:r>
            <a:r>
              <a:rPr lang="en-US" dirty="0" smtClean="0">
                <a:latin typeface="Arial"/>
                <a:cs typeface="Arial"/>
              </a:rPr>
              <a:t>what is beyond </a:t>
            </a:r>
            <a:r>
              <a:rPr lang="en-US" dirty="0" err="1" smtClean="0">
                <a:latin typeface="Arial"/>
                <a:cs typeface="Arial"/>
              </a:rPr>
              <a:t>sparsity</a:t>
            </a:r>
            <a:r>
              <a:rPr lang="en-US" dirty="0" smtClean="0">
                <a:latin typeface="Arial"/>
                <a:cs typeface="Arial"/>
              </a:rPr>
              <a:t>?</a:t>
            </a:r>
          </a:p>
          <a:p>
            <a:pPr eaLnBrk="1" hangingPunct="1"/>
            <a:r>
              <a:rPr lang="en-US" b="1" dirty="0" smtClean="0">
                <a:latin typeface="Arial"/>
                <a:cs typeface="Arial"/>
              </a:rPr>
              <a:t>Statistical modeling: </a:t>
            </a:r>
            <a:r>
              <a:rPr lang="en-US" dirty="0" smtClean="0">
                <a:latin typeface="Arial"/>
                <a:cs typeface="Arial"/>
              </a:rPr>
              <a:t>what is model of coefficients?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0"/>
            <a:ext cx="96487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Probing deeper than </a:t>
            </a:r>
            <a:r>
              <a:rPr lang="en-US" sz="2400" b="1" dirty="0" err="1" smtClean="0"/>
              <a:t>sparsity</a:t>
            </a:r>
            <a:endParaRPr lang="en-US" sz="2400" b="1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Spasity</a:t>
            </a:r>
            <a:r>
              <a:rPr lang="en-US" sz="2400" dirty="0" smtClean="0"/>
              <a:t>: signal recovery (compression, </a:t>
            </a:r>
            <a:r>
              <a:rPr lang="en-US" sz="2400" dirty="0" err="1" smtClean="0"/>
              <a:t>denoising</a:t>
            </a:r>
            <a:r>
              <a:rPr lang="en-US" sz="2400" dirty="0" smtClean="0"/>
              <a:t>, compressed sensing)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Patterned </a:t>
            </a:r>
            <a:r>
              <a:rPr lang="en-US" sz="2400" dirty="0" err="1" smtClean="0"/>
              <a:t>sparsity</a:t>
            </a:r>
            <a:r>
              <a:rPr lang="en-US" sz="2400" dirty="0" smtClean="0"/>
              <a:t>: signal understanding (classification, recognition, …)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frequently </a:t>
            </a:r>
            <a:r>
              <a:rPr lang="en-US" sz="2400" dirty="0" err="1" smtClean="0"/>
              <a:t>occuring</a:t>
            </a:r>
            <a:r>
              <a:rPr lang="en-US" sz="2400" dirty="0" smtClean="0"/>
              <a:t>, commonly shared sparse coding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238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457200" y="457200"/>
            <a:ext cx="841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latin typeface="Arial"/>
                <a:cs typeface="Arial"/>
              </a:rPr>
              <a:t>Variable selection in linear regression</a:t>
            </a:r>
            <a:endParaRPr lang="en-US" sz="3600" b="1">
              <a:latin typeface="Arial"/>
              <a:cs typeface="Arial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533400" y="2384425"/>
            <a:ext cx="4656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Arial"/>
                <a:cs typeface="Arial"/>
              </a:rPr>
              <a:t>Non-convex regularization</a:t>
            </a:r>
            <a:endParaRPr lang="en-US" sz="2800" b="1" dirty="0">
              <a:latin typeface="Arial"/>
              <a:cs typeface="Arial"/>
            </a:endParaRPr>
          </a:p>
        </p:txBody>
      </p:sp>
      <p:graphicFrame>
        <p:nvGraphicFramePr>
          <p:cNvPr id="194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279372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371600" y="4343400"/>
            <a:ext cx="21517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Fan, </a:t>
            </a:r>
            <a:r>
              <a:rPr lang="en-US" sz="2400" dirty="0" smtClean="0">
                <a:latin typeface="Arial"/>
                <a:cs typeface="Arial"/>
              </a:rPr>
              <a:t>Li: SCAD</a:t>
            </a:r>
          </a:p>
          <a:p>
            <a:pPr>
              <a:defRPr/>
            </a:pPr>
            <a:r>
              <a:rPr lang="en-US" sz="2400" dirty="0" smtClean="0">
                <a:latin typeface="Arial"/>
                <a:cs typeface="Arial"/>
              </a:rPr>
              <a:t>Zhang: MCP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7195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94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968042"/>
              </p:ext>
            </p:extLst>
          </p:nvPr>
        </p:nvGraphicFramePr>
        <p:xfrm>
          <a:off x="1484313" y="2938463"/>
          <a:ext cx="38893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" name="Equation" r:id="rId5" imgW="1447800" imgH="482600" progId="Equation.3">
                  <p:embed/>
                </p:oleObj>
              </mc:Choice>
              <mc:Fallback>
                <p:oleObj name="Equation" r:id="rId5" imgW="1447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2938463"/>
                        <a:ext cx="38893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7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457200" y="457200"/>
            <a:ext cx="841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latin typeface="Arial"/>
                <a:cs typeface="Arial"/>
              </a:rPr>
              <a:t>Variable selection in linear regression</a:t>
            </a:r>
            <a:endParaRPr lang="en-US" sz="3600" b="1">
              <a:latin typeface="Arial"/>
              <a:cs typeface="Arial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533400" y="2384425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latin typeface="Arial"/>
                <a:cs typeface="Arial"/>
              </a:rPr>
              <a:t>Matching pursuit</a:t>
            </a:r>
            <a:r>
              <a:rPr lang="en-US" altLang="zh-CN" sz="2800">
                <a:latin typeface="Arial"/>
                <a:cs typeface="Arial"/>
              </a:rPr>
              <a:t>: forward selection</a:t>
            </a:r>
            <a:endParaRPr lang="en-US" sz="2800" b="1">
              <a:latin typeface="Arial"/>
              <a:cs typeface="Arial"/>
            </a:endParaRPr>
          </a:p>
        </p:txBody>
      </p:sp>
      <p:graphicFrame>
        <p:nvGraphicFramePr>
          <p:cNvPr id="2048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075179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Equation" r:id="rId3" imgW="1612900" imgH="241300" progId="Equation.3">
                  <p:embed/>
                </p:oleObj>
              </mc:Choice>
              <mc:Fallback>
                <p:oleObj name="Equation"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219200" y="3048000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latin typeface="Arial"/>
                <a:cs typeface="Arial"/>
              </a:rPr>
              <a:t>Mallat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Zhang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4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57200" y="457200"/>
            <a:ext cx="841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latin typeface="Arial"/>
                <a:cs typeface="Arial"/>
              </a:rPr>
              <a:t>Variable selection in linear regression</a:t>
            </a:r>
            <a:endParaRPr lang="en-US" sz="3600" b="1">
              <a:latin typeface="Arial"/>
              <a:cs typeface="Arial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533400" y="2384425"/>
            <a:ext cx="4837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latin typeface="Arial"/>
                <a:cs typeface="Arial"/>
              </a:rPr>
              <a:t>Bayesian variable selection</a:t>
            </a:r>
            <a:endParaRPr lang="en-US" sz="2800" b="1">
              <a:latin typeface="Arial"/>
              <a:cs typeface="Arial"/>
            </a:endParaRPr>
          </a:p>
        </p:txBody>
      </p:sp>
      <p:graphicFrame>
        <p:nvGraphicFramePr>
          <p:cNvPr id="2150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184823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7195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327660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215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06524"/>
              </p:ext>
            </p:extLst>
          </p:nvPr>
        </p:nvGraphicFramePr>
        <p:xfrm>
          <a:off x="1143000" y="3124200"/>
          <a:ext cx="63246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0" name="Equation" r:id="rId5" imgW="2590800" imgH="254000" progId="Equation.3">
                  <p:embed/>
                </p:oleObj>
              </mc:Choice>
              <mc:Fallback>
                <p:oleObj name="Equation" r:id="rId5" imgW="2590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124200"/>
                        <a:ext cx="6324600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143000" y="3886200"/>
            <a:ext cx="2818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George, </a:t>
            </a:r>
            <a:r>
              <a:rPr lang="en-US" sz="2400" dirty="0" smtClean="0">
                <a:latin typeface="Arial"/>
                <a:cs typeface="Arial"/>
              </a:rPr>
              <a:t>McCulloch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ChangeArrowheads="1"/>
          </p:cNvSpPr>
          <p:nvPr/>
        </p:nvSpPr>
        <p:spPr bwMode="auto">
          <a:xfrm>
            <a:off x="16933" y="533400"/>
            <a:ext cx="919193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latin typeface="Arial"/>
                <a:cs typeface="Arial"/>
              </a:rPr>
              <a:t>What if the </a:t>
            </a:r>
            <a:r>
              <a:rPr lang="en-US" altLang="zh-CN" sz="3200" b="1" dirty="0" err="1">
                <a:latin typeface="Arial"/>
                <a:cs typeface="Arial"/>
              </a:rPr>
              <a:t>candiate</a:t>
            </a:r>
            <a:r>
              <a:rPr lang="en-US" altLang="zh-CN" sz="3200" b="1" dirty="0">
                <a:latin typeface="Arial"/>
                <a:cs typeface="Arial"/>
              </a:rPr>
              <a:t> </a:t>
            </a:r>
            <a:r>
              <a:rPr lang="en-US" altLang="zh-CN" sz="3200" b="1" dirty="0" err="1">
                <a:latin typeface="Arial"/>
                <a:cs typeface="Arial"/>
              </a:rPr>
              <a:t>regressors</a:t>
            </a:r>
            <a:r>
              <a:rPr lang="en-US" altLang="zh-CN" sz="3200" b="1" dirty="0">
                <a:latin typeface="Arial"/>
                <a:cs typeface="Arial"/>
              </a:rPr>
              <a:t> are unknown?</a:t>
            </a:r>
            <a:endParaRPr lang="en-US" sz="3200" b="1" dirty="0">
              <a:latin typeface="Arial"/>
              <a:cs typeface="Arial"/>
            </a:endParaRPr>
          </a:p>
        </p:txBody>
      </p:sp>
      <p:graphicFrame>
        <p:nvGraphicFramePr>
          <p:cNvPr id="22530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48924"/>
              </p:ext>
            </p:extLst>
          </p:nvPr>
        </p:nvGraphicFramePr>
        <p:xfrm>
          <a:off x="1066800" y="1295400"/>
          <a:ext cx="6248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" r:id="rId3" imgW="1612900" imgH="241300" progId="Equation.3">
                  <p:embed/>
                </p:oleObj>
              </mc:Choice>
              <mc:Fallback>
                <p:oleObj r:id="rId3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24840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52551"/>
              </p:ext>
            </p:extLst>
          </p:nvPr>
        </p:nvGraphicFramePr>
        <p:xfrm>
          <a:off x="1752600" y="2362200"/>
          <a:ext cx="50292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" r:id="rId5" imgW="2133600" imgH="457200" progId="Equation.3">
                  <p:embed/>
                </p:oleObj>
              </mc:Choice>
              <mc:Fallback>
                <p:oleObj r:id="rId5" imgW="2133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362200"/>
                        <a:ext cx="50292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6" name="Text Box 1032"/>
          <p:cNvSpPr txBox="1">
            <a:spLocks noChangeArrowheads="1"/>
          </p:cNvSpPr>
          <p:nvPr/>
        </p:nvSpPr>
        <p:spPr bwMode="auto">
          <a:xfrm>
            <a:off x="1600200" y="4191000"/>
            <a:ext cx="6531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Arial"/>
                <a:cs typeface="Arial"/>
              </a:rPr>
              <a:t>Sparsity</a:t>
            </a:r>
            <a:r>
              <a:rPr lang="en-US" sz="2400">
                <a:latin typeface="Arial"/>
                <a:cs typeface="Arial"/>
              </a:rPr>
              <a:t>: a small number of         are non-zero</a:t>
            </a:r>
          </a:p>
        </p:txBody>
      </p:sp>
      <p:graphicFrame>
        <p:nvGraphicFramePr>
          <p:cNvPr id="22534" name="Object 10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476724"/>
              </p:ext>
            </p:extLst>
          </p:nvPr>
        </p:nvGraphicFramePr>
        <p:xfrm>
          <a:off x="5638800" y="4191000"/>
          <a:ext cx="5476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" name="Equation" r:id="rId7" imgW="228600" imgH="203200" progId="Equation.3">
                  <p:embed/>
                </p:oleObj>
              </mc:Choice>
              <mc:Fallback>
                <p:oleObj name="Equation" r:id="rId7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191000"/>
                        <a:ext cx="547687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8" name="Rectangle 1034"/>
          <p:cNvSpPr>
            <a:spLocks noChangeArrowheads="1"/>
          </p:cNvSpPr>
          <p:nvPr/>
        </p:nvSpPr>
        <p:spPr bwMode="auto">
          <a:xfrm>
            <a:off x="990600" y="5105400"/>
            <a:ext cx="7520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6600"/>
                </a:solidFill>
                <a:latin typeface="Arial"/>
                <a:cs typeface="Arial"/>
              </a:rPr>
              <a:t>Twist of plot: Can </a:t>
            </a:r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we learn the </a:t>
            </a:r>
            <a:r>
              <a:rPr lang="en-US" altLang="zh-CN" sz="2800" b="1" dirty="0" err="1">
                <a:solidFill>
                  <a:srgbClr val="FF6600"/>
                </a:solidFill>
                <a:latin typeface="Arial"/>
                <a:cs typeface="Arial"/>
              </a:rPr>
              <a:t>regressors</a:t>
            </a:r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?</a:t>
            </a:r>
            <a:endParaRPr lang="en-US" sz="28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aphicFrame>
        <p:nvGraphicFramePr>
          <p:cNvPr id="22536" name="Object 10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773968"/>
              </p:ext>
            </p:extLst>
          </p:nvPr>
        </p:nvGraphicFramePr>
        <p:xfrm>
          <a:off x="1676400" y="3733800"/>
          <a:ext cx="9588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" name="Equation" r:id="rId9" imgW="380835" imgH="165028" progId="Equation.3">
                  <p:embed/>
                </p:oleObj>
              </mc:Choice>
              <mc:Fallback>
                <p:oleObj name="Equation" r:id="rId9" imgW="380835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733800"/>
                        <a:ext cx="9588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06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3757</TotalTime>
  <Words>915</Words>
  <Application>Microsoft Macintosh PowerPoint</Application>
  <PresentationFormat>On-screen Show (4:3)</PresentationFormat>
  <Paragraphs>181</Paragraphs>
  <Slides>59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Equation.3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Ying Nian Wu</cp:lastModifiedBy>
  <cp:revision>406</cp:revision>
  <dcterms:created xsi:type="dcterms:W3CDTF">2012-02-22T08:46:05Z</dcterms:created>
  <dcterms:modified xsi:type="dcterms:W3CDTF">2012-12-16T03:31:06Z</dcterms:modified>
</cp:coreProperties>
</file>