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41"/>
  </p:notesMasterIdLst>
  <p:sldIdLst>
    <p:sldId id="335" r:id="rId4"/>
    <p:sldId id="333" r:id="rId5"/>
    <p:sldId id="402" r:id="rId6"/>
    <p:sldId id="405" r:id="rId7"/>
    <p:sldId id="286" r:id="rId8"/>
    <p:sldId id="873" r:id="rId9"/>
    <p:sldId id="327" r:id="rId10"/>
    <p:sldId id="351" r:id="rId11"/>
    <p:sldId id="381" r:id="rId12"/>
    <p:sldId id="383" r:id="rId13"/>
    <p:sldId id="382" r:id="rId14"/>
    <p:sldId id="384" r:id="rId15"/>
    <p:sldId id="385" r:id="rId16"/>
    <p:sldId id="386" r:id="rId17"/>
    <p:sldId id="391" r:id="rId18"/>
    <p:sldId id="390" r:id="rId19"/>
    <p:sldId id="388" r:id="rId20"/>
    <p:sldId id="290" r:id="rId21"/>
    <p:sldId id="392" r:id="rId22"/>
    <p:sldId id="345" r:id="rId23"/>
    <p:sldId id="331" r:id="rId24"/>
    <p:sldId id="389" r:id="rId25"/>
    <p:sldId id="399" r:id="rId26"/>
    <p:sldId id="401" r:id="rId27"/>
    <p:sldId id="292" r:id="rId28"/>
    <p:sldId id="421" r:id="rId29"/>
    <p:sldId id="422" r:id="rId30"/>
    <p:sldId id="419" r:id="rId31"/>
    <p:sldId id="397" r:id="rId32"/>
    <p:sldId id="396" r:id="rId33"/>
    <p:sldId id="400" r:id="rId34"/>
    <p:sldId id="394" r:id="rId35"/>
    <p:sldId id="414" r:id="rId36"/>
    <p:sldId id="415" r:id="rId37"/>
    <p:sldId id="393" r:id="rId38"/>
    <p:sldId id="420" r:id="rId39"/>
    <p:sldId id="398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mbria Math" panose="02040503050406030204" pitchFamily="18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ash Vahdat" initials="" lastIdx="11" clrIdx="0"/>
  <p:cmAuthor id="1" name="Ruiqi Gao" initials="RG" lastIdx="2" clrIdx="1">
    <p:extLst>
      <p:ext uri="{19B8F6BF-5375-455C-9EA6-DF929625EA0E}">
        <p15:presenceInfo xmlns:p15="http://schemas.microsoft.com/office/powerpoint/2012/main" userId="S::ruiqigao@personalmicrosoftsoftware.ucla.edu::d1fd3129-9f97-4278-aa9d-7b6bcf8db6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9356"/>
    <a:srgbClr val="679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4"/>
    <p:restoredTop sz="85423"/>
  </p:normalViewPr>
  <p:slideViewPr>
    <p:cSldViewPr snapToGrid="0">
      <p:cViewPr varScale="1">
        <p:scale>
          <a:sx n="139" d="100"/>
          <a:sy n="139" d="100"/>
        </p:scale>
        <p:origin x="35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3bbe40083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3bbe40083_2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95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70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4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39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33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69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4175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a3bbe40083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a3bbe40083_2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a3bbe40083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a3bbe40083_2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86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 learn the model by optimizing a loss function defined based on three model assumptions </a:t>
            </a:r>
            <a:endParaRPr lang="en-US" sz="1400" dirty="0">
              <a:effectLst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21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8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a3bbe40083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a3bbe40083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558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33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a3bbe40083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a3bbe40083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206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a3bbe40083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a3bbe40083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95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43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23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36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a3bbe40083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a3bbe40083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81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a3bbe40083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a3bbe40083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5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46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3bbe40083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3bbe40083_2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79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9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a3bbe40083_2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a3bbe40083_2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8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4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4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8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400" dirty="0">
              <a:effectLst/>
            </a:endParaRPr>
          </a:p>
          <a:p>
            <a:pPr marL="0" marR="0" lvl="0" indent="4572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400" dirty="0">
              <a:effectLst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9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02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D24E-EDEB-4D49-9DFF-B87268E09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61185-82B5-674A-80E9-2DD8A8063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87DF2-526E-AD46-80FD-6264BD7FB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54DE0-F2CC-A040-8E8C-6FADFA2D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69224-4AFC-A343-8226-07385254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04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6FB1-133E-C346-9AB9-138791C5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C97E9-0487-854D-90EC-4D2F0F3EE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9C7CB-67FE-964C-A320-102D4CC6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EFB08-A439-114B-BA35-A4FFEFE9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8F88F-57DF-E343-9B45-F3565207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84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6DB3-D8AC-424F-B29D-7FFCCCE5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1103B-9C59-AA4E-871D-08DC5F62B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C66B1-191C-F242-8CED-8FDA09A6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70524-8FB6-C946-9833-4B065367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2EA49-5C9F-1344-B48F-F154D866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68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C922-DD9E-644A-9A7B-552D5F71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CF79E-5818-AD47-9AA6-2C7B33DB6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7DE1C-7C71-F248-96DF-BE130CA13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E5C61-9BE0-064F-B812-325456D7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CB19B-4592-E449-A231-7780943E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1AB96-3086-0249-9724-476B41B5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0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EF583-4642-8341-952D-D9C80F98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D1E4F-DC28-E743-8A15-704D30A0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A8FF5-6782-224E-8965-E26F90324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222FB-5A15-8B40-BD63-79DC6CF9D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84CCD-ADA1-3A4C-9963-C11143C38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8AA441-B305-604D-A18B-E0F194E1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69A5EC-2297-B54C-B191-306B89FA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EA4FD-3BD8-0442-9ECF-21219862A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81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F824-EFFA-C74A-9594-3D09DC10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149AE-5B24-F946-8433-CEDAD419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D609E-90DF-D947-8508-F1D077CD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B9CC9-D37B-6A4E-8DDD-A9FB8353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59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7BC010-7858-E947-A3FA-7D2F7712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1979D-107B-C940-9D90-7C947DC3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97939-19A7-E543-9A8F-58222676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96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BE77-58C7-5546-821D-ACB3E847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DDA01-D555-0648-901E-CE6635F11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350FD-0772-9F42-AA6E-DEA6D16C5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6E642-D5BF-014B-99B2-21CB6482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355B8-BA5F-3D41-9BC3-91DBF1EB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58EED-E719-C147-A241-29F4E211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82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49F2-D260-424C-84B1-40BD9CAE8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32534-26D4-3547-B1B9-B5141F0C9C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82998-925D-1447-9C3B-966B26AA7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43D45-451F-9443-9150-104C94E5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C6A27-CEC8-464D-A1E9-4AAE0963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4939F-3483-9140-8FA6-3669874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DBFC-2EDF-B048-9664-50805FCA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C43E2-6825-0547-AF14-79798D340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62F70-173E-5440-AD23-5F644CD47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98876-9D2D-A84B-8D58-858A75E0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81F34-C169-AA40-AC7B-84BA69C8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2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A9A8C-A5E2-D14D-9990-3D56873F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6D94E-4696-E149-B6E5-1DA177217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41B04-2E58-694F-9080-4511D189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C3D54-D53A-9546-BFAC-8E20FD25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0520B-5A75-0543-8017-AFBC34D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93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2E7E-C8CB-FD4F-8151-135E5B390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F0B8D-CDE9-BF4F-B70D-AC4A9163E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7E21-E014-5941-97AC-E27829F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97793-5CB0-1E47-9BD8-1532890A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4D759-7A20-7643-9AE8-4019B0B6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08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7B55-7E47-134B-9416-48878017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67F83-A963-AD4D-A130-9DA1A1DF8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6042A-CE8A-E842-8529-F289D0A3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AA4F-6B7F-4543-A935-DD4FE49F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ADD78-B7E0-1049-9527-DD06E2D0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08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ADCD-F942-B542-A448-2622DEEF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B168B-02E8-DB4D-BBA4-994DED8A6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ED0D-6D57-3347-9CA4-31F9C5BD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B32E0-33A2-7F4D-A18D-2363C9E74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A5FDF-8AB5-2840-81CA-4A02EA35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0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3B16-758D-E440-B425-533139F2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2A455-52BD-5943-A481-C70C70E4B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2908F-2A38-2048-92C2-B5EDDC51A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06A6E-ADAC-704C-9340-1939CEF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C982C-F07A-724B-9D3F-008A2740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2FE1A-F90D-FF49-B2B5-41F1CDC8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75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5AADC-885E-E044-B172-66EE6BC4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E9FD9-18C4-8648-9BD4-D894BBDCC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7F85A-A819-DA42-B52F-5CADCBD1A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EC4C7-528E-BD4A-B41D-7047F0A1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0EFE01-8630-6643-9AE8-02A9F2DA6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B9D66-E8CC-B84D-A40D-B4306FBE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1E46E-A58A-3244-BA03-B714E683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F9D90-6017-4D42-B73C-3357E8E0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5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5AD3-03DF-1348-AF23-BCF2DE97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724A0-BB13-9347-B6D9-552F2167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AB265-BD60-7E4D-A573-BEB591305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72393-8EC5-F14D-BDC6-FCF6870D8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21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E4EC-B992-6942-BACA-E76C0F5C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950DA-0A52-D340-A7DA-C54D513C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DFD25-2355-1745-84D9-93D17C4D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6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9949-B3F9-EB48-BF09-03A10682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118B4-81F9-824B-B55A-3423D2298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01549-6025-8A45-B416-D48C76781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9407-96D0-E34F-A260-79E9A87E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782DF-DA9F-9046-A8CA-24054C2D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918A9-1C11-C049-B59A-DECA2B6A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3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4FDD-D444-8C4C-90D0-226E205D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41B86-67FB-3C49-BF48-84FCCD92E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1E873-4DB8-2047-B2B0-156522DBD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47650-D7D6-8C41-9D2D-0D28A6ADC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4B52F-42EE-8646-AE0A-6300C471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A49D0-F0DA-1E43-9B58-5E8FFE3B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09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C982-7696-C546-9105-68DE22C5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41816-C697-5947-81AA-F150272D3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8767-D458-564A-A43C-26A14B766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7114-D531-0543-B349-1656AEAA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EC38C-5572-B340-B084-1E1D1762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04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B3F64-4CF3-B948-B83A-C2D3C41F0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E95DB-F176-A049-9049-D9BDCC4AE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0A12-E68A-614C-A754-13E727BC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B0E4-F983-E640-9419-53F72750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5A7D2-31DB-6944-AEF0-6A6CC7F0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0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8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DE83A-7633-9940-ACB7-AECFE433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5FBB4-EED5-6F40-B961-9C06DC544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D5C55-123C-2A48-A27E-7BFF31A68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68DDD-2155-7147-A362-73CDCE53F52A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4282B-2AA0-9D45-AC35-CFAE6A2E4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30F63-B943-D142-BED4-C19B2CC9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6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84D84-6EF8-BF4A-950F-4BB2EE6A9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74ACD-61CF-B643-ACBB-B11A23D89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CCA60-4615-DB4B-960C-87482CCE3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56AC4-F0C9-684D-84DB-5C60F8FB67BD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0A9FC-1DE9-A940-A2B7-A2C0638D0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93743-0F22-2640-BEF8-FBA6D1886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5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emf"/><Relationship Id="rId5" Type="http://schemas.openxmlformats.org/officeDocument/2006/relationships/image" Target="../media/image44.png"/><Relationship Id="rId10" Type="http://schemas.openxmlformats.org/officeDocument/2006/relationships/image" Target="../media/image49.emf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10" Type="http://schemas.openxmlformats.org/officeDocument/2006/relationships/image" Target="../media/image58.emf"/><Relationship Id="rId4" Type="http://schemas.openxmlformats.org/officeDocument/2006/relationships/image" Target="../media/image53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7.jpg"/><Relationship Id="rId3" Type="http://schemas.openxmlformats.org/officeDocument/2006/relationships/image" Target="../media/image59.png"/><Relationship Id="rId7" Type="http://schemas.openxmlformats.org/officeDocument/2006/relationships/image" Target="../media/image38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129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68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10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0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yingnianwu/Desktop/gridpictures/grid-cell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yingnianwu/Desktop/gridpictures/MBwithRatinBox.jpg" TargetMode="Externa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8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10.tiff"/><Relationship Id="rId4" Type="http://schemas.openxmlformats.org/officeDocument/2006/relationships/image" Target="../media/image10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18.gif"/><Relationship Id="rId4" Type="http://schemas.openxmlformats.org/officeDocument/2006/relationships/image" Target="../media/image11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93.jpg"/><Relationship Id="rId7" Type="http://schemas.openxmlformats.org/officeDocument/2006/relationships/image" Target="../media/image14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jpg"/><Relationship Id="rId10" Type="http://schemas.openxmlformats.org/officeDocument/2006/relationships/image" Target="../media/image152.png"/><Relationship Id="rId4" Type="http://schemas.openxmlformats.org/officeDocument/2006/relationships/image" Target="../media/image146.jpeg"/><Relationship Id="rId9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emf"/><Relationship Id="rId5" Type="http://schemas.openxmlformats.org/officeDocument/2006/relationships/image" Target="../media/image14.png"/><Relationship Id="rId10" Type="http://schemas.openxmlformats.org/officeDocument/2006/relationships/image" Target="../media/image18.emf"/><Relationship Id="rId4" Type="http://schemas.openxmlformats.org/officeDocument/2006/relationships/image" Target="../media/image13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1.pn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emf"/><Relationship Id="rId3" Type="http://schemas.openxmlformats.org/officeDocument/2006/relationships/image" Target="../media/image27.tiff"/><Relationship Id="rId7" Type="http://schemas.openxmlformats.org/officeDocument/2006/relationships/image" Target="../media/image31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emf"/><Relationship Id="rId5" Type="http://schemas.openxmlformats.org/officeDocument/2006/relationships/image" Target="../media/image29.png"/><Relationship Id="rId10" Type="http://schemas.openxmlformats.org/officeDocument/2006/relationships/image" Target="../media/image17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1"/>
          <p:cNvSpPr txBox="1">
            <a:spLocks noGrp="1"/>
          </p:cNvSpPr>
          <p:nvPr>
            <p:ph type="title"/>
          </p:nvPr>
        </p:nvSpPr>
        <p:spPr>
          <a:xfrm>
            <a:off x="403547" y="1156885"/>
            <a:ext cx="8336905" cy="21756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400" b="1" dirty="0">
                <a:solidFill>
                  <a:srgbClr val="0070C0"/>
                </a:solidFill>
              </a:rPr>
              <a:t>Representational</a:t>
            </a:r>
            <a:r>
              <a:rPr lang="zh-CN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zh-CN" sz="3400" b="1" dirty="0">
                <a:solidFill>
                  <a:srgbClr val="0070C0"/>
                </a:solidFill>
              </a:rPr>
              <a:t>Model</a:t>
            </a:r>
            <a:r>
              <a:rPr lang="zh-CN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zh-CN" sz="3400" b="1" dirty="0">
                <a:solidFill>
                  <a:srgbClr val="0070C0"/>
                </a:solidFill>
              </a:rPr>
              <a:t>of</a:t>
            </a:r>
            <a:r>
              <a:rPr lang="zh-CN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zh-CN" sz="3400" b="1" dirty="0">
                <a:solidFill>
                  <a:srgbClr val="0070C0"/>
                </a:solidFill>
              </a:rPr>
              <a:t>Grid</a:t>
            </a:r>
            <a:r>
              <a:rPr lang="zh-CN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zh-CN" sz="3400" b="1" dirty="0">
                <a:solidFill>
                  <a:srgbClr val="0070C0"/>
                </a:solidFill>
              </a:rPr>
              <a:t>Cells</a:t>
            </a:r>
            <a:br>
              <a:rPr lang="en-US" altLang="zh-CN" sz="3400" b="1" dirty="0">
                <a:solidFill>
                  <a:srgbClr val="0070C0"/>
                </a:solidFill>
              </a:rPr>
            </a:br>
            <a:r>
              <a:rPr lang="en-US" altLang="zh-CN" sz="1800" b="1" dirty="0">
                <a:solidFill>
                  <a:srgbClr val="0070C0"/>
                </a:solidFill>
              </a:rPr>
              <a:t>Lie group representation &amp; conformal isometry &amp; flat torus</a:t>
            </a:r>
            <a:br>
              <a:rPr lang="en-US" altLang="zh-CN" sz="3400" dirty="0">
                <a:solidFill>
                  <a:srgbClr val="0070C0"/>
                </a:solidFill>
              </a:rPr>
            </a:br>
            <a:br>
              <a:rPr lang="en-US" altLang="zh-CN" sz="3400" dirty="0">
                <a:solidFill>
                  <a:srgbClr val="0070C0"/>
                </a:solidFill>
              </a:rPr>
            </a:br>
            <a:r>
              <a:rPr lang="en-US" altLang="zh-CN" sz="2000" dirty="0">
                <a:solidFill>
                  <a:schemeClr val="tx1"/>
                </a:solidFill>
              </a:rPr>
              <a:t>Ying </a:t>
            </a:r>
            <a:r>
              <a:rPr lang="en-US" altLang="zh-CN" sz="2000" dirty="0" err="1">
                <a:solidFill>
                  <a:schemeClr val="tx1"/>
                </a:solidFill>
              </a:rPr>
              <a:t>Nian</a:t>
            </a:r>
            <a:r>
              <a:rPr lang="en-US" altLang="zh-CN" sz="2000" dirty="0">
                <a:solidFill>
                  <a:schemeClr val="tx1"/>
                </a:solidFill>
              </a:rPr>
              <a:t> Wu</a:t>
            </a:r>
            <a:br>
              <a:rPr lang="en-US" altLang="zh-CN" sz="2000" dirty="0">
                <a:solidFill>
                  <a:schemeClr val="tx1"/>
                </a:solidFill>
              </a:rPr>
            </a:br>
            <a:r>
              <a:rPr lang="en-US" altLang="zh-CN" sz="1800" dirty="0">
                <a:solidFill>
                  <a:schemeClr val="tx1"/>
                </a:solidFill>
              </a:rPr>
              <a:t>UCLA Department of Statistics, </a:t>
            </a:r>
            <a:r>
              <a:rPr lang="en-US" altLang="zh-CN" sz="1800" dirty="0" err="1">
                <a:solidFill>
                  <a:schemeClr val="tx1"/>
                </a:solidFill>
              </a:rPr>
              <a:t>ywu@stat.ucla.edu</a:t>
            </a:r>
            <a:br>
              <a:rPr lang="en-US" altLang="zh-CN" sz="2000" dirty="0">
                <a:solidFill>
                  <a:schemeClr val="tx1"/>
                </a:solidFill>
              </a:rPr>
            </a:br>
            <a:br>
              <a:rPr lang="en-US" altLang="zh-CN" sz="2000" dirty="0">
                <a:solidFill>
                  <a:schemeClr val="tx1"/>
                </a:solidFill>
              </a:rPr>
            </a:br>
            <a:r>
              <a:rPr lang="en-US" altLang="zh-CN" sz="1400" dirty="0">
                <a:solidFill>
                  <a:schemeClr val="tx1"/>
                </a:solidFill>
              </a:rPr>
              <a:t>Joint with </a:t>
            </a:r>
            <a:r>
              <a:rPr lang="en-US" altLang="zh-CN" sz="1400" dirty="0" err="1">
                <a:solidFill>
                  <a:schemeClr val="tx1"/>
                </a:solidFill>
              </a:rPr>
              <a:t>Ruiqi</a:t>
            </a:r>
            <a:r>
              <a:rPr lang="en-US" altLang="zh-CN" sz="1400" dirty="0">
                <a:solidFill>
                  <a:schemeClr val="tx1"/>
                </a:solidFill>
              </a:rPr>
              <a:t> Gao, </a:t>
            </a:r>
            <a:r>
              <a:rPr lang="en-US" altLang="zh-CN" sz="1400" dirty="0" err="1">
                <a:solidFill>
                  <a:schemeClr val="tx1"/>
                </a:solidFill>
              </a:rPr>
              <a:t>Dehong</a:t>
            </a:r>
            <a:r>
              <a:rPr lang="en-US" altLang="zh-CN" sz="1400" dirty="0">
                <a:solidFill>
                  <a:schemeClr val="tx1"/>
                </a:solidFill>
              </a:rPr>
              <a:t> Xu, </a:t>
            </a:r>
            <a:r>
              <a:rPr lang="en-US" altLang="zh-CN" sz="1400" dirty="0" err="1">
                <a:solidFill>
                  <a:schemeClr val="tx1"/>
                </a:solidFill>
              </a:rPr>
              <a:t>Jianwen</a:t>
            </a:r>
            <a:r>
              <a:rPr lang="en-US" altLang="zh-CN" sz="1400" dirty="0">
                <a:solidFill>
                  <a:schemeClr val="tx1"/>
                </a:solidFill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</a:rPr>
              <a:t>Xie</a:t>
            </a:r>
            <a:r>
              <a:rPr lang="en-US" altLang="zh-CN" sz="1400" dirty="0">
                <a:solidFill>
                  <a:schemeClr val="tx1"/>
                </a:solidFill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</a:rPr>
              <a:t>Wenhao</a:t>
            </a:r>
            <a:r>
              <a:rPr lang="en-US" altLang="zh-CN" sz="1400" dirty="0">
                <a:solidFill>
                  <a:schemeClr val="tx1"/>
                </a:solidFill>
              </a:rPr>
              <a:t> Zhang, </a:t>
            </a:r>
            <a:r>
              <a:rPr lang="en-US" altLang="zh-CN" sz="1400" dirty="0" err="1">
                <a:solidFill>
                  <a:schemeClr val="tx1"/>
                </a:solidFill>
              </a:rPr>
              <a:t>Xue</a:t>
            </a:r>
            <a:r>
              <a:rPr lang="en-US" altLang="zh-CN" sz="1400" dirty="0">
                <a:solidFill>
                  <a:schemeClr val="tx1"/>
                </a:solidFill>
              </a:rPr>
              <a:t>-Xin Wei, and Song-Chun Zhu</a:t>
            </a:r>
            <a:br>
              <a:rPr lang="en-US" altLang="zh-CN" sz="1400" dirty="0">
                <a:solidFill>
                  <a:schemeClr val="tx1"/>
                </a:solidFill>
              </a:rPr>
            </a:br>
            <a:r>
              <a:rPr lang="en-US" altLang="zh-CN" sz="1400" dirty="0">
                <a:solidFill>
                  <a:schemeClr val="tx1"/>
                </a:solidFill>
              </a:rPr>
              <a:t>Thanks to Si Wu for discussions on neuroscience and attractor network</a:t>
            </a:r>
            <a:br>
              <a:rPr lang="en-US" altLang="zh-CN" sz="1400" dirty="0">
                <a:solidFill>
                  <a:schemeClr val="tx1"/>
                </a:solidFill>
              </a:rPr>
            </a:br>
            <a:br>
              <a:rPr lang="en-US" altLang="zh-CN" sz="1400" dirty="0">
                <a:solidFill>
                  <a:schemeClr val="tx1"/>
                </a:solidFill>
              </a:rPr>
            </a:br>
            <a:br>
              <a:rPr lang="en-US" altLang="zh-CN" sz="1400" dirty="0">
                <a:solidFill>
                  <a:schemeClr val="tx1"/>
                </a:solidFill>
              </a:rPr>
            </a:br>
            <a:br>
              <a:rPr lang="en-US" altLang="zh-CN" sz="1400" dirty="0">
                <a:solidFill>
                  <a:schemeClr val="tx1"/>
                </a:solidFill>
              </a:rPr>
            </a:br>
            <a:br>
              <a:rPr lang="en-US" altLang="zh-CN" sz="1600" dirty="0">
                <a:solidFill>
                  <a:schemeClr val="tx1"/>
                </a:solidFill>
              </a:rPr>
            </a:br>
            <a:br>
              <a:rPr lang="en-US" altLang="zh-CN" sz="1600" dirty="0">
                <a:solidFill>
                  <a:schemeClr val="tx1"/>
                </a:solidFill>
              </a:rPr>
            </a:br>
            <a:endParaRPr sz="1200" b="1" dirty="0">
              <a:solidFill>
                <a:srgbClr val="FF0000"/>
              </a:solidFill>
            </a:endParaRPr>
          </a:p>
        </p:txBody>
      </p:sp>
      <p:sp>
        <p:nvSpPr>
          <p:cNvPr id="439" name="Google Shape;43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Google Shape;484;p45">
            <a:extLst>
              <a:ext uri="{FF2B5EF4-FFF2-40B4-BE49-F238E27FC236}">
                <a16:creationId xmlns:a16="http://schemas.microsoft.com/office/drawing/2014/main" id="{41C5DA28-7C2F-8E4B-3001-47BCCDF37F40}"/>
              </a:ext>
            </a:extLst>
          </p:cNvPr>
          <p:cNvSpPr txBox="1"/>
          <p:nvPr/>
        </p:nvSpPr>
        <p:spPr>
          <a:xfrm>
            <a:off x="129196" y="3557857"/>
            <a:ext cx="8898316" cy="8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“Learning Grid Cells as Vector Representation of Self-­Position Coupled with Matrix Representation of Self­-Motion”, Gao*, </a:t>
            </a:r>
            <a:r>
              <a:rPr lang="en" sz="1100" dirty="0" err="1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Xie</a:t>
            </a:r>
            <a:r>
              <a:rPr lang="e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*, Zhu, Wu</a:t>
            </a:r>
            <a:r>
              <a:rPr lang="en-US" altLang="zh-C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.</a:t>
            </a:r>
            <a:r>
              <a:rPr lang="e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" sz="1100" i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ICLR</a:t>
            </a:r>
            <a:r>
              <a:rPr lang="e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 2019.</a:t>
            </a:r>
            <a:endParaRPr sz="1100" dirty="0">
              <a:solidFill>
                <a:schemeClr val="dk1"/>
              </a:solidFill>
              <a:latin typeface="+mn-lt"/>
              <a:cs typeface="Calibri" panose="020F050202020403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“</a:t>
            </a:r>
            <a:r>
              <a:rPr lang="en-US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On Path Integration Model of Grid Cells: Locally Conformal Embedding and  Matrix Lie Algebra</a:t>
            </a:r>
            <a:r>
              <a:rPr lang="e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”, Gao, </a:t>
            </a:r>
            <a:r>
              <a:rPr lang="en" sz="1100" dirty="0" err="1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Xie</a:t>
            </a:r>
            <a:r>
              <a:rPr lang="e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, Wei, Zhu, Wu</a:t>
            </a:r>
            <a:r>
              <a:rPr lang="en-US" altLang="zh-C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.</a:t>
            </a:r>
            <a:r>
              <a:rPr lang="zh-CN" altLang="en-US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zh-CN" sz="1100" i="1" dirty="0" err="1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NeurIPS</a:t>
            </a:r>
            <a:r>
              <a:rPr lang="en-US" altLang="zh-CN" sz="1100" i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zh-C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2021</a:t>
            </a:r>
            <a:r>
              <a:rPr lang="e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  <a:effectLst/>
                <a:latin typeface="+mn-lt"/>
              </a:rPr>
              <a:t>“Conformal isometry of Lie group representation in recurrent network of grid cells”, Xu*,</a:t>
            </a:r>
            <a:r>
              <a:rPr lang="en" sz="11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Gao*, Zhang, Wei, Wu. </a:t>
            </a:r>
            <a:r>
              <a:rPr lang="en-US" sz="1100" i="1" dirty="0" err="1">
                <a:solidFill>
                  <a:srgbClr val="000000"/>
                </a:solidFill>
                <a:effectLst/>
                <a:latin typeface="+mn-lt"/>
              </a:rPr>
              <a:t>NeurReps</a:t>
            </a:r>
            <a:r>
              <a:rPr lang="en-US" sz="1100" i="1" dirty="0">
                <a:solidFill>
                  <a:srgbClr val="000000"/>
                </a:solidFill>
                <a:effectLst/>
                <a:latin typeface="+mn-lt"/>
              </a:rPr>
              <a:t> Workshop, </a:t>
            </a:r>
            <a:r>
              <a:rPr lang="en-US" sz="1100" i="1" dirty="0" err="1">
                <a:solidFill>
                  <a:srgbClr val="000000"/>
                </a:solidFill>
                <a:effectLst/>
                <a:latin typeface="+mn-lt"/>
              </a:rPr>
              <a:t>NeurIPS</a:t>
            </a:r>
            <a:r>
              <a:rPr lang="en-US" sz="1100" i="1" dirty="0">
                <a:latin typeface="+mn-lt"/>
              </a:rPr>
              <a:t> 2022. </a:t>
            </a:r>
            <a:endParaRPr lang="en-US" sz="1100" i="1" dirty="0">
              <a:solidFill>
                <a:srgbClr val="000000"/>
              </a:solidFill>
              <a:effectLst/>
              <a:latin typeface="+mn-lt"/>
            </a:endParaRPr>
          </a:p>
          <a:p>
            <a:pPr lvl="0"/>
            <a:endParaRPr lang="en"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D1897-DED5-D124-F141-2038CCE68A21}"/>
              </a:ext>
            </a:extLst>
          </p:cNvPr>
          <p:cNvSpPr txBox="1"/>
          <p:nvPr/>
        </p:nvSpPr>
        <p:spPr>
          <a:xfrm>
            <a:off x="634610" y="4663217"/>
            <a:ext cx="8112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70C0"/>
                </a:solidFill>
              </a:rPr>
              <a:t>Some pictures and videos are taken from internet.  Copyright belong to original authors.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5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Conformal isometry and conformal embedding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79;p45">
            <a:extLst>
              <a:ext uri="{FF2B5EF4-FFF2-40B4-BE49-F238E27FC236}">
                <a16:creationId xmlns:a16="http://schemas.microsoft.com/office/drawing/2014/main" id="{9B16ADEC-98B9-F642-B3CF-D0AF3F04D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943413"/>
            <a:ext cx="7877261" cy="10234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spcBef>
                <a:spcPts val="1000"/>
              </a:spcBef>
              <a:buNone/>
            </a:pPr>
            <a:r>
              <a:rPr lang="en-US" altLang="zh-CN" dirty="0"/>
              <a:t>Theorem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conditions</a:t>
            </a:r>
            <a:r>
              <a:rPr lang="zh-CN" altLang="en-US" dirty="0"/>
              <a:t> </a:t>
            </a:r>
            <a:r>
              <a:rPr lang="en-US" altLang="zh-CN" dirty="0"/>
              <a:t>1+2</a:t>
            </a:r>
            <a:r>
              <a:rPr lang="zh-CN" altLang="en-US" dirty="0"/>
              <a:t> </a:t>
            </a:r>
            <a:r>
              <a:rPr lang="en-US" altLang="zh-CN" dirty="0"/>
              <a:t>→</a:t>
            </a:r>
            <a:r>
              <a:rPr lang="zh-CN" altLang="en-US" dirty="0"/>
              <a:t> </a:t>
            </a:r>
            <a:r>
              <a:rPr lang="en-US" altLang="zh-CN" b="1" dirty="0"/>
              <a:t>conformal isometry</a:t>
            </a:r>
            <a:r>
              <a:rPr lang="en-US" altLang="zh-CN" dirty="0"/>
              <a:t> and conformal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</a:p>
          <a:p>
            <a:pPr marL="114300" indent="0">
              <a:spcBef>
                <a:spcPts val="1000"/>
              </a:spcBef>
              <a:buNone/>
            </a:pPr>
            <a:r>
              <a:rPr lang="en-US" altLang="zh-CN" dirty="0"/>
              <a:t>                     maintain intrinsic Euclidean geometry (bending but not stretching)</a:t>
            </a:r>
          </a:p>
          <a:p>
            <a:pPr marL="114300" indent="0">
              <a:spcBef>
                <a:spcPts val="1000"/>
              </a:spcBef>
              <a:buNone/>
            </a:pP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2DE96-660E-B04E-ABE8-6C873A5AD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94"/>
          <a:stretch/>
        </p:blipFill>
        <p:spPr>
          <a:xfrm>
            <a:off x="1392226" y="2142225"/>
            <a:ext cx="2025677" cy="2014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99AE61-599F-8C4C-8D30-25149B4D2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521" y="2123130"/>
            <a:ext cx="2308505" cy="16626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CA87B3-3491-BC4A-A1F2-4B49AE243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08" t="193" b="17273"/>
          <a:stretch/>
        </p:blipFill>
        <p:spPr>
          <a:xfrm>
            <a:off x="4129798" y="2231830"/>
            <a:ext cx="2308505" cy="16626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1F42C7-F60C-EF4E-A525-FA4D2E64D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08" t="84427" b="-194"/>
          <a:stretch/>
        </p:blipFill>
        <p:spPr>
          <a:xfrm>
            <a:off x="5369542" y="3839250"/>
            <a:ext cx="2308505" cy="317621"/>
          </a:xfrm>
          <a:prstGeom prst="rect">
            <a:avLst/>
          </a:prstGeom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6667D278-612C-394C-984C-193BF9974F20}"/>
              </a:ext>
            </a:extLst>
          </p:cNvPr>
          <p:cNvSpPr/>
          <p:nvPr/>
        </p:nvSpPr>
        <p:spPr>
          <a:xfrm>
            <a:off x="3503395" y="2903938"/>
            <a:ext cx="314646" cy="10098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52416-538C-8545-4E8C-E15D9CA4F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431" y="4472248"/>
            <a:ext cx="4239804" cy="3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Why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conformal isometry?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479;p45">
            <a:extLst>
              <a:ext uri="{FF2B5EF4-FFF2-40B4-BE49-F238E27FC236}">
                <a16:creationId xmlns:a16="http://schemas.microsoft.com/office/drawing/2014/main" id="{9B16ADEC-98B9-F642-B3CF-D0AF3F04D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0794" y="1961290"/>
            <a:ext cx="78010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altLang="zh-CN" sz="1600" dirty="0"/>
              <a:t>Theorem 2:</a:t>
            </a:r>
            <a:r>
              <a:rPr lang="zh-CN" altLang="en-US" sz="1600" dirty="0"/>
              <a:t> </a:t>
            </a:r>
            <a:r>
              <a:rPr lang="en-US" altLang="zh-CN" sz="1600" dirty="0"/>
              <a:t>conditions</a:t>
            </a:r>
            <a:r>
              <a:rPr lang="zh-CN" altLang="en-US" sz="1600" dirty="0"/>
              <a:t> </a:t>
            </a:r>
            <a:r>
              <a:rPr lang="en-US" altLang="zh-CN" sz="1600" dirty="0"/>
              <a:t>1+2</a:t>
            </a:r>
            <a:r>
              <a:rPr lang="zh-CN" altLang="en-US" sz="1600" dirty="0"/>
              <a:t> </a:t>
            </a:r>
            <a:r>
              <a:rPr lang="en-US" altLang="zh-CN" sz="1600" dirty="0"/>
              <a:t>→</a:t>
            </a:r>
            <a:r>
              <a:rPr lang="zh-CN" altLang="en-US" sz="1600" dirty="0"/>
              <a:t> </a:t>
            </a:r>
            <a:r>
              <a:rPr lang="en-US" altLang="zh-CN" sz="1600" dirty="0"/>
              <a:t>errors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neurons</a:t>
            </a:r>
            <a:r>
              <a:rPr lang="zh-CN" altLang="en-US" sz="1600" dirty="0"/>
              <a:t> </a:t>
            </a:r>
            <a:r>
              <a:rPr lang="en-US" altLang="zh-CN" sz="1600" dirty="0"/>
              <a:t>translate</a:t>
            </a:r>
            <a:r>
              <a:rPr lang="zh-CN" altLang="en-US" sz="1600" dirty="0"/>
              <a:t> </a:t>
            </a:r>
            <a:r>
              <a:rPr lang="en-US" altLang="zh-CN" sz="1600" dirty="0"/>
              <a:t>proportionally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errors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physical</a:t>
            </a:r>
            <a:r>
              <a:rPr lang="zh-CN" altLang="en-US" sz="1600" dirty="0"/>
              <a:t> </a:t>
            </a:r>
            <a:r>
              <a:rPr lang="en-US" altLang="zh-CN" sz="1600" dirty="0"/>
              <a:t>2D</a:t>
            </a:r>
            <a:r>
              <a:rPr lang="zh-CN" altLang="en-US" sz="1600" dirty="0"/>
              <a:t> </a:t>
            </a:r>
            <a:r>
              <a:rPr lang="en-US" altLang="zh-CN" sz="1600" dirty="0"/>
              <a:t>space.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8CA85D-1256-4141-B23D-C7F7A0FDD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606" y="2955230"/>
            <a:ext cx="1390828" cy="254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7B264-5419-E34D-BB25-47DD187E2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298" y="2952912"/>
            <a:ext cx="1390828" cy="257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8E1A4-D882-B94A-8FF0-D4C41936B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344" y="3464527"/>
            <a:ext cx="2656305" cy="285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DAFCE6-A9F7-8141-BA14-3510FB018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926" y="4038531"/>
            <a:ext cx="1936702" cy="368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7D06DB-15B4-D146-A5D9-C4313FAE4161}"/>
              </a:ext>
            </a:extLst>
          </p:cNvPr>
          <p:cNvSpPr txBox="1"/>
          <p:nvPr/>
        </p:nvSpPr>
        <p:spPr>
          <a:xfrm>
            <a:off x="1340336" y="2809566"/>
            <a:ext cx="1433406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neurons: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CF3C23-86C5-254C-836D-7EE41558F284}"/>
              </a:ext>
            </a:extLst>
          </p:cNvPr>
          <p:cNvSpPr txBox="1"/>
          <p:nvPr/>
        </p:nvSpPr>
        <p:spPr>
          <a:xfrm>
            <a:off x="1340336" y="3360705"/>
            <a:ext cx="1638590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Inferred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71EC73-EB21-F549-BDA6-CB4BA2F0BFC5}"/>
              </a:ext>
            </a:extLst>
          </p:cNvPr>
          <p:cNvSpPr txBox="1"/>
          <p:nvPr/>
        </p:nvSpPr>
        <p:spPr>
          <a:xfrm>
            <a:off x="1340336" y="3975115"/>
            <a:ext cx="1555234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479;p45">
            <a:extLst>
              <a:ext uri="{FF2B5EF4-FFF2-40B4-BE49-F238E27FC236}">
                <a16:creationId xmlns:a16="http://schemas.microsoft.com/office/drawing/2014/main" id="{6111C04A-594B-8B4F-BE15-8732C93CA055}"/>
              </a:ext>
            </a:extLst>
          </p:cNvPr>
          <p:cNvSpPr txBox="1">
            <a:spLocks/>
          </p:cNvSpPr>
          <p:nvPr/>
        </p:nvSpPr>
        <p:spPr>
          <a:xfrm>
            <a:off x="370794" y="1046208"/>
            <a:ext cx="7801022" cy="75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Neurons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intrinsically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adversarial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perturbations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v(x)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causing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excessively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errors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x.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9A1FFC7-A522-C993-43F0-E8B1A488EC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0513" y="2984127"/>
            <a:ext cx="3237319" cy="12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4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Linear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recurrent network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479;p45">
            <a:extLst>
              <a:ext uri="{FF2B5EF4-FFF2-40B4-BE49-F238E27FC236}">
                <a16:creationId xmlns:a16="http://schemas.microsoft.com/office/drawing/2014/main" id="{9B16ADEC-98B9-F642-B3CF-D0AF3F04D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938365"/>
            <a:ext cx="78010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altLang="zh-CN" dirty="0"/>
              <a:t>Assume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transformation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linear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1A9B7-B36B-2F4D-8112-93F40760C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40"/>
          <a:stretch/>
        </p:blipFill>
        <p:spPr>
          <a:xfrm>
            <a:off x="4910479" y="1586197"/>
            <a:ext cx="1547074" cy="355187"/>
          </a:xfrm>
          <a:prstGeom prst="rect">
            <a:avLst/>
          </a:prstGeom>
        </p:spPr>
      </p:pic>
      <p:sp>
        <p:nvSpPr>
          <p:cNvPr id="15" name="Google Shape;479;p45">
            <a:extLst>
              <a:ext uri="{FF2B5EF4-FFF2-40B4-BE49-F238E27FC236}">
                <a16:creationId xmlns:a16="http://schemas.microsoft.com/office/drawing/2014/main" id="{02FA4BA0-A239-314E-9222-87E1DA8B15C7}"/>
              </a:ext>
            </a:extLst>
          </p:cNvPr>
          <p:cNvSpPr txBox="1">
            <a:spLocks/>
          </p:cNvSpPr>
          <p:nvPr/>
        </p:nvSpPr>
        <p:spPr>
          <a:xfrm>
            <a:off x="311700" y="2453203"/>
            <a:ext cx="78010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infinitesimal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displacement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88773-DB97-7440-8E23-807541CB5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612" y="1632164"/>
            <a:ext cx="2818867" cy="292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C29125-135E-EB49-AC66-7C742E38F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683" y="3093688"/>
            <a:ext cx="1133797" cy="290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D02D21-1FD3-AA4C-AAAD-80A09556D3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03"/>
          <a:stretch/>
        </p:blipFill>
        <p:spPr>
          <a:xfrm>
            <a:off x="3993481" y="3146294"/>
            <a:ext cx="2439703" cy="24045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517A1E-315E-D44C-A13C-DAD20F2FD623}"/>
              </a:ext>
            </a:extLst>
          </p:cNvPr>
          <p:cNvGrpSpPr>
            <a:grpSpLocks noChangeAspect="1"/>
          </p:cNvGrpSpPr>
          <p:nvPr/>
        </p:nvGrpSpPr>
        <p:grpSpPr>
          <a:xfrm>
            <a:off x="2791711" y="3470635"/>
            <a:ext cx="3936366" cy="314349"/>
            <a:chOff x="2039735" y="3445837"/>
            <a:chExt cx="7785100" cy="621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58EF93-EB0B-1C48-A4A6-C1E474282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9735" y="3445837"/>
              <a:ext cx="2108200" cy="609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BC479A-B650-784A-B1D9-CC40AF2E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7935" y="3508737"/>
              <a:ext cx="5676900" cy="5588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71AAAEB-8FFB-3D41-9364-EEA5A853B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1711" y="3877934"/>
            <a:ext cx="3911827" cy="3068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13FFEE-C3A4-DE42-A326-01000B8AA926}"/>
              </a:ext>
            </a:extLst>
          </p:cNvPr>
          <p:cNvSpPr txBox="1"/>
          <p:nvPr/>
        </p:nvSpPr>
        <p:spPr>
          <a:xfrm>
            <a:off x="2139968" y="3663258"/>
            <a:ext cx="463588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41B736-4A74-A242-8631-9A213B1AD86A}"/>
              </a:ext>
            </a:extLst>
          </p:cNvPr>
          <p:cNvSpPr txBox="1"/>
          <p:nvPr/>
        </p:nvSpPr>
        <p:spPr>
          <a:xfrm>
            <a:off x="585220" y="2982642"/>
            <a:ext cx="1972015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rectional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derivative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0C5537-E3A7-754F-BC03-1DDF0A255BB8}"/>
              </a:ext>
            </a:extLst>
          </p:cNvPr>
          <p:cNvSpPr txBox="1"/>
          <p:nvPr/>
        </p:nvSpPr>
        <p:spPr>
          <a:xfrm>
            <a:off x="585220" y="3405258"/>
            <a:ext cx="2053767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98649-CAC8-0E4F-9084-3E7EBA74FB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355" y="1969867"/>
            <a:ext cx="3596805" cy="3736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0F7C05-BF5E-F64D-B91C-8FE7182686C7}"/>
              </a:ext>
            </a:extLst>
          </p:cNvPr>
          <p:cNvSpPr txBox="1"/>
          <p:nvPr/>
        </p:nvSpPr>
        <p:spPr>
          <a:xfrm>
            <a:off x="585220" y="1885509"/>
            <a:ext cx="2002471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620B7-D55D-D4B6-81F6-2F35A08F20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7897" y="638286"/>
            <a:ext cx="2098362" cy="1203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F521B-816B-EE13-5BAB-7D9F545002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3123" y="2095543"/>
            <a:ext cx="2492614" cy="10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36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sz="2400" dirty="0">
                <a:solidFill>
                  <a:srgbClr val="0070C0"/>
                </a:solidFill>
              </a:rPr>
              <a:t>Algebraic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structure: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matrix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algebra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matrix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group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body" idx="1"/>
          </p:nvPr>
        </p:nvSpPr>
        <p:spPr>
          <a:xfrm>
            <a:off x="311700" y="1457544"/>
            <a:ext cx="8428500" cy="3196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CN" altLang="en-US" dirty="0">
                <a:solidFill>
                  <a:schemeClr val="bg2"/>
                </a:solidFill>
              </a:rPr>
              <a:t>     </a:t>
            </a:r>
            <a:r>
              <a:rPr lang="en-US" altLang="zh-CN" dirty="0">
                <a:solidFill>
                  <a:schemeClr val="bg2"/>
                </a:solidFill>
              </a:rPr>
              <a:t>(infinitesimal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displacement,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direction)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=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endParaRPr lang="en" dirty="0">
              <a:solidFill>
                <a:schemeClr val="bg2"/>
              </a:solidFill>
            </a:endParaRPr>
          </a:p>
          <a:p>
            <a:pPr marL="114300" lvl="0" indent="0" algn="l" rtl="0"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(finite displacement, direction) =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pic>
        <p:nvPicPr>
          <p:cNvPr id="495" name="Google Shape;49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753" y="2987079"/>
            <a:ext cx="755270" cy="2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2A28C9-BAD5-0F46-87FF-D57ADEFAEAB7}"/>
              </a:ext>
            </a:extLst>
          </p:cNvPr>
          <p:cNvGrpSpPr/>
          <p:nvPr/>
        </p:nvGrpSpPr>
        <p:grpSpPr>
          <a:xfrm>
            <a:off x="4608233" y="1569111"/>
            <a:ext cx="682804" cy="279449"/>
            <a:chOff x="4877170" y="1638602"/>
            <a:chExt cx="755270" cy="341728"/>
          </a:xfrm>
        </p:grpSpPr>
        <p:pic>
          <p:nvPicPr>
            <p:cNvPr id="27" name="Google Shape;495;p46">
              <a:extLst>
                <a:ext uri="{FF2B5EF4-FFF2-40B4-BE49-F238E27FC236}">
                  <a16:creationId xmlns:a16="http://schemas.microsoft.com/office/drawing/2014/main" id="{227E0AC6-82C6-4244-BAD6-AE53A60BDE2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77170" y="1700880"/>
              <a:ext cx="755270" cy="27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1E2B92-9804-DA43-A665-13B6D5C54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0732" y="1638602"/>
              <a:ext cx="326278" cy="32627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B68E688-ACB9-124F-87AE-2C03FEF4B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070" y="2952609"/>
            <a:ext cx="589716" cy="328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5FD88-5397-1642-BE98-12679703B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786" y="2959368"/>
            <a:ext cx="722412" cy="365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97F80-D036-EB4A-8C73-2BB1F4ABE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306" y="3478535"/>
            <a:ext cx="7307306" cy="343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7498D5-1E5F-D543-A81B-D6B17D22D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0990" y="2191587"/>
            <a:ext cx="3845719" cy="355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9D994-F627-AA72-8764-DF342561DA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508" t="193" b="17273"/>
          <a:stretch/>
        </p:blipFill>
        <p:spPr>
          <a:xfrm>
            <a:off x="6583318" y="1447927"/>
            <a:ext cx="2308505" cy="16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2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sz="2400" dirty="0">
                <a:solidFill>
                  <a:srgbClr val="0070C0"/>
                </a:solidFill>
              </a:rPr>
              <a:t>Algebraic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structure: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matrix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algebra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matrix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group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body" idx="1"/>
          </p:nvPr>
        </p:nvSpPr>
        <p:spPr>
          <a:xfrm>
            <a:off x="311700" y="1457544"/>
            <a:ext cx="8428500" cy="3196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CN" altLang="en-US" dirty="0">
                <a:solidFill>
                  <a:schemeClr val="bg2"/>
                </a:solidFill>
              </a:rPr>
              <a:t>     </a:t>
            </a:r>
            <a:r>
              <a:rPr lang="en-US" altLang="zh-CN" dirty="0">
                <a:solidFill>
                  <a:schemeClr val="bg2"/>
                </a:solidFill>
              </a:rPr>
              <a:t>(infinitesimal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displacement,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direction)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=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endParaRPr lang="en" dirty="0">
              <a:solidFill>
                <a:schemeClr val="bg2"/>
              </a:solidFill>
            </a:endParaRPr>
          </a:p>
          <a:p>
            <a:pPr marL="114300" lvl="0" indent="0" algn="l" rtl="0"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(finite displacement, direction) =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pic>
        <p:nvPicPr>
          <p:cNvPr id="495" name="Google Shape;49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731" y="2987079"/>
            <a:ext cx="755270" cy="2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2A28C9-BAD5-0F46-87FF-D57ADEFAEAB7}"/>
              </a:ext>
            </a:extLst>
          </p:cNvPr>
          <p:cNvGrpSpPr/>
          <p:nvPr/>
        </p:nvGrpSpPr>
        <p:grpSpPr>
          <a:xfrm>
            <a:off x="4606944" y="1565298"/>
            <a:ext cx="682804" cy="279449"/>
            <a:chOff x="4877170" y="1638602"/>
            <a:chExt cx="755270" cy="341728"/>
          </a:xfrm>
        </p:grpSpPr>
        <p:pic>
          <p:nvPicPr>
            <p:cNvPr id="27" name="Google Shape;495;p46">
              <a:extLst>
                <a:ext uri="{FF2B5EF4-FFF2-40B4-BE49-F238E27FC236}">
                  <a16:creationId xmlns:a16="http://schemas.microsoft.com/office/drawing/2014/main" id="{227E0AC6-82C6-4244-BAD6-AE53A60BDE2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77170" y="1700880"/>
              <a:ext cx="755270" cy="27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1E2B92-9804-DA43-A665-13B6D5C54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0732" y="1638602"/>
              <a:ext cx="326278" cy="32627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680CA9-0147-3E41-BB3A-4ECB33755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990" y="2191587"/>
            <a:ext cx="3845719" cy="355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8E688-ACB9-124F-87AE-2C03FEF4B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248" y="2952151"/>
            <a:ext cx="589716" cy="328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5FD88-5397-1642-BE98-12679703B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786" y="2959368"/>
            <a:ext cx="722412" cy="365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97F80-D036-EB4A-8C73-2BB1F4ABE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" y="3478535"/>
            <a:ext cx="7307306" cy="34318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9993B4-6619-DC42-B9B0-C1BB2E53728F}"/>
              </a:ext>
            </a:extLst>
          </p:cNvPr>
          <p:cNvSpPr/>
          <p:nvPr/>
        </p:nvSpPr>
        <p:spPr>
          <a:xfrm>
            <a:off x="6672263" y="3478535"/>
            <a:ext cx="1378743" cy="343184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C89DF3E-DE4E-AF49-9CBC-3488F67F6387}"/>
              </a:ext>
            </a:extLst>
          </p:cNvPr>
          <p:cNvSpPr/>
          <p:nvPr/>
        </p:nvSpPr>
        <p:spPr>
          <a:xfrm>
            <a:off x="4059105" y="2193178"/>
            <a:ext cx="491935" cy="343184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F0B10-5D6E-6B43-A4A5-970CD10A10E3}"/>
              </a:ext>
            </a:extLst>
          </p:cNvPr>
          <p:cNvSpPr txBox="1"/>
          <p:nvPr/>
        </p:nvSpPr>
        <p:spPr>
          <a:xfrm>
            <a:off x="4962795" y="4008760"/>
            <a:ext cx="1577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Generator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matrix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5FB0653-0D8C-204A-B74C-01D0514F720B}"/>
              </a:ext>
            </a:extLst>
          </p:cNvPr>
          <p:cNvSpPr/>
          <p:nvPr/>
        </p:nvSpPr>
        <p:spPr>
          <a:xfrm rot="9466191">
            <a:off x="4530005" y="1949299"/>
            <a:ext cx="1324092" cy="112034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79E62F5-C7E8-F94C-8DE4-0A42741CC100}"/>
              </a:ext>
            </a:extLst>
          </p:cNvPr>
          <p:cNvSpPr/>
          <p:nvPr/>
        </p:nvSpPr>
        <p:spPr>
          <a:xfrm>
            <a:off x="5783054" y="1505872"/>
            <a:ext cx="1588048" cy="38576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Generator</a:t>
            </a:r>
            <a:r>
              <a:rPr lang="zh-CN" altLang="en-US" dirty="0"/>
              <a:t> </a:t>
            </a:r>
            <a:r>
              <a:rPr lang="en-US" altLang="zh-CN" dirty="0"/>
              <a:t>Matrix</a:t>
            </a:r>
            <a:endParaRPr lang="en-US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7116A32-A5BC-EC46-86E4-A813F0C675AD}"/>
              </a:ext>
            </a:extLst>
          </p:cNvPr>
          <p:cNvSpPr/>
          <p:nvPr/>
        </p:nvSpPr>
        <p:spPr>
          <a:xfrm rot="20104999">
            <a:off x="6397191" y="3952014"/>
            <a:ext cx="847633" cy="80487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EF114FA-F7AA-1F49-9DF7-98EA3631E35D}"/>
              </a:ext>
            </a:extLst>
          </p:cNvPr>
          <p:cNvSpPr/>
          <p:nvPr/>
        </p:nvSpPr>
        <p:spPr>
          <a:xfrm>
            <a:off x="4877170" y="3975221"/>
            <a:ext cx="1588048" cy="38576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Matrix</a:t>
            </a:r>
            <a:r>
              <a:rPr lang="zh-CN" altLang="en-US" dirty="0"/>
              <a:t> </a:t>
            </a:r>
            <a:r>
              <a:rPr lang="en-US" altLang="zh-CN" dirty="0"/>
              <a:t>Lie</a:t>
            </a:r>
            <a:r>
              <a:rPr lang="zh-CN" altLang="en-US" dirty="0"/>
              <a:t> </a:t>
            </a:r>
            <a:r>
              <a:rPr lang="en-US" altLang="zh-CN" dirty="0"/>
              <a:t>group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23547-250B-91F1-6C90-85FAA5679F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508" t="193" b="17273"/>
          <a:stretch/>
        </p:blipFill>
        <p:spPr>
          <a:xfrm>
            <a:off x="7279052" y="1948999"/>
            <a:ext cx="1612771" cy="1161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74A56-159B-DFDE-CF80-45D0E0F6B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306" y="4561432"/>
            <a:ext cx="4710369" cy="3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Geometric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structure: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rotation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group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1597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8525-E990-C048-887F-206D3651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383" y="1176616"/>
            <a:ext cx="2488818" cy="1963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6E039C-84C6-254D-8007-0E0649EBA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694"/>
          <a:stretch/>
        </p:blipFill>
        <p:spPr>
          <a:xfrm>
            <a:off x="1440352" y="1331984"/>
            <a:ext cx="2025677" cy="2014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9616D-035A-D04A-9C25-BB3BFB60B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8" t="84427" b="-194"/>
          <a:stretch/>
        </p:blipFill>
        <p:spPr>
          <a:xfrm>
            <a:off x="4703751" y="3075196"/>
            <a:ext cx="2308505" cy="317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D2D912-A852-1745-8256-2D763D442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405" y="3456963"/>
            <a:ext cx="2271698" cy="254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25FCDD-3029-B848-B401-B0E3C6AD7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842" y="3907011"/>
            <a:ext cx="481121" cy="2445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A2FF02-B82D-5D44-AED8-48609724D74F}"/>
              </a:ext>
            </a:extLst>
          </p:cNvPr>
          <p:cNvSpPr/>
          <p:nvPr/>
        </p:nvSpPr>
        <p:spPr>
          <a:xfrm>
            <a:off x="3828634" y="3802461"/>
            <a:ext cx="3574710" cy="382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 periodic patterns and error correction. 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09B925F5-FAC8-4C4B-9F81-331FBE9879A2}"/>
              </a:ext>
            </a:extLst>
          </p:cNvPr>
          <p:cNvSpPr/>
          <p:nvPr/>
        </p:nvSpPr>
        <p:spPr>
          <a:xfrm>
            <a:off x="4047883" y="2167717"/>
            <a:ext cx="314646" cy="10098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17ED48-968E-554A-AC04-74628BD5C451}"/>
              </a:ext>
            </a:extLst>
          </p:cNvPr>
          <p:cNvSpPr txBox="1"/>
          <p:nvPr/>
        </p:nvSpPr>
        <p:spPr>
          <a:xfrm>
            <a:off x="564013" y="4189006"/>
            <a:ext cx="7667484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hexagon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patterns?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handcrafted</a:t>
            </a:r>
            <a:r>
              <a: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hexagon</a:t>
            </a:r>
            <a:r>
              <a: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patterns</a:t>
            </a:r>
            <a:r>
              <a: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1+2.</a:t>
            </a:r>
            <a:r>
              <a: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503934-6C63-6B4D-A9E3-D062E045E4E0}"/>
              </a:ext>
            </a:extLst>
          </p:cNvPr>
          <p:cNvSpPr txBox="1"/>
          <p:nvPr/>
        </p:nvSpPr>
        <p:spPr>
          <a:xfrm>
            <a:off x="7041619" y="3357369"/>
            <a:ext cx="1907895" cy="380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zh-CN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metric,</a:t>
            </a:r>
            <a:r>
              <a:rPr lang="zh-CN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</a:t>
            </a:r>
            <a:r>
              <a:rPr lang="zh-CN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speed”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B662D-389E-BC8F-818F-CF7B3D093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751" y="931026"/>
            <a:ext cx="3845719" cy="355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0F8A24-5BA7-5367-84A6-58083651E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1649" y="1549968"/>
            <a:ext cx="2126811" cy="1299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1AE6BA-9D95-9F40-4913-035A240937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8641" y="612765"/>
            <a:ext cx="973817" cy="2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99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Geometric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structure: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rotation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group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1597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8525-E990-C048-887F-206D3651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24" y="1090515"/>
            <a:ext cx="2074406" cy="1636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9616D-035A-D04A-9C25-BB3BFB60B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8" t="84427" b="-194"/>
          <a:stretch/>
        </p:blipFill>
        <p:spPr>
          <a:xfrm>
            <a:off x="593622" y="2649063"/>
            <a:ext cx="1924117" cy="264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7ED48-968E-554A-AC04-74628BD5C451}"/>
              </a:ext>
            </a:extLst>
          </p:cNvPr>
          <p:cNvSpPr txBox="1"/>
          <p:nvPr/>
        </p:nvSpPr>
        <p:spPr>
          <a:xfrm>
            <a:off x="3363842" y="1137400"/>
            <a:ext cx="4373313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 4.    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7E1C35-1013-6043-9B12-55D6D8D9B8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1360" b="14443"/>
          <a:stretch/>
        </p:blipFill>
        <p:spPr>
          <a:xfrm>
            <a:off x="6985533" y="1302144"/>
            <a:ext cx="196276" cy="217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110BA-763B-574C-A43E-8D2E1026F6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88" t="9825" r="-1" b="-1"/>
          <a:stretch/>
        </p:blipFill>
        <p:spPr>
          <a:xfrm>
            <a:off x="7399945" y="1295202"/>
            <a:ext cx="181338" cy="2176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421FF6-0720-0D4A-A020-54E46C05D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764" y="1894088"/>
            <a:ext cx="1283150" cy="23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403A24-F826-A94A-9892-F82907D20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567" y="1881256"/>
            <a:ext cx="1356155" cy="250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277E9D-3CD8-3044-AF04-A36B6A386B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45" y="2808426"/>
            <a:ext cx="2414854" cy="2597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9D045B-13BF-7C44-B18F-F87B95EEFFFD}"/>
              </a:ext>
            </a:extLst>
          </p:cNvPr>
          <p:cNvSpPr txBox="1"/>
          <p:nvPr/>
        </p:nvSpPr>
        <p:spPr>
          <a:xfrm>
            <a:off x="3506221" y="1730530"/>
            <a:ext cx="1433406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neurons: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AE5B99-E29F-3142-B176-7579A5A66019}"/>
              </a:ext>
            </a:extLst>
          </p:cNvPr>
          <p:cNvSpPr txBox="1"/>
          <p:nvPr/>
        </p:nvSpPr>
        <p:spPr>
          <a:xfrm>
            <a:off x="3482315" y="2672521"/>
            <a:ext cx="1638590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Inferred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61D89-E38B-C444-B97A-B36417D7BF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37"/>
          <a:stretch/>
        </p:blipFill>
        <p:spPr>
          <a:xfrm>
            <a:off x="6529795" y="2327729"/>
            <a:ext cx="1765990" cy="250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841C4-426A-494B-8C6F-72C3788046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530" y="3362115"/>
            <a:ext cx="2276508" cy="372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76E84E-16A9-764C-B1F3-A2839621BA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359" y="3062743"/>
            <a:ext cx="2425071" cy="1786653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2CC1FFE-639E-40B7-EA9F-A63E4205D1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7530" y="3911669"/>
            <a:ext cx="25908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4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Multiple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modules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80260-008B-4947-B89A-95913A335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</p:spPr>
        <p:txBody>
          <a:bodyPr/>
          <a:lstStyle/>
          <a:p>
            <a:pPr marL="114300" indent="0">
              <a:buNone/>
            </a:pP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partition</a:t>
            </a:r>
            <a:r>
              <a:rPr lang="zh-CN" altLang="en-US" dirty="0"/>
              <a:t>         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K</a:t>
            </a:r>
            <a:r>
              <a:rPr lang="zh-CN" altLang="en-US" dirty="0"/>
              <a:t> </a:t>
            </a:r>
            <a:r>
              <a:rPr lang="en-US" altLang="zh-CN" dirty="0"/>
              <a:t>modules.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B9162-1CEC-DE4A-A6D4-7641B9F20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964" y="1259736"/>
            <a:ext cx="453476" cy="277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7D43A-294D-934B-84F8-004AECC09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83" y="1723887"/>
            <a:ext cx="2760775" cy="272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9380AD-F956-1142-A694-0E696B06DF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03"/>
          <a:stretch/>
        </p:blipFill>
        <p:spPr>
          <a:xfrm>
            <a:off x="723667" y="2304989"/>
            <a:ext cx="2955717" cy="2466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F4A4CD-63ED-2449-AE4F-D603F597664C}"/>
              </a:ext>
            </a:extLst>
          </p:cNvPr>
          <p:cNvGrpSpPr>
            <a:grpSpLocks noChangeAspect="1"/>
          </p:cNvGrpSpPr>
          <p:nvPr/>
        </p:nvGrpSpPr>
        <p:grpSpPr>
          <a:xfrm>
            <a:off x="723667" y="2860676"/>
            <a:ext cx="2760775" cy="294571"/>
            <a:chOff x="2122033" y="3251788"/>
            <a:chExt cx="4225246" cy="49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698249-6C52-C149-AB06-674A8858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2033" y="3251788"/>
              <a:ext cx="1206500" cy="4953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E3B404-0CAA-1C4D-95DC-146589F42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7979" y="3251788"/>
              <a:ext cx="3289300" cy="4953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97EE8F-0206-3B49-AAB8-0EC52C8CABC4}"/>
              </a:ext>
            </a:extLst>
          </p:cNvPr>
          <p:cNvSpPr txBox="1"/>
          <p:nvPr/>
        </p:nvSpPr>
        <p:spPr>
          <a:xfrm>
            <a:off x="457742" y="3394592"/>
            <a:ext cx="4807726" cy="1162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neurons: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scale,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sub-vector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rotated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sub-matrix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Multi-arm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clock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B0948-3D77-540E-D24A-007C52F0B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4555" y="433435"/>
            <a:ext cx="4065789" cy="1767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C0DAE9-3B96-6EBF-9D20-FEF5686A4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1729" y="2503287"/>
            <a:ext cx="3023902" cy="2159930"/>
          </a:xfrm>
          <a:prstGeom prst="rect">
            <a:avLst/>
          </a:prstGeom>
        </p:spPr>
      </p:pic>
      <p:pic>
        <p:nvPicPr>
          <p:cNvPr id="1026" name="Picture 2" descr="Fig. 2, [Grid cell firing patterns; bird's...]. - Micro-, Meso- and  Macro-Dynamics of the Brain - NCBI Bookshelf">
            <a:extLst>
              <a:ext uri="{FF2B5EF4-FFF2-40B4-BE49-F238E27FC236}">
                <a16:creationId xmlns:a16="http://schemas.microsoft.com/office/drawing/2014/main" id="{195B46A6-9D1A-7461-5224-7732A3F99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65" y="1513746"/>
            <a:ext cx="1670622" cy="19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00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Interaction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with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" dirty="0">
                <a:solidFill>
                  <a:srgbClr val="0070C0"/>
                </a:solidFill>
              </a:rPr>
              <a:t>place cells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27" name="Google Shape;52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18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F7BED-1202-D642-BC19-0DB878FE0B88}"/>
              </a:ext>
            </a:extLst>
          </p:cNvPr>
          <p:cNvSpPr txBox="1"/>
          <p:nvPr/>
        </p:nvSpPr>
        <p:spPr>
          <a:xfrm>
            <a:off x="311700" y="3936471"/>
            <a:ext cx="8095192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16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adjacency kernel, response of place cell (x’) when agent is at x.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u(x’): read-out weights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linear decoding layer</a:t>
            </a:r>
            <a:endParaRPr lang="en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943F2AD8-FD86-2F45-B6B2-78AA46BDCC5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B3146-2C72-A24C-8BAD-73676394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196" y="2705162"/>
            <a:ext cx="4197350" cy="739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DB81-BD56-8B4B-B370-0B760A9A2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57" y="941680"/>
            <a:ext cx="2810021" cy="1776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5885D-B257-FE4E-9EED-BC492BF16031}"/>
              </a:ext>
            </a:extLst>
          </p:cNvPr>
          <p:cNvSpPr txBox="1"/>
          <p:nvPr/>
        </p:nvSpPr>
        <p:spPr>
          <a:xfrm>
            <a:off x="663958" y="2838722"/>
            <a:ext cx="1540806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expansion: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oogle Shape;448;p42">
            <a:extLst>
              <a:ext uri="{FF2B5EF4-FFF2-40B4-BE49-F238E27FC236}">
                <a16:creationId xmlns:a16="http://schemas.microsoft.com/office/drawing/2014/main" id="{23F53B27-B5A1-EB4F-91FB-FA38F7A09B1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0799" y="891542"/>
            <a:ext cx="1805807" cy="177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nobel-prize-grid-cells-diagram-place-cells-rat-human-640x353.jpg">
            <a:extLst>
              <a:ext uri="{FF2B5EF4-FFF2-40B4-BE49-F238E27FC236}">
                <a16:creationId xmlns:a16="http://schemas.microsoft.com/office/drawing/2014/main" id="{26AF8F5A-1A59-D242-9175-47F2306AC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80" y="947541"/>
            <a:ext cx="2801519" cy="1545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F1013-ECCF-6BF4-6215-B1DC887B0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225" y="3518963"/>
            <a:ext cx="3621555" cy="2969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Interaction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with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" dirty="0">
                <a:solidFill>
                  <a:srgbClr val="0070C0"/>
                </a:solidFill>
              </a:rPr>
              <a:t>place cells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27" name="Google Shape;527;p47"/>
          <p:cNvSpPr txBox="1">
            <a:spLocks noGrp="1"/>
          </p:cNvSpPr>
          <p:nvPr>
            <p:ph type="sldNum" idx="12"/>
          </p:nvPr>
        </p:nvSpPr>
        <p:spPr>
          <a:xfrm>
            <a:off x="8496824" y="590034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943F2AD8-FD86-2F45-B6B2-78AA46BDCC5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B3146-2C72-A24C-8BAD-73676394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75" y="1999266"/>
            <a:ext cx="3954997" cy="6970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DB81-BD56-8B4B-B370-0B760A9A2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64" y="1187868"/>
            <a:ext cx="2631210" cy="16635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0CCF06-5892-D744-A24E-54CFB25A808C}"/>
              </a:ext>
            </a:extLst>
          </p:cNvPr>
          <p:cNvSpPr txBox="1"/>
          <p:nvPr/>
        </p:nvSpPr>
        <p:spPr>
          <a:xfrm>
            <a:off x="523902" y="3141408"/>
            <a:ext cx="6968574" cy="1531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Peter-Weyl theory: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representation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basis functions</a:t>
            </a:r>
          </a:p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                           Fourier analysis</a:t>
            </a: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                           two roles of grid cells: path integration and basis expansion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578974-C47E-334C-8123-5D2A456980D5}"/>
              </a:ext>
            </a:extLst>
          </p:cNvPr>
          <p:cNvSpPr/>
          <p:nvPr/>
        </p:nvSpPr>
        <p:spPr>
          <a:xfrm>
            <a:off x="5118640" y="4077044"/>
            <a:ext cx="27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 functions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0B32B-1158-9804-347F-58AD8A3DB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276" y="4106115"/>
            <a:ext cx="2811998" cy="259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6C1AF9-E251-23A9-EAAB-E6BB14403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275" y="1751362"/>
            <a:ext cx="2431119" cy="275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325737-BE4A-400C-16C8-DFE201DD8F99}"/>
              </a:ext>
            </a:extLst>
          </p:cNvPr>
          <p:cNvSpPr/>
          <p:nvPr/>
        </p:nvSpPr>
        <p:spPr>
          <a:xfrm>
            <a:off x="7842927" y="1712923"/>
            <a:ext cx="98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31F400-3E2E-4A6D-CB59-7050B5ED3E45}"/>
              </a:ext>
            </a:extLst>
          </p:cNvPr>
          <p:cNvSpPr/>
          <p:nvPr/>
        </p:nvSpPr>
        <p:spPr>
          <a:xfrm>
            <a:off x="7876126" y="2184143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DD67A-7EDE-E8F8-4ACA-5EF6FDF83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6928" y="2915141"/>
            <a:ext cx="2603170" cy="103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2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</a:pPr>
            <a:r>
              <a:rPr lang="en" dirty="0">
                <a:solidFill>
                  <a:srgbClr val="0070C0"/>
                </a:solidFill>
              </a:rPr>
              <a:t>Grid cells &amp; place cells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45" name="Google Shape;445;p42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47" name="Google Shape;4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7" y="1112792"/>
            <a:ext cx="5014001" cy="3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6162" y="0"/>
            <a:ext cx="2787380" cy="245056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2"/>
          <p:cNvSpPr txBox="1"/>
          <p:nvPr/>
        </p:nvSpPr>
        <p:spPr>
          <a:xfrm>
            <a:off x="5392596" y="4350979"/>
            <a:ext cx="3540123" cy="62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O’Kefee</a:t>
            </a:r>
            <a:r>
              <a:rPr lang="en-US" dirty="0"/>
              <a:t>, 1979, Hafting, et al. 2005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</a:t>
            </a:r>
          </a:p>
        </p:txBody>
      </p:sp>
      <p:sp>
        <p:nvSpPr>
          <p:cNvPr id="450" name="Google Shape;45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9" name="Google Shape;100;p19">
            <a:extLst>
              <a:ext uri="{FF2B5EF4-FFF2-40B4-BE49-F238E27FC236}">
                <a16:creationId xmlns:a16="http://schemas.microsoft.com/office/drawing/2014/main" id="{F2336DDD-94F1-8B4C-A10E-A754EDA565E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nobel-prize-grid-cells-diagram-place-cells-rat-human-640x353.jpg">
            <a:extLst>
              <a:ext uri="{FF2B5EF4-FFF2-40B4-BE49-F238E27FC236}">
                <a16:creationId xmlns:a16="http://schemas.microsoft.com/office/drawing/2014/main" id="{7760866D-E362-D144-BBDA-42BC7097D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3" y="2585175"/>
            <a:ext cx="3175827" cy="17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75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Lear</a:t>
            </a:r>
            <a:r>
              <a:rPr lang="en-US" altLang="zh-CN" dirty="0">
                <a:solidFill>
                  <a:srgbClr val="0070C0"/>
                </a:solidFill>
              </a:rPr>
              <a:t>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model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20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A73698-0971-F147-AD12-899ABA5E5C21}"/>
                  </a:ext>
                </a:extLst>
              </p:cNvPr>
              <p:cNvSpPr txBox="1"/>
              <p:nvPr/>
            </p:nvSpPr>
            <p:spPr>
              <a:xfrm>
                <a:off x="403800" y="1188102"/>
                <a:ext cx="3848374" cy="131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Simulated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trajectories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Parameters</a:t>
                </a:r>
                <a:r>
                  <a:rPr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learn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𝒗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𝒖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Loss</a:t>
                </a:r>
                <a:r>
                  <a:rPr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function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A73698-0971-F147-AD12-899ABA5E5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00" y="1188102"/>
                <a:ext cx="3848374" cy="1318118"/>
              </a:xfrm>
              <a:prstGeom prst="rect">
                <a:avLst/>
              </a:prstGeom>
              <a:blipFill>
                <a:blip r:embed="rId3"/>
                <a:stretch>
                  <a:fillRect l="-32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92317D7-B8E3-D149-B8D2-A3DDB8967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5" y="2859374"/>
            <a:ext cx="6500937" cy="1664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B168E-DAD9-B34B-97BD-B4E809A25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403" y="2257972"/>
            <a:ext cx="2075063" cy="270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D03FBE-93B7-82A8-8050-8D6CBA956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583" y="556774"/>
            <a:ext cx="2631210" cy="1663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6E6633-EA42-8051-B934-289FA0D604C3}"/>
              </a:ext>
            </a:extLst>
          </p:cNvPr>
          <p:cNvSpPr/>
          <p:nvPr/>
        </p:nvSpPr>
        <p:spPr>
          <a:xfrm>
            <a:off x="5435594" y="2872989"/>
            <a:ext cx="1324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place cells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ED4399-ED66-98C1-D6A3-A4F4E6B02186}"/>
              </a:ext>
            </a:extLst>
          </p:cNvPr>
          <p:cNvSpPr/>
          <p:nvPr/>
        </p:nvSpPr>
        <p:spPr>
          <a:xfrm>
            <a:off x="6575724" y="3353132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path integration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16AC74-D841-E271-C2F0-0EFFE4734B45}"/>
              </a:ext>
            </a:extLst>
          </p:cNvPr>
          <p:cNvSpPr/>
          <p:nvPr/>
        </p:nvSpPr>
        <p:spPr>
          <a:xfrm>
            <a:off x="7042094" y="4044840"/>
            <a:ext cx="2111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conformal isometry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D7DC71-4E0F-4D7E-9CC2-559716CD4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008" y="1927220"/>
            <a:ext cx="2118040" cy="1294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8DDFCD-8B67-F1DE-A4EA-E3FB7E0BF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2616" y="473665"/>
            <a:ext cx="2256830" cy="1294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24ADCF-F71B-077D-41E9-D9596A93E1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2193" y="4655048"/>
            <a:ext cx="3406695" cy="2793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070D80-3AB3-00C2-BC21-35D906BBD159}"/>
              </a:ext>
            </a:extLst>
          </p:cNvPr>
          <p:cNvSpPr/>
          <p:nvPr/>
        </p:nvSpPr>
        <p:spPr>
          <a:xfrm>
            <a:off x="708587" y="4611178"/>
            <a:ext cx="627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907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265650" y="13972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Hexagon grid patterns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07FFD5-86F3-9249-8694-BCF3A6B6A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6" y="762947"/>
            <a:ext cx="2960164" cy="3900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9E0FFB-789A-764A-ADAE-4CD37E2C7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50" y="762947"/>
            <a:ext cx="2962180" cy="3900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EE983-0794-4E47-9634-B76D26845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29" y="2585052"/>
            <a:ext cx="476167" cy="2918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69E50E-D6ED-B042-AD89-E1505A261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989" y="2560044"/>
            <a:ext cx="543468" cy="319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7E2C1-8009-298F-D8C7-D2D231C9D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342" y="2642002"/>
            <a:ext cx="315525" cy="1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08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265650" y="24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70C0"/>
                </a:solidFill>
              </a:rPr>
              <a:t>Scale distribution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B02D0-253F-7B4C-9281-55F8252DF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55" y="3353447"/>
            <a:ext cx="3196019" cy="1008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46D397-EF68-FA4F-A9F6-22BCC4423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05" y="1055877"/>
            <a:ext cx="3139509" cy="2003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B47B7-D91D-1945-86DF-CDF4B145E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567" y="508436"/>
            <a:ext cx="4069410" cy="41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03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682A20-99C6-AC47-A394-C0E56338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7" y="487680"/>
            <a:ext cx="4226560" cy="3169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2EF34-3680-AF44-9A91-C3687CD8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30" y="3827780"/>
            <a:ext cx="3044290" cy="401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A7241-B079-A8FA-D609-4DD5AEEBD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202" y="1240859"/>
            <a:ext cx="2631210" cy="1663561"/>
          </a:xfrm>
          <a:prstGeom prst="rect">
            <a:avLst/>
          </a:prstGeom>
        </p:spPr>
      </p:pic>
      <p:sp>
        <p:nvSpPr>
          <p:cNvPr id="3" name="Google Shape;532;p48">
            <a:extLst>
              <a:ext uri="{FF2B5EF4-FFF2-40B4-BE49-F238E27FC236}">
                <a16:creationId xmlns:a16="http://schemas.microsoft.com/office/drawing/2014/main" id="{07B680A9-0FE8-72F9-CF19-8880DC3635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650" y="24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70C0"/>
                </a:solidFill>
              </a:rPr>
              <a:t>Near orthogonal basis functions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42C1C-8E8F-D43D-6D9A-EFF4938B99F8}"/>
              </a:ext>
            </a:extLst>
          </p:cNvPr>
          <p:cNvSpPr txBox="1"/>
          <p:nvPr/>
        </p:nvSpPr>
        <p:spPr>
          <a:xfrm>
            <a:off x="4286587" y="2955477"/>
            <a:ext cx="5142909" cy="380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Peter-Weyl theory: 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representation 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basis functions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2F653-2BF4-6541-592D-C2F46C63D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833" y="3511495"/>
            <a:ext cx="2603170" cy="103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89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ECDDE-87F3-7E4C-AA2D-FF25C584F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BC9F0-E82D-BE4F-A51C-DDCCFF4DC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831"/>
            <a:ext cx="9144000" cy="1762760"/>
          </a:xfrm>
          <a:prstGeom prst="rect">
            <a:avLst/>
          </a:prstGeom>
        </p:spPr>
      </p:pic>
      <p:sp>
        <p:nvSpPr>
          <p:cNvPr id="8" name="Google Shape;532;p48">
            <a:extLst>
              <a:ext uri="{FF2B5EF4-FFF2-40B4-BE49-F238E27FC236}">
                <a16:creationId xmlns:a16="http://schemas.microsoft.com/office/drawing/2014/main" id="{F17CCEB5-923C-3C48-BEA9-2260ACD1B0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36" y="32018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Learned response maps are shifted versions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DE747-F4B9-F00B-41C4-8FB5148ED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63" y="2924661"/>
            <a:ext cx="2948580" cy="1607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305BBE-1784-37B4-2ACB-BD2733232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55" y="3073784"/>
            <a:ext cx="2065745" cy="12936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56006-D51E-6849-6419-08C834E12468}"/>
              </a:ext>
            </a:extLst>
          </p:cNvPr>
          <p:cNvSpPr/>
          <p:nvPr/>
        </p:nvSpPr>
        <p:spPr>
          <a:xfrm>
            <a:off x="75412" y="3846489"/>
            <a:ext cx="78822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rotation of vector = permuting its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cyclic subgroup of permutations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placing elements on a 2D neural sheet with periodic (torus) boundary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bump moves on neural torus sheet as agent moves (continuous attractor neural network)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3D35E-B941-FAF9-8080-CB4B58605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6" y="2715591"/>
            <a:ext cx="3114925" cy="142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02107-63A7-383F-8786-A80683E48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386" y="1849880"/>
            <a:ext cx="2492614" cy="10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3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Path integration (with projection on manifold)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46" name="Google Shape;546;p49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51" name="Google Shape;551;p49"/>
          <p:cNvSpPr txBox="1"/>
          <p:nvPr/>
        </p:nvSpPr>
        <p:spPr>
          <a:xfrm>
            <a:off x="411150" y="1829950"/>
            <a:ext cx="1028036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Path integration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52" name="Google Shape;552;p49"/>
          <p:cNvSpPr txBox="1"/>
          <p:nvPr/>
        </p:nvSpPr>
        <p:spPr>
          <a:xfrm>
            <a:off x="411150" y="3389550"/>
            <a:ext cx="13203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chemeClr val="dk2"/>
                </a:solidFill>
              </a:rPr>
              <a:t>Error</a:t>
            </a:r>
            <a:r>
              <a:rPr lang="zh-CN" altLang="en-US" dirty="0">
                <a:solidFill>
                  <a:schemeClr val="dk2"/>
                </a:solidFill>
              </a:rPr>
              <a:t> </a:t>
            </a:r>
            <a:r>
              <a:rPr lang="en-US" altLang="zh-CN" dirty="0">
                <a:solidFill>
                  <a:schemeClr val="dk2"/>
                </a:solidFill>
              </a:rPr>
              <a:t>correction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53" name="Google Shape;55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82589D60-FE90-B049-AA41-D384626905D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D8E83-F1D5-5840-A62E-630E720D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99" y="1125171"/>
            <a:ext cx="6945061" cy="1969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F67BD2-ADF6-DA4C-BDB2-C58F82A58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450" y="3072799"/>
            <a:ext cx="4338521" cy="1646386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884EDDF-2008-B810-8637-1FFB86DE2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322" y="3444827"/>
            <a:ext cx="2590800" cy="101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1A901-E132-D07E-D138-920621A02D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7D209A-8DF0-860A-4440-F0CDD1D48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74" y="1065130"/>
            <a:ext cx="5959476" cy="2054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58A5E-881E-AE13-7564-7BD56BF9FCF3}"/>
              </a:ext>
            </a:extLst>
          </p:cNvPr>
          <p:cNvSpPr txBox="1"/>
          <p:nvPr/>
        </p:nvSpPr>
        <p:spPr>
          <a:xfrm>
            <a:off x="804974" y="558838"/>
            <a:ext cx="1869423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Ablation studies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E2A7DD-7FF1-28BB-AD5F-FFCF624D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92" y="3246058"/>
            <a:ext cx="6500937" cy="16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1A901-E132-D07E-D138-920621A02D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46E58E9-6116-16E4-8CCC-AAAF97F0A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2" y="1004733"/>
            <a:ext cx="5960015" cy="287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A660B-B66F-8E1A-912A-D7D62B74F5A4}"/>
              </a:ext>
            </a:extLst>
          </p:cNvPr>
          <p:cNvSpPr txBox="1"/>
          <p:nvPr/>
        </p:nvSpPr>
        <p:spPr>
          <a:xfrm>
            <a:off x="526124" y="425812"/>
            <a:ext cx="6066084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block: group representation + conformal isometry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6CB5D-ACAD-07B7-0FBC-8587677D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234" y="4411780"/>
            <a:ext cx="1666672" cy="3059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1438B0-517C-2C18-BC24-4971614F2CB6}"/>
              </a:ext>
            </a:extLst>
          </p:cNvPr>
          <p:cNvSpPr/>
          <p:nvPr/>
        </p:nvSpPr>
        <p:spPr>
          <a:xfrm>
            <a:off x="506978" y="3877015"/>
            <a:ext cx="2284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row is a single block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D969A8-D771-E4CA-9C42-E659F056B2AD}"/>
              </a:ext>
            </a:extLst>
          </p:cNvPr>
          <p:cNvSpPr/>
          <p:nvPr/>
        </p:nvSpPr>
        <p:spPr>
          <a:xfrm>
            <a:off x="3647200" y="3877015"/>
            <a:ext cx="2303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single block of 100 cells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17C328-EB21-FE93-3796-68E6579DB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84" y="976610"/>
            <a:ext cx="2098362" cy="1203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7E39D1-AE98-ABA6-5C34-26C2E3BF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384" y="2440586"/>
            <a:ext cx="2126811" cy="12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09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Non-linear recurrent network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53" name="Google Shape;55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82589D60-FE90-B049-AA41-D384626905D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14E56F-3975-CBFE-27CE-181AFA486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739"/>
            <a:ext cx="7772400" cy="2490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ACDF84-28EC-6816-D24F-F00F68C7B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752" y="3827900"/>
            <a:ext cx="6254496" cy="367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3CB77F-6CDA-7861-A4ED-E9D16056A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546997"/>
            <a:ext cx="3191256" cy="2954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4164A1-CEE0-B7C0-1529-CEBAB3D91821}"/>
              </a:ext>
            </a:extLst>
          </p:cNvPr>
          <p:cNvSpPr/>
          <p:nvPr/>
        </p:nvSpPr>
        <p:spPr>
          <a:xfrm>
            <a:off x="1723143" y="4536960"/>
            <a:ext cx="28248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linear recurrent network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8611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265650" y="24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Topology: torus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03E433-52CE-CC4F-AA77-A1212A96C9F5}"/>
              </a:ext>
            </a:extLst>
          </p:cNvPr>
          <p:cNvSpPr/>
          <p:nvPr/>
        </p:nvSpPr>
        <p:spPr>
          <a:xfrm>
            <a:off x="957154" y="4583018"/>
            <a:ext cx="59673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R. J. Gardner, et al. Toroidal topology of population activity in grid cells, Nature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597A43-5B3E-2143-8AEA-B461C0B66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80" y="818949"/>
            <a:ext cx="4327120" cy="3684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409B3-5B82-9247-A41C-90B6A8D90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40" y="3379536"/>
            <a:ext cx="2068290" cy="514500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211634-1734-031D-DA9E-A8BF6C3B4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525" y="1763964"/>
            <a:ext cx="3237319" cy="12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95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12A2B-730C-D848-8BF2-3712A29FE7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grid-cell.jpg" descr="/Users/yingnianwu/Desktop/gridpictures/grid-cell.jpg">
            <a:extLst>
              <a:ext uri="{FF2B5EF4-FFF2-40B4-BE49-F238E27FC236}">
                <a16:creationId xmlns:a16="http://schemas.microsoft.com/office/drawing/2014/main" id="{1B97B749-19E8-5742-BDB7-BE2D01117407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1891486"/>
            <a:ext cx="2692400" cy="1796336"/>
          </a:xfrm>
          <a:prstGeom prst="rect">
            <a:avLst/>
          </a:prstGeom>
        </p:spPr>
      </p:pic>
      <p:sp>
        <p:nvSpPr>
          <p:cNvPr id="7" name="Google Shape;444;p42">
            <a:extLst>
              <a:ext uri="{FF2B5EF4-FFF2-40B4-BE49-F238E27FC236}">
                <a16:creationId xmlns:a16="http://schemas.microsoft.com/office/drawing/2014/main" id="{2B39C304-C6FA-804A-8A51-1F2E409E83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</a:pPr>
            <a:r>
              <a:rPr lang="en" dirty="0">
                <a:solidFill>
                  <a:srgbClr val="0070C0"/>
                </a:solidFill>
              </a:rPr>
              <a:t>Single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neuron recording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8" name="MBwithRatinBox.jpg" descr="/Users/yingnianwu/Desktop/gridpictures/MBwithRatinBox.jpg">
            <a:extLst>
              <a:ext uri="{FF2B5EF4-FFF2-40B4-BE49-F238E27FC236}">
                <a16:creationId xmlns:a16="http://schemas.microsoft.com/office/drawing/2014/main" id="{EA8FE094-B829-CF41-8407-A4481A6D7DBC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40" y="1175866"/>
            <a:ext cx="5524500" cy="36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55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Flat torus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30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E6683-9F24-3340-9377-F9BC0AAF2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43" y="3263113"/>
            <a:ext cx="3025181" cy="257244"/>
          </a:xfrm>
          <a:prstGeom prst="rect">
            <a:avLst/>
          </a:prstGeom>
        </p:spPr>
      </p:pic>
      <p:pic>
        <p:nvPicPr>
          <p:cNvPr id="1026" name="Picture 2" descr="The Flat Torus in the Three-Sphere">
            <a:extLst>
              <a:ext uri="{FF2B5EF4-FFF2-40B4-BE49-F238E27FC236}">
                <a16:creationId xmlns:a16="http://schemas.microsoft.com/office/drawing/2014/main" id="{CB0E70BE-ED83-0244-BEA7-5F758825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054810"/>
            <a:ext cx="2548319" cy="204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BBDBE7-3E90-1546-A563-D0BAE22CA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29" y="3570179"/>
            <a:ext cx="1257377" cy="34501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3B0B0D3-2640-69A1-0B84-E74DE7F07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839" y="1310908"/>
            <a:ext cx="3237319" cy="1269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3035F8-4C5E-6D80-C313-9C8BB258359B}"/>
              </a:ext>
            </a:extLst>
          </p:cNvPr>
          <p:cNvSpPr/>
          <p:nvPr/>
        </p:nvSpPr>
        <p:spPr>
          <a:xfrm>
            <a:off x="3312985" y="3253471"/>
            <a:ext cx="61505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Algebra: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abelian Lie group</a:t>
            </a:r>
          </a:p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Topology: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compact and connected abelian lie group is torus</a:t>
            </a:r>
          </a:p>
          <a:p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2D torus = two axes become circles (isomorphic) </a:t>
            </a:r>
          </a:p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Geometry: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conformal isometry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two geometric circles (isometric)</a:t>
            </a:r>
          </a:p>
          <a:p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flat torus  2D periodic function 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F25F8-34EB-EFA0-6232-DE29CFC34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252" y="2657199"/>
            <a:ext cx="4638206" cy="392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C1E048-A538-2F9F-91AD-FC963AC86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314" y="1419446"/>
            <a:ext cx="2603170" cy="103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11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52C46-10BA-FC46-851A-0E1EC28BC2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1028" name="Picture 4" descr="Attractor dynamics of spatially correlated neural activity in the limbic  system. - Abstract - Europe PMC">
            <a:extLst>
              <a:ext uri="{FF2B5EF4-FFF2-40B4-BE49-F238E27FC236}">
                <a16:creationId xmlns:a16="http://schemas.microsoft.com/office/drawing/2014/main" id="{B33F1924-E3EB-C74A-B96F-F1C3FEF4C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18950"/>
            <a:ext cx="2600760" cy="294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5DE2C-647E-C74D-B2F5-A3C74095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67" y="814771"/>
            <a:ext cx="2550514" cy="3393659"/>
          </a:xfrm>
          <a:prstGeom prst="rect">
            <a:avLst/>
          </a:prstGeom>
        </p:spPr>
      </p:pic>
      <p:sp>
        <p:nvSpPr>
          <p:cNvPr id="10" name="Google Shape;532;p48">
            <a:extLst>
              <a:ext uri="{FF2B5EF4-FFF2-40B4-BE49-F238E27FC236}">
                <a16:creationId xmlns:a16="http://schemas.microsoft.com/office/drawing/2014/main" id="{6BB77C74-F151-6B49-BA74-BAA256F439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650" y="24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Continuous attractor neural network (CANN)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FCCB62-1DF2-29C6-DA9E-D890CC887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42" y="4390690"/>
            <a:ext cx="4169664" cy="545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E9DF11-C136-EF84-60FB-868FF3991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888" y="4151872"/>
            <a:ext cx="2795994" cy="376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16E61-BF94-FBB2-3518-35D24C937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888" y="4654491"/>
            <a:ext cx="4325112" cy="3949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F53D1C-4DB8-7B6C-3E9D-BEA13D10C3AB}"/>
              </a:ext>
            </a:extLst>
          </p:cNvPr>
          <p:cNvSpPr/>
          <p:nvPr/>
        </p:nvSpPr>
        <p:spPr>
          <a:xfrm>
            <a:off x="4572000" y="3767328"/>
            <a:ext cx="1880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 manifold</a:t>
            </a:r>
          </a:p>
        </p:txBody>
      </p:sp>
    </p:spTree>
    <p:extLst>
      <p:ext uri="{BB962C8B-B14F-4D97-AF65-F5344CB8AC3E}">
        <p14:creationId xmlns:p14="http://schemas.microsoft.com/office/powerpoint/2010/main" val="375733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Deep learning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body" idx="1"/>
          </p:nvPr>
        </p:nvSpPr>
        <p:spPr>
          <a:xfrm>
            <a:off x="357750" y="1009517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</a:rPr>
              <a:t>Vector representation </a:t>
            </a:r>
            <a:r>
              <a:rPr lang="en-US" sz="1600" dirty="0"/>
              <a:t>(thought vector, embedding, encoding, X2vec)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        </a:t>
            </a:r>
            <a:r>
              <a:rPr lang="en-US" sz="1400" dirty="0"/>
              <a:t>  Transformation (algebra: Lie group representation, geometry: </a:t>
            </a:r>
            <a:r>
              <a:rPr lang="en-US" sz="1400" b="1" dirty="0">
                <a:solidFill>
                  <a:srgbClr val="0070C0"/>
                </a:solidFill>
              </a:rPr>
              <a:t>conformal isometry</a:t>
            </a:r>
            <a:r>
              <a:rPr lang="en-US" sz="1400" dirty="0"/>
              <a:t>, topology: flat torus)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             Particle-wave duality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                                                                                                              ~ Schrodinger equation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                                                                                                              ~ Born rule                   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61525" y="498976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32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448;p42">
            <a:extLst>
              <a:ext uri="{FF2B5EF4-FFF2-40B4-BE49-F238E27FC236}">
                <a16:creationId xmlns:a16="http://schemas.microsoft.com/office/drawing/2014/main" id="{4AF18495-1B1B-8646-AF06-7B793B4396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17" y="2855057"/>
            <a:ext cx="2207979" cy="210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11D3C-20C7-E146-8DC9-7500BEC18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38" y="2959535"/>
            <a:ext cx="2813605" cy="187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50CA6-B1B8-4443-B380-B3F7313AC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64" y="2979841"/>
            <a:ext cx="2780332" cy="1853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9C1657-1169-D84B-1070-DDE5EF10C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625" y="1879488"/>
            <a:ext cx="3016809" cy="279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C9003-78DB-939F-759B-B4A10B2AE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406" y="2119341"/>
            <a:ext cx="2813605" cy="49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50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P</a:t>
            </a:r>
            <a:r>
              <a:rPr lang="en-US" altLang="zh-CN" dirty="0" err="1">
                <a:solidFill>
                  <a:srgbClr val="0070C0"/>
                </a:solidFill>
              </a:rPr>
              <a:t>ath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planning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46" name="Google Shape;546;p49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4973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53" name="Google Shape;55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82589D60-FE90-B049-AA41-D384626905D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A709701-25A0-0547-81AA-50014D2A14DF}"/>
              </a:ext>
            </a:extLst>
          </p:cNvPr>
          <p:cNvSpPr txBox="1">
            <a:spLocks/>
          </p:cNvSpPr>
          <p:nvPr/>
        </p:nvSpPr>
        <p:spPr>
          <a:xfrm>
            <a:off x="311700" y="1152474"/>
            <a:ext cx="8520600" cy="170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adjacency</a:t>
            </a:r>
            <a:r>
              <a:rPr lang="zh-CN" altLang="en-US" dirty="0"/>
              <a:t> </a:t>
            </a:r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modeled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</a:p>
          <a:p>
            <a:pPr marL="114300" indent="0">
              <a:buFont typeface="Arial"/>
              <a:buNone/>
            </a:pPr>
            <a:endParaRPr lang="en-US" altLang="zh-CN" dirty="0"/>
          </a:p>
          <a:p>
            <a:pPr marL="114300" indent="0">
              <a:buFont typeface="Arial"/>
              <a:buNone/>
            </a:pPr>
            <a:endParaRPr lang="en-US" altLang="zh-CN" dirty="0"/>
          </a:p>
          <a:p>
            <a:pPr>
              <a:buFontTx/>
              <a:buChar char="-"/>
            </a:pP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discount</a:t>
            </a:r>
            <a:r>
              <a:rPr lang="zh-CN" altLang="en-US" dirty="0"/>
              <a:t> </a:t>
            </a:r>
            <a:r>
              <a:rPr lang="en-US" altLang="zh-CN" dirty="0"/>
              <a:t>factor</a:t>
            </a:r>
            <a:r>
              <a:rPr lang="zh-CN" altLang="en-US" dirty="0"/>
              <a:t> </a:t>
            </a:r>
            <a:r>
              <a:rPr lang="en-US" altLang="zh-CN" dirty="0"/>
              <a:t>controlling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temporal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scales</a:t>
            </a:r>
          </a:p>
          <a:p>
            <a:pPr marL="114300" indent="0">
              <a:buNone/>
            </a:pP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random</a:t>
            </a:r>
            <a:r>
              <a:rPr lang="zh-CN" altLang="en-US" dirty="0"/>
              <a:t> </a:t>
            </a:r>
            <a:r>
              <a:rPr lang="en-US" altLang="zh-CN" dirty="0"/>
              <a:t>walk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field,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AF5DA-3A4B-DA46-939F-3A3DE6029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200" y="1624625"/>
            <a:ext cx="5397500" cy="4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9797C-A8F4-364C-82AA-8B02BAE3B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9" y="2193104"/>
            <a:ext cx="177800" cy="27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308F7-9343-554D-8D2F-84E3C4CFF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192" y="2544414"/>
            <a:ext cx="2959100" cy="3175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BE2D77-25A1-F044-AA65-8AB0CC3208D0}"/>
              </a:ext>
            </a:extLst>
          </p:cNvPr>
          <p:cNvSpPr txBox="1">
            <a:spLocks/>
          </p:cNvSpPr>
          <p:nvPr/>
        </p:nvSpPr>
        <p:spPr>
          <a:xfrm>
            <a:off x="311700" y="2971227"/>
            <a:ext cx="8520600" cy="170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planning,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kernels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big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scales.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discretize</a:t>
            </a:r>
            <a:r>
              <a:rPr lang="zh-CN" altLang="en-US" dirty="0"/>
              <a:t>    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finite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scales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            </a:t>
            </a:r>
            <a:r>
              <a:rPr lang="en-US" altLang="zh-CN" dirty="0"/>
              <a:t>.</a:t>
            </a:r>
          </a:p>
          <a:p>
            <a:pPr marL="114300" indent="0">
              <a:buFont typeface="Arial"/>
              <a:buNone/>
            </a:pPr>
            <a:r>
              <a:rPr lang="zh-CN" altLang="en-US" dirty="0"/>
              <a:t>  </a:t>
            </a:r>
            <a:endParaRPr lang="en-US" altLang="zh-C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2937DC-C06B-6840-A1A0-7FAA968C2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866" y="3377459"/>
            <a:ext cx="1778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55781-448C-6E4F-A3E7-CBEE37BB9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760" y="3377459"/>
            <a:ext cx="584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79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P</a:t>
            </a:r>
            <a:r>
              <a:rPr lang="en-US" altLang="zh-CN" dirty="0" err="1">
                <a:solidFill>
                  <a:srgbClr val="0070C0"/>
                </a:solidFill>
              </a:rPr>
              <a:t>ath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planning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53" name="Google Shape;55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82589D60-FE90-B049-AA41-D384626905D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BE2D77-25A1-F044-AA65-8AB0CC3208D0}"/>
              </a:ext>
            </a:extLst>
          </p:cNvPr>
          <p:cNvSpPr txBox="1">
            <a:spLocks/>
          </p:cNvSpPr>
          <p:nvPr/>
        </p:nvSpPr>
        <p:spPr>
          <a:xfrm>
            <a:off x="311700" y="1179353"/>
            <a:ext cx="8520600" cy="170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Planning:</a:t>
            </a:r>
            <a:r>
              <a:rPr lang="zh-CN" altLang="en-US" dirty="0"/>
              <a:t> </a:t>
            </a:r>
            <a:r>
              <a:rPr lang="en-US" altLang="zh-CN" dirty="0"/>
              <a:t>let</a:t>
            </a:r>
            <a:r>
              <a:rPr lang="zh-CN" altLang="en-US" dirty="0"/>
              <a:t>    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target,</a:t>
            </a:r>
            <a:r>
              <a:rPr lang="zh-CN" altLang="en-US" dirty="0"/>
              <a:t>      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position,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</a:p>
          <a:p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r>
              <a:rPr lang="zh-CN" altLang="en-US" dirty="0"/>
              <a:t>      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</a:p>
          <a:p>
            <a:pPr marL="114300" indent="0">
              <a:buNone/>
            </a:pPr>
            <a:r>
              <a:rPr lang="zh-CN" altLang="en-US" dirty="0"/>
              <a:t>       </a:t>
            </a:r>
            <a:r>
              <a:rPr lang="en-US" altLang="zh-CN" dirty="0"/>
              <a:t>-</a:t>
            </a:r>
            <a:r>
              <a:rPr lang="zh-CN" altLang="en-US" dirty="0"/>
              <a:t>       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chosen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allowed</a:t>
            </a:r>
            <a:r>
              <a:rPr lang="zh-CN" altLang="en-US" dirty="0"/>
              <a:t> </a:t>
            </a:r>
            <a:r>
              <a:rPr lang="en-US" altLang="zh-CN" dirty="0"/>
              <a:t>single-step</a:t>
            </a:r>
            <a:r>
              <a:rPr lang="zh-CN" altLang="en-US" dirty="0"/>
              <a:t> </a:t>
            </a:r>
            <a:r>
              <a:rPr lang="en-US" altLang="zh-CN" dirty="0"/>
              <a:t>displacement.</a:t>
            </a:r>
          </a:p>
          <a:p>
            <a:pPr marL="114300" indent="0">
              <a:buNone/>
            </a:pPr>
            <a:r>
              <a:rPr lang="zh-CN" altLang="en-US" dirty="0"/>
              <a:t>       </a:t>
            </a:r>
            <a:r>
              <a:rPr lang="en-US" altLang="zh-CN" dirty="0"/>
              <a:t>-</a:t>
            </a:r>
            <a:r>
              <a:rPr lang="zh-CN" altLang="en-US" dirty="0"/>
              <a:t>    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chosen</a:t>
            </a:r>
            <a:r>
              <a:rPr lang="zh-CN" altLang="en-US" dirty="0"/>
              <a:t> </a:t>
            </a:r>
            <a:r>
              <a:rPr lang="en-US" altLang="zh-CN" dirty="0"/>
              <a:t>to be sensitive to change. </a:t>
            </a:r>
          </a:p>
          <a:p>
            <a:pPr marL="114300" indent="0">
              <a:buFont typeface="Arial"/>
              <a:buNone/>
            </a:pPr>
            <a:r>
              <a:rPr lang="zh-CN" altLang="en-US" dirty="0"/>
              <a:t>  </a:t>
            </a:r>
            <a:endParaRPr lang="en-US" altLang="zh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A15AD-B4C7-FA46-B4CF-0CB5D2D12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49" y="1295017"/>
            <a:ext cx="165100" cy="24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F908EF-086D-584A-BCAF-A796958EA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562" y="1292591"/>
            <a:ext cx="241300" cy="25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7205DA-CC46-394A-ABCD-D6123D14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0" y="1661077"/>
            <a:ext cx="37846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0B74B9-5005-D640-AE3C-6AD7685F8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926" y="2220433"/>
            <a:ext cx="1701800" cy="27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DF9B-F494-2C40-B905-DA3C79A99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20" y="2570298"/>
            <a:ext cx="363484" cy="286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FEE972-D3DF-F641-818B-A4FE1D690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619" y="2836654"/>
            <a:ext cx="177800" cy="279400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F2B74B7B-42BC-9040-8248-7BB369BF44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81" t="7605" r="7604" b="6516"/>
          <a:stretch/>
        </p:blipFill>
        <p:spPr>
          <a:xfrm>
            <a:off x="685397" y="3312316"/>
            <a:ext cx="1512246" cy="1553156"/>
          </a:xfrm>
          <a:prstGeom prst="rect">
            <a:avLst/>
          </a:prstGeom>
        </p:spPr>
      </p:pic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A53B5795-D16E-5E4B-A76C-253BC2D83C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827" t="6964" r="6657" b="8102"/>
          <a:stretch/>
        </p:blipFill>
        <p:spPr>
          <a:xfrm>
            <a:off x="2344207" y="3302041"/>
            <a:ext cx="1527219" cy="1553156"/>
          </a:xfrm>
          <a:prstGeom prst="rect">
            <a:avLst/>
          </a:prstGeom>
        </p:spPr>
      </p:pic>
      <p:pic>
        <p:nvPicPr>
          <p:cNvPr id="24" name="Picture 23" descr="Chart&#10;&#10;Description automatically generated with low confidence">
            <a:extLst>
              <a:ext uri="{FF2B5EF4-FFF2-40B4-BE49-F238E27FC236}">
                <a16:creationId xmlns:a16="http://schemas.microsoft.com/office/drawing/2014/main" id="{C8B32559-F98C-B64B-A432-B6E91833A2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694" t="10529" r="6529" b="9995"/>
          <a:stretch/>
        </p:blipFill>
        <p:spPr>
          <a:xfrm>
            <a:off x="4040991" y="3371242"/>
            <a:ext cx="1505642" cy="1445596"/>
          </a:xfrm>
          <a:prstGeom prst="rect">
            <a:avLst/>
          </a:prstGeom>
        </p:spPr>
      </p:pic>
      <p:pic>
        <p:nvPicPr>
          <p:cNvPr id="26" name="Picture 25" descr="Chart&#10;&#10;Description automatically generated with low confidence">
            <a:extLst>
              <a:ext uri="{FF2B5EF4-FFF2-40B4-BE49-F238E27FC236}">
                <a16:creationId xmlns:a16="http://schemas.microsoft.com/office/drawing/2014/main" id="{5C057324-B151-4F41-9B11-949F816F461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694" t="11652" r="8612" b="9097"/>
          <a:stretch/>
        </p:blipFill>
        <p:spPr>
          <a:xfrm>
            <a:off x="5796240" y="3385224"/>
            <a:ext cx="1471917" cy="14455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4B2953-A343-0246-BBDC-DE8654D9B991}"/>
              </a:ext>
            </a:extLst>
          </p:cNvPr>
          <p:cNvSpPr txBox="1"/>
          <p:nvPr/>
        </p:nvSpPr>
        <p:spPr>
          <a:xfrm>
            <a:off x="7471447" y="3567724"/>
            <a:ext cx="1210588" cy="792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36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Egocentric vision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68A5D-3B79-434C-BFA8-905B5DA18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2" y="1111250"/>
            <a:ext cx="1891926" cy="1891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3EDA80-2096-FC4B-A1FD-F1181476A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90" y="1111250"/>
            <a:ext cx="1891926" cy="1891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32F038-B0CE-6144-8670-EB3E07ECDF24}"/>
              </a:ext>
            </a:extLst>
          </p:cNvPr>
          <p:cNvSpPr txBox="1"/>
          <p:nvPr/>
        </p:nvSpPr>
        <p:spPr>
          <a:xfrm>
            <a:off x="511831" y="3098191"/>
            <a:ext cx="8046542" cy="227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position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orientation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pose) 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camera 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</a:t>
            </a:r>
            <a:endParaRPr lang="en-US" altLang="zh-CN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(shared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poses)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synthesis: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79523-2D63-B940-B81D-365E88C3A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899" y="3227115"/>
            <a:ext cx="520557" cy="314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28561F-1DBF-E943-8626-384DBEDB4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081" y="3242305"/>
            <a:ext cx="1040617" cy="278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03CCC0-4580-8E48-9C11-2245805CE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920" y="4281521"/>
            <a:ext cx="1725274" cy="349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5A8DF1-6404-8444-AE14-D194C3E0B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378" y="3559410"/>
            <a:ext cx="2398127" cy="346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6857D-85D2-C047-AEAE-FBE6679F273B}"/>
              </a:ext>
            </a:extLst>
          </p:cNvPr>
          <p:cNvSpPr txBox="1"/>
          <p:nvPr/>
        </p:nvSpPr>
        <p:spPr>
          <a:xfrm>
            <a:off x="5352836" y="1191802"/>
            <a:ext cx="2978701" cy="792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synthesis: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PSNR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23.53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1904D-8123-F148-B9CF-CE98C5B3A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6234" y="3956750"/>
            <a:ext cx="166977" cy="274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86315-929D-C046-8032-EF9623A9EB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3103" y="4692209"/>
            <a:ext cx="160808" cy="274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6F90B0-5B62-F243-A20F-D96CAFF29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1850" y="4702483"/>
            <a:ext cx="1040617" cy="278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0CE9C4-6455-6D45-A6A6-6B21234A3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028" y="4695762"/>
            <a:ext cx="520557" cy="314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DD02C4-5E2C-A942-899A-E81F5B86AD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5110" y="2000202"/>
            <a:ext cx="2676427" cy="7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09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648FD-5AA4-C749-BF42-61B1C9D3F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48" y="1800566"/>
            <a:ext cx="2467530" cy="136748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77BC255-BD52-DA4F-87D4-98EFF17BF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39" y="3478778"/>
            <a:ext cx="1061747" cy="10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2A675A-18C0-8044-93DB-438931025802}"/>
              </a:ext>
            </a:extLst>
          </p:cNvPr>
          <p:cNvSpPr txBox="1"/>
          <p:nvPr/>
        </p:nvSpPr>
        <p:spPr>
          <a:xfrm>
            <a:off x="1106452" y="1221689"/>
            <a:ext cx="1451038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37931-1A2E-6046-AF80-29615A8A7187}"/>
              </a:ext>
            </a:extLst>
          </p:cNvPr>
          <p:cNvSpPr txBox="1"/>
          <p:nvPr/>
        </p:nvSpPr>
        <p:spPr>
          <a:xfrm>
            <a:off x="5641070" y="1221689"/>
            <a:ext cx="877163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737027-A970-7A48-8CDA-FA191B6D3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298" y="2179512"/>
            <a:ext cx="1686696" cy="197707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95633CD-CD9E-EA48-8AE7-6DA9B988FB91}"/>
              </a:ext>
            </a:extLst>
          </p:cNvPr>
          <p:cNvSpPr txBox="1">
            <a:spLocks/>
          </p:cNvSpPr>
          <p:nvPr/>
        </p:nvSpPr>
        <p:spPr>
          <a:xfrm>
            <a:off x="5641070" y="1800566"/>
            <a:ext cx="3473194" cy="34623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n-US" sz="1600" dirty="0">
                <a:solidFill>
                  <a:schemeClr val="tx1"/>
                </a:solidFill>
              </a:rPr>
              <a:t>Data</a:t>
            </a:r>
            <a:r>
              <a:rPr lang="en-US" sz="1600" b="1" dirty="0">
                <a:solidFill>
                  <a:schemeClr val="tx1"/>
                </a:solidFill>
              </a:rPr>
              <a:t>: </a:t>
            </a:r>
          </a:p>
          <a:p>
            <a:pPr marL="114300"/>
            <a:r>
              <a:rPr lang="en-US" sz="1600" dirty="0">
                <a:solidFill>
                  <a:schemeClr val="bg2"/>
                </a:solidFill>
              </a:rPr>
              <a:t>image pairs related by local pixel displacements. </a:t>
            </a:r>
          </a:p>
          <a:p>
            <a:pPr marL="114300"/>
            <a:endParaRPr lang="en-US" sz="1600" b="1" dirty="0"/>
          </a:p>
          <a:p>
            <a:pPr marL="114300"/>
            <a:r>
              <a:rPr lang="en-US" sz="1600" dirty="0">
                <a:solidFill>
                  <a:schemeClr val="tx1"/>
                </a:solidFill>
              </a:rPr>
              <a:t>Model components:</a:t>
            </a:r>
          </a:p>
          <a:p>
            <a:pPr marL="114300"/>
            <a:r>
              <a:rPr lang="en-US" sz="1600" dirty="0">
                <a:solidFill>
                  <a:schemeClr val="bg2"/>
                </a:solidFill>
              </a:rPr>
              <a:t>(1) Vector representation of local image content.</a:t>
            </a:r>
          </a:p>
          <a:p>
            <a:pPr marL="114300"/>
            <a:r>
              <a:rPr lang="en-US" sz="1600" dirty="0">
                <a:solidFill>
                  <a:schemeClr val="bg2"/>
                </a:solidFill>
              </a:rPr>
              <a:t>(2) Matrix representation of local displacement.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409538-EB29-434D-9CF9-B7843E853869}"/>
              </a:ext>
            </a:extLst>
          </p:cNvPr>
          <p:cNvCxnSpPr/>
          <p:nvPr/>
        </p:nvCxnSpPr>
        <p:spPr>
          <a:xfrm>
            <a:off x="3433313" y="1561381"/>
            <a:ext cx="0" cy="276045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545;p49">
            <a:extLst>
              <a:ext uri="{FF2B5EF4-FFF2-40B4-BE49-F238E27FC236}">
                <a16:creationId xmlns:a16="http://schemas.microsoft.com/office/drawing/2014/main" id="{6C0FA266-359C-52A9-0E14-823EA52432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Representational models of V1 simple cells</a:t>
            </a:r>
            <a:endParaRPr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00;p19">
            <a:extLst>
              <a:ext uri="{FF2B5EF4-FFF2-40B4-BE49-F238E27FC236}">
                <a16:creationId xmlns:a16="http://schemas.microsoft.com/office/drawing/2014/main" id="{1F5EB9EC-25CB-B51A-D753-37B4795ECB6A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72;p51">
            <a:extLst>
              <a:ext uri="{FF2B5EF4-FFF2-40B4-BE49-F238E27FC236}">
                <a16:creationId xmlns:a16="http://schemas.microsoft.com/office/drawing/2014/main" id="{80A6DA47-FD57-E5AF-D0C4-C9321B042D2F}"/>
              </a:ext>
            </a:extLst>
          </p:cNvPr>
          <p:cNvSpPr txBox="1"/>
          <p:nvPr/>
        </p:nvSpPr>
        <p:spPr>
          <a:xfrm>
            <a:off x="0" y="4523375"/>
            <a:ext cx="87402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>
                <a:solidFill>
                  <a:schemeClr val="dk1"/>
                </a:solidFill>
              </a:rPr>
              <a:t>“Learning Vector Representation of Local Content and Matrix Representation of Local Motion, with Implications for V1”. Gao, </a:t>
            </a:r>
            <a:r>
              <a:rPr lang="en" sz="1000" dirty="0" err="1">
                <a:solidFill>
                  <a:schemeClr val="dk1"/>
                </a:solidFill>
              </a:rPr>
              <a:t>Xie</a:t>
            </a:r>
            <a:r>
              <a:rPr lang="en" sz="1000" dirty="0">
                <a:solidFill>
                  <a:schemeClr val="dk1"/>
                </a:solidFill>
              </a:rPr>
              <a:t>, Huang, Ren, Zhu and Wu. </a:t>
            </a:r>
            <a:r>
              <a:rPr lang="en" sz="1000" i="1" dirty="0">
                <a:solidFill>
                  <a:schemeClr val="dk1"/>
                </a:solidFill>
              </a:rPr>
              <a:t>AAAI</a:t>
            </a:r>
            <a:r>
              <a:rPr lang="en" sz="1000" dirty="0">
                <a:solidFill>
                  <a:schemeClr val="dk1"/>
                </a:solidFill>
              </a:rPr>
              <a:t> 2022.</a:t>
            </a:r>
            <a:endParaRPr sz="1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91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ECDDE-87F3-7E4C-AA2D-FF25C584F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3074" name="Picture 2" descr="hexagonal torus">
            <a:extLst>
              <a:ext uri="{FF2B5EF4-FFF2-40B4-BE49-F238E27FC236}">
                <a16:creationId xmlns:a16="http://schemas.microsoft.com/office/drawing/2014/main" id="{83C8DEBF-BAA6-054E-9FF7-16AE684E4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19" y="522418"/>
            <a:ext cx="3965640" cy="32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BBCFC-C805-8A4E-8A09-B02442269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0" y="2289716"/>
            <a:ext cx="3214595" cy="1752800"/>
          </a:xfrm>
          <a:prstGeom prst="rect">
            <a:avLst/>
          </a:prstGeom>
        </p:spPr>
      </p:pic>
      <p:pic>
        <p:nvPicPr>
          <p:cNvPr id="3076" name="Picture 4" descr="What surface do we get by joining the opposite edges of a hexagon? -  Mathematics Stack Exchange">
            <a:extLst>
              <a:ext uri="{FF2B5EF4-FFF2-40B4-BE49-F238E27FC236}">
                <a16:creationId xmlns:a16="http://schemas.microsoft.com/office/drawing/2014/main" id="{A46B076E-D6B4-4544-918C-C11E55CC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1" y="996627"/>
            <a:ext cx="2579599" cy="12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0B946-5281-724D-A1ED-3B0BA00E2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951" y="2571750"/>
            <a:ext cx="1237234" cy="1256977"/>
          </a:xfrm>
          <a:prstGeom prst="rect">
            <a:avLst/>
          </a:prstGeom>
        </p:spPr>
      </p:pic>
      <p:sp>
        <p:nvSpPr>
          <p:cNvPr id="9" name="Google Shape;532;p48">
            <a:extLst>
              <a:ext uri="{FF2B5EF4-FFF2-40B4-BE49-F238E27FC236}">
                <a16:creationId xmlns:a16="http://schemas.microsoft.com/office/drawing/2014/main" id="{C9EBAB13-A1F4-C749-AF99-4A1AB6DF2D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208" y="31514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Torus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Picture 2" descr="Hexagonal">
            <a:extLst>
              <a:ext uri="{FF2B5EF4-FFF2-40B4-BE49-F238E27FC236}">
                <a16:creationId xmlns:a16="http://schemas.microsoft.com/office/drawing/2014/main" id="{D991FD4C-90F0-7744-A9F1-93A68609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8" y="3929056"/>
            <a:ext cx="12700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quare">
            <a:extLst>
              <a:ext uri="{FF2B5EF4-FFF2-40B4-BE49-F238E27FC236}">
                <a16:creationId xmlns:a16="http://schemas.microsoft.com/office/drawing/2014/main" id="{BBF3EEDC-07C4-9144-AF42-5EF150AD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48" y="4256839"/>
            <a:ext cx="649398" cy="6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entered_rectangular">
            <a:extLst>
              <a:ext uri="{FF2B5EF4-FFF2-40B4-BE49-F238E27FC236}">
                <a16:creationId xmlns:a16="http://schemas.microsoft.com/office/drawing/2014/main" id="{0FBC076C-FD4F-CC48-8BA2-9BF8565E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72" y="4263943"/>
            <a:ext cx="769620" cy="6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ctangular">
            <a:extLst>
              <a:ext uri="{FF2B5EF4-FFF2-40B4-BE49-F238E27FC236}">
                <a16:creationId xmlns:a16="http://schemas.microsoft.com/office/drawing/2014/main" id="{E17954CD-3B69-034E-A386-09121EDE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80" y="4256838"/>
            <a:ext cx="769620" cy="6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Oblique">
            <a:extLst>
              <a:ext uri="{FF2B5EF4-FFF2-40B4-BE49-F238E27FC236}">
                <a16:creationId xmlns:a16="http://schemas.microsoft.com/office/drawing/2014/main" id="{1C1E6F1D-B3C4-0845-95CC-F752C5B0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68" y="4256838"/>
            <a:ext cx="520017" cy="62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205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12A2B-730C-D848-8BF2-3712A29FE7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grid cell movie.mp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FD5DD220-C230-0748-B1FE-3081BDB7A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130398"/>
            <a:ext cx="4625340" cy="3666168"/>
          </a:xfrm>
          <a:prstGeom prst="rect">
            <a:avLst/>
          </a:prstGeom>
        </p:spPr>
      </p:pic>
      <p:sp>
        <p:nvSpPr>
          <p:cNvPr id="6" name="Google Shape;444;p42">
            <a:extLst>
              <a:ext uri="{FF2B5EF4-FFF2-40B4-BE49-F238E27FC236}">
                <a16:creationId xmlns:a16="http://schemas.microsoft.com/office/drawing/2014/main" id="{DE2F0C58-6D45-BA45-83DA-44863E98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</a:pPr>
            <a:r>
              <a:rPr lang="en" dirty="0">
                <a:solidFill>
                  <a:srgbClr val="0070C0"/>
                </a:solidFill>
              </a:rPr>
              <a:t>Response map of a cell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8E3B0-6CF2-CD4B-BB39-4A9F3FD90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75" y="1130398"/>
            <a:ext cx="3432925" cy="36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4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Grid cells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458" name="Google Shape;45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250" y="1572125"/>
            <a:ext cx="4293280" cy="9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4375" y="1544025"/>
            <a:ext cx="2967925" cy="354127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3"/>
          <p:cNvSpPr txBox="1"/>
          <p:nvPr/>
        </p:nvSpPr>
        <p:spPr>
          <a:xfrm>
            <a:off x="6388800" y="1190325"/>
            <a:ext cx="23514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internal GPS system</a:t>
            </a:r>
            <a:endParaRPr/>
          </a:p>
        </p:txBody>
      </p:sp>
      <p:pic>
        <p:nvPicPr>
          <p:cNvPr id="461" name="Google Shape;46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3375" y="3126150"/>
            <a:ext cx="2539099" cy="18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0" name="Google Shape;100;p19">
            <a:extLst>
              <a:ext uri="{FF2B5EF4-FFF2-40B4-BE49-F238E27FC236}">
                <a16:creationId xmlns:a16="http://schemas.microsoft.com/office/drawing/2014/main" id="{7ED6E757-60A2-3844-8D4D-BEA4D4F2B46B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3"/>
          <p:cNvSpPr txBox="1">
            <a:spLocks noGrp="1"/>
          </p:cNvSpPr>
          <p:nvPr>
            <p:ph type="body" idx="1"/>
          </p:nvPr>
        </p:nvSpPr>
        <p:spPr>
          <a:xfrm>
            <a:off x="311700" y="1046208"/>
            <a:ext cx="7181117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Different grid cells have different scales and phases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Navigation of mammals: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r>
              <a:rPr lang="zh-CN" altLang="en-US" dirty="0"/>
              <a:t> </a:t>
            </a:r>
            <a:r>
              <a:rPr lang="en-US" altLang="zh-CN" dirty="0"/>
              <a:t>integration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CN" altLang="en-US" dirty="0"/>
              <a:t>                                             </a:t>
            </a:r>
            <a:endParaRPr lang="en-US" altLang="zh-C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-gridce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314450"/>
            <a:ext cx="5886450" cy="33111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8934" y="204280"/>
            <a:ext cx="183896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</a:rPr>
              <a:t>Alzheimer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201741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Vector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representation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general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transformation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79" name="Google Shape;479;p45"/>
          <p:cNvSpPr txBox="1">
            <a:spLocks noGrp="1"/>
          </p:cNvSpPr>
          <p:nvPr>
            <p:ph type="body" idx="1"/>
          </p:nvPr>
        </p:nvSpPr>
        <p:spPr>
          <a:xfrm>
            <a:off x="286911" y="1009517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Vector representation of self-position:</a:t>
            </a:r>
            <a:r>
              <a:rPr lang="zh-CN" altLang="en-US" dirty="0"/>
              <a:t> </a:t>
            </a:r>
            <a:r>
              <a:rPr lang="en-US" altLang="zh-CN" dirty="0"/>
              <a:t>“position</a:t>
            </a:r>
            <a:r>
              <a:rPr lang="zh-CN" altLang="en-US" dirty="0"/>
              <a:t> </a:t>
            </a:r>
            <a:r>
              <a:rPr lang="en-US" altLang="zh-CN" dirty="0"/>
              <a:t>embedding”</a:t>
            </a: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Each</a:t>
            </a:r>
            <a:r>
              <a:rPr lang="zh-CN" altLang="en-US" dirty="0"/>
              <a:t>            </a:t>
            </a:r>
            <a:r>
              <a:rPr lang="en-US" altLang="zh-CN" dirty="0"/>
              <a:t>represents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firing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neuron.</a:t>
            </a:r>
            <a:r>
              <a:rPr lang="zh-CN" altLang="en-US" dirty="0"/>
              <a:t> 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altLang="zh-CN" dirty="0"/>
              <a:t>Path</a:t>
            </a:r>
            <a:r>
              <a:rPr lang="zh-CN" altLang="en-US" dirty="0"/>
              <a:t> </a:t>
            </a:r>
            <a:r>
              <a:rPr lang="en-US" altLang="zh-CN" dirty="0"/>
              <a:t>integration: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transformation, RNN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endParaRPr lang="en-US" dirty="0"/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6829A-C5F2-6B4D-8D7D-E50209AA6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068" y="1744501"/>
            <a:ext cx="2695863" cy="3123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35C7C9-BFEF-7243-AEA2-34B65B424771}"/>
              </a:ext>
            </a:extLst>
          </p:cNvPr>
          <p:cNvGrpSpPr/>
          <p:nvPr/>
        </p:nvGrpSpPr>
        <p:grpSpPr>
          <a:xfrm>
            <a:off x="2557886" y="3086674"/>
            <a:ext cx="3936128" cy="301595"/>
            <a:chOff x="2849358" y="2663928"/>
            <a:chExt cx="3936128" cy="3015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F4C789-80EE-D24D-8488-5F6C3707D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7177" y="2663928"/>
              <a:ext cx="1478309" cy="3015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8E04BA-B397-804D-B15B-8BC3D4D18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9358" y="2683887"/>
              <a:ext cx="2431119" cy="27522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71BEFA-6C9C-8247-9BEF-86DB78323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210" y="2115103"/>
            <a:ext cx="519867" cy="309584"/>
          </a:xfrm>
          <a:prstGeom prst="rect">
            <a:avLst/>
          </a:prstGeom>
        </p:spPr>
      </p:pic>
      <p:pic>
        <p:nvPicPr>
          <p:cNvPr id="12" name="Google Shape;458;p43">
            <a:extLst>
              <a:ext uri="{FF2B5EF4-FFF2-40B4-BE49-F238E27FC236}">
                <a16:creationId xmlns:a16="http://schemas.microsoft.com/office/drawing/2014/main" id="{59295031-518C-A045-9AA0-16E87ECA85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812" y="4192823"/>
            <a:ext cx="2435044" cy="56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0CCF6-F3D9-0243-B211-5F90BCA86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2392" y="3600883"/>
            <a:ext cx="3417157" cy="246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81B1B-FE00-0640-BF89-9FC17021C812}"/>
              </a:ext>
            </a:extLst>
          </p:cNvPr>
          <p:cNvSpPr txBox="1"/>
          <p:nvPr/>
        </p:nvSpPr>
        <p:spPr>
          <a:xfrm>
            <a:off x="942475" y="3523096"/>
            <a:ext cx="266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</a:rPr>
              <a:t>Egocentric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motion:</a:t>
            </a:r>
          </a:p>
          <a:p>
            <a:r>
              <a:rPr lang="en-US" sz="1600" dirty="0">
                <a:solidFill>
                  <a:schemeClr val="bg2"/>
                </a:solidFill>
              </a:rPr>
              <a:t>(heading direction, polar)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215B939-247B-B679-822F-49FF92197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416" y="3840356"/>
            <a:ext cx="2590800" cy="101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6C781D-9950-FAFA-36CC-FB4316D79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5120" y="1134775"/>
            <a:ext cx="2040291" cy="11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456D8B-30F2-B4E7-9ACB-B6A1A9861F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1105" y="2488906"/>
            <a:ext cx="2603170" cy="1034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11CE20-B540-6568-B975-8C725FFA1D3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694"/>
          <a:stretch/>
        </p:blipFill>
        <p:spPr>
          <a:xfrm>
            <a:off x="965333" y="4099924"/>
            <a:ext cx="951316" cy="9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0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Conditions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general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transformation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79" name="Google Shape;479;p45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spcBef>
                <a:spcPts val="1000"/>
              </a:spcBef>
              <a:buNone/>
            </a:pPr>
            <a:r>
              <a:rPr lang="en-US" altLang="zh-CN" dirty="0"/>
              <a:t>Condition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i="1" dirty="0"/>
              <a:t>(Group</a:t>
            </a:r>
            <a:r>
              <a:rPr lang="zh-CN" altLang="en-US" i="1" dirty="0"/>
              <a:t> </a:t>
            </a:r>
            <a:r>
              <a:rPr lang="en-US" altLang="zh-CN" i="1" dirty="0"/>
              <a:t>representation)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v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form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additive</a:t>
            </a:r>
            <a:r>
              <a:rPr lang="zh-CN" altLang="en-US" dirty="0"/>
              <a:t> </a:t>
            </a:r>
            <a:r>
              <a:rPr lang="en-US" altLang="zh-CN" dirty="0"/>
              <a:t>Euclidean</a:t>
            </a:r>
            <a:r>
              <a:rPr lang="zh-CN" altLang="en-US" dirty="0"/>
              <a:t> </a:t>
            </a:r>
            <a:r>
              <a:rPr lang="en-US" altLang="zh-CN" dirty="0"/>
              <a:t>group (abelian Lie group)</a:t>
            </a:r>
            <a:endParaRPr lang="en" dirty="0"/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333AA-3CCE-214F-A747-CA5E56D01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69" y="2109294"/>
            <a:ext cx="4638206" cy="392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3035B2-6CB3-BF43-8521-56CD6B5D5088}"/>
              </a:ext>
            </a:extLst>
          </p:cNvPr>
          <p:cNvSpPr txBox="1"/>
          <p:nvPr/>
        </p:nvSpPr>
        <p:spPr>
          <a:xfrm>
            <a:off x="746946" y="2621246"/>
            <a:ext cx="7128040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</a:rPr>
              <a:t>Can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move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in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one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step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by                  , or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first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move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by</a:t>
            </a:r>
            <a:r>
              <a:rPr lang="zh-CN" altLang="en-US" sz="1600" dirty="0">
                <a:solidFill>
                  <a:schemeClr val="bg2"/>
                </a:solidFill>
              </a:rPr>
              <a:t>        </a:t>
            </a:r>
            <a:r>
              <a:rPr lang="en-US" altLang="zh-CN" sz="1600" dirty="0">
                <a:solidFill>
                  <a:schemeClr val="bg2"/>
                </a:solidFill>
              </a:rPr>
              <a:t>,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and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then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by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</a:rPr>
              <a:t>A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necessary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self-consistent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condition for path integration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/>
                </a:solidFill>
              </a:rPr>
              <a:t>   </a:t>
            </a:r>
            <a:r>
              <a:rPr lang="en-US" altLang="zh-CN" sz="1600" dirty="0">
                <a:solidFill>
                  <a:schemeClr val="bg2"/>
                </a:solidFill>
              </a:rPr>
              <a:t>                                 , zero motion does not change v(x)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</a:rPr>
              <a:t>On manifold: fixed point, group representation.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</a:rPr>
              <a:t>Off manifold: attracting, projecting to manifold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09844-305A-924D-8016-E5A4BFBE9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500" y="2742550"/>
            <a:ext cx="919466" cy="280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216189-DAB0-5D41-83C2-06EF962E2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613" y="2742550"/>
            <a:ext cx="382741" cy="27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6B93C-00BF-0B4E-B4FF-49D25E5BE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912" y="2754289"/>
            <a:ext cx="428553" cy="27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97696A-D946-7C4A-9E0E-9C781EB58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376" y="3510172"/>
            <a:ext cx="1898802" cy="25590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5F508D4-BD52-374B-A818-A7459CCC6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0700" y="3734039"/>
            <a:ext cx="2590800" cy="10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D629B-0A42-AC8A-CCD5-FABB8EF9A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4346" y="1724088"/>
            <a:ext cx="2167987" cy="8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97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Conditions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general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transformation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DD082-9A19-3E42-8343-58CBD386870D}"/>
              </a:ext>
            </a:extLst>
          </p:cNvPr>
          <p:cNvSpPr txBox="1"/>
          <p:nvPr/>
        </p:nvSpPr>
        <p:spPr>
          <a:xfrm>
            <a:off x="777371" y="1618908"/>
            <a:ext cx="3541354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(Infinitesimal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displacement,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direction)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ED3E5-CE9D-BD47-9236-82A81FE29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909" y="1750844"/>
            <a:ext cx="638371" cy="264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3FE87-5AC7-A94B-A2C8-294BBC3F8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174" y="2160826"/>
            <a:ext cx="6253133" cy="589919"/>
          </a:xfrm>
          <a:prstGeom prst="rect">
            <a:avLst/>
          </a:prstGeom>
        </p:spPr>
      </p:pic>
      <p:sp>
        <p:nvSpPr>
          <p:cNvPr id="16" name="Google Shape;479;p45">
            <a:extLst>
              <a:ext uri="{FF2B5EF4-FFF2-40B4-BE49-F238E27FC236}">
                <a16:creationId xmlns:a16="http://schemas.microsoft.com/office/drawing/2014/main" id="{9B16ADEC-98B9-F642-B3CF-D0AF3F04D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046208"/>
            <a:ext cx="59925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altLang="zh-CN" dirty="0"/>
              <a:t>Infinitesimal</a:t>
            </a:r>
            <a:r>
              <a:rPr lang="zh-CN" altLang="en-US" dirty="0"/>
              <a:t> </a:t>
            </a:r>
            <a:r>
              <a:rPr lang="en-US" altLang="zh-CN" dirty="0"/>
              <a:t>self-motion: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202BA0-153F-0644-9823-E3721FFE1C46}"/>
              </a:ext>
            </a:extLst>
          </p:cNvPr>
          <p:cNvGrpSpPr>
            <a:grpSpLocks noChangeAspect="1"/>
          </p:cNvGrpSpPr>
          <p:nvPr/>
        </p:nvGrpSpPr>
        <p:grpSpPr>
          <a:xfrm>
            <a:off x="1744375" y="2876652"/>
            <a:ext cx="2349293" cy="309759"/>
            <a:chOff x="1580795" y="2902603"/>
            <a:chExt cx="5029200" cy="6631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300012-6688-5B43-B48D-0B8AB675D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0795" y="2902603"/>
              <a:ext cx="2438400" cy="584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2D4588-5370-B441-92AD-F19878B42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9195" y="3019613"/>
              <a:ext cx="2590800" cy="5461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D453F01-4906-EB40-B27D-C36CF8514FB1}"/>
              </a:ext>
            </a:extLst>
          </p:cNvPr>
          <p:cNvSpPr txBox="1"/>
          <p:nvPr/>
        </p:nvSpPr>
        <p:spPr>
          <a:xfrm>
            <a:off x="4236909" y="2790876"/>
            <a:ext cx="2077813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[directional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derivative]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479;p45">
            <a:extLst>
              <a:ext uri="{FF2B5EF4-FFF2-40B4-BE49-F238E27FC236}">
                <a16:creationId xmlns:a16="http://schemas.microsoft.com/office/drawing/2014/main" id="{117C54E8-9024-F242-890C-A85B045E03A7}"/>
              </a:ext>
            </a:extLst>
          </p:cNvPr>
          <p:cNvSpPr txBox="1">
            <a:spLocks/>
          </p:cNvSpPr>
          <p:nvPr/>
        </p:nvSpPr>
        <p:spPr>
          <a:xfrm>
            <a:off x="311699" y="3107050"/>
            <a:ext cx="80542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Condition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(Conformal</a:t>
            </a:r>
            <a:r>
              <a:rPr lang="zh-CN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isometry)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fixed  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zh-CN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9EC1E7-9496-314D-873A-D956181FB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480" y="3403380"/>
            <a:ext cx="177957" cy="2135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F42D85-83A7-3540-989C-065047FEC1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468"/>
          <a:stretch/>
        </p:blipFill>
        <p:spPr>
          <a:xfrm>
            <a:off x="1993804" y="3929838"/>
            <a:ext cx="1578382" cy="2559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480D4F-F968-B147-A262-71044D5B2D6D}"/>
              </a:ext>
            </a:extLst>
          </p:cNvPr>
          <p:cNvSpPr txBox="1"/>
          <p:nvPr/>
        </p:nvSpPr>
        <p:spPr>
          <a:xfrm>
            <a:off x="3601328" y="3809200"/>
            <a:ext cx="3353803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, </a:t>
            </a:r>
            <a:r>
              <a:rPr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isotropic scaling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683DEB-6779-5F41-A526-71C5D65BA6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524" t="-10021" r="5841" b="16388"/>
          <a:stretch/>
        </p:blipFill>
        <p:spPr>
          <a:xfrm>
            <a:off x="5245961" y="3929184"/>
            <a:ext cx="154440" cy="241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C0F5D-742E-41BC-AEC3-2E060D965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3804" y="4510499"/>
            <a:ext cx="4239804" cy="359305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D70037-7A33-C9E7-F230-407253398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4592" y="4218864"/>
            <a:ext cx="2066027" cy="810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B43F0-30C1-94B5-89D8-91BF768CE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523" y="1030404"/>
            <a:ext cx="1580396" cy="871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E6F6A-BEA0-874D-04AE-BD32783E9E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730" y="2589330"/>
            <a:ext cx="2603170" cy="1034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F8A37-FEF8-24A4-66BF-CA8D4F0603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6159" y="963264"/>
            <a:ext cx="1537644" cy="9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467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lnSpc>
            <a:spcPct val="150000"/>
          </a:lnSpc>
          <a:defRPr sz="1600" dirty="0" smtClean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22927</TotalTime>
  <Words>1263</Words>
  <Application>Microsoft Macintosh PowerPoint</Application>
  <PresentationFormat>On-screen Show (16:9)</PresentationFormat>
  <Paragraphs>294</Paragraphs>
  <Slides>37</Slides>
  <Notes>29</Notes>
  <HiddenSlides>5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 Math</vt:lpstr>
      <vt:lpstr>Calibri Light</vt:lpstr>
      <vt:lpstr>Simple Light</vt:lpstr>
      <vt:lpstr>Custom Design</vt:lpstr>
      <vt:lpstr>1_Custom Design</vt:lpstr>
      <vt:lpstr>Representational Model of Grid Cells Lie group representation &amp; conformal isometry &amp; flat torus  Ying Nian Wu UCLA Department of Statistics, ywu@stat.ucla.edu  Joint with Ruiqi Gao, Dehong Xu, Jianwen Xie, Wenhao Zhang, Xue-Xin Wei, and Song-Chun Zhu Thanks to Si Wu for discussions on neuroscience and attractor network      </vt:lpstr>
      <vt:lpstr>Grid cells &amp; place cells</vt:lpstr>
      <vt:lpstr>Single neuron recording</vt:lpstr>
      <vt:lpstr>Response map of a cell</vt:lpstr>
      <vt:lpstr>Grid cells</vt:lpstr>
      <vt:lpstr>PowerPoint Presentation</vt:lpstr>
      <vt:lpstr>Vector representation and general transformation</vt:lpstr>
      <vt:lpstr>Conditions of general transformation</vt:lpstr>
      <vt:lpstr>Conditions of general transformation</vt:lpstr>
      <vt:lpstr>Conformal isometry and conformal embedding</vt:lpstr>
      <vt:lpstr>Why conformal isometry?</vt:lpstr>
      <vt:lpstr>Linear recurrent network</vt:lpstr>
      <vt:lpstr>Algebraic structure: matrix Lie algebra and matrix Lie group</vt:lpstr>
      <vt:lpstr>Algebraic structure: matrix Lie algebra and matrix Lie group</vt:lpstr>
      <vt:lpstr>Geometric structure: a rotation group</vt:lpstr>
      <vt:lpstr>Geometric structure: a rotation group</vt:lpstr>
      <vt:lpstr>Multiple modules</vt:lpstr>
      <vt:lpstr>Interaction with place cells</vt:lpstr>
      <vt:lpstr>Interaction with place cells</vt:lpstr>
      <vt:lpstr>Learn the model</vt:lpstr>
      <vt:lpstr>Hexagon grid patterns</vt:lpstr>
      <vt:lpstr>Scale distribution</vt:lpstr>
      <vt:lpstr>Near orthogonal basis functions</vt:lpstr>
      <vt:lpstr>Learned response maps are shifted versions</vt:lpstr>
      <vt:lpstr>Path integration (with projection on manifold)</vt:lpstr>
      <vt:lpstr>PowerPoint Presentation</vt:lpstr>
      <vt:lpstr>PowerPoint Presentation</vt:lpstr>
      <vt:lpstr>Non-linear recurrent network</vt:lpstr>
      <vt:lpstr>Topology: torus</vt:lpstr>
      <vt:lpstr>Flat torus</vt:lpstr>
      <vt:lpstr>Continuous attractor neural network (CANN)</vt:lpstr>
      <vt:lpstr>Deep learning</vt:lpstr>
      <vt:lpstr>Path planning</vt:lpstr>
      <vt:lpstr>Path planning</vt:lpstr>
      <vt:lpstr>Egocentric vision</vt:lpstr>
      <vt:lpstr>Representational models of V1 simple cells</vt:lpstr>
      <vt:lpstr>Torus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modeling and representation learning</dc:title>
  <cp:lastModifiedBy>Lisa Li</cp:lastModifiedBy>
  <cp:revision>292</cp:revision>
  <dcterms:modified xsi:type="dcterms:W3CDTF">2022-12-31T02:46:55Z</dcterms:modified>
</cp:coreProperties>
</file>